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43" autoAdjust="0"/>
    <p:restoredTop sz="94660"/>
  </p:normalViewPr>
  <p:slideViewPr>
    <p:cSldViewPr>
      <p:cViewPr varScale="1">
        <p:scale>
          <a:sx n="61" d="100"/>
          <a:sy n="61" d="100"/>
        </p:scale>
        <p:origin x="-7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2BCA1FF-1EAD-4001-96A1-EC6A14A76DD3}" type="datetimeFigureOut">
              <a:rPr lang="hu-HU" smtClean="0"/>
              <a:t>2020.11.24.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0876066-0291-4664-A275-49366B1BCCCE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Idegrendszeri betegségek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 12.D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  </a:t>
            </a:r>
            <a:r>
              <a:rPr lang="hu-HU" dirty="0" err="1" smtClean="0"/>
              <a:t>webbeteg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Alzheimer </a:t>
            </a:r>
            <a:r>
              <a:rPr lang="hu-HU" dirty="0" smtClean="0"/>
              <a:t>kór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Az Alzheimer-kór az időskori elbutulás (</a:t>
            </a:r>
            <a:r>
              <a:rPr lang="hu-HU" dirty="0" err="1" smtClean="0"/>
              <a:t>demencia</a:t>
            </a:r>
            <a:r>
              <a:rPr lang="hu-HU" dirty="0" smtClean="0"/>
              <a:t>) leggyakoribb oka, ami a szellemi képességek súlyos romlásával jár együtt, olyan mértékig, ami a normális napi életvitelt, önellátást is lehetetlenné teszi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Alzheimer-kór hátterében álló okokat jelenleg még nem teljesen ismerik, azonban a betegség egyértelműen az agyat érinti. Az Alzheimer-kór károsítja és megöli az agy </a:t>
            </a:r>
            <a:r>
              <a:rPr lang="hu-HU" dirty="0" smtClean="0"/>
              <a:t>idegsejtjeit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6" name="Tartalom helye 5" descr="demencia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3286124"/>
            <a:ext cx="4285203" cy="32139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Jelenleg nem áll rendelkezésünkre az Alzheimer-kór előrehaladását visszafordító vagy azt jelentősen lassító gyógyszer, a kór egyes tüneteit viszont lehet kezelni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Jelenleg két olyan gyógyszercsoport van továbbá forgalomban, amely a szellemi képességek romlásának lassítására adható: a </a:t>
            </a:r>
            <a:r>
              <a:rPr lang="hu-HU" dirty="0" err="1" smtClean="0"/>
              <a:t>kolinészteráz-gátlók</a:t>
            </a:r>
            <a:r>
              <a:rPr lang="hu-HU" dirty="0" smtClean="0"/>
              <a:t> és a </a:t>
            </a:r>
            <a:r>
              <a:rPr lang="hu-HU" dirty="0" err="1" smtClean="0"/>
              <a:t>memantine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6" name="Tartalom helye 5" descr="opt-5d285db61bdc2alzheimers-001-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71934" y="2071678"/>
            <a:ext cx="4857752" cy="315753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Parkinson kór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28596" y="1436661"/>
            <a:ext cx="4038600" cy="5421339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A betegség genetikai és környezeti tényezők kombinációjának eredménye. Három jellemző tünetét már Parkinson is leírta: a mozgások </a:t>
            </a:r>
            <a:r>
              <a:rPr lang="hu-HU" dirty="0" smtClean="0"/>
              <a:t>lelassulása, </a:t>
            </a:r>
            <a:r>
              <a:rPr lang="hu-HU" dirty="0" smtClean="0"/>
              <a:t>az izmok </a:t>
            </a:r>
            <a:r>
              <a:rPr lang="hu-HU" dirty="0" smtClean="0"/>
              <a:t>feszessége </a:t>
            </a:r>
            <a:r>
              <a:rPr lang="hu-HU" dirty="0" smtClean="0"/>
              <a:t>és a </a:t>
            </a:r>
            <a:r>
              <a:rPr lang="hu-HU" dirty="0" smtClean="0"/>
              <a:t>remegés).</a:t>
            </a:r>
          </a:p>
          <a:p>
            <a:r>
              <a:rPr lang="hu-HU" dirty="0" smtClean="0"/>
              <a:t>Egy </a:t>
            </a:r>
            <a:r>
              <a:rPr lang="hu-HU" dirty="0" smtClean="0"/>
              <a:t>progresszív </a:t>
            </a:r>
            <a:r>
              <a:rPr lang="hu-HU" dirty="0" err="1" smtClean="0"/>
              <a:t>neurodegeneratív</a:t>
            </a:r>
            <a:r>
              <a:rPr lang="hu-HU" dirty="0" smtClean="0"/>
              <a:t> betegség, ami a dopamint termelő sejtek fokozatos pusztulásával jár</a:t>
            </a:r>
            <a:r>
              <a:rPr lang="hu-HU" dirty="0" smtClean="0"/>
              <a:t>. </a:t>
            </a:r>
            <a:r>
              <a:rPr lang="hu-HU" dirty="0" smtClean="0"/>
              <a:t>Egy mozdulat kivitelezéséhez az idegsejtek az üzenetet ingerületátvivő anyag segítségével adják át egymásnak</a:t>
            </a:r>
            <a:r>
              <a:rPr lang="hu-HU" dirty="0" smtClean="0"/>
              <a:t>,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üzenet nem jut el egyből az izmokhoz. Ez okozza a mozgásban bekövetkező nehézségeket, melynek oka a mozgásért felelős fő ingerületátvivő anyag, a dopamin termelődésének </a:t>
            </a:r>
            <a:r>
              <a:rPr lang="hu-HU" dirty="0" smtClean="0"/>
              <a:t>csökkenése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5" name="Tartalom helye 4" descr="letölté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285860"/>
            <a:ext cx="4078175" cy="2713840"/>
          </a:xfrm>
        </p:spPr>
      </p:pic>
      <p:pic>
        <p:nvPicPr>
          <p:cNvPr id="6" name="Kép 5" descr="parkinson0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3929066"/>
            <a:ext cx="3186118" cy="2730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 Parkinson-kórban szenvedő betegek a kezelés kezdetén általában drámai javulást mutatnak. Később a gyógyszerek hatása csökken, amely csak egy ideig ellensúlyozható az adagok emelésével és új gyógyszerek </a:t>
            </a:r>
            <a:r>
              <a:rPr lang="hu-HU" dirty="0" smtClean="0"/>
              <a:t>bevezetésével és számos </a:t>
            </a:r>
            <a:r>
              <a:rPr lang="hu-HU" dirty="0" smtClean="0"/>
              <a:t>más módszert is segítségül kell hívni</a:t>
            </a:r>
            <a:r>
              <a:rPr lang="hu-HU" dirty="0" smtClean="0"/>
              <a:t>.</a:t>
            </a:r>
          </a:p>
          <a:p>
            <a:r>
              <a:rPr lang="hu-HU" dirty="0" smtClean="0"/>
              <a:t>Gyógyszerek: </a:t>
            </a:r>
            <a:r>
              <a:rPr lang="pt-BR" dirty="0" smtClean="0"/>
              <a:t>MAO-B </a:t>
            </a:r>
            <a:r>
              <a:rPr lang="pt-BR" dirty="0" smtClean="0"/>
              <a:t>inhibitorok</a:t>
            </a:r>
            <a:r>
              <a:rPr lang="hu-HU" dirty="0" smtClean="0"/>
              <a:t>, </a:t>
            </a:r>
            <a:r>
              <a:rPr lang="hu-HU" dirty="0" err="1" smtClean="0"/>
              <a:t>Levodopa</a:t>
            </a:r>
            <a:r>
              <a:rPr lang="hu-HU" dirty="0" smtClean="0"/>
              <a:t>, Dopaminutánzók, </a:t>
            </a:r>
            <a:r>
              <a:rPr lang="hu-HU" dirty="0" err="1" smtClean="0"/>
              <a:t>Amantadin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6" name="Tartalom helye 5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7620" y="4500570"/>
            <a:ext cx="4881196" cy="2118525"/>
          </a:xfrm>
        </p:spPr>
      </p:pic>
      <p:pic>
        <p:nvPicPr>
          <p:cNvPr id="7" name="Kép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1500174"/>
            <a:ext cx="2428877" cy="2428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Sclerosis multiplex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szervezet tévedésből ellenanyagokat és fehérvérsejteket küld az agy és a gerincvelői idegeket körülvevő </a:t>
            </a:r>
            <a:r>
              <a:rPr lang="hu-HU" dirty="0" err="1" smtClean="0"/>
              <a:t>myelinhüvely</a:t>
            </a:r>
            <a:r>
              <a:rPr lang="hu-HU" dirty="0" smtClean="0"/>
              <a:t> ellen. Ennek eredményeként kialakul a </a:t>
            </a:r>
            <a:r>
              <a:rPr lang="hu-HU" dirty="0" err="1" smtClean="0"/>
              <a:t>myelinhüvely</a:t>
            </a:r>
            <a:r>
              <a:rPr lang="hu-HU" dirty="0" smtClean="0"/>
              <a:t> gyulladása és károsodása, amely végül az idegek károsodásához vezet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2 formája van: </a:t>
            </a:r>
            <a:r>
              <a:rPr lang="hu-HU" dirty="0" err="1" smtClean="0"/>
              <a:t>relapszáló-remittáló</a:t>
            </a:r>
            <a:r>
              <a:rPr lang="hu-HU" dirty="0" smtClean="0"/>
              <a:t>, progresszív.</a:t>
            </a:r>
          </a:p>
          <a:p>
            <a:r>
              <a:rPr lang="hu-HU" dirty="0" smtClean="0"/>
              <a:t>Tünetei</a:t>
            </a:r>
            <a:r>
              <a:rPr lang="hu-HU" dirty="0" smtClean="0"/>
              <a:t>:</a:t>
            </a:r>
            <a:r>
              <a:rPr lang="hu-HU" dirty="0" smtClean="0"/>
              <a:t> </a:t>
            </a:r>
            <a:r>
              <a:rPr lang="hu-HU" dirty="0" err="1" smtClean="0"/>
              <a:t>nystagmus</a:t>
            </a:r>
            <a:r>
              <a:rPr lang="hu-HU" dirty="0" smtClean="0"/>
              <a:t>, bizonytalan járás, szédülés, mozgáskoordinációs </a:t>
            </a:r>
            <a:r>
              <a:rPr lang="hu-HU" dirty="0" smtClean="0"/>
              <a:t>zavar, </a:t>
            </a:r>
            <a:r>
              <a:rPr lang="hu-HU" dirty="0" smtClean="0"/>
              <a:t> fáradtság, székrekedés, impotencia, koncentrációs zavar, </a:t>
            </a:r>
            <a:r>
              <a:rPr lang="hu-HU" dirty="0" smtClean="0"/>
              <a:t>kettős látás,</a:t>
            </a:r>
            <a:r>
              <a:rPr lang="hu-HU" dirty="0" smtClean="0"/>
              <a:t> </a:t>
            </a:r>
            <a:r>
              <a:rPr lang="hu-HU" dirty="0" smtClean="0"/>
              <a:t>izommerevség,</a:t>
            </a:r>
            <a:r>
              <a:rPr lang="hu-HU" dirty="0" smtClean="0"/>
              <a:t> vizelettartási zavar, csökkent libidó, homályos látás, rövid távú emlékezet zavara</a:t>
            </a:r>
            <a:r>
              <a:rPr lang="hu-HU" dirty="0" smtClean="0"/>
              <a:t>,</a:t>
            </a:r>
            <a:r>
              <a:rPr lang="hu-HU" dirty="0" smtClean="0"/>
              <a:t> </a:t>
            </a:r>
            <a:r>
              <a:rPr lang="hu-HU" dirty="0" smtClean="0"/>
              <a:t>akaratlan szemmozgás, lelassult beszéd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6" name="Tartalom helye 5" descr="letölté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8" y="571480"/>
            <a:ext cx="3005137" cy="4153697"/>
          </a:xfrm>
        </p:spPr>
      </p:pic>
      <p:pic>
        <p:nvPicPr>
          <p:cNvPr id="7" name="Kép 6" descr="letölté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4786322"/>
            <a:ext cx="4333905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Kezelése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Az SM </a:t>
            </a:r>
            <a:r>
              <a:rPr lang="hu-HU" dirty="0" err="1" smtClean="0"/>
              <a:t>relapszáló-remittáló</a:t>
            </a:r>
            <a:r>
              <a:rPr lang="hu-HU" dirty="0" smtClean="0"/>
              <a:t> formájának </a:t>
            </a:r>
            <a:r>
              <a:rPr lang="hu-HU" dirty="0" smtClean="0"/>
              <a:t>kezelése: </a:t>
            </a:r>
            <a:r>
              <a:rPr lang="hu-HU" dirty="0" err="1" smtClean="0"/>
              <a:t>Beta-interferon</a:t>
            </a:r>
            <a:r>
              <a:rPr lang="hu-HU" dirty="0" smtClean="0"/>
              <a:t>, </a:t>
            </a:r>
            <a:r>
              <a:rPr lang="hu-HU" dirty="0" err="1" smtClean="0"/>
              <a:t>Glatiramer</a:t>
            </a:r>
            <a:r>
              <a:rPr lang="hu-HU" dirty="0" smtClean="0"/>
              <a:t>, </a:t>
            </a:r>
            <a:r>
              <a:rPr lang="hu-HU" dirty="0" err="1" smtClean="0"/>
              <a:t>Natalizumab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progresszív SM </a:t>
            </a:r>
            <a:r>
              <a:rPr lang="hu-HU" dirty="0" smtClean="0"/>
              <a:t>kezelésére: </a:t>
            </a:r>
            <a:r>
              <a:rPr lang="hu-HU" dirty="0" err="1" smtClean="0"/>
              <a:t>Corticosteroidok</a:t>
            </a:r>
            <a:r>
              <a:rPr lang="hu-HU" dirty="0" smtClean="0"/>
              <a:t>, </a:t>
            </a:r>
            <a:r>
              <a:rPr lang="hu-HU" dirty="0" err="1" smtClean="0"/>
              <a:t>Izomrelaxánsok</a:t>
            </a:r>
            <a:r>
              <a:rPr lang="hu-HU" dirty="0" smtClean="0"/>
              <a:t>,fáradtság </a:t>
            </a:r>
            <a:r>
              <a:rPr lang="hu-HU" dirty="0" smtClean="0"/>
              <a:t>csökkentésére javasolt </a:t>
            </a:r>
            <a:r>
              <a:rPr lang="hu-HU" dirty="0" smtClean="0"/>
              <a:t>gyógyszerek.</a:t>
            </a:r>
          </a:p>
          <a:p>
            <a:r>
              <a:rPr lang="hu-HU" dirty="0" smtClean="0"/>
              <a:t>Nem gyógyszerrel:  </a:t>
            </a:r>
            <a:r>
              <a:rPr lang="de-DE" dirty="0" err="1" smtClean="0"/>
              <a:t>Fiziko</a:t>
            </a:r>
            <a:r>
              <a:rPr lang="de-DE" dirty="0" smtClean="0"/>
              <a:t>- </a:t>
            </a:r>
            <a:r>
              <a:rPr lang="de-DE" dirty="0" err="1" smtClean="0"/>
              <a:t>és</a:t>
            </a:r>
            <a:r>
              <a:rPr lang="de-DE" dirty="0" smtClean="0"/>
              <a:t> </a:t>
            </a:r>
            <a:r>
              <a:rPr lang="de-DE" dirty="0" err="1" smtClean="0"/>
              <a:t>foglalkozásterápia</a:t>
            </a:r>
            <a:r>
              <a:rPr lang="hu-HU" dirty="0" smtClean="0"/>
              <a:t>, </a:t>
            </a:r>
            <a:r>
              <a:rPr lang="hu-HU" dirty="0" err="1" smtClean="0"/>
              <a:t>Plazmaferezis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Tartalom helye 6" descr="letöltés (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2071678"/>
            <a:ext cx="3979177" cy="29805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Skizofrénia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28596" y="1285860"/>
            <a:ext cx="4038600" cy="557214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A skizofrénia </a:t>
            </a:r>
            <a:r>
              <a:rPr lang="hu-HU" dirty="0" smtClean="0"/>
              <a:t>tünetei </a:t>
            </a:r>
            <a:r>
              <a:rPr lang="hu-HU" dirty="0" smtClean="0"/>
              <a:t>nagyfokú változatosságot mutathatnak. A beteg időről időre különbözőképpen viselkedhet. Néha nagyon izgatott vagy zaklatott lesz, máskor egy transzszerű állapotba kerülhet, megint máskor pedig mozdulatlan, válaszképtelen állapot alakulhat </a:t>
            </a:r>
            <a:r>
              <a:rPr lang="hu-HU" dirty="0" smtClean="0"/>
              <a:t>ki, ám </a:t>
            </a:r>
            <a:r>
              <a:rPr lang="hu-HU" dirty="0" smtClean="0"/>
              <a:t>az is előfordulhat, hogy az idő nagy részében teljesen normálisan viselkedik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Tünetek: Téveszmék, </a:t>
            </a:r>
            <a:r>
              <a:rPr lang="hu-HU" dirty="0" smtClean="0"/>
              <a:t>Bizarr </a:t>
            </a:r>
            <a:r>
              <a:rPr lang="hu-HU" dirty="0" smtClean="0"/>
              <a:t>téveszmék, Hallucinációk, Inkoherencia, Érzelemmentesség, Olyan érzés</a:t>
            </a:r>
            <a:r>
              <a:rPr lang="hu-HU" dirty="0" smtClean="0"/>
              <a:t> </a:t>
            </a:r>
            <a:r>
              <a:rPr lang="hu-HU" dirty="0" smtClean="0"/>
              <a:t>mintha </a:t>
            </a:r>
            <a:r>
              <a:rPr lang="hu-HU" dirty="0" smtClean="0"/>
              <a:t>valaki </a:t>
            </a:r>
            <a:r>
              <a:rPr lang="hu-HU" dirty="0" smtClean="0"/>
              <a:t>figyelné, Nem </a:t>
            </a:r>
            <a:r>
              <a:rPr lang="hu-HU" dirty="0" smtClean="0"/>
              <a:t>megfelelő </a:t>
            </a:r>
            <a:r>
              <a:rPr lang="hu-HU" dirty="0" smtClean="0"/>
              <a:t>viselkedés, Társasági izoláció, </a:t>
            </a:r>
            <a:r>
              <a:rPr lang="hu-HU" dirty="0" smtClean="0"/>
              <a:t>Problémák a személyes </a:t>
            </a:r>
            <a:r>
              <a:rPr lang="hu-HU" dirty="0" smtClean="0"/>
              <a:t>higiéniával, Koordinálatlan </a:t>
            </a:r>
            <a:r>
              <a:rPr lang="hu-HU" dirty="0" smtClean="0"/>
              <a:t>mozgás</a:t>
            </a:r>
            <a:r>
              <a:rPr lang="hu-HU" dirty="0" smtClean="0"/>
              <a:t>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pic>
        <p:nvPicPr>
          <p:cNvPr id="6" name="Tartalom helye 5" descr="letöltés (4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642918"/>
            <a:ext cx="3482046" cy="2799565"/>
          </a:xfrm>
        </p:spPr>
      </p:pic>
      <p:pic>
        <p:nvPicPr>
          <p:cNvPr id="7" name="Kép 6" descr="page_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49" y="3500438"/>
            <a:ext cx="3788125" cy="2825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Kezelése</a:t>
            </a:r>
            <a:endParaRPr lang="hu-HU" dirty="0"/>
          </a:p>
        </p:txBody>
      </p:sp>
      <p:pic>
        <p:nvPicPr>
          <p:cNvPr id="7" name="Tartalom helye 6" descr="letöltés (6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4000504"/>
            <a:ext cx="3825602" cy="2142337"/>
          </a:xfrm>
        </p:spPr>
      </p:pic>
      <p:sp>
        <p:nvSpPr>
          <p:cNvPr id="10" name="Tartalom helye 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kezelés egyben </a:t>
            </a:r>
            <a:r>
              <a:rPr lang="hu-HU" dirty="0" err="1" smtClean="0"/>
              <a:t>utánkövetést</a:t>
            </a:r>
            <a:r>
              <a:rPr lang="hu-HU" dirty="0" smtClean="0"/>
              <a:t> is jelent, és a tünetek változékonysága miatt a gyógyszerek adagját, kombinációját akár sűrűn is változtatni kell. Súlyos tünetek esetén kórházi kezelés szükséges, de a modern gyógyszerek mellett erre ma már jóval ritkábban van szükség, a </a:t>
            </a:r>
            <a:r>
              <a:rPr lang="hu-HU" dirty="0" smtClean="0"/>
              <a:t>tünetmentes időszakok </a:t>
            </a:r>
            <a:r>
              <a:rPr lang="hu-HU" dirty="0" smtClean="0"/>
              <a:t>jelentősen kitolhatók. A betegség előrehaladott szakában a beteg egyre több életviteli segítségre szorulhat, így évtizedek múlva szociális intézményi elhelyezés is szükséges lehet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11" name="Kép 10" descr="letölté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357166"/>
            <a:ext cx="2509855" cy="3643338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4643438" y="6215082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Ez a film a betegséget dolgozza fel.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Lendület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</TotalTime>
  <Words>446</Words>
  <Application>Microsoft Office PowerPoint</Application>
  <PresentationFormat>Diavetítés a képernyőre (4:3 oldalarány)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Lendület</vt:lpstr>
      <vt:lpstr>Idegrendszeri betegségek</vt:lpstr>
      <vt:lpstr>Alzheimer kór</vt:lpstr>
      <vt:lpstr>Kezelés</vt:lpstr>
      <vt:lpstr>Parkinson kór</vt:lpstr>
      <vt:lpstr>Kezelés</vt:lpstr>
      <vt:lpstr>Sclerosis multiplex</vt:lpstr>
      <vt:lpstr>Kezelése</vt:lpstr>
      <vt:lpstr>Skizofrénia</vt:lpstr>
      <vt:lpstr>Kezelése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Idegrendszeri betegségek</dc:title>
  <dc:creator>User</dc:creator>
  <cp:lastModifiedBy>User</cp:lastModifiedBy>
  <cp:revision>17</cp:revision>
  <dcterms:created xsi:type="dcterms:W3CDTF">2020-11-24T18:34:34Z</dcterms:created>
  <dcterms:modified xsi:type="dcterms:W3CDTF">2020-11-24T20:21:02Z</dcterms:modified>
</cp:coreProperties>
</file>