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B9214A-DBE2-4817-B920-AF5FB9C5DC33}" type="datetimeFigureOut">
              <a:rPr lang="hu-HU" smtClean="0"/>
              <a:t>2021.03.30.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6C83BE-F435-4C8B-BF9C-9B0B34B52006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Nemi úton terjedő betegségek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err="1" smtClean="0"/>
              <a:t>Trichomoniasis</a:t>
            </a:r>
            <a:endParaRPr lang="hu-HU" dirty="0" smtClean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1428736"/>
            <a:ext cx="4495800" cy="5429264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 kórokozó a húgy-ivarszervek élősködője, elsődleges megtelepedési helye nőkben a hüvely, férfiakban a prosztata és a húgycső. A fertőzés kórokozója egy egysejtű ostoros parazita, a </a:t>
            </a:r>
            <a:r>
              <a:rPr lang="hu-HU" sz="1800" dirty="0" err="1" smtClean="0"/>
              <a:t>Trichomonas</a:t>
            </a:r>
            <a:r>
              <a:rPr lang="hu-HU" sz="1800" dirty="0" smtClean="0"/>
              <a:t> </a:t>
            </a:r>
            <a:r>
              <a:rPr lang="hu-HU" sz="1800" dirty="0" err="1" smtClean="0"/>
              <a:t>vaginalis</a:t>
            </a:r>
            <a:r>
              <a:rPr lang="hu-HU" sz="1800" dirty="0" smtClean="0"/>
              <a:t>.</a:t>
            </a:r>
          </a:p>
          <a:p>
            <a:r>
              <a:rPr lang="hu-HU" sz="1800" dirty="0" smtClean="0"/>
              <a:t>Amennyiben tüneteket okoz, nőkben jellegzetes a hüvelygyulladás, melyet bőséges, habos, zöldes színű folyás, és a szeméremajkak viszketése kísér. Krónikus esetben a </a:t>
            </a:r>
            <a:r>
              <a:rPr lang="hu-HU" sz="1800" dirty="0" err="1" smtClean="0"/>
              <a:t>diszkomfort</a:t>
            </a:r>
            <a:r>
              <a:rPr lang="hu-HU" sz="1800" dirty="0" smtClean="0"/>
              <a:t> érzés már megszűnhet, a beteg csak jelentős mennyiségű vizes folyást észlel, amely miatt rutinszerűen tisztasági betéteket használ, kényszeresen tisztálkodik. Előfordulhat ezen felül a vizeletürítés közben jelentkező fájdalom, húgycsőégés, amely a húgycső gyulladására utal.</a:t>
            </a:r>
          </a:p>
        </p:txBody>
      </p:sp>
      <p:pic>
        <p:nvPicPr>
          <p:cNvPr id="5" name="Tartalom helye 4" descr="letöltés (9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4" y="1428736"/>
            <a:ext cx="4000528" cy="2000264"/>
          </a:xfrm>
        </p:spPr>
      </p:pic>
      <p:pic>
        <p:nvPicPr>
          <p:cNvPr id="6" name="Kép 5" descr="trichomoniasis-overview-3133043_final-90c5f85c911449068329753de7d0a42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714752"/>
            <a:ext cx="4250529" cy="283368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28596" y="714356"/>
            <a:ext cx="7972452" cy="3714776"/>
          </a:xfrm>
        </p:spPr>
        <p:txBody>
          <a:bodyPr>
            <a:normAutofit/>
          </a:bodyPr>
          <a:lstStyle/>
          <a:p>
            <a:r>
              <a:rPr lang="hu-HU" sz="2400" dirty="0" smtClean="0"/>
              <a:t>Férfiakban a </a:t>
            </a:r>
            <a:r>
              <a:rPr lang="hu-HU" sz="2400" dirty="0" err="1" smtClean="0"/>
              <a:t>trichomoniasis</a:t>
            </a:r>
            <a:r>
              <a:rPr lang="hu-HU" sz="2400" dirty="0" smtClean="0"/>
              <a:t> </a:t>
            </a:r>
            <a:r>
              <a:rPr lang="hu-HU" sz="2400" dirty="0" err="1" smtClean="0"/>
              <a:t>a</a:t>
            </a:r>
            <a:r>
              <a:rPr lang="hu-HU" sz="2400" dirty="0" smtClean="0"/>
              <a:t> húgycső és a prosztata gyulladásával járhat, amelynek tünete az ágyék táján, esetleg a hímvessző mélyén - főként vizeléskor - érzett égő, csípő jellegű fájdalom, gátfájdalom.</a:t>
            </a:r>
          </a:p>
          <a:p>
            <a:r>
              <a:rPr lang="hu-HU" sz="2400" dirty="0" smtClean="0"/>
              <a:t>A fertőzés kezelésére ideális a hazánkban is hozzáférhető </a:t>
            </a:r>
            <a:r>
              <a:rPr lang="hu-HU" sz="2400" dirty="0" err="1" smtClean="0"/>
              <a:t>metronidazol</a:t>
            </a:r>
            <a:r>
              <a:rPr lang="hu-HU" sz="2400" dirty="0" smtClean="0"/>
              <a:t>, melyet nem csak lokálisan, hanem szájon át is szükséges alkalmazni. Fontos a szexuális partnerek egyidejű kezelése, hogy ezzel megelőzhető legyen a visszafertőzés!</a:t>
            </a:r>
          </a:p>
        </p:txBody>
      </p:sp>
      <p:pic>
        <p:nvPicPr>
          <p:cNvPr id="5" name="Kép 4" descr="letöltés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143380"/>
            <a:ext cx="3723318" cy="250033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>
          <a:xfrm>
            <a:off x="714348" y="3419486"/>
            <a:ext cx="7772400" cy="1509712"/>
          </a:xfrm>
        </p:spPr>
        <p:txBody>
          <a:bodyPr/>
          <a:lstStyle/>
          <a:p>
            <a:r>
              <a:rPr lang="hu-HU" dirty="0" smtClean="0"/>
              <a:t>Források</a:t>
            </a:r>
            <a:r>
              <a:rPr lang="hu-HU" dirty="0" smtClean="0"/>
              <a:t>:  </a:t>
            </a:r>
            <a:r>
              <a:rPr lang="hu-HU" dirty="0" err="1" smtClean="0"/>
              <a:t>synlab</a:t>
            </a:r>
            <a:r>
              <a:rPr lang="hu-HU" dirty="0" smtClean="0"/>
              <a:t>, </a:t>
            </a:r>
            <a:r>
              <a:rPr lang="hu-HU" dirty="0" err="1" smtClean="0"/>
              <a:t>wikipédia</a:t>
            </a:r>
            <a:r>
              <a:rPr lang="hu-HU" dirty="0" smtClean="0"/>
              <a:t>, </a:t>
            </a:r>
            <a:r>
              <a:rPr lang="hu-HU" dirty="0" err="1" smtClean="0"/>
              <a:t>webbeteg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Aids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14282" y="1860234"/>
            <a:ext cx="4714908" cy="4854914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 HIV (emberi immunhiány vírusa) által előidézett, gyakorlatilag 100%-os halálozású tünet együttes.</a:t>
            </a:r>
          </a:p>
          <a:p>
            <a:r>
              <a:rPr lang="hu-HU" dirty="0" smtClean="0"/>
              <a:t>Az immunrendszer fokozatos leromlása elősegíti az opportunista fertőzések és a daganatok megjelenését. </a:t>
            </a:r>
          </a:p>
          <a:p>
            <a:r>
              <a:rPr lang="hu-HU" dirty="0" smtClean="0"/>
              <a:t>A fertőzés után a tünetek átlagosan 5 évvel később jelentkeznek, de időközben a fertőzöttek továbbadhatják a vírust.</a:t>
            </a:r>
          </a:p>
          <a:p>
            <a:r>
              <a:rPr lang="hu-HU" dirty="0" smtClean="0"/>
              <a:t>A vírus átadható direkt nyálkahártya-kontaktussal vagy különböző testfolyadékok által, mint a vér, ondó, hüvelyváladék, </a:t>
            </a:r>
            <a:r>
              <a:rPr lang="hu-HU" dirty="0" err="1" smtClean="0"/>
              <a:t>előváladék</a:t>
            </a:r>
            <a:r>
              <a:rPr lang="hu-HU" dirty="0" smtClean="0"/>
              <a:t> és anyatej.</a:t>
            </a:r>
            <a:r>
              <a:rPr lang="hu-HU" baseline="30000" dirty="0" smtClean="0"/>
              <a:t> </a:t>
            </a:r>
          </a:p>
        </p:txBody>
      </p:sp>
      <p:pic>
        <p:nvPicPr>
          <p:cNvPr id="5" name="Kép 4" descr="1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929066"/>
            <a:ext cx="3750475" cy="2100266"/>
          </a:xfrm>
          <a:prstGeom prst="rect">
            <a:avLst/>
          </a:prstGeom>
        </p:spPr>
      </p:pic>
      <p:pic>
        <p:nvPicPr>
          <p:cNvPr id="6" name="Kép 5" descr="1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1571612"/>
            <a:ext cx="3214710" cy="23771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4294967295"/>
          </p:nvPr>
        </p:nvSpPr>
        <p:spPr>
          <a:xfrm>
            <a:off x="271490" y="831863"/>
            <a:ext cx="6586526" cy="3525831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Ma </a:t>
            </a:r>
            <a:r>
              <a:rPr lang="hu-HU" dirty="0" smtClean="0"/>
              <a:t>már igen nagy hatékonyságú gyógyszerek léteznek, amelyekkel a vírus szaporodása jelentős mértékben lelassítható, sőt ma már a vírusfertőzés megszüntethető.</a:t>
            </a:r>
            <a:endParaRPr lang="hu-HU" baseline="30000" dirty="0" smtClean="0"/>
          </a:p>
          <a:p>
            <a:r>
              <a:rPr lang="hu-HU" dirty="0" smtClean="0"/>
              <a:t>A vírus szaporodását gátló gyógyszerek nem gyógyítják meg a HIV-fertőzést, de nagy mértékben lelassítják az immunrendszer pusztulását. </a:t>
            </a:r>
          </a:p>
          <a:p>
            <a:r>
              <a:rPr lang="hu-HU" dirty="0" smtClean="0"/>
              <a:t>Jelenleg </a:t>
            </a:r>
            <a:r>
              <a:rPr lang="hu-HU" dirty="0" smtClean="0"/>
              <a:t>nincs ellenszere, védőoltás sincs ellene. </a:t>
            </a:r>
          </a:p>
          <a:p>
            <a:r>
              <a:rPr lang="hu-HU" dirty="0" smtClean="0"/>
              <a:t>Megelőzésének lehetséges módszerei a gumióvszer használata szexuális érintkezés során vagy a monogám partnerkapcsolat. </a:t>
            </a:r>
          </a:p>
        </p:txBody>
      </p:sp>
      <p:pic>
        <p:nvPicPr>
          <p:cNvPr id="6" name="Kép 5" descr="1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286256"/>
            <a:ext cx="3542622" cy="2357454"/>
          </a:xfrm>
          <a:prstGeom prst="rect">
            <a:avLst/>
          </a:prstGeom>
        </p:spPr>
      </p:pic>
      <p:pic>
        <p:nvPicPr>
          <p:cNvPr id="7" name="Kép 6" descr="1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4214818"/>
            <a:ext cx="3648529" cy="236696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hu-HU" dirty="0" smtClean="0"/>
              <a:t>Hepatitis 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85720" y="1920085"/>
            <a:ext cx="4038600" cy="443484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 fertőzés gyakran tünetmentes, klinikailag nem lehet elkülöníteni a többi hepatitisz fertőzéstől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betegségnek akut vagy krónikus formája lehetséges. A tünetek megjelenéséig átlagosan 75 nap telik </a:t>
            </a:r>
            <a:r>
              <a:rPr lang="hu-HU" dirty="0" smtClean="0"/>
              <a:t>el</a:t>
            </a:r>
            <a:endParaRPr lang="hu-HU" dirty="0" smtClean="0"/>
          </a:p>
          <a:p>
            <a:r>
              <a:rPr lang="hu-HU" dirty="0" smtClean="0"/>
              <a:t>Az akut hepatitisz B tünetei lehetnek a láz, sárgaság, sötét vizelet, fáradtság, levertség, hasi fájdalom, hányinger, hányás, étvágytalanság.</a:t>
            </a:r>
          </a:p>
          <a:p>
            <a:r>
              <a:rPr lang="hu-HU" dirty="0" smtClean="0"/>
              <a:t>Krónikus hepatitisz B </a:t>
            </a:r>
            <a:r>
              <a:rPr lang="hu-HU" dirty="0" smtClean="0"/>
              <a:t>következtében </a:t>
            </a:r>
            <a:r>
              <a:rPr lang="hu-HU" dirty="0" smtClean="0"/>
              <a:t>kialakulhat </a:t>
            </a:r>
            <a:r>
              <a:rPr lang="hu-HU" dirty="0" smtClean="0"/>
              <a:t>májzsugor, májrák. </a:t>
            </a:r>
          </a:p>
        </p:txBody>
      </p:sp>
      <p:pic>
        <p:nvPicPr>
          <p:cNvPr id="5" name="Tartalom helye 4" descr="262px-Jaundice_ey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8" y="1714488"/>
            <a:ext cx="3285388" cy="2357454"/>
          </a:xfrm>
        </p:spPr>
      </p:pic>
      <p:pic>
        <p:nvPicPr>
          <p:cNvPr id="6" name="Kép 5" descr="300px-Hepatitis_B_virus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4071942"/>
            <a:ext cx="3286148" cy="216885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4294967295"/>
          </p:nvPr>
        </p:nvSpPr>
        <p:spPr>
          <a:xfrm>
            <a:off x="414366" y="714357"/>
            <a:ext cx="8229600" cy="3786213"/>
          </a:xfrm>
        </p:spPr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smtClean="0"/>
              <a:t>vírus </a:t>
            </a:r>
            <a:r>
              <a:rPr lang="hu-HU" dirty="0" smtClean="0"/>
              <a:t>vérrel és testnedvekkel terjed. Közvetítheti szexuális kapcsolat, vérátömlesztés, és apróbb sérülések során fertőzött olló és borotva, de meg lehet fertőződni piercing, tetoválás, pedikűr és manikűr közben is. </a:t>
            </a:r>
            <a:endParaRPr lang="hu-HU" dirty="0" smtClean="0"/>
          </a:p>
          <a:p>
            <a:r>
              <a:rPr lang="hu-HU" dirty="0" smtClean="0"/>
              <a:t>A fertőzés legbiztosabb megelőzése a hepatitis B elleni oltóanyag. A hepatitis B elleni vakcinából két adag szükséges ahhoz, hogy több évtizedre szóló védettség alakuljon ki.</a:t>
            </a:r>
            <a:endParaRPr lang="hu-HU" dirty="0"/>
          </a:p>
        </p:txBody>
      </p:sp>
      <p:pic>
        <p:nvPicPr>
          <p:cNvPr id="4" name="Kép 3" descr="300px-Twinrix_GlaxoSmithKline_-_i-hepA_&amp;_r-hepB-S-Ag_-_doos_Terumo-naald_spuit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357694"/>
            <a:ext cx="2928958" cy="2143125"/>
          </a:xfrm>
          <a:prstGeom prst="rect">
            <a:avLst/>
          </a:prstGeom>
        </p:spPr>
      </p:pic>
      <p:pic>
        <p:nvPicPr>
          <p:cNvPr id="5" name="Kép 4" descr="letölté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4071942"/>
            <a:ext cx="2500330" cy="2500330"/>
          </a:xfrm>
          <a:prstGeom prst="rect">
            <a:avLst/>
          </a:prstGeom>
        </p:spPr>
      </p:pic>
      <p:pic>
        <p:nvPicPr>
          <p:cNvPr id="6" name="Kép 5" descr="letölté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4000504"/>
            <a:ext cx="2143140" cy="25158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hu-HU" dirty="0" smtClean="0"/>
              <a:t>Szifilisz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1406" y="1571612"/>
            <a:ext cx="4038600" cy="4712038"/>
          </a:xfrm>
        </p:spPr>
        <p:txBody>
          <a:bodyPr>
            <a:noAutofit/>
          </a:bodyPr>
          <a:lstStyle/>
          <a:p>
            <a:r>
              <a:rPr lang="hu-HU" sz="1800" dirty="0" smtClean="0"/>
              <a:t>Kórokozója a </a:t>
            </a:r>
            <a:r>
              <a:rPr lang="hu-HU" sz="1800" dirty="0" err="1" smtClean="0"/>
              <a:t>Treponema</a:t>
            </a:r>
            <a:r>
              <a:rPr lang="hu-HU" sz="1800" dirty="0" smtClean="0"/>
              <a:t> </a:t>
            </a:r>
            <a:r>
              <a:rPr lang="hu-HU" sz="1800" dirty="0" err="1" smtClean="0"/>
              <a:t>pallidum</a:t>
            </a:r>
            <a:r>
              <a:rPr lang="hu-HU" sz="1800" dirty="0" smtClean="0"/>
              <a:t>, amely szexuális úton terjed, átvihető közvetlenül vérrel, de a terhes anya méhlepényén át a magzatra is átjut.</a:t>
            </a:r>
          </a:p>
          <a:p>
            <a:r>
              <a:rPr lang="hu-HU" sz="1800" dirty="0" smtClean="0"/>
              <a:t>A kórokozó behatolási helyén kialakul egy körülírt, gyulladásos terület, ami később kifekélyesedik. Átlagosan 6 hét alatt heget hagyva hátra, kezeletlenül is begyógyul.</a:t>
            </a:r>
          </a:p>
          <a:p>
            <a:r>
              <a:rPr lang="hu-HU" sz="1800" dirty="0" smtClean="0"/>
              <a:t>Utána </a:t>
            </a:r>
            <a:r>
              <a:rPr lang="hu-HU" sz="1800" dirty="0" err="1" smtClean="0"/>
              <a:t>testszerte</a:t>
            </a:r>
            <a:r>
              <a:rPr lang="hu-HU" sz="1800" dirty="0" smtClean="0"/>
              <a:t> láthatók elszórtan bőrkiütések, melyek mindegyike baktériumokat rejt magában és fertőzhet. Tünetek között megjelenhet láz, torokfájás, rossz közérzet, súlyvesztés, hajhullás, fejfájás. A panaszok érinthetik a belső szerveket, a szemet és az idegrendszert is.</a:t>
            </a:r>
          </a:p>
        </p:txBody>
      </p:sp>
      <p:pic>
        <p:nvPicPr>
          <p:cNvPr id="5" name="Tartalom helye 4" descr="syphilis240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1643050"/>
            <a:ext cx="3594945" cy="1857388"/>
          </a:xfrm>
        </p:spPr>
      </p:pic>
      <p:pic>
        <p:nvPicPr>
          <p:cNvPr id="6" name="Kép 5" descr="letölté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500438"/>
            <a:ext cx="3571900" cy="278439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4294967295"/>
          </p:nvPr>
        </p:nvSpPr>
        <p:spPr>
          <a:xfrm>
            <a:off x="557242" y="760426"/>
            <a:ext cx="8229600" cy="3240078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Évekkel később számos, hegesedve gyógyuló, torzító, fájdalmatlan nem fertőző bőrtünet mellett az idegrendszeri, a szívi - és keringési rendszer súlyos szövődményei alakulhatnak ki</a:t>
            </a:r>
            <a:r>
              <a:rPr lang="hu-HU" dirty="0" smtClean="0"/>
              <a:t>.</a:t>
            </a:r>
          </a:p>
          <a:p>
            <a:r>
              <a:rPr lang="hu-HU" dirty="0" smtClean="0"/>
              <a:t>Kezelésének </a:t>
            </a:r>
            <a:r>
              <a:rPr lang="hu-HU" dirty="0" smtClean="0"/>
              <a:t>megtervezéséhez, a megfelelő antibiotikum megválasztásához figyelembe kell venni a betegség aktuális szakaszát, az érintett szervrendszereket. A betegség előrehaladott szakaszában a baktériumellenes kezelésnek a már bekövetkezett károsodások nagy részére már nincsen hatása</a:t>
            </a:r>
            <a:r>
              <a:rPr lang="hu-HU" dirty="0" smtClean="0"/>
              <a:t>.</a:t>
            </a:r>
          </a:p>
        </p:txBody>
      </p:sp>
      <p:pic>
        <p:nvPicPr>
          <p:cNvPr id="4" name="Kép 3" descr="letölté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3" y="3857628"/>
            <a:ext cx="4592443" cy="2571768"/>
          </a:xfrm>
          <a:prstGeom prst="rect">
            <a:avLst/>
          </a:prstGeom>
        </p:spPr>
      </p:pic>
      <p:pic>
        <p:nvPicPr>
          <p:cNvPr id="5" name="Kép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786190"/>
            <a:ext cx="3000396" cy="300039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hu-HU" dirty="0" smtClean="0"/>
              <a:t>Kankó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32" y="1357322"/>
            <a:ext cx="4929222" cy="5500678"/>
          </a:xfrm>
        </p:spPr>
        <p:txBody>
          <a:bodyPr>
            <a:noAutofit/>
          </a:bodyPr>
          <a:lstStyle/>
          <a:p>
            <a:r>
              <a:rPr lang="hu-HU" sz="1800" dirty="0" smtClean="0"/>
              <a:t>A gonorrhoea (más neveken tripper vagy kankó) a nemi szervek és a </a:t>
            </a:r>
            <a:r>
              <a:rPr lang="hu-HU" sz="1800" dirty="0" err="1" smtClean="0"/>
              <a:t>hugyutak</a:t>
            </a:r>
            <a:r>
              <a:rPr lang="hu-HU" sz="1800" dirty="0" smtClean="0"/>
              <a:t> gyulladásos megbetegedése. </a:t>
            </a:r>
          </a:p>
          <a:p>
            <a:r>
              <a:rPr lang="hu-HU" sz="1800" dirty="0" smtClean="0"/>
              <a:t>Kórokozója a </a:t>
            </a:r>
            <a:r>
              <a:rPr lang="hu-HU" sz="1800" dirty="0" err="1" smtClean="0"/>
              <a:t>gonococcus</a:t>
            </a:r>
            <a:r>
              <a:rPr lang="hu-HU" sz="1800" dirty="0" smtClean="0"/>
              <a:t> , melynek terjedése történhet szexuális érintkezéssel vagy anyáról gyermekére a méhlepényen át.</a:t>
            </a:r>
          </a:p>
          <a:p>
            <a:r>
              <a:rPr lang="hu-HU" sz="1800" dirty="0" smtClean="0"/>
              <a:t>A tripper tünetei általában férfiakon látványosabbak. A fertőzést követően 2-4 nap lappangási idő után égő érzés kíséretében húgycsőfolyás jelentkezik, ami kezdetben nyákos, majd fehér-gennyes jellegű, gyakorta társul mellé vizeletürítési fájdalom és spontán húgycsőégés, melyek oka a húgycső gyulladása.</a:t>
            </a:r>
          </a:p>
          <a:p>
            <a:r>
              <a:rPr lang="hu-HU" sz="1800" dirty="0" smtClean="0"/>
              <a:t>Amennyiben nem kap kezelést a </a:t>
            </a:r>
            <a:r>
              <a:rPr lang="hu-HU" sz="1800" dirty="0" smtClean="0"/>
              <a:t>beteg, a </a:t>
            </a:r>
            <a:r>
              <a:rPr lang="hu-HU" sz="1800" dirty="0" smtClean="0"/>
              <a:t>folyamat idültté válik, esetleg ráterjedhet a további nemi szervekre, mellékhere gyulladást, prosztata gyulladást okozva</a:t>
            </a:r>
            <a:r>
              <a:rPr lang="hu-HU" sz="1800" dirty="0" smtClean="0"/>
              <a:t>.</a:t>
            </a:r>
            <a:endParaRPr lang="hu-HU" sz="1800" dirty="0" smtClean="0"/>
          </a:p>
        </p:txBody>
      </p:sp>
      <p:pic>
        <p:nvPicPr>
          <p:cNvPr id="4" name="Kép 3" descr="letöltés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285860"/>
            <a:ext cx="3395667" cy="2044450"/>
          </a:xfrm>
          <a:prstGeom prst="rect">
            <a:avLst/>
          </a:prstGeom>
        </p:spPr>
      </p:pic>
      <p:pic>
        <p:nvPicPr>
          <p:cNvPr id="5" name="Kép 4" descr="letöltés (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3500438"/>
            <a:ext cx="3643338" cy="242447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letöltés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857628"/>
            <a:ext cx="4126453" cy="2571768"/>
          </a:xfrm>
          <a:prstGeom prst="rect">
            <a:avLst/>
          </a:prstGeom>
        </p:spPr>
      </p:pic>
      <p:pic>
        <p:nvPicPr>
          <p:cNvPr id="5" name="Kép 4" descr="letöltés (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3714752"/>
            <a:ext cx="4079383" cy="2714644"/>
          </a:xfrm>
          <a:prstGeom prst="rect">
            <a:avLst/>
          </a:prstGeom>
        </p:spPr>
      </p:pic>
      <p:sp>
        <p:nvSpPr>
          <p:cNvPr id="9" name="Tartalom helye 8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8072494" cy="278608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A fertőzés nők esetében hosszabb lappangási idővel, nehezebben észrevehető módon zajlik. Enyhe fájdalommal, gyakori vizeléssel járó húgycsőgyulladás jön létre, illetve a méhnyak gyulladása alakulhat ki, mérsékelt hüvelyi folyással.</a:t>
            </a:r>
          </a:p>
          <a:p>
            <a:r>
              <a:rPr lang="hu-HU" dirty="0" smtClean="0"/>
              <a:t>Kezelés nélkül a nők esetében is idültté válik a folyamat. Komplikáció lehet a méhnyálkahártya gyulladása, a petevezetékek, a hashártya gyulladása, melyek később heges összenövéseket hátrahagyva gyógyulnak.</a:t>
            </a:r>
          </a:p>
          <a:p>
            <a:r>
              <a:rPr lang="hu-HU" dirty="0" smtClean="0"/>
              <a:t>A kezelése szájon át szedett antibiotikummal történik.</a:t>
            </a:r>
          </a:p>
          <a:p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616</Words>
  <Application>Microsoft Office PowerPoint</Application>
  <PresentationFormat>Diavetítés a képernyőre (4:3 oldalarány)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Áramlás</vt:lpstr>
      <vt:lpstr>Nemi úton terjedő betegségek</vt:lpstr>
      <vt:lpstr>Aids</vt:lpstr>
      <vt:lpstr>3. dia</vt:lpstr>
      <vt:lpstr>Hepatitis B</vt:lpstr>
      <vt:lpstr>5. dia</vt:lpstr>
      <vt:lpstr>Szifilisz</vt:lpstr>
      <vt:lpstr>7. dia</vt:lpstr>
      <vt:lpstr>Kankó</vt:lpstr>
      <vt:lpstr>9. dia</vt:lpstr>
      <vt:lpstr>Trichomoniasis</vt:lpstr>
      <vt:lpstr>11. dia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Nemi úton terjedő betegségek</dc:title>
  <dc:creator>User</dc:creator>
  <cp:lastModifiedBy>User</cp:lastModifiedBy>
  <cp:revision>24</cp:revision>
  <dcterms:created xsi:type="dcterms:W3CDTF">2021-03-30T19:14:22Z</dcterms:created>
  <dcterms:modified xsi:type="dcterms:W3CDTF">2021-03-30T21:15:10Z</dcterms:modified>
</cp:coreProperties>
</file>