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32D134-1125-4A1E-9C49-646F77874404}" type="datetimeFigureOut">
              <a:rPr lang="hu-HU" smtClean="0"/>
              <a:t>2020.02.10.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0A2164-CEEA-46F4-9341-B93A9149AAC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Szent-Györgyi Albert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C-vitamin</a:t>
            </a:r>
          </a:p>
          <a:p>
            <a:r>
              <a:rPr lang="hu-HU" dirty="0" smtClean="0"/>
              <a:t>Készítette: Urbán Eszter</a:t>
            </a:r>
          </a:p>
          <a:p>
            <a:r>
              <a:rPr lang="hu-HU" dirty="0" smtClean="0"/>
              <a:t>11.D</a:t>
            </a:r>
            <a:endParaRPr lang="hu-H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/>
              <a:t>Budapest</a:t>
            </a:r>
            <a:r>
              <a:rPr lang="hu-HU" sz="1900" dirty="0" smtClean="0"/>
              <a:t>en</a:t>
            </a:r>
            <a:r>
              <a:rPr lang="en-US" sz="1900" dirty="0" smtClean="0"/>
              <a:t> 1893. </a:t>
            </a:r>
            <a:r>
              <a:rPr lang="en-US" sz="1900" dirty="0" err="1" smtClean="0"/>
              <a:t>szeptembe</a:t>
            </a:r>
            <a:r>
              <a:rPr lang="hu-HU" sz="1900" dirty="0" smtClean="0"/>
              <a:t>r </a:t>
            </a:r>
            <a:r>
              <a:rPr lang="en-US" sz="1900" dirty="0" smtClean="0"/>
              <a:t>1</a:t>
            </a:r>
            <a:r>
              <a:rPr lang="hu-HU" sz="1900" dirty="0" smtClean="0"/>
              <a:t>6.-án született</a:t>
            </a:r>
          </a:p>
          <a:p>
            <a:r>
              <a:rPr lang="hu-HU" sz="1900" dirty="0" smtClean="0"/>
              <a:t>A C-vitamin felfedezéséért </a:t>
            </a:r>
            <a:r>
              <a:rPr lang="hu-HU" sz="1900" dirty="0" smtClean="0"/>
              <a:t>1937-ben megkapta a </a:t>
            </a:r>
            <a:r>
              <a:rPr lang="hu-HU" sz="1900" dirty="0" smtClean="0"/>
              <a:t>Nobel-díjat</a:t>
            </a:r>
          </a:p>
          <a:p>
            <a:r>
              <a:rPr lang="hu-HU" sz="1900" dirty="0" smtClean="0"/>
              <a:t>A</a:t>
            </a:r>
            <a:r>
              <a:rPr lang="hu-HU" sz="1900" dirty="0" smtClean="0"/>
              <a:t> </a:t>
            </a:r>
            <a:r>
              <a:rPr lang="hu-HU" sz="1900" dirty="0" smtClean="0"/>
              <a:t>magyar, a szovjet és az amerikai tudományos akadémia tagja </a:t>
            </a:r>
            <a:endParaRPr lang="hu-HU" sz="1900" dirty="0" smtClean="0"/>
          </a:p>
          <a:p>
            <a:r>
              <a:rPr lang="hu-HU" sz="1900" dirty="0" smtClean="0"/>
              <a:t>Ő </a:t>
            </a:r>
            <a:r>
              <a:rPr lang="hu-HU" sz="1900" dirty="0" smtClean="0"/>
              <a:t>a Szent-Györgyi </a:t>
            </a:r>
            <a:r>
              <a:rPr lang="hu-HU" sz="1900" dirty="0" smtClean="0"/>
              <a:t>Albert-díj</a:t>
            </a:r>
            <a:r>
              <a:rPr lang="hu-HU" sz="1900" dirty="0" smtClean="0"/>
              <a:t> </a:t>
            </a:r>
            <a:r>
              <a:rPr lang="hu-HU" sz="1900" dirty="0" smtClean="0"/>
              <a:t>névadója</a:t>
            </a:r>
            <a:endParaRPr lang="hu-HU" sz="1900" dirty="0" smtClean="0"/>
          </a:p>
          <a:p>
            <a:r>
              <a:rPr lang="hu-HU" sz="1900" dirty="0" smtClean="0"/>
              <a:t>A Budapesti Tudományegyetemen szerzett orvosi diplomát </a:t>
            </a:r>
            <a:endParaRPr lang="hu-HU" sz="1900" dirty="0" smtClean="0"/>
          </a:p>
          <a:p>
            <a:r>
              <a:rPr lang="en-US" sz="1900" dirty="0" smtClean="0"/>
              <a:t>Wood</a:t>
            </a:r>
            <a:r>
              <a:rPr lang="hu-HU" sz="1900" dirty="0" smtClean="0"/>
              <a:t>s</a:t>
            </a:r>
            <a:r>
              <a:rPr lang="en-US" sz="1900" dirty="0" smtClean="0"/>
              <a:t> </a:t>
            </a:r>
            <a:r>
              <a:rPr lang="en-US" sz="1900" dirty="0" smtClean="0"/>
              <a:t>Hole, </a:t>
            </a:r>
            <a:r>
              <a:rPr lang="en-US" sz="1900" dirty="0" smtClean="0"/>
              <a:t>Massachusetts</a:t>
            </a:r>
            <a:r>
              <a:rPr lang="hu-HU" sz="1900" dirty="0" smtClean="0"/>
              <a:t> államban</a:t>
            </a:r>
            <a:r>
              <a:rPr lang="en-US" sz="1900" dirty="0" smtClean="0"/>
              <a:t> 1986. </a:t>
            </a:r>
            <a:r>
              <a:rPr lang="en-US" sz="1900" dirty="0" err="1" smtClean="0"/>
              <a:t>október</a:t>
            </a:r>
            <a:r>
              <a:rPr lang="en-US" sz="1900" dirty="0" smtClean="0"/>
              <a:t> 22</a:t>
            </a:r>
            <a:r>
              <a:rPr lang="en-US" sz="1900" dirty="0" smtClean="0"/>
              <a:t>.</a:t>
            </a:r>
            <a:r>
              <a:rPr lang="hu-HU" sz="1900" dirty="0" err="1" smtClean="0"/>
              <a:t>-án</a:t>
            </a:r>
            <a:r>
              <a:rPr lang="hu-HU" sz="1900" dirty="0" smtClean="0"/>
              <a:t> halt meg</a:t>
            </a:r>
          </a:p>
        </p:txBody>
      </p:sp>
      <p:pic>
        <p:nvPicPr>
          <p:cNvPr id="5" name="Tartalom helye 4" descr="31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0496" y="1928802"/>
            <a:ext cx="3809489" cy="4005916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C-vitamin feltalálása</a:t>
            </a:r>
            <a:endParaRPr lang="hu-HU" dirty="0"/>
          </a:p>
        </p:txBody>
      </p:sp>
      <p:pic>
        <p:nvPicPr>
          <p:cNvPr id="7" name="Tartalom helye 6" descr="5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4810" y="2571744"/>
            <a:ext cx="3623383" cy="2646768"/>
          </a:xfrm>
        </p:spPr>
      </p:pic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428596" y="1643050"/>
            <a:ext cx="3750778" cy="4972072"/>
          </a:xfrm>
        </p:spPr>
        <p:txBody>
          <a:bodyPr>
            <a:normAutofit/>
          </a:bodyPr>
          <a:lstStyle/>
          <a:p>
            <a:r>
              <a:rPr lang="hu-HU" dirty="0" smtClean="0"/>
              <a:t>Súlyos </a:t>
            </a:r>
            <a:r>
              <a:rPr lang="hu-HU" dirty="0" smtClean="0"/>
              <a:t>táplálkozási betegség pusztított tengeren és szárazföldön egyaránt. </a:t>
            </a:r>
            <a:endParaRPr lang="hu-HU" dirty="0" smtClean="0"/>
          </a:p>
          <a:p>
            <a:r>
              <a:rPr lang="hu-HU" dirty="0" smtClean="0"/>
              <a:t>„tengerészpestist” más néven skorbut ellenszerét, a </a:t>
            </a:r>
            <a:r>
              <a:rPr lang="hu-HU" dirty="0" smtClean="0"/>
              <a:t> </a:t>
            </a:r>
            <a:r>
              <a:rPr lang="hu-HU" dirty="0" smtClean="0"/>
              <a:t>C-vitamint is ő fedezte fel.</a:t>
            </a:r>
            <a:endParaRPr lang="hu-H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aszkorbin-sav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 </a:t>
            </a:r>
            <a:r>
              <a:rPr lang="hu-HU" dirty="0" smtClean="0"/>
              <a:t>növényi sejtek lélegzését akarta </a:t>
            </a:r>
            <a:r>
              <a:rPr lang="hu-HU" dirty="0" smtClean="0"/>
              <a:t>tanulmányozni egy paprikával, ekkor </a:t>
            </a:r>
            <a:r>
              <a:rPr lang="hu-HU" dirty="0" smtClean="0"/>
              <a:t>talált egy </a:t>
            </a:r>
            <a:r>
              <a:rPr lang="hu-HU" dirty="0" smtClean="0"/>
              <a:t>vegyületet</a:t>
            </a:r>
          </a:p>
          <a:p>
            <a:r>
              <a:rPr lang="hu-HU" dirty="0" smtClean="0"/>
              <a:t>Vizsgálata </a:t>
            </a:r>
            <a:r>
              <a:rPr lang="hu-HU" dirty="0" smtClean="0"/>
              <a:t>során jött rá, hogy ez az az anyag, amelynek hiánya a skorbutot </a:t>
            </a:r>
            <a:r>
              <a:rPr lang="hu-HU" dirty="0" smtClean="0"/>
              <a:t>okozza</a:t>
            </a:r>
            <a:endParaRPr lang="hu-HU" dirty="0" smtClean="0"/>
          </a:p>
          <a:p>
            <a:r>
              <a:rPr lang="hu-HU" dirty="0" smtClean="0"/>
              <a:t>Innen származik a C-vitamin egyik tudományos elnevezése is, az </a:t>
            </a:r>
            <a:r>
              <a:rPr lang="hu-HU" dirty="0" err="1" smtClean="0"/>
              <a:t>aszkorbin-sav</a:t>
            </a:r>
            <a:r>
              <a:rPr lang="hu-HU" dirty="0" smtClean="0"/>
              <a:t>, vagyis „skorbut elleni-sav</a:t>
            </a:r>
            <a:r>
              <a:rPr lang="hu-HU" dirty="0" smtClean="0"/>
              <a:t>”</a:t>
            </a:r>
            <a:endParaRPr lang="hu-HU" dirty="0" smtClean="0"/>
          </a:p>
        </p:txBody>
      </p:sp>
      <p:pic>
        <p:nvPicPr>
          <p:cNvPr id="5" name="Tartalom helye 4" descr="213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7804" y="2643182"/>
            <a:ext cx="3982618" cy="235745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Kémiai </a:t>
            </a:r>
            <a:r>
              <a:rPr lang="hu-HU" b="0" dirty="0" smtClean="0"/>
              <a:t>Szerkezete</a:t>
            </a:r>
            <a:br>
              <a:rPr lang="hu-HU" b="0" dirty="0" smtClean="0"/>
            </a:br>
            <a:r>
              <a:rPr lang="hu-HU" b="0" dirty="0" smtClean="0"/>
              <a:t>tulajdonságai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14488"/>
            <a:ext cx="3520440" cy="4929222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Az aszkorbinsav egy antioxidáns tulajdonságú szerves sav</a:t>
            </a:r>
          </a:p>
          <a:p>
            <a:r>
              <a:rPr lang="hu-HU" dirty="0" smtClean="0"/>
              <a:t>Fehér vagy világossárga kristályok formájában jelenik meg</a:t>
            </a:r>
          </a:p>
          <a:p>
            <a:r>
              <a:rPr lang="hu-HU" dirty="0" err="1" smtClean="0"/>
              <a:t>Élelmiszer-adalékanyagkénti</a:t>
            </a:r>
            <a:r>
              <a:rPr lang="hu-HU" dirty="0" smtClean="0"/>
              <a:t> azonosítójaE300</a:t>
            </a:r>
          </a:p>
          <a:p>
            <a:r>
              <a:rPr lang="hu-HU" dirty="0" smtClean="0"/>
              <a:t>Egyértékű savként viselkedik</a:t>
            </a:r>
          </a:p>
          <a:p>
            <a:r>
              <a:rPr lang="hu-HU" dirty="0" smtClean="0"/>
              <a:t>Erős </a:t>
            </a:r>
            <a:r>
              <a:rPr lang="hu-HU" dirty="0" err="1" smtClean="0"/>
              <a:t>redukálószer</a:t>
            </a:r>
            <a:r>
              <a:rPr lang="hu-HU" dirty="0" smtClean="0"/>
              <a:t> </a:t>
            </a:r>
          </a:p>
          <a:p>
            <a:r>
              <a:rPr lang="hu-HU" dirty="0" smtClean="0"/>
              <a:t>Savas kémhatású vizes oldatban a jódot jodidionokká alakítja. Redukció során maga az L-aszkorbinsav </a:t>
            </a:r>
            <a:r>
              <a:rPr lang="hu-HU" dirty="0" err="1" smtClean="0"/>
              <a:t>dehidro-L-aszkorbinsavvá</a:t>
            </a:r>
            <a:r>
              <a:rPr lang="hu-HU" dirty="0" smtClean="0"/>
              <a:t> oxidálódik.</a:t>
            </a:r>
            <a:endParaRPr lang="hu-HU" dirty="0"/>
          </a:p>
        </p:txBody>
      </p:sp>
      <p:pic>
        <p:nvPicPr>
          <p:cNvPr id="8" name="Tartalom helye 7" descr="120px-Dehydroascorbic_acid.pn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3504" y="4214818"/>
            <a:ext cx="1800000" cy="1800000"/>
          </a:xfrm>
        </p:spPr>
      </p:pic>
      <p:sp>
        <p:nvSpPr>
          <p:cNvPr id="1026" name="AutoShape 2" descr="Ascorbic acid structu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 descr="800px-Biochem_reaction_arrow_reversible_NNNN_horiz_m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29256" y="3071810"/>
            <a:ext cx="1357322" cy="1357322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4929190" y="60722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dehidro-L-aszkorbinsav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357818" y="26431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L-aszkorbinsa</a:t>
            </a:r>
            <a:endParaRPr lang="hu-HU" dirty="0"/>
          </a:p>
        </p:txBody>
      </p:sp>
      <p:pic>
        <p:nvPicPr>
          <p:cNvPr id="12" name="Kép 11" descr="Ascorbic_acid_structure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857232"/>
            <a:ext cx="1800000" cy="1800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Biológiai szerepe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1600" dirty="0" smtClean="0"/>
              <a:t>A C-vitamin a kötőszöveti rostok egyik típusának, a kollagénnek az előállításához nélkülözhetetlen koenzim. </a:t>
            </a:r>
            <a:endParaRPr lang="hu-HU" sz="1600" dirty="0" smtClean="0"/>
          </a:p>
          <a:p>
            <a:r>
              <a:rPr lang="hu-HU" sz="1600" dirty="0" smtClean="0"/>
              <a:t>A </a:t>
            </a:r>
            <a:r>
              <a:rPr lang="hu-HU" sz="1600" dirty="0" smtClean="0"/>
              <a:t>kötőszövet sejtjein belül a </a:t>
            </a:r>
            <a:r>
              <a:rPr lang="hu-HU" sz="1600" dirty="0" err="1" smtClean="0"/>
              <a:t>prokollagén</a:t>
            </a:r>
            <a:r>
              <a:rPr lang="hu-HU" sz="1600" dirty="0" smtClean="0"/>
              <a:t> fehérje </a:t>
            </a:r>
            <a:r>
              <a:rPr lang="hu-HU" sz="1600" dirty="0" smtClean="0"/>
              <a:t>különböző módosulásain </a:t>
            </a:r>
            <a:r>
              <a:rPr lang="hu-HU" sz="1600" dirty="0" smtClean="0"/>
              <a:t>megy keresztül, majd a molekula prolin és </a:t>
            </a:r>
            <a:r>
              <a:rPr lang="hu-HU" sz="1600" dirty="0" err="1" smtClean="0"/>
              <a:t>lizin</a:t>
            </a:r>
            <a:r>
              <a:rPr lang="hu-HU" sz="1600" dirty="0" smtClean="0"/>
              <a:t> oldalláncai </a:t>
            </a:r>
            <a:r>
              <a:rPr lang="hu-HU" sz="1600" dirty="0" err="1" smtClean="0"/>
              <a:t>hidroxilálódnak</a:t>
            </a:r>
            <a:r>
              <a:rPr lang="hu-HU" sz="1600" dirty="0" smtClean="0"/>
              <a:t>, majd </a:t>
            </a:r>
            <a:r>
              <a:rPr lang="hu-HU" sz="1600" dirty="0" smtClean="0"/>
              <a:t>a </a:t>
            </a:r>
            <a:r>
              <a:rPr lang="hu-HU" sz="1600" dirty="0" err="1" smtClean="0"/>
              <a:t>polipeptidlánc</a:t>
            </a:r>
            <a:r>
              <a:rPr lang="hu-HU" sz="1600" dirty="0" smtClean="0"/>
              <a:t> </a:t>
            </a:r>
            <a:r>
              <a:rPr lang="hu-HU" sz="1600" dirty="0" err="1" smtClean="0"/>
              <a:t>glikozilálódik</a:t>
            </a:r>
            <a:r>
              <a:rPr lang="hu-HU" sz="1600" dirty="0" smtClean="0"/>
              <a:t>. </a:t>
            </a:r>
            <a:endParaRPr lang="hu-HU" sz="1600" dirty="0" smtClean="0"/>
          </a:p>
          <a:p>
            <a:r>
              <a:rPr lang="hu-HU" sz="1600" dirty="0" smtClean="0"/>
              <a:t>A </a:t>
            </a:r>
            <a:r>
              <a:rPr lang="hu-HU" sz="1600" dirty="0" err="1" smtClean="0"/>
              <a:t>hidroxilálás</a:t>
            </a:r>
            <a:r>
              <a:rPr lang="hu-HU" sz="1600" dirty="0" smtClean="0"/>
              <a:t> csak C-vitamin jelenlétében tud lezajlani, vagyis C-vitamin hiányában a szervezet nem tud kollagént, és így jó minőségű kötőszövetet </a:t>
            </a:r>
            <a:r>
              <a:rPr lang="hu-HU" sz="1600" dirty="0" smtClean="0"/>
              <a:t>létrehozni. Ennek eredménye a </a:t>
            </a:r>
            <a:r>
              <a:rPr lang="hu-HU" sz="1600" dirty="0" err="1" smtClean="0"/>
              <a:t>skorbit</a:t>
            </a:r>
            <a:r>
              <a:rPr lang="hu-HU" sz="1600" dirty="0" smtClean="0"/>
              <a:t>.</a:t>
            </a:r>
          </a:p>
        </p:txBody>
      </p:sp>
      <p:pic>
        <p:nvPicPr>
          <p:cNvPr id="5" name="Tartalom helye 4" descr="250px-Scorbutic_gum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2714620"/>
            <a:ext cx="3152519" cy="1891511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83</TotalTime>
  <Words>100</Words>
  <Application>Microsoft Office PowerPoint</Application>
  <PresentationFormat>Diavetítés a képernyőre (4:3 oldalarány)</PresentationFormat>
  <Paragraphs>31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Fényűző</vt:lpstr>
      <vt:lpstr>Szent-Györgyi Albert</vt:lpstr>
      <vt:lpstr>élete</vt:lpstr>
      <vt:lpstr>C-vitamin feltalálása</vt:lpstr>
      <vt:lpstr>aszkorbin-sav</vt:lpstr>
      <vt:lpstr>Kémiai Szerkezete tulajdonságai </vt:lpstr>
      <vt:lpstr>Biológiai szerepe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Szent-Györgyi Albert</dc:title>
  <dc:creator>User</dc:creator>
  <cp:lastModifiedBy>User</cp:lastModifiedBy>
  <cp:revision>18</cp:revision>
  <dcterms:created xsi:type="dcterms:W3CDTF">2020-02-10T16:47:25Z</dcterms:created>
  <dcterms:modified xsi:type="dcterms:W3CDTF">2020-02-10T18:10:27Z</dcterms:modified>
</cp:coreProperties>
</file>