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hu-HU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Kép beszúrásához kattintson az ikonra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4B4629-045A-4D53-8D36-2390CB52C4DA}" type="datetimeFigureOut">
              <a:rPr lang="hu-HU" smtClean="0"/>
              <a:t>2020.04.18.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4B0AB3-A761-414D-A5B3-A6B79C1308B1}" type="slidenum">
              <a:rPr lang="hu-HU" smtClean="0"/>
              <a:t>‹#›</a:t>
            </a:fld>
            <a:endParaRPr lang="hu-H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radioaktív sugárzás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smtClean="0"/>
              <a:t>U</a:t>
            </a:r>
            <a:r>
              <a:rPr lang="hu-HU" dirty="0" smtClean="0"/>
              <a:t>rbán Eszter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mérésekre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7676" cy="5257800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 smtClean="0"/>
              <a:t>Egyszeri dózisok</a:t>
            </a:r>
          </a:p>
          <a:p>
            <a:pPr lvl="1"/>
            <a:r>
              <a:rPr lang="hu-HU" dirty="0" smtClean="0"/>
              <a:t>Egy banán elfogyasztása: 0,1 </a:t>
            </a:r>
            <a:r>
              <a:rPr lang="el-GR" dirty="0" smtClean="0"/>
              <a:t>μ</a:t>
            </a:r>
            <a:r>
              <a:rPr lang="hu-HU" dirty="0" err="1" smtClean="0"/>
              <a:t>Sv</a:t>
            </a:r>
            <a:endParaRPr lang="hu-HU" dirty="0" smtClean="0"/>
          </a:p>
          <a:p>
            <a:pPr lvl="1"/>
            <a:r>
              <a:rPr lang="hu-HU" dirty="0" smtClean="0"/>
              <a:t>8 óra alvás egy ember mellett: 0,5 </a:t>
            </a:r>
            <a:r>
              <a:rPr lang="el-GR" dirty="0" smtClean="0"/>
              <a:t>μ</a:t>
            </a:r>
            <a:r>
              <a:rPr lang="hu-HU" dirty="0" err="1" smtClean="0"/>
              <a:t>Sv</a:t>
            </a:r>
            <a:endParaRPr lang="hu-HU" dirty="0" smtClean="0"/>
          </a:p>
          <a:p>
            <a:pPr lvl="1"/>
            <a:r>
              <a:rPr lang="hu-HU" dirty="0" smtClean="0"/>
              <a:t>Fogászati röntgenfelvétel: 5 </a:t>
            </a:r>
            <a:r>
              <a:rPr lang="el-GR" dirty="0" smtClean="0"/>
              <a:t>μ</a:t>
            </a:r>
            <a:r>
              <a:rPr lang="hu-HU" dirty="0" err="1" smtClean="0"/>
              <a:t>Sv</a:t>
            </a:r>
            <a:endParaRPr lang="hu-HU" dirty="0" smtClean="0"/>
          </a:p>
          <a:p>
            <a:r>
              <a:rPr lang="hu-HU" b="1" dirty="0" smtClean="0"/>
              <a:t>Óránkénti sugárzási példák</a:t>
            </a:r>
          </a:p>
          <a:p>
            <a:pPr lvl="1"/>
            <a:r>
              <a:rPr lang="hu-HU" dirty="0" smtClean="0"/>
              <a:t>Közelítő sugárzási szintek </a:t>
            </a:r>
            <a:r>
              <a:rPr lang="hu-HU" dirty="0" smtClean="0"/>
              <a:t>a </a:t>
            </a:r>
            <a:r>
              <a:rPr lang="hu-HU" dirty="0" smtClean="0"/>
              <a:t>csernobili atomkatasztrófa során bekövetkezett robbanás után: 10–300 </a:t>
            </a:r>
            <a:r>
              <a:rPr lang="hu-HU" dirty="0" err="1" smtClean="0"/>
              <a:t>Sv</a:t>
            </a:r>
            <a:r>
              <a:rPr lang="hu-HU" dirty="0" smtClean="0"/>
              <a:t>/h</a:t>
            </a:r>
          </a:p>
          <a:p>
            <a:pPr lvl="1"/>
            <a:r>
              <a:rPr lang="hu-HU" dirty="0" smtClean="0"/>
              <a:t>Háttérsugárzás </a:t>
            </a:r>
            <a:r>
              <a:rPr lang="hu-HU" dirty="0" smtClean="0"/>
              <a:t>Magyarországon: </a:t>
            </a:r>
            <a:endParaRPr lang="hu-HU" dirty="0" smtClean="0"/>
          </a:p>
          <a:p>
            <a:pPr lvl="2"/>
            <a:r>
              <a:rPr lang="hu-HU" dirty="0" smtClean="0"/>
              <a:t>Budapest</a:t>
            </a:r>
            <a:r>
              <a:rPr lang="hu-HU" dirty="0" smtClean="0"/>
              <a:t>: 0,059–0,135 </a:t>
            </a:r>
            <a:r>
              <a:rPr lang="el-GR" dirty="0" smtClean="0"/>
              <a:t>μ</a:t>
            </a:r>
            <a:r>
              <a:rPr lang="hu-HU" dirty="0" err="1" smtClean="0"/>
              <a:t>Sv</a:t>
            </a:r>
            <a:r>
              <a:rPr lang="hu-HU" dirty="0" smtClean="0"/>
              <a:t>/h, </a:t>
            </a:r>
            <a:endParaRPr lang="hu-HU" dirty="0" smtClean="0"/>
          </a:p>
          <a:p>
            <a:pPr lvl="2"/>
            <a:r>
              <a:rPr lang="hu-HU" dirty="0" smtClean="0"/>
              <a:t>Paks</a:t>
            </a:r>
            <a:r>
              <a:rPr lang="hu-HU" dirty="0" smtClean="0"/>
              <a:t>: 0,065–0,085 </a:t>
            </a:r>
            <a:r>
              <a:rPr lang="el-GR" dirty="0" smtClean="0"/>
              <a:t>μ</a:t>
            </a:r>
            <a:r>
              <a:rPr lang="hu-HU" dirty="0" err="1" smtClean="0"/>
              <a:t>Sv</a:t>
            </a:r>
            <a:r>
              <a:rPr lang="hu-HU" dirty="0" smtClean="0"/>
              <a:t>/h</a:t>
            </a:r>
            <a:endParaRPr lang="hu-HU" b="1" dirty="0" smtClean="0"/>
          </a:p>
          <a:p>
            <a:endParaRPr lang="hu-HU" b="1" dirty="0" smtClean="0"/>
          </a:p>
          <a:p>
            <a:pPr>
              <a:buNone/>
            </a:pPr>
            <a:endParaRPr lang="hu-HU" dirty="0"/>
          </a:p>
        </p:txBody>
      </p:sp>
      <p:pic>
        <p:nvPicPr>
          <p:cNvPr id="7" name="Tartalom helye 6" descr="letöltés (4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9124" y="1357298"/>
            <a:ext cx="2867025" cy="1590675"/>
          </a:xfrm>
        </p:spPr>
      </p:pic>
      <p:pic>
        <p:nvPicPr>
          <p:cNvPr id="8" name="Kép 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786190"/>
            <a:ext cx="2619375" cy="1743075"/>
          </a:xfrm>
          <a:prstGeom prst="rect">
            <a:avLst/>
          </a:prstGeom>
        </p:spPr>
      </p:pic>
      <p:pic>
        <p:nvPicPr>
          <p:cNvPr id="9" name="Kép 8" descr="letöltés (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5257800"/>
            <a:ext cx="2847975" cy="1600200"/>
          </a:xfrm>
          <a:prstGeom prst="rect">
            <a:avLst/>
          </a:prstGeom>
        </p:spPr>
      </p:pic>
      <p:pic>
        <p:nvPicPr>
          <p:cNvPr id="10" name="Kép 9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702" y="1285860"/>
            <a:ext cx="1847850" cy="2466975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4572000" y="5572140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hu-HU" sz="2200" cap="all" dirty="0"/>
              <a:t>Csernobil</a:t>
            </a:r>
          </a:p>
          <a:p>
            <a:pPr algn="r">
              <a:lnSpc>
                <a:spcPct val="90000"/>
              </a:lnSpc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hu-HU" sz="2200" cap="all" dirty="0"/>
              <a:t>Paks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Radioaktivitás első érzékelései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5720" y="1357298"/>
            <a:ext cx="5143536" cy="5072098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Henri Becquerel fedezte fel 1896-ban. Azt tapasztalta, hogy az urántartalmú kőzet alatt lévő papírba csomagolt fényérzékeny lemez elszíneződött</a:t>
            </a:r>
            <a:r>
              <a:rPr lang="hu-HU" dirty="0" smtClean="0"/>
              <a:t>, ez </a:t>
            </a:r>
            <a:r>
              <a:rPr lang="hu-HU" dirty="0" smtClean="0"/>
              <a:t>igazolta, hogy az elszíneződés oka az, hogy az urántartalmú kőzet folyamatosan sugárzást bocsát ki, ami átmegy a papíron</a:t>
            </a:r>
            <a:r>
              <a:rPr lang="hu-HU" dirty="0" smtClean="0"/>
              <a:t>.</a:t>
            </a:r>
          </a:p>
          <a:p>
            <a:r>
              <a:rPr lang="hu-HU" dirty="0" smtClean="0"/>
              <a:t>Becquerel </a:t>
            </a:r>
            <a:r>
              <a:rPr lang="hu-HU" dirty="0" smtClean="0"/>
              <a:t>felfedezése alapján kijelenthetjük, hogy egyes anyagok </a:t>
            </a:r>
            <a:r>
              <a:rPr lang="hu-HU" dirty="0" smtClean="0"/>
              <a:t>maguktól energiát </a:t>
            </a:r>
            <a:r>
              <a:rPr lang="hu-HU" dirty="0" smtClean="0"/>
              <a:t>hordozó sugárzást bocsátanak ki. Ez az elmélet azonban ellent</a:t>
            </a:r>
            <a:r>
              <a:rPr lang="hu-HU" dirty="0" smtClean="0"/>
              <a:t> </a:t>
            </a:r>
            <a:r>
              <a:rPr lang="hu-HU" dirty="0" smtClean="0"/>
              <a:t>mondott </a:t>
            </a:r>
            <a:r>
              <a:rPr lang="hu-HU" dirty="0" smtClean="0"/>
              <a:t>az </a:t>
            </a:r>
            <a:r>
              <a:rPr lang="hu-HU" dirty="0" smtClean="0"/>
              <a:t>addigi kémiai ismereteknek </a:t>
            </a:r>
            <a:r>
              <a:rPr lang="hu-HU" dirty="0" smtClean="0"/>
              <a:t>és </a:t>
            </a:r>
            <a:r>
              <a:rPr lang="hu-HU" dirty="0" smtClean="0"/>
              <a:t>az </a:t>
            </a:r>
            <a:r>
              <a:rPr lang="hu-HU" dirty="0" err="1" smtClean="0"/>
              <a:t>energiamegmaradásnak</a:t>
            </a:r>
            <a:r>
              <a:rPr lang="hu-HU" dirty="0" smtClean="0"/>
              <a:t>, </a:t>
            </a:r>
            <a:r>
              <a:rPr lang="hu-HU" dirty="0" smtClean="0"/>
              <a:t>hiszen látszólag a semmiből keletkezik </a:t>
            </a:r>
            <a:r>
              <a:rPr lang="hu-HU" dirty="0" smtClean="0"/>
              <a:t>energia.</a:t>
            </a:r>
          </a:p>
        </p:txBody>
      </p:sp>
      <p:pic>
        <p:nvPicPr>
          <p:cNvPr id="5" name="Tartalom helye 4" descr="141_Becquerel_plat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9256" y="1357298"/>
            <a:ext cx="3325906" cy="2000264"/>
          </a:xfrm>
        </p:spPr>
      </p:pic>
      <p:pic>
        <p:nvPicPr>
          <p:cNvPr id="7" name="Kép 6" descr="142_Becquerel_in_the_lab_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286124"/>
            <a:ext cx="2536788" cy="3381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Előfordulása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Radioaktív sugárzás mindenütt van a természetben, és felfedezése óta sok mindenre használjuk. </a:t>
            </a: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smtClean="0"/>
              <a:t>erős sugárzás veszélyes lehet az emberi szervezetre, ezért jelenlétére táblával figyelmeztetnek!</a:t>
            </a:r>
            <a:endParaRPr lang="hu-HU" dirty="0"/>
          </a:p>
        </p:txBody>
      </p:sp>
      <p:pic>
        <p:nvPicPr>
          <p:cNvPr id="4" name="Kép 3" descr="143_Asugarkezel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9124" y="3714752"/>
            <a:ext cx="2519530" cy="2167619"/>
          </a:xfrm>
          <a:prstGeom prst="rect">
            <a:avLst/>
          </a:prstGeom>
        </p:spPr>
      </p:pic>
      <p:pic>
        <p:nvPicPr>
          <p:cNvPr id="7" name="Kép 6" descr="letöltés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357298"/>
            <a:ext cx="4068564" cy="2286016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6992449" y="3714752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all" dirty="0"/>
              <a:t>Urán bánya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</a:t>
            </a:r>
            <a:r>
              <a:rPr lang="hu-HU" dirty="0" smtClean="0"/>
              <a:t>eletkezése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0" y="1214422"/>
            <a:ext cx="4495800" cy="5643578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A</a:t>
            </a:r>
            <a:r>
              <a:rPr lang="hu-HU" dirty="0" smtClean="0"/>
              <a:t> stabil atomok magjának összetétele, állapota csak külső hatásra változhat meg. Vannak azonban olyan atomok is, amelyek magja egy bizonyos idő elteltével külső hatás nélkül </a:t>
            </a:r>
            <a:r>
              <a:rPr lang="hu-HU" dirty="0" smtClean="0"/>
              <a:t>is</a:t>
            </a:r>
            <a:r>
              <a:rPr lang="hu-HU" dirty="0" smtClean="0"/>
              <a:t> elbomlik. A bomlás révén általában megváltozik az atommag összetétele, és radioaktív sugárzás keletkezik. Az </a:t>
            </a:r>
            <a:r>
              <a:rPr lang="hu-HU" dirty="0" smtClean="0"/>
              <a:t>egy véletlenszerű </a:t>
            </a:r>
            <a:r>
              <a:rPr lang="hu-HU" dirty="0" smtClean="0"/>
              <a:t>folyamat. A radioaktív sugárzás az atommagból ered, az abban lezajló változások </a:t>
            </a:r>
            <a:r>
              <a:rPr lang="hu-HU" dirty="0" smtClean="0"/>
              <a:t>következménye. Ugyanannak </a:t>
            </a:r>
            <a:r>
              <a:rPr lang="hu-HU" dirty="0" smtClean="0"/>
              <a:t>az elemnek általában van stabil és radioaktív izotópja is.</a:t>
            </a:r>
          </a:p>
          <a:p>
            <a:endParaRPr lang="hu-HU" dirty="0"/>
          </a:p>
        </p:txBody>
      </p:sp>
      <p:pic>
        <p:nvPicPr>
          <p:cNvPr id="5" name="Tartalom helye 4" descr="2_abr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7686" y="1785926"/>
            <a:ext cx="4484694" cy="37786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Fajtái</a:t>
            </a:r>
            <a:endParaRPr lang="hu-HU" dirty="0"/>
          </a:p>
        </p:txBody>
      </p:sp>
      <p:pic>
        <p:nvPicPr>
          <p:cNvPr id="9" name="Tartalom helye 8" descr="280px-Alfa_beta_gamma_radiation.sv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0752" y="1714488"/>
            <a:ext cx="3143248" cy="4153578"/>
          </a:xfrm>
        </p:spPr>
      </p:pic>
      <p:sp>
        <p:nvSpPr>
          <p:cNvPr id="8" name="Tartalom helye 7"/>
          <p:cNvSpPr>
            <a:spLocks noGrp="1"/>
          </p:cNvSpPr>
          <p:nvPr>
            <p:ph sz="half" idx="1"/>
          </p:nvPr>
        </p:nvSpPr>
        <p:spPr>
          <a:xfrm>
            <a:off x="214282" y="1214422"/>
            <a:ext cx="5857916" cy="5643578"/>
          </a:xfrm>
        </p:spPr>
        <p:txBody>
          <a:bodyPr>
            <a:noAutofit/>
          </a:bodyPr>
          <a:lstStyle/>
          <a:p>
            <a:r>
              <a:rPr lang="hu-HU" sz="2100" b="1" dirty="0" smtClean="0"/>
              <a:t>Alfa</a:t>
            </a:r>
            <a:r>
              <a:rPr lang="hu-HU" sz="2100" dirty="0" smtClean="0"/>
              <a:t>-bomlás során az atommagból egy hélium atommag válik ki. Erősen ionizáló, viszont a hatótávolsága levegőben 1 cm alatti.</a:t>
            </a:r>
          </a:p>
          <a:p>
            <a:r>
              <a:rPr lang="hu-HU" sz="2100" b="1" dirty="0" smtClean="0"/>
              <a:t>Béta</a:t>
            </a:r>
            <a:r>
              <a:rPr lang="hu-HU" sz="2100" dirty="0" smtClean="0"/>
              <a:t>-bomlás során az atommagban neutronból lesz proton, elektron kibocsátása közben. Így ez valójában elektronsugárzás. Közepesen ionizáló hatású, hatótávolsága levegőben pár tíz cm.</a:t>
            </a:r>
          </a:p>
          <a:p>
            <a:r>
              <a:rPr lang="hu-HU" sz="2100" b="1" dirty="0" smtClean="0"/>
              <a:t>Gamma</a:t>
            </a:r>
            <a:r>
              <a:rPr lang="hu-HU" sz="2100" dirty="0" smtClean="0"/>
              <a:t>-bomlás során energia távozik nagy energiájú fotonként. Az előbbiek kísérőjelensége szokott lenni. Hatótávolsága légüres térben gyakorlatilag végtelen, a nagy tömegszámú elemek gyengítik </a:t>
            </a:r>
            <a:r>
              <a:rPr lang="hu-HU" sz="2100" dirty="0" smtClean="0"/>
              <a:t>hatékonyan.</a:t>
            </a:r>
            <a:endParaRPr lang="hu-H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Orvosi </a:t>
            </a:r>
            <a:r>
              <a:rPr lang="hu-HU" dirty="0" err="1" smtClean="0"/>
              <a:t>felhasználata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5720" y="1285836"/>
            <a:ext cx="5500726" cy="5572164"/>
          </a:xfrm>
        </p:spPr>
        <p:txBody>
          <a:bodyPr>
            <a:noAutofit/>
          </a:bodyPr>
          <a:lstStyle/>
          <a:p>
            <a:r>
              <a:rPr lang="hu-HU" sz="1700" b="1" cap="all" dirty="0" smtClean="0"/>
              <a:t>SUGÁRTERÁPIA</a:t>
            </a:r>
          </a:p>
          <a:p>
            <a:pPr lvl="1"/>
            <a:r>
              <a:rPr lang="hu-HU" sz="1700" dirty="0" smtClean="0"/>
              <a:t>Ennek használata során </a:t>
            </a:r>
            <a:r>
              <a:rPr lang="hu-HU" sz="1700" dirty="0" smtClean="0"/>
              <a:t>a beteg területre irányítják a sugárzást. A radioaktív sugárzás célzott nyalábjával elpusztíthatóak a rákbetegséget okozó rendellenes sejtek, és csak kevéssé sérülnek a daganatot körülvevő egészséges szövetek. Így a sugárterápiás kezelés károsíthatja a szervezetet, mint minden radioaktív sugárzás, de sokkal kevésbé kockázatos, mint maga a betegség</a:t>
            </a:r>
            <a:r>
              <a:rPr lang="hu-HU" sz="1700" dirty="0" smtClean="0"/>
              <a:t>.</a:t>
            </a:r>
            <a:endParaRPr lang="hu-HU" sz="1700" cap="all" dirty="0" smtClean="0"/>
          </a:p>
          <a:p>
            <a:r>
              <a:rPr lang="hu-HU" sz="1700" b="1" cap="all" dirty="0" smtClean="0"/>
              <a:t>NYOMJELZŐ </a:t>
            </a:r>
            <a:r>
              <a:rPr lang="hu-HU" sz="1700" b="1" cap="all" dirty="0" smtClean="0"/>
              <a:t>IZOTÓPOK</a:t>
            </a:r>
          </a:p>
          <a:p>
            <a:pPr lvl="1"/>
            <a:r>
              <a:rPr lang="hu-HU" sz="1700" dirty="0" smtClean="0"/>
              <a:t>Az orvosi alkalmazások egy részében diagnosztikai céllal alkalmazzák a radioaktív izotópokat, mivel a szervezetbe juttatott radioaktív izotóp helye könnyen felderíthető az általa kibocsátott radioaktív </a:t>
            </a:r>
            <a:r>
              <a:rPr lang="hu-HU" sz="1700" dirty="0" smtClean="0"/>
              <a:t>sugárzás mérésével</a:t>
            </a:r>
            <a:r>
              <a:rPr lang="hu-HU" sz="1700" dirty="0" smtClean="0"/>
              <a:t>.</a:t>
            </a:r>
          </a:p>
          <a:p>
            <a:pPr lvl="1"/>
            <a:r>
              <a:rPr lang="hu-HU" sz="1700" dirty="0" smtClean="0"/>
              <a:t>Tehát </a:t>
            </a:r>
            <a:r>
              <a:rPr lang="hu-HU" sz="1700" dirty="0" smtClean="0"/>
              <a:t>a radioaktív atom önmagában vagy más vegyülethez kötődve nyomjelzőként szolgál</a:t>
            </a:r>
            <a:r>
              <a:rPr lang="hu-HU" sz="1700" dirty="0" smtClean="0"/>
              <a:t>.</a:t>
            </a:r>
            <a:endParaRPr lang="hu-HU" sz="1700" dirty="0" smtClean="0"/>
          </a:p>
        </p:txBody>
      </p:sp>
      <p:pic>
        <p:nvPicPr>
          <p:cNvPr id="5" name="Tartalom helye 4" descr="letöltés.jpg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3570" y="1714488"/>
            <a:ext cx="3240000" cy="1800000"/>
          </a:xfrm>
        </p:spPr>
      </p:pic>
      <p:pic>
        <p:nvPicPr>
          <p:cNvPr id="6" name="Kép 5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3929066"/>
            <a:ext cx="3240000" cy="2272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/>
          <p:cNvSpPr>
            <a:spLocks noGrp="1"/>
          </p:cNvSpPr>
          <p:nvPr>
            <p:ph sz="half" idx="1"/>
          </p:nvPr>
        </p:nvSpPr>
        <p:spPr>
          <a:xfrm>
            <a:off x="285720" y="285728"/>
            <a:ext cx="5143536" cy="6572272"/>
          </a:xfrm>
        </p:spPr>
        <p:txBody>
          <a:bodyPr>
            <a:normAutofit fontScale="70000" lnSpcReduction="20000"/>
          </a:bodyPr>
          <a:lstStyle/>
          <a:p>
            <a:r>
              <a:rPr lang="hu-HU" b="1" cap="all" dirty="0" err="1" smtClean="0"/>
              <a:t>Pet-</a:t>
            </a:r>
            <a:r>
              <a:rPr lang="hu-HU" b="1" cap="all" dirty="0" smtClean="0"/>
              <a:t> </a:t>
            </a:r>
            <a:r>
              <a:rPr lang="hu-HU" b="1" cap="all" dirty="0" err="1" smtClean="0"/>
              <a:t>Ct</a:t>
            </a:r>
            <a:endParaRPr lang="hu-HU" b="1" cap="all" dirty="0" smtClean="0"/>
          </a:p>
          <a:p>
            <a:pPr lvl="1"/>
            <a:r>
              <a:rPr lang="hu-HU" dirty="0" smtClean="0"/>
              <a:t>A</a:t>
            </a:r>
            <a:r>
              <a:rPr lang="hu-HU" dirty="0" smtClean="0"/>
              <a:t> </a:t>
            </a:r>
            <a:r>
              <a:rPr lang="hu-HU" dirty="0" err="1" smtClean="0"/>
              <a:t>pozitronemissziós</a:t>
            </a:r>
            <a:r>
              <a:rPr lang="hu-HU" dirty="0" smtClean="0"/>
              <a:t> tomográfia (PET) az egyik legmodernebb funkcionális képalkotó eljárás. </a:t>
            </a:r>
            <a:r>
              <a:rPr lang="hu-HU" dirty="0" err="1" smtClean="0"/>
              <a:t>Non-invazív</a:t>
            </a:r>
            <a:r>
              <a:rPr lang="hu-HU" dirty="0" smtClean="0"/>
              <a:t> eljárás, melynek segítségével háromdimenziós képet nyerhetünk a test egy adott területéről. A </a:t>
            </a:r>
            <a:r>
              <a:rPr lang="hu-HU" dirty="0" err="1" smtClean="0"/>
              <a:t>CT-vel</a:t>
            </a:r>
            <a:r>
              <a:rPr lang="hu-HU" dirty="0" smtClean="0"/>
              <a:t> kombinált PET- berendezés jelenti ma a képalkotó diagnosztika egyik legfejlettebb technikáját. </a:t>
            </a:r>
            <a:r>
              <a:rPr lang="hu-HU" dirty="0" smtClean="0"/>
              <a:t>Nem </a:t>
            </a:r>
            <a:r>
              <a:rPr lang="hu-HU" dirty="0" smtClean="0"/>
              <a:t>az anatómiai viszonyokat, hanem a szervek, szövetek különböző funkcionális jellemzőjét  jelenítik meg egy adott pillanatban. Mivel a betegség kialakulása először a szervek, szövetek funkcionális jellemzőiben okoz elváltozást, és ezt általában másodlagosan kíséri az anatómiai megváltozás, így </a:t>
            </a:r>
            <a:r>
              <a:rPr lang="hu-HU" dirty="0" smtClean="0"/>
              <a:t>előtt </a:t>
            </a:r>
            <a:r>
              <a:rPr lang="hu-HU" dirty="0" smtClean="0"/>
              <a:t>képesek jelezni a betegséget.</a:t>
            </a:r>
            <a:endParaRPr lang="hu-HU" b="1" cap="all" dirty="0" smtClean="0"/>
          </a:p>
          <a:p>
            <a:r>
              <a:rPr lang="hu-HU" b="1" cap="all" dirty="0" smtClean="0"/>
              <a:t>SUGÁRSEBÉSZET</a:t>
            </a:r>
            <a:endParaRPr lang="hu-HU" b="1" cap="all" dirty="0" smtClean="0"/>
          </a:p>
          <a:p>
            <a:pPr lvl="1"/>
            <a:r>
              <a:rPr lang="hu-HU" dirty="0" smtClean="0"/>
              <a:t>Megfelelően koncentrált gamma-sugárzással műteni is lehet! A „gammakés” elnevezéssel a köznyelvben a sugársebészet egyik </a:t>
            </a:r>
            <a:r>
              <a:rPr lang="hu-HU" dirty="0" smtClean="0"/>
              <a:t>módját illetik</a:t>
            </a:r>
            <a:r>
              <a:rPr lang="hu-HU" dirty="0" smtClean="0"/>
              <a:t>. Sugár­kezelésről van szó, mely azonban nagy pontossága folytán „késélességgel” pusztítja el a célterületet. Elsősorban agydaganatok gyógyítására </a:t>
            </a:r>
            <a:r>
              <a:rPr lang="hu-HU" dirty="0" smtClean="0"/>
              <a:t>használják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11" name="Tartalom helye 10" descr="letöltés (2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7818" y="1357298"/>
            <a:ext cx="3240000" cy="1797608"/>
          </a:xfrm>
        </p:spPr>
      </p:pic>
      <p:pic>
        <p:nvPicPr>
          <p:cNvPr id="12" name="Kép 11" descr="letölté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4000504"/>
            <a:ext cx="3240000" cy="18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dirty="0" smtClean="0"/>
              <a:t>ktivitás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Hirosima és Nagaszaki </a:t>
            </a:r>
            <a:r>
              <a:rPr lang="hu-HU" dirty="0" smtClean="0"/>
              <a:t>bombázása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>
          <a:xfrm>
            <a:off x="457200" y="1285860"/>
            <a:ext cx="4040188" cy="5286412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Az </a:t>
            </a:r>
            <a:r>
              <a:rPr lang="hu-HU" dirty="0" smtClean="0"/>
              <a:t>aktivitás számértéke megmutatja, hogy egy másodperc alatt hány radioaktív bomlás történik a mintában. Mértékegysége a </a:t>
            </a:r>
            <a:r>
              <a:rPr lang="hu-HU" dirty="0" err="1" smtClean="0"/>
              <a:t>becquerel</a:t>
            </a:r>
            <a:r>
              <a:rPr lang="hu-HU" dirty="0" smtClean="0"/>
              <a:t> (</a:t>
            </a:r>
            <a:r>
              <a:rPr lang="hu-HU" dirty="0" err="1" smtClean="0"/>
              <a:t>Bq</a:t>
            </a:r>
            <a:r>
              <a:rPr lang="hu-HU" dirty="0" smtClean="0"/>
              <a:t>). Egy </a:t>
            </a:r>
            <a:r>
              <a:rPr lang="hu-HU" dirty="0" smtClean="0"/>
              <a:t>gramm rádium-226 aktivitása 3,7 · 10</a:t>
            </a:r>
            <a:r>
              <a:rPr lang="hu-HU" baseline="30000" dirty="0" smtClean="0"/>
              <a:t>10</a:t>
            </a:r>
            <a:r>
              <a:rPr lang="hu-HU" dirty="0" smtClean="0"/>
              <a:t> </a:t>
            </a:r>
            <a:r>
              <a:rPr lang="hu-HU" dirty="0" err="1" smtClean="0"/>
              <a:t>Bq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nagyon nagy aktivitású mintával való közvetlen találkozás első jele olyan, mint az égési sérülés. A sugárzás emberi szervezetre gyakorolt hatását azonban az aktivitás csak kevéssé tükrözi</a:t>
            </a:r>
            <a:r>
              <a:rPr lang="hu-HU" dirty="0" smtClean="0"/>
              <a:t>.</a:t>
            </a:r>
          </a:p>
        </p:txBody>
      </p:sp>
      <p:pic>
        <p:nvPicPr>
          <p:cNvPr id="7" name="Tartalom helye 6" descr="letöltés (3)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357430"/>
            <a:ext cx="4334071" cy="25677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Emberre való hatása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85720" y="1500174"/>
            <a:ext cx="4714908" cy="5357826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 bennünket ért sugárzás során fontos szempont, hogy mennyi ideig milyen erős sugárzás ért, valamint hogy az egész testet vagy csak egy bizonyos területet ért-e. Nagyon lényeges, hogy a sugárzó anyag a szervezetbe került-e, vagy a szervezeten kívül </a:t>
            </a:r>
            <a:r>
              <a:rPr lang="hu-HU" dirty="0" smtClean="0"/>
              <a:t>van.</a:t>
            </a:r>
          </a:p>
          <a:p>
            <a:r>
              <a:rPr lang="hu-HU" dirty="0" smtClean="0"/>
              <a:t>Az emberi szervezetet ért sugárzás biológiai hatását leíró mennyiség az effektív dózis, mértékegysége a </a:t>
            </a:r>
            <a:r>
              <a:rPr lang="hu-HU" dirty="0" err="1" smtClean="0"/>
              <a:t>sievert</a:t>
            </a:r>
            <a:r>
              <a:rPr lang="hu-HU" dirty="0" smtClean="0"/>
              <a:t> (</a:t>
            </a:r>
            <a:r>
              <a:rPr lang="hu-HU" dirty="0" err="1" smtClean="0"/>
              <a:t>Sv</a:t>
            </a:r>
            <a:r>
              <a:rPr lang="hu-HU" dirty="0" smtClean="0"/>
              <a:t>).</a:t>
            </a:r>
            <a:r>
              <a:rPr lang="hu-HU" dirty="0" smtClean="0"/>
              <a:t> </a:t>
            </a:r>
            <a:endParaRPr lang="hu-HU" dirty="0" smtClean="0"/>
          </a:p>
          <a:p>
            <a:r>
              <a:rPr lang="hu-HU" dirty="0" smtClean="0"/>
              <a:t>Egy </a:t>
            </a:r>
            <a:r>
              <a:rPr lang="hu-HU" dirty="0" smtClean="0"/>
              <a:t>átlagos magyar lakos évente átlagosan 3-4 </a:t>
            </a:r>
            <a:r>
              <a:rPr lang="hu-HU" dirty="0" err="1" smtClean="0"/>
              <a:t>mSv</a:t>
            </a:r>
            <a:r>
              <a:rPr lang="hu-HU" dirty="0" smtClean="0"/>
              <a:t> dózisú sugárzást kap, ennek egy része természetes, másik része emberi tevékenységek következménye</a:t>
            </a:r>
            <a:r>
              <a:rPr lang="hu-HU" b="1" dirty="0" smtClean="0"/>
              <a:t>.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5" name="Tartalom helye 4" descr="152_fizika1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628" y="1643050"/>
            <a:ext cx="3810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gycsúcs">
  <a:themeElements>
    <a:clrScheme name="Hegycsúcs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Hegycsúcs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egycsúcs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105</TotalTime>
  <Words>221</Words>
  <Application>Microsoft Office PowerPoint</Application>
  <PresentationFormat>Diavetítés a képernyőre (4:3 oldalarány)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Hegycsúcs</vt:lpstr>
      <vt:lpstr>radioaktív sugárzás</vt:lpstr>
      <vt:lpstr>Radioaktivitás első érzékelései</vt:lpstr>
      <vt:lpstr>Előfordulása</vt:lpstr>
      <vt:lpstr>Keletkezése</vt:lpstr>
      <vt:lpstr>Fajtái</vt:lpstr>
      <vt:lpstr>Orvosi felhasználata</vt:lpstr>
      <vt:lpstr>7. dia</vt:lpstr>
      <vt:lpstr>Aktivitás</vt:lpstr>
      <vt:lpstr>Emberre való hatása</vt:lpstr>
      <vt:lpstr>Példa mérésekre</vt:lpstr>
      <vt:lpstr>Köszönöm a figyelmet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radioaktív sugárzás</dc:title>
  <dc:creator>User</dc:creator>
  <cp:lastModifiedBy>User</cp:lastModifiedBy>
  <cp:revision>27</cp:revision>
  <dcterms:created xsi:type="dcterms:W3CDTF">2020-04-18T19:28:53Z</dcterms:created>
  <dcterms:modified xsi:type="dcterms:W3CDTF">2020-04-18T21:13:56Z</dcterms:modified>
</cp:coreProperties>
</file>