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3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79.xml" ContentType="application/vnd.openxmlformats-officedocument.presentationml.slide+xml"/>
  <Override PartName="/ppt/slides/slide78.xml" ContentType="application/vnd.openxmlformats-officedocument.presentationml.slide+xml"/>
  <Override PartName="/ppt/slides/slide77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30.xml" ContentType="application/vnd.openxmlformats-officedocument.presentationml.slide+xml"/>
  <Override PartName="/ppt/slides/slide84.xml" ContentType="application/vnd.openxmlformats-officedocument.presentationml.slide+xml"/>
  <Override PartName="/ppt/slides/slide86.xml" ContentType="application/vnd.openxmlformats-officedocument.presentationml.slide+xml"/>
  <Override PartName="/ppt/slides/slide8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29.xml" ContentType="application/vnd.openxmlformats-officedocument.presentationml.slide+xml"/>
  <Override PartName="/ppt/slides/slide92.xml" ContentType="application/vnd.openxmlformats-officedocument.presentationml.slide+xml"/>
  <Override PartName="/ppt/slides/slide91.xml" ContentType="application/vnd.openxmlformats-officedocument.presentationml.slide+xml"/>
  <Override PartName="/ppt/slides/slide90.xml" ContentType="application/vnd.openxmlformats-officedocument.presentationml.slide+xml"/>
  <Override PartName="/ppt/slides/slide89.xml" ContentType="application/vnd.openxmlformats-officedocument.presentationml.slide+xml"/>
  <Override PartName="/ppt/slides/slide88.xml" ContentType="application/vnd.openxmlformats-officedocument.presentationml.slide+xml"/>
  <Override PartName="/ppt/slides/slide87.xml" ContentType="application/vnd.openxmlformats-officedocument.presentationml.slide+xml"/>
  <Override PartName="/ppt/slides/slide28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57" r:id="rId4"/>
    <p:sldId id="258" r:id="rId5"/>
    <p:sldId id="276" r:id="rId6"/>
    <p:sldId id="259" r:id="rId7"/>
    <p:sldId id="270" r:id="rId8"/>
    <p:sldId id="277" r:id="rId9"/>
    <p:sldId id="260" r:id="rId10"/>
    <p:sldId id="278" r:id="rId11"/>
    <p:sldId id="274" r:id="rId12"/>
    <p:sldId id="272" r:id="rId13"/>
    <p:sldId id="264" r:id="rId14"/>
    <p:sldId id="263" r:id="rId15"/>
    <p:sldId id="261" r:id="rId16"/>
    <p:sldId id="262" r:id="rId17"/>
    <p:sldId id="268" r:id="rId18"/>
    <p:sldId id="265" r:id="rId19"/>
    <p:sldId id="266" r:id="rId20"/>
    <p:sldId id="267" r:id="rId21"/>
    <p:sldId id="269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345" r:id="rId34"/>
    <p:sldId id="346" r:id="rId35"/>
    <p:sldId id="347" r:id="rId36"/>
    <p:sldId id="292" r:id="rId37"/>
    <p:sldId id="348" r:id="rId38"/>
    <p:sldId id="349" r:id="rId39"/>
    <p:sldId id="290" r:id="rId40"/>
    <p:sldId id="291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7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9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4763"/>
            <a:ext cx="3761184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380069"/>
            <a:ext cx="6430967" cy="261619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3996267"/>
            <a:ext cx="5240734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5883276"/>
            <a:ext cx="324303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4732865"/>
            <a:ext cx="7514033" cy="566738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932112"/>
            <a:ext cx="6169458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5299603"/>
            <a:ext cx="7514033" cy="493712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0"/>
            <a:ext cx="7514033" cy="3048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3428999"/>
            <a:ext cx="6399611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3308581"/>
            <a:ext cx="7514032" cy="14688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7381"/>
            <a:ext cx="7514033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863023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819399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685801"/>
            <a:ext cx="6742509" cy="27431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3886200"/>
            <a:ext cx="7514033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775200"/>
            <a:ext cx="7514033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685801"/>
            <a:ext cx="7514034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3505200"/>
            <a:ext cx="7514035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4343400"/>
            <a:ext cx="7514035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685800"/>
            <a:ext cx="1327777" cy="5105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685800"/>
            <a:ext cx="6014807" cy="51054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5867132"/>
            <a:ext cx="413375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666999"/>
            <a:ext cx="6698060" cy="2110382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4777381"/>
            <a:ext cx="669806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667000"/>
            <a:ext cx="3671291" cy="312420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667000"/>
            <a:ext cx="3671292" cy="312420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2658533"/>
            <a:ext cx="3455391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3335337"/>
            <a:ext cx="3671292" cy="2455862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667000"/>
            <a:ext cx="3466903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3335337"/>
            <a:ext cx="3671292" cy="2455862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600200"/>
            <a:ext cx="2661841" cy="13716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685800"/>
            <a:ext cx="4680743" cy="510540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971800"/>
            <a:ext cx="266184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752599"/>
            <a:ext cx="4069619" cy="13716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914400"/>
            <a:ext cx="246073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3124199"/>
            <a:ext cx="406961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1"/>
            <a:ext cx="182761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667000"/>
            <a:ext cx="751403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5883276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5883276"/>
            <a:ext cx="5313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5883276"/>
            <a:ext cx="413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hu.wikipedia.org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hu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zsznaltauto.hu/" TargetMode="External"/><Relationship Id="rId2" Type="http://schemas.openxmlformats.org/officeDocument/2006/relationships/hyperlink" Target="http://www.auto.hu/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bajza.hu/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menetrendek.hu/" TargetMode="External"/><Relationship Id="rId2" Type="http://schemas.openxmlformats.org/officeDocument/2006/relationships/hyperlink" Target="https://www.flick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hu/" TargetMode="External"/><Relationship Id="rId4" Type="http://schemas.openxmlformats.org/officeDocument/2006/relationships/hyperlink" Target="https://matarka.hu/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v.gov.hu/" TargetMode="External"/><Relationship Id="rId2" Type="http://schemas.openxmlformats.org/officeDocument/2006/relationships/hyperlink" Target="https://ugyfelkapu.magyarorszag.hu/-Magyarorsz&#225;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kmenergia.hu/" TargetMode="External"/><Relationship Id="rId4" Type="http://schemas.openxmlformats.org/officeDocument/2006/relationships/hyperlink" Target="https://www.felvi.hu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mek.oszk.hu/" TargetMode="External"/><Relationship Id="rId2" Type="http://schemas.openxmlformats.org/officeDocument/2006/relationships/hyperlink" Target="http://www.fszek.hu/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lanbusz.hu/" TargetMode="External"/><Relationship Id="rId2" Type="http://schemas.openxmlformats.org/officeDocument/2006/relationships/hyperlink" Target="https://menetrendek.h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kk.hu/" TargetMode="External"/><Relationship Id="rId4" Type="http://schemas.openxmlformats.org/officeDocument/2006/relationships/hyperlink" Target="https://www.mavcsoport.hu/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1.1 A </a:t>
            </a:r>
            <a:r>
              <a:rPr lang="hu-HU" dirty="0" smtClean="0"/>
              <a:t>kommunikáció modellje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772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28737" y="567891"/>
            <a:ext cx="7514035" cy="1167865"/>
          </a:xfrm>
        </p:spPr>
        <p:txBody>
          <a:bodyPr/>
          <a:lstStyle/>
          <a:p>
            <a:r>
              <a:rPr lang="hu-HU" dirty="0" smtClean="0"/>
              <a:t>Különböző kódrendszerek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53015" y="1671101"/>
            <a:ext cx="7514035" cy="4535735"/>
          </a:xfrm>
        </p:spPr>
        <p:txBody>
          <a:bodyPr/>
          <a:lstStyle/>
          <a:p>
            <a:r>
              <a:rPr lang="hu-HU" sz="2400" dirty="0" smtClean="0"/>
              <a:t>Az információ üzenetté alakításához kódrendszerre van szükség</a:t>
            </a:r>
          </a:p>
          <a:p>
            <a:r>
              <a:rPr lang="hu-HU" sz="2400" dirty="0" smtClean="0"/>
              <a:t>A kódnak a csatorna típusához kell alkalmazkodnia</a:t>
            </a:r>
          </a:p>
          <a:p>
            <a:r>
              <a:rPr lang="hu-HU" sz="2400" dirty="0" smtClean="0"/>
              <a:t>A dekódolónak ismernie kell kódrendszert</a:t>
            </a:r>
          </a:p>
          <a:p>
            <a:r>
              <a:rPr lang="hu-HU" sz="2400" dirty="0" smtClean="0"/>
              <a:t>Példák kódrendszerekre</a:t>
            </a:r>
          </a:p>
          <a:p>
            <a:pPr lvl="1"/>
            <a:r>
              <a:rPr lang="hu-HU" sz="2400" dirty="0" smtClean="0"/>
              <a:t>Beszéd(hangok)</a:t>
            </a:r>
          </a:p>
          <a:p>
            <a:pPr lvl="1"/>
            <a:r>
              <a:rPr lang="hu-HU" sz="2400" dirty="0" smtClean="0"/>
              <a:t>Írás (írásjelek)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255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86489" y="539014"/>
            <a:ext cx="7514035" cy="782855"/>
          </a:xfrm>
        </p:spPr>
        <p:txBody>
          <a:bodyPr/>
          <a:lstStyle/>
          <a:p>
            <a:r>
              <a:rPr lang="hu-HU" dirty="0" smtClean="0"/>
              <a:t>Gyakorlati példa –az emberi beszéd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7238" y="2290911"/>
            <a:ext cx="8425720" cy="4183782"/>
          </a:xfrm>
        </p:spPr>
        <p:txBody>
          <a:bodyPr>
            <a:normAutofit fontScale="92500"/>
          </a:bodyPr>
          <a:lstStyle/>
          <a:p>
            <a:r>
              <a:rPr lang="hu-HU" sz="2400" dirty="0" smtClean="0"/>
              <a:t>Két ember beszélget</a:t>
            </a:r>
          </a:p>
          <a:p>
            <a:r>
              <a:rPr lang="hu-HU" sz="2400" dirty="0" smtClean="0"/>
              <a:t>Forrás: az egyik ember tudata (gondolata)</a:t>
            </a:r>
          </a:p>
          <a:p>
            <a:r>
              <a:rPr lang="hu-HU" sz="2400" dirty="0" smtClean="0"/>
              <a:t>Kódolás: hangképző szervek (gége, ajak, fogak) beszéd keletkezik</a:t>
            </a:r>
          </a:p>
          <a:p>
            <a:r>
              <a:rPr lang="hu-HU" sz="2400" dirty="0" smtClean="0"/>
              <a:t>A jel hang, ami hullámként terjed.</a:t>
            </a:r>
          </a:p>
          <a:p>
            <a:r>
              <a:rPr lang="hu-HU" sz="2400" dirty="0" smtClean="0"/>
              <a:t>A csatorna levegő</a:t>
            </a:r>
          </a:p>
          <a:p>
            <a:r>
              <a:rPr lang="hu-HU" sz="2400" dirty="0" smtClean="0"/>
              <a:t>Zaj: minden olyan külső hatás, ami zavarja beszéd megértését</a:t>
            </a:r>
          </a:p>
          <a:p>
            <a:r>
              <a:rPr lang="hu-HU" sz="2400" dirty="0" smtClean="0"/>
              <a:t>Dekódolás: a másik ember a fülével felfogja hanghullámot, és az agya értelmezi</a:t>
            </a:r>
          </a:p>
          <a:p>
            <a:r>
              <a:rPr lang="hu-HU" sz="2400" dirty="0" smtClean="0"/>
              <a:t>A vevő az az ember aki hallja az üzenetet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566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38363" y="413886"/>
            <a:ext cx="7514035" cy="984985"/>
          </a:xfrm>
        </p:spPr>
        <p:txBody>
          <a:bodyPr/>
          <a:lstStyle/>
          <a:p>
            <a:r>
              <a:rPr lang="hu-HU" dirty="0" smtClean="0"/>
              <a:t>A személyközi kommunikáció összetevői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888" y="1668377"/>
            <a:ext cx="6878724" cy="328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0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76864" y="423512"/>
            <a:ext cx="7514035" cy="879107"/>
          </a:xfrm>
        </p:spPr>
        <p:txBody>
          <a:bodyPr/>
          <a:lstStyle/>
          <a:p>
            <a:r>
              <a:rPr lang="hu-HU" dirty="0" smtClean="0"/>
              <a:t>A kommunikáció tér és idő dimenziója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92940" y="1898802"/>
            <a:ext cx="8497959" cy="4511234"/>
          </a:xfrm>
        </p:spPr>
        <p:txBody>
          <a:bodyPr/>
          <a:lstStyle/>
          <a:p>
            <a:r>
              <a:rPr lang="hu-HU" sz="2000" dirty="0" smtClean="0"/>
              <a:t>A kommunikáció fontos jellemzője az </a:t>
            </a:r>
            <a:r>
              <a:rPr lang="hu-HU" sz="2000" dirty="0" smtClean="0">
                <a:solidFill>
                  <a:srgbClr val="FF0000"/>
                </a:solidFill>
              </a:rPr>
              <a:t>idő és a tér dimenzió</a:t>
            </a:r>
          </a:p>
          <a:p>
            <a:r>
              <a:rPr lang="hu-HU" sz="2000" dirty="0" smtClean="0"/>
              <a:t>Bizonyos kommunikációs formák csak akkor működnek, ha az adó és a vevő egy térben és egy időben van jelen (pl. beszéd)</a:t>
            </a:r>
          </a:p>
          <a:p>
            <a:r>
              <a:rPr lang="hu-HU" sz="2000" dirty="0" smtClean="0"/>
              <a:t>Vannak olyan kommunikációs csatornák, formák amely </a:t>
            </a:r>
            <a:r>
              <a:rPr lang="hu-HU" sz="2000" dirty="0" smtClean="0">
                <a:solidFill>
                  <a:srgbClr val="FF0000"/>
                </a:solidFill>
              </a:rPr>
              <a:t>tér független</a:t>
            </a:r>
            <a:r>
              <a:rPr lang="hu-HU" sz="2000" dirty="0" smtClean="0"/>
              <a:t>ek</a:t>
            </a:r>
            <a:r>
              <a:rPr lang="hu-HU" sz="2000" dirty="0" smtClean="0">
                <a:sym typeface="Wingdings" panose="05000000000000000000" pitchFamily="2" charset="2"/>
              </a:rPr>
              <a:t> pl. telefon,chat, élő tv műsor a kommunikáló felek egymástól távol vannak, de azonos időben kommunikálnak</a:t>
            </a:r>
          </a:p>
          <a:p>
            <a:r>
              <a:rPr lang="hu-HU" sz="2000" dirty="0" smtClean="0">
                <a:sym typeface="Wingdings" panose="05000000000000000000" pitchFamily="2" charset="2"/>
              </a:rPr>
              <a:t>Létezik </a:t>
            </a:r>
            <a:r>
              <a:rPr lang="hu-HU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idő független </a:t>
            </a:r>
            <a:r>
              <a:rPr lang="hu-HU" sz="2000" dirty="0" smtClean="0">
                <a:sym typeface="Wingdings" panose="05000000000000000000" pitchFamily="2" charset="2"/>
              </a:rPr>
              <a:t>kommunikáció más időben küldik és más időben veszik az üzenetet, de azonos térben  faliújság,búcsúlevél  </a:t>
            </a:r>
          </a:p>
          <a:p>
            <a:r>
              <a:rPr lang="hu-HU" sz="2000" dirty="0" smtClean="0">
                <a:sym typeface="Wingdings" panose="05000000000000000000" pitchFamily="2" charset="2"/>
              </a:rPr>
              <a:t>A kommunikációnak van olyan formája is, ami </a:t>
            </a:r>
            <a:r>
              <a:rPr lang="hu-HU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tér és idő független</a:t>
            </a:r>
            <a:r>
              <a:rPr lang="hu-HU" sz="2000" dirty="0" smtClean="0">
                <a:sym typeface="Wingdings" panose="05000000000000000000" pitchFamily="2" charset="2"/>
              </a:rPr>
              <a:t> email, levél, </a:t>
            </a:r>
            <a:r>
              <a:rPr lang="hu-HU" sz="2000" dirty="0" err="1" smtClean="0">
                <a:sym typeface="Wingdings" panose="05000000000000000000" pitchFamily="2" charset="2"/>
              </a:rPr>
              <a:t>videó,tv</a:t>
            </a:r>
            <a:endParaRPr lang="hu-HU" sz="2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u-HU" sz="2000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631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13233" y="394635"/>
            <a:ext cx="7514035" cy="1090863"/>
          </a:xfrm>
        </p:spPr>
        <p:txBody>
          <a:bodyPr/>
          <a:lstStyle/>
          <a:p>
            <a:r>
              <a:rPr lang="hu-HU" dirty="0" smtClean="0"/>
              <a:t>Az kommunikáció plusz információi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3233" y="1485498"/>
            <a:ext cx="7514035" cy="4203033"/>
          </a:xfrm>
        </p:spPr>
        <p:txBody>
          <a:bodyPr/>
          <a:lstStyle/>
          <a:p>
            <a:r>
              <a:rPr lang="hu-HU" dirty="0" smtClean="0"/>
              <a:t>A kommunikációt ki lehet egészíteni kiegészítő jelekkel</a:t>
            </a:r>
            <a:r>
              <a:rPr lang="hu-HU" dirty="0" smtClean="0">
                <a:sym typeface="Wingdings" panose="05000000000000000000" pitchFamily="2" charset="2"/>
              </a:rPr>
              <a:t> pl. arckifejezés a beszélgetés alatt</a:t>
            </a:r>
            <a:endParaRPr lang="hu-HU" dirty="0" smtClean="0"/>
          </a:p>
          <a:p>
            <a:r>
              <a:rPr lang="hu-HU" dirty="0" smtClean="0">
                <a:solidFill>
                  <a:srgbClr val="FF0000"/>
                </a:solidFill>
              </a:rPr>
              <a:t>Nyílt kommunikáció</a:t>
            </a:r>
            <a:r>
              <a:rPr lang="hu-HU" dirty="0" smtClean="0"/>
              <a:t>: a vevő látja  vagy hallja a kommunikációt és az adó ezt tudja</a:t>
            </a:r>
            <a:r>
              <a:rPr lang="hu-HU" dirty="0" smtClean="0">
                <a:sym typeface="Wingdings" panose="05000000000000000000" pitchFamily="2" charset="2"/>
              </a:rPr>
              <a:t>szándékos ,kiegészítő információt tud adni pl. arckifejezés</a:t>
            </a:r>
          </a:p>
          <a:p>
            <a:r>
              <a:rPr lang="hu-HU" dirty="0" smtClean="0">
                <a:solidFill>
                  <a:srgbClr val="FF0000"/>
                </a:solidFill>
                <a:sym typeface="Wingdings" panose="05000000000000000000" pitchFamily="2" charset="2"/>
              </a:rPr>
              <a:t>Zárt kommunikáció</a:t>
            </a:r>
            <a:r>
              <a:rPr lang="hu-HU" dirty="0" smtClean="0">
                <a:sym typeface="Wingdings" panose="05000000000000000000" pitchFamily="2" charset="2"/>
              </a:rPr>
              <a:t>: a vevő nem látja, hallja az adót, amit az adó tudaz adó más technikát választ, ami áthidalja  a tér-idő korlátot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Ha sem vevő, se az adó nem észleli a másikat, akkor a jelek elvesznek (</a:t>
            </a:r>
            <a:r>
              <a:rPr lang="hu-HU" dirty="0" smtClean="0">
                <a:solidFill>
                  <a:srgbClr val="FF0000"/>
                </a:solidFill>
                <a:sym typeface="Wingdings" panose="05000000000000000000" pitchFamily="2" charset="2"/>
              </a:rPr>
              <a:t>sötét terület</a:t>
            </a:r>
            <a:r>
              <a:rPr lang="hu-HU" dirty="0" smtClean="0">
                <a:sym typeface="Wingdings" panose="05000000000000000000" pitchFamily="2" charset="2"/>
              </a:rPr>
              <a:t>)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Ha a vevő látja az adót, de az nem tudja ezt, akkor </a:t>
            </a:r>
            <a:r>
              <a:rPr lang="hu-HU" dirty="0" smtClean="0">
                <a:solidFill>
                  <a:srgbClr val="FF0000"/>
                </a:solidFill>
                <a:sym typeface="Wingdings" panose="05000000000000000000" pitchFamily="2" charset="2"/>
              </a:rPr>
              <a:t>vak terület</a:t>
            </a:r>
            <a:r>
              <a:rPr lang="hu-HU" dirty="0" smtClean="0">
                <a:sym typeface="Wingdings" panose="05000000000000000000" pitchFamily="2" charset="2"/>
              </a:rPr>
              <a:t>ről beszélünk az adó nem tudja kihasználni a  plusz lehetőséget!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452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38362" y="163628"/>
            <a:ext cx="7722758" cy="821356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Az emberi kommunikáció kialakulása- a beszéd és az írás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8214" y="1449040"/>
            <a:ext cx="8318942" cy="5118014"/>
          </a:xfrm>
        </p:spPr>
        <p:txBody>
          <a:bodyPr>
            <a:normAutofit lnSpcReduction="10000"/>
          </a:bodyPr>
          <a:lstStyle/>
          <a:p>
            <a:r>
              <a:rPr lang="hu-HU" sz="2000" dirty="0" smtClean="0"/>
              <a:t>Az előember (Homo </a:t>
            </a:r>
            <a:r>
              <a:rPr lang="hu-HU" sz="2000" dirty="0" err="1" smtClean="0"/>
              <a:t>habilis</a:t>
            </a:r>
            <a:r>
              <a:rPr lang="hu-HU" sz="2000" dirty="0" smtClean="0"/>
              <a:t>, </a:t>
            </a:r>
            <a:r>
              <a:rPr lang="hu-HU" sz="2000" dirty="0" err="1" smtClean="0"/>
              <a:t>Homo</a:t>
            </a:r>
            <a:r>
              <a:rPr lang="hu-HU" sz="2000" dirty="0" smtClean="0"/>
              <a:t> </a:t>
            </a:r>
            <a:r>
              <a:rPr lang="hu-HU" sz="2000" dirty="0" err="1" smtClean="0"/>
              <a:t>erectus</a:t>
            </a:r>
            <a:r>
              <a:rPr lang="hu-HU" sz="2000" dirty="0" smtClean="0"/>
              <a:t>) még </a:t>
            </a:r>
            <a:r>
              <a:rPr lang="hu-HU" sz="2000" dirty="0" smtClean="0">
                <a:solidFill>
                  <a:srgbClr val="FF0000"/>
                </a:solidFill>
              </a:rPr>
              <a:t>csak kézjelekkel, hangjelekkel közölte az információt </a:t>
            </a:r>
            <a:r>
              <a:rPr lang="hu-HU" sz="2000" dirty="0" smtClean="0"/>
              <a:t>a többiekkel.</a:t>
            </a:r>
          </a:p>
          <a:p>
            <a:r>
              <a:rPr lang="hu-HU" sz="2000" dirty="0" smtClean="0"/>
              <a:t>A két lábra állás tette lehetővé a kézjellel történő kommunikációt</a:t>
            </a:r>
          </a:p>
          <a:p>
            <a:r>
              <a:rPr lang="hu-HU" sz="2000" dirty="0" smtClean="0"/>
              <a:t>A felegyenesedett ember gerince, agytérfogata, hangképzése megváltozott.</a:t>
            </a:r>
          </a:p>
          <a:p>
            <a:r>
              <a:rPr lang="hu-HU" sz="2000" dirty="0" smtClean="0"/>
              <a:t>A </a:t>
            </a:r>
            <a:r>
              <a:rPr lang="hu-HU" sz="2000" dirty="0" smtClean="0">
                <a:solidFill>
                  <a:srgbClr val="FF0000"/>
                </a:solidFill>
              </a:rPr>
              <a:t>beszéd megjelenése </a:t>
            </a:r>
            <a:r>
              <a:rPr lang="hu-HU" sz="2000" dirty="0" smtClean="0"/>
              <a:t>volt a következő lépés az emberek közötti kommunikáció fejlődésében.(Homo Sapiens- Kb. 30 ezer évvel ezelőtt)</a:t>
            </a:r>
          </a:p>
          <a:p>
            <a:r>
              <a:rPr lang="hu-HU" sz="2000" dirty="0" smtClean="0"/>
              <a:t>A beszéd még mindig helyhez és időhöz kötött kommunikációt tett lehetővé</a:t>
            </a:r>
            <a:r>
              <a:rPr lang="hu-HU" sz="2000" dirty="0" smtClean="0">
                <a:sym typeface="Wingdings" panose="05000000000000000000" pitchFamily="2" charset="2"/>
              </a:rPr>
              <a:t> akkor működik, ha mindkét fél jelen van és hallja egymást!</a:t>
            </a:r>
            <a:endParaRPr lang="hu-HU" sz="2000" dirty="0" smtClean="0"/>
          </a:p>
          <a:p>
            <a:r>
              <a:rPr lang="hu-HU" sz="2000" dirty="0" smtClean="0"/>
              <a:t>Az írás a Kr.e. IV. évezredben jelent meg, ez lehetővé tette az idő  és tér független kommunikációt</a:t>
            </a:r>
            <a:r>
              <a:rPr lang="hu-HU" sz="2000" dirty="0" smtClean="0">
                <a:sym typeface="Wingdings" panose="05000000000000000000" pitchFamily="2" charset="2"/>
              </a:rPr>
              <a:t> akkor is tudok információt közölni, ha különböző időben vagyunk az adott helyen, vagy máshol vagyunk.</a:t>
            </a:r>
          </a:p>
          <a:p>
            <a:r>
              <a:rPr lang="hu-HU" sz="2000" dirty="0" smtClean="0">
                <a:sym typeface="Wingdings" panose="05000000000000000000" pitchFamily="2" charset="2"/>
              </a:rPr>
              <a:t>Az egyre fejlettebb emberi társadalom egyre fejlettebb kommunikációt kívánt az egyre fejlettebb kommunikáció egyre fejlettebb társadalmi rendszert eredményezett kölcsönhatás</a:t>
            </a:r>
            <a:endParaRPr lang="hu-HU" sz="2000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18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11617" y="502922"/>
            <a:ext cx="7514035" cy="1027496"/>
          </a:xfrm>
        </p:spPr>
        <p:txBody>
          <a:bodyPr/>
          <a:lstStyle/>
          <a:p>
            <a:r>
              <a:rPr lang="hu-HU" dirty="0" smtClean="0"/>
              <a:t>A kommunikáció fejlődése- a könyvnyomtatás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80291" y="1530418"/>
            <a:ext cx="8146977" cy="4713364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Az írás alapú kommunikáció időigényes, bonyolult.</a:t>
            </a:r>
          </a:p>
          <a:p>
            <a:r>
              <a:rPr lang="hu-HU" sz="2400" dirty="0" smtClean="0"/>
              <a:t>A nyomtatás kifejlesztése az 1450-es években meggyorsította a nagy mennyiségű szöveges információ előállítását.</a:t>
            </a:r>
          </a:p>
          <a:p>
            <a:r>
              <a:rPr lang="hu-HU" sz="2400" dirty="0" smtClean="0"/>
              <a:t>A könyvnyomtatás Gutenberg találmánya</a:t>
            </a:r>
          </a:p>
          <a:p>
            <a:r>
              <a:rPr lang="hu-HU" sz="2400" dirty="0" smtClean="0"/>
              <a:t>A könyv fontos kommunikációs eszközzé vált</a:t>
            </a:r>
          </a:p>
          <a:p>
            <a:pPr lvl="1"/>
            <a:r>
              <a:rPr lang="hu-HU" sz="2400" dirty="0" smtClean="0">
                <a:sym typeface="Wingdings" panose="05000000000000000000" pitchFamily="2" charset="2"/>
              </a:rPr>
              <a:t> szélesebb körhöz </a:t>
            </a:r>
            <a:r>
              <a:rPr lang="hu-HU" sz="2400" dirty="0">
                <a:sym typeface="Wingdings" panose="05000000000000000000" pitchFamily="2" charset="2"/>
              </a:rPr>
              <a:t>j</a:t>
            </a:r>
            <a:r>
              <a:rPr lang="hu-HU" sz="2400" dirty="0" smtClean="0">
                <a:sym typeface="Wingdings" panose="05000000000000000000" pitchFamily="2" charset="2"/>
              </a:rPr>
              <a:t>ut el az információ</a:t>
            </a:r>
          </a:p>
          <a:p>
            <a:pPr lvl="1"/>
            <a:r>
              <a:rPr lang="hu-HU" sz="2400" dirty="0" smtClean="0">
                <a:sym typeface="Wingdings" panose="05000000000000000000" pitchFamily="2" charset="2"/>
              </a:rPr>
              <a:t> nagy mennyiségű információt lehet így közölni</a:t>
            </a:r>
          </a:p>
          <a:p>
            <a:pPr lvl="1"/>
            <a:r>
              <a:rPr lang="hu-HU" sz="2400" dirty="0" smtClean="0">
                <a:sym typeface="Wingdings" panose="05000000000000000000" pitchFamily="2" charset="2"/>
              </a:rPr>
              <a:t> nincs visszacsatolás, egyoldalú a kommunikáció</a:t>
            </a:r>
          </a:p>
          <a:p>
            <a:pPr marL="3429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31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13232" y="122814"/>
            <a:ext cx="7514035" cy="808653"/>
          </a:xfrm>
        </p:spPr>
        <p:txBody>
          <a:bodyPr/>
          <a:lstStyle/>
          <a:p>
            <a:r>
              <a:rPr lang="hu-HU" dirty="0" smtClean="0"/>
              <a:t>Gutenberg könyv nyomdája (1452)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074" name="Picture 2" descr="http://www.lovagok.hu/images/stories/cikkeink/mestersegek/konyvnyomtatas/Gutenberg-nyom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490" y="948877"/>
            <a:ext cx="4586491" cy="253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ultura.hu/wp-content/uploads/2013/02/gutenberg-proo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592" y="3555743"/>
            <a:ext cx="4965800" cy="330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66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47987" y="500514"/>
            <a:ext cx="7514035" cy="984985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A technikai eszközök megjelenése a kommunikációban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499" y="1559390"/>
            <a:ext cx="8285523" cy="5372501"/>
          </a:xfrm>
        </p:spPr>
        <p:txBody>
          <a:bodyPr>
            <a:normAutofit/>
          </a:bodyPr>
          <a:lstStyle/>
          <a:p>
            <a:r>
              <a:rPr lang="hu-HU" sz="2200" dirty="0" smtClean="0"/>
              <a:t>A kommunikáció  során az ember igyekezett áthidalni a térbeli távolságot.</a:t>
            </a:r>
          </a:p>
          <a:p>
            <a:r>
              <a:rPr lang="hu-HU" sz="2200" dirty="0" smtClean="0"/>
              <a:t>Az ókorban lovas futárok vitték az információkat az uralkodónak.</a:t>
            </a:r>
          </a:p>
          <a:p>
            <a:r>
              <a:rPr lang="hu-HU" sz="2200" dirty="0" smtClean="0"/>
              <a:t>Több civilizáció kísérletezett füst és tűzjelek adásával</a:t>
            </a:r>
            <a:r>
              <a:rPr lang="hu-HU" sz="2200" dirty="0" smtClean="0">
                <a:sym typeface="Wingdings" panose="05000000000000000000" pitchFamily="2" charset="2"/>
              </a:rPr>
              <a:t> nagy a zaj, félreérthető!</a:t>
            </a:r>
          </a:p>
          <a:p>
            <a:r>
              <a:rPr lang="hu-HU" sz="2200" dirty="0" smtClean="0">
                <a:sym typeface="Wingdings" panose="05000000000000000000" pitchFamily="2" charset="2"/>
              </a:rPr>
              <a:t>A XIX. században az elektromossághoz kapcsolódó felfedezések tetté lehetővé a távíró (Morse), majd a telefon  (</a:t>
            </a:r>
            <a:r>
              <a:rPr lang="hu-HU" sz="2200" dirty="0">
                <a:sym typeface="Wingdings" panose="05000000000000000000" pitchFamily="2" charset="2"/>
              </a:rPr>
              <a:t>B</a:t>
            </a:r>
            <a:r>
              <a:rPr lang="hu-HU" sz="2200" dirty="0" smtClean="0">
                <a:sym typeface="Wingdings" panose="05000000000000000000" pitchFamily="2" charset="2"/>
              </a:rPr>
              <a:t>ell) megjelenését.</a:t>
            </a:r>
          </a:p>
          <a:p>
            <a:r>
              <a:rPr lang="hu-HU" sz="2200" dirty="0" smtClean="0">
                <a:sym typeface="Wingdings" panose="05000000000000000000" pitchFamily="2" charset="2"/>
              </a:rPr>
              <a:t>A telefon biztosította a gyors, tér független kommunikációt ugyanakkor vezetékhez kötött.</a:t>
            </a:r>
          </a:p>
          <a:p>
            <a:r>
              <a:rPr lang="hu-HU" sz="2200" dirty="0" smtClean="0">
                <a:sym typeface="Wingdings" panose="05000000000000000000" pitchFamily="2" charset="2"/>
              </a:rPr>
              <a:t>A XX. század elején a rádió megjelenése (Marconi,Tesla, Popov) biztosította a vezeték független kommunikáció megjelenését tv, rádió adások!</a:t>
            </a:r>
          </a:p>
          <a:p>
            <a:endParaRPr lang="hu-HU" sz="2000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218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13233" y="200977"/>
            <a:ext cx="7514035" cy="1360371"/>
          </a:xfrm>
        </p:spPr>
        <p:txBody>
          <a:bodyPr/>
          <a:lstStyle/>
          <a:p>
            <a:r>
              <a:rPr lang="hu-HU" dirty="0" smtClean="0"/>
              <a:t>Graham Bell és a telefon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 descr="http://www.tankonyvtar.hu/hu/tartalom/tamop425/0005_30_informacia_es_tarsadalom_scorm_04/30_k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85" y="1561348"/>
            <a:ext cx="3761906" cy="447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lookingglassreview.com/assets/images/Alexander_Graham_Be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144" y="1684421"/>
            <a:ext cx="3034124" cy="449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1.1 témakör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3234" y="2145531"/>
            <a:ext cx="7514035" cy="3124201"/>
          </a:xfrm>
        </p:spPr>
        <p:txBody>
          <a:bodyPr/>
          <a:lstStyle/>
          <a:p>
            <a:pPr marL="0" indent="0">
              <a:buNone/>
            </a:pPr>
            <a:r>
              <a:rPr lang="hu-HU" sz="2400" i="1" dirty="0" smtClean="0"/>
              <a:t> </a:t>
            </a:r>
            <a:r>
              <a:rPr lang="hu-HU" sz="2400" dirty="0"/>
              <a:t>A kommunikáció A  kommunikáció  fogalma.  A  kommunikációs  modell:  adó,  kódolás,  csatorna,  zaj, dekódolás, vevő. Különböző kódrendszerek.</a:t>
            </a:r>
          </a:p>
          <a:p>
            <a:pPr marL="0" lvl="0" indent="0">
              <a:buNone/>
            </a:pPr>
            <a:endParaRPr lang="hu-HU" sz="2400" i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669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01389" y="402343"/>
            <a:ext cx="3830856" cy="1752599"/>
          </a:xfrm>
        </p:spPr>
        <p:txBody>
          <a:bodyPr/>
          <a:lstStyle/>
          <a:p>
            <a:r>
              <a:rPr lang="hu-HU" dirty="0" smtClean="0"/>
              <a:t>Távíró és Morse-jelek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2050" name="Picture 2" descr="http://www.radiohistoria.sk/oldradio/mainhu.nsf/wcatalid/05A6E90B4E37E5E3C12575FC004FE4E3/$file/taviro%20morse%20billenty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233" y="960434"/>
            <a:ext cx="3836098" cy="256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hirarena.com/_user/image/majus/morse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589" y="3685666"/>
            <a:ext cx="5589655" cy="309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07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67237" y="211756"/>
            <a:ext cx="7514035" cy="859857"/>
          </a:xfrm>
        </p:spPr>
        <p:txBody>
          <a:bodyPr/>
          <a:lstStyle/>
          <a:p>
            <a:r>
              <a:rPr lang="hu-HU" dirty="0" smtClean="0"/>
              <a:t>Számítógép és kommunikáció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95564" y="1299411"/>
            <a:ext cx="8370205" cy="5378480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 XX. század második felében a számítógép megjelenése forradalmasította az információ tárolást, feldolgozást és a kommunikációt.</a:t>
            </a:r>
          </a:p>
          <a:p>
            <a:r>
              <a:rPr lang="hu-HU" sz="2400" dirty="0" smtClean="0"/>
              <a:t>Napjainkban a legfontosabb kommunikációs csatorna a világméretű számítógép hálózat, az internet.</a:t>
            </a:r>
          </a:p>
          <a:p>
            <a:r>
              <a:rPr lang="hu-HU" sz="2400" dirty="0" smtClean="0"/>
              <a:t>Az interneten a webes felületeken szöveges, képi, hang, mozgókép formában tárolt információkat is megoszthatunk másokkal</a:t>
            </a:r>
          </a:p>
          <a:p>
            <a:r>
              <a:rPr lang="hu-HU" sz="2400" dirty="0" smtClean="0"/>
              <a:t>Az internet nyújtotta kommunikációs eszközök függetlenek a tértől, sokszor az időtől is.</a:t>
            </a:r>
          </a:p>
          <a:p>
            <a:r>
              <a:rPr lang="hu-HU" sz="2400" dirty="0" smtClean="0"/>
              <a:t>A számítógép segítségével újfajta kommunikációs lehetőségek jelentek meg (email, chat, telefonálás neten)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306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1.2 témakör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3234" y="2145531"/>
            <a:ext cx="7514035" cy="3124201"/>
          </a:xfrm>
        </p:spPr>
        <p:txBody>
          <a:bodyPr/>
          <a:lstStyle/>
          <a:p>
            <a:pPr marL="0" indent="0">
              <a:buNone/>
            </a:pPr>
            <a:r>
              <a:rPr lang="hu-HU" sz="2400" i="1" dirty="0" smtClean="0"/>
              <a:t> </a:t>
            </a:r>
            <a:r>
              <a:rPr lang="hu-HU" dirty="0" smtClean="0"/>
              <a:t> </a:t>
            </a:r>
            <a:r>
              <a:rPr lang="hu-HU" sz="2400" dirty="0"/>
              <a:t>Gyakorlati példák a kommunikációs modellre; a példák és a modell megfeleltetése; a modellben található fogalmak értelmezése konkrét példán keresztül.</a:t>
            </a:r>
          </a:p>
          <a:p>
            <a:pPr marL="0" lvl="0" indent="0">
              <a:buNone/>
            </a:pPr>
            <a:endParaRPr lang="hu-HU" sz="2400" i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614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86489" y="539014"/>
            <a:ext cx="7514035" cy="782855"/>
          </a:xfrm>
        </p:spPr>
        <p:txBody>
          <a:bodyPr/>
          <a:lstStyle/>
          <a:p>
            <a:r>
              <a:rPr lang="hu-HU" dirty="0" smtClean="0"/>
              <a:t>Gyakorlati példa –az emberi beszéd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0982" y="2133893"/>
            <a:ext cx="8545793" cy="4183782"/>
          </a:xfrm>
        </p:spPr>
        <p:txBody>
          <a:bodyPr>
            <a:normAutofit fontScale="92500"/>
          </a:bodyPr>
          <a:lstStyle/>
          <a:p>
            <a:r>
              <a:rPr lang="hu-HU" sz="2400" dirty="0" smtClean="0"/>
              <a:t>Két ember beszélget</a:t>
            </a:r>
          </a:p>
          <a:p>
            <a:r>
              <a:rPr lang="hu-HU" sz="2400" dirty="0" smtClean="0"/>
              <a:t>Forrás: az egyik ember tudata (gondolata)</a:t>
            </a:r>
          </a:p>
          <a:p>
            <a:r>
              <a:rPr lang="hu-HU" sz="2400" dirty="0" smtClean="0"/>
              <a:t>Kódolás: hangképző szervek (gége, ajak, fogak) beszéd keletkezik</a:t>
            </a:r>
          </a:p>
          <a:p>
            <a:r>
              <a:rPr lang="hu-HU" sz="2400" dirty="0" smtClean="0"/>
              <a:t>A jel hang, ami hullámként terjed.</a:t>
            </a:r>
          </a:p>
          <a:p>
            <a:r>
              <a:rPr lang="hu-HU" sz="2400" dirty="0" smtClean="0"/>
              <a:t>A csatorna levegő</a:t>
            </a:r>
          </a:p>
          <a:p>
            <a:r>
              <a:rPr lang="hu-HU" sz="2400" dirty="0" smtClean="0"/>
              <a:t>Zaj: minden olyan külső hatás, ami zavarja beszéd megértését</a:t>
            </a:r>
          </a:p>
          <a:p>
            <a:r>
              <a:rPr lang="hu-HU" sz="2400" dirty="0" smtClean="0"/>
              <a:t>Dekódolás: a másik ember a fülével felfogja hanghullámot, és az agya értelmezi</a:t>
            </a:r>
          </a:p>
          <a:p>
            <a:r>
              <a:rPr lang="hu-HU" sz="2400" dirty="0" smtClean="0"/>
              <a:t>A vevő az az ember, aki hallja az üzenetet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720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13233" y="519765"/>
            <a:ext cx="7953764" cy="1341120"/>
          </a:xfrm>
        </p:spPr>
        <p:txBody>
          <a:bodyPr/>
          <a:lstStyle/>
          <a:p>
            <a:r>
              <a:rPr lang="hu-HU" b="1" dirty="0"/>
              <a:t>Egyirányú, közvetett </a:t>
            </a:r>
            <a:r>
              <a:rPr lang="hu-HU" dirty="0"/>
              <a:t>kommunikáció (rádió, TV) 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12437" y="1860885"/>
            <a:ext cx="8780592" cy="4511042"/>
          </a:xfrm>
        </p:spPr>
        <p:txBody>
          <a:bodyPr>
            <a:normAutofit/>
          </a:bodyPr>
          <a:lstStyle/>
          <a:p>
            <a:pPr lvl="0"/>
            <a:r>
              <a:rPr lang="hu-HU" sz="2400" dirty="0" smtClean="0"/>
              <a:t>üzenet</a:t>
            </a:r>
            <a:r>
              <a:rPr lang="hu-HU" sz="2400" dirty="0"/>
              <a:t>: az aktuális műsor (hang / </a:t>
            </a:r>
            <a:r>
              <a:rPr lang="hu-HU" sz="2400" dirty="0" err="1"/>
              <a:t>kép+hang</a:t>
            </a:r>
            <a:r>
              <a:rPr lang="hu-HU" sz="2400" dirty="0"/>
              <a:t>) </a:t>
            </a:r>
          </a:p>
          <a:p>
            <a:pPr lvl="0"/>
            <a:r>
              <a:rPr lang="hu-HU" sz="2400" dirty="0"/>
              <a:t>adó: a stúdióban lévő bemondó </a:t>
            </a:r>
          </a:p>
          <a:p>
            <a:pPr lvl="0"/>
            <a:r>
              <a:rPr lang="hu-HU" sz="2400" dirty="0"/>
              <a:t>kódolás: a stúdióban levő mikrofon, a stúdió berendezései </a:t>
            </a:r>
          </a:p>
          <a:p>
            <a:pPr lvl="0"/>
            <a:r>
              <a:rPr lang="hu-HU" sz="2400" dirty="0"/>
              <a:t>csatorna: az elektromágneses mező (rádióhullámokkal), a rádió vagy TV adó </a:t>
            </a:r>
          </a:p>
          <a:p>
            <a:pPr lvl="0"/>
            <a:r>
              <a:rPr lang="hu-HU" sz="2400" dirty="0"/>
              <a:t>zaj: elektromos eszközök által gerjesztett hullámok, vagy "éteri" zajok </a:t>
            </a:r>
          </a:p>
          <a:p>
            <a:pPr lvl="0"/>
            <a:r>
              <a:rPr lang="hu-HU" sz="2400" dirty="0"/>
              <a:t>dekódoló: a rádióvevő vagy TV készülék </a:t>
            </a:r>
          </a:p>
          <a:p>
            <a:pPr lvl="0"/>
            <a:r>
              <a:rPr lang="hu-HU" sz="2400" dirty="0"/>
              <a:t>vevő: a hallgató, néző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3839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Egyirányú, közvetlen </a:t>
            </a:r>
            <a:r>
              <a:rPr lang="hu-HU" dirty="0"/>
              <a:t>kommunikáció (előadás) 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32510" y="2233060"/>
            <a:ext cx="8593142" cy="4167740"/>
          </a:xfrm>
        </p:spPr>
        <p:txBody>
          <a:bodyPr/>
          <a:lstStyle/>
          <a:p>
            <a:r>
              <a:rPr lang="hu-HU" sz="2400" dirty="0" smtClean="0"/>
              <a:t>üzenet</a:t>
            </a:r>
            <a:r>
              <a:rPr lang="hu-HU" sz="2400" dirty="0"/>
              <a:t>: amit a szónok mond (verbális), a beszélő hanglejtése, mimikája, gesztikulációja (nonverbális) </a:t>
            </a:r>
          </a:p>
          <a:p>
            <a:r>
              <a:rPr lang="hu-HU" sz="2400" dirty="0" smtClean="0"/>
              <a:t>adó</a:t>
            </a:r>
            <a:r>
              <a:rPr lang="hu-HU" sz="2400" dirty="0"/>
              <a:t>: a szónok </a:t>
            </a:r>
          </a:p>
          <a:p>
            <a:r>
              <a:rPr lang="hu-HU" sz="2400" dirty="0" smtClean="0"/>
              <a:t>kódolás </a:t>
            </a:r>
            <a:r>
              <a:rPr lang="hu-HU" sz="2400" dirty="0"/>
              <a:t>/ dekódolás: az adott nyelv; hangképző szervek / hallószervek </a:t>
            </a:r>
          </a:p>
          <a:p>
            <a:r>
              <a:rPr lang="hu-HU" sz="2400" dirty="0" smtClean="0"/>
              <a:t>csatorna</a:t>
            </a:r>
            <a:r>
              <a:rPr lang="hu-HU" sz="2400" dirty="0"/>
              <a:t>: levegő, hanghullámokkal </a:t>
            </a:r>
          </a:p>
          <a:p>
            <a:r>
              <a:rPr lang="hu-HU" sz="2400" dirty="0" smtClean="0"/>
              <a:t>zaj</a:t>
            </a:r>
            <a:r>
              <a:rPr lang="hu-HU" sz="2400" dirty="0"/>
              <a:t>: környezeti-, szemantikai zaj </a:t>
            </a:r>
          </a:p>
          <a:p>
            <a:r>
              <a:rPr lang="hu-HU" sz="2400" dirty="0" smtClean="0"/>
              <a:t>vevő</a:t>
            </a:r>
            <a:r>
              <a:rPr lang="hu-HU" sz="2400" dirty="0"/>
              <a:t>: a hallgatók 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6489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Kétirányú, közvetett </a:t>
            </a:r>
            <a:r>
              <a:rPr lang="hu-HU" dirty="0"/>
              <a:t>kommunikáció (mobiltelefon, chat) 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69456" y="2068945"/>
            <a:ext cx="8536946" cy="4379981"/>
          </a:xfrm>
        </p:spPr>
        <p:txBody>
          <a:bodyPr>
            <a:noAutofit/>
          </a:bodyPr>
          <a:lstStyle/>
          <a:p>
            <a:pPr lvl="0"/>
            <a:r>
              <a:rPr lang="hu-HU" sz="2400" dirty="0" smtClean="0"/>
              <a:t>üzenet</a:t>
            </a:r>
            <a:r>
              <a:rPr lang="hu-HU" sz="2400" dirty="0"/>
              <a:t>: az, amit a telefonba beszélünk / chat-en írunk </a:t>
            </a:r>
          </a:p>
          <a:p>
            <a:pPr lvl="0"/>
            <a:r>
              <a:rPr lang="hu-HU" sz="2400" dirty="0"/>
              <a:t>adó / vevő: a kommunikáció irányától függően felváltva a két személy </a:t>
            </a:r>
          </a:p>
          <a:p>
            <a:pPr lvl="0"/>
            <a:r>
              <a:rPr lang="hu-HU" sz="2400" dirty="0"/>
              <a:t>kódoló / dekódoló: a mobiltelefonok / számítógépek, böngészők </a:t>
            </a:r>
          </a:p>
          <a:p>
            <a:pPr lvl="0"/>
            <a:r>
              <a:rPr lang="hu-HU" sz="2400" dirty="0"/>
              <a:t>csatorna: az elektromágneses mező (amin a mobilok kommunikálnak); adótorony, átjátszó; / internet </a:t>
            </a:r>
          </a:p>
          <a:p>
            <a:pPr lvl="0"/>
            <a:r>
              <a:rPr lang="hu-HU" sz="2400" dirty="0"/>
              <a:t>zaj: elektromos eszközök által gerjesztett hullámok, vagy "éteri" zajok, vagy háttérzajok; korlátozások, leterhelt csomópontok 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210598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Kétirányú, közvetlen </a:t>
            </a:r>
            <a:r>
              <a:rPr lang="hu-HU" dirty="0"/>
              <a:t>kommunikáció (beszélgetés) 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06400" y="2140017"/>
            <a:ext cx="8490375" cy="4183781"/>
          </a:xfrm>
        </p:spPr>
        <p:txBody>
          <a:bodyPr>
            <a:normAutofit/>
          </a:bodyPr>
          <a:lstStyle/>
          <a:p>
            <a:pPr lvl="0"/>
            <a:r>
              <a:rPr lang="hu-HU" sz="2400" dirty="0" smtClean="0"/>
              <a:t>üzenet</a:t>
            </a:r>
            <a:r>
              <a:rPr lang="hu-HU" sz="2400" dirty="0"/>
              <a:t>: a beszélgetés témája (verbális), a beszélő hanglejtése, mimikája, gesztikulációja (nonverbális) </a:t>
            </a:r>
          </a:p>
          <a:p>
            <a:pPr lvl="0"/>
            <a:r>
              <a:rPr lang="hu-HU" sz="2400" dirty="0"/>
              <a:t>adó / vevő: a kommunikáció irányától függően felváltva a két személy </a:t>
            </a:r>
          </a:p>
          <a:p>
            <a:pPr lvl="0"/>
            <a:r>
              <a:rPr lang="hu-HU" sz="2400" dirty="0"/>
              <a:t>kódolás / dekódolás: az adott nyelv; hangképző szervek / hallószervek </a:t>
            </a:r>
          </a:p>
          <a:p>
            <a:pPr lvl="0"/>
            <a:r>
              <a:rPr lang="hu-HU" sz="2400" dirty="0"/>
              <a:t>csatorna: levegő, hanghullámokkal </a:t>
            </a:r>
          </a:p>
          <a:p>
            <a:pPr lvl="0"/>
            <a:r>
              <a:rPr lang="hu-HU" sz="2400" dirty="0"/>
              <a:t>zaj: környezeti-, szemantikai zaj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8923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Példa-tömegkommunikáció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69455" y="2194560"/>
            <a:ext cx="8257813" cy="3596641"/>
          </a:xfrm>
        </p:spPr>
        <p:txBody>
          <a:bodyPr>
            <a:normAutofit/>
          </a:bodyPr>
          <a:lstStyle/>
          <a:p>
            <a:r>
              <a:rPr lang="hu-HU" sz="2400" dirty="0" smtClean="0"/>
              <a:t>Egy adó (tv-adó),</a:t>
            </a:r>
          </a:p>
          <a:p>
            <a:r>
              <a:rPr lang="hu-HU" sz="2400" dirty="0" smtClean="0"/>
              <a:t>Vevő: nagyszámú vevő (hallgatók, nézők)</a:t>
            </a:r>
          </a:p>
          <a:p>
            <a:r>
              <a:rPr lang="hu-HU" sz="2400" dirty="0" smtClean="0"/>
              <a:t>Csatorna: elektromágneses sugárzás esetén levegő, kábelt tv esetén kábel</a:t>
            </a:r>
          </a:p>
          <a:p>
            <a:r>
              <a:rPr lang="hu-HU" sz="2400" dirty="0" smtClean="0"/>
              <a:t>Alapvetően egyirányú</a:t>
            </a:r>
            <a:r>
              <a:rPr lang="hu-HU" sz="2400" dirty="0" smtClean="0">
                <a:sym typeface="Wingdings" panose="05000000000000000000" pitchFamily="2" charset="2"/>
              </a:rPr>
              <a:t></a:t>
            </a:r>
            <a:r>
              <a:rPr lang="hu-HU" sz="2400" dirty="0" smtClean="0"/>
              <a:t> bizonyos esetekben lehet visszacsatolás(pl. betelefonálás a műsorba)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902730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13232" y="741145"/>
            <a:ext cx="7514035" cy="975360"/>
          </a:xfrm>
        </p:spPr>
        <p:txBody>
          <a:bodyPr/>
          <a:lstStyle/>
          <a:p>
            <a:r>
              <a:rPr lang="hu-HU" dirty="0" smtClean="0"/>
              <a:t>Példa –elektronikus kommunikáció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98765" y="2059806"/>
            <a:ext cx="8128504" cy="3731395"/>
          </a:xfrm>
        </p:spPr>
        <p:txBody>
          <a:bodyPr>
            <a:normAutofit/>
          </a:bodyPr>
          <a:lstStyle/>
          <a:p>
            <a:r>
              <a:rPr lang="hu-HU" sz="2400" dirty="0" smtClean="0"/>
              <a:t>Két számítógép kommunikációja az interneten (pl. weboldal lekérése a szerverről)</a:t>
            </a:r>
          </a:p>
          <a:p>
            <a:r>
              <a:rPr lang="hu-HU" sz="2400" dirty="0" smtClean="0"/>
              <a:t>Kétirányú kommunikáció</a:t>
            </a:r>
          </a:p>
          <a:p>
            <a:r>
              <a:rPr lang="hu-HU" sz="2400" dirty="0" smtClean="0"/>
              <a:t>A két számítógép felváltva az adó és a vevő</a:t>
            </a:r>
          </a:p>
          <a:p>
            <a:r>
              <a:rPr lang="hu-HU" sz="2400" dirty="0" smtClean="0"/>
              <a:t>A csatorna a kábel, illetve a levegő (</a:t>
            </a:r>
            <a:r>
              <a:rPr lang="hu-HU" sz="2400" dirty="0" err="1" smtClean="0"/>
              <a:t>wifi</a:t>
            </a:r>
            <a:r>
              <a:rPr lang="hu-HU" sz="2400" dirty="0" smtClean="0"/>
              <a:t>)</a:t>
            </a:r>
          </a:p>
          <a:p>
            <a:r>
              <a:rPr lang="hu-HU" sz="2400" dirty="0" smtClean="0"/>
              <a:t>A  használt protokoll (</a:t>
            </a:r>
            <a:r>
              <a:rPr lang="hu-HU" sz="2400" dirty="0" err="1" smtClean="0"/>
              <a:t>pl</a:t>
            </a:r>
            <a:r>
              <a:rPr lang="hu-HU" sz="2400" dirty="0" smtClean="0"/>
              <a:t> .http) a kódrendszer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73022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27534" y="241300"/>
            <a:ext cx="7514035" cy="876300"/>
          </a:xfrm>
        </p:spPr>
        <p:txBody>
          <a:bodyPr/>
          <a:lstStyle/>
          <a:p>
            <a:r>
              <a:rPr lang="hu-HU" dirty="0" smtClean="0"/>
              <a:t>A kommunikáció fogalma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3233" y="1600200"/>
            <a:ext cx="7514035" cy="4763655"/>
          </a:xfrm>
        </p:spPr>
        <p:txBody>
          <a:bodyPr>
            <a:normAutofit/>
          </a:bodyPr>
          <a:lstStyle/>
          <a:p>
            <a:r>
              <a:rPr lang="hu-HU" sz="2400" dirty="0" smtClean="0">
                <a:solidFill>
                  <a:srgbClr val="FF0000"/>
                </a:solidFill>
              </a:rPr>
              <a:t>A kommunikáció kifejezés információcserét jelent</a:t>
            </a:r>
            <a:r>
              <a:rPr lang="hu-HU" sz="2400" dirty="0" smtClean="0"/>
              <a:t>, ami valamilyen jelrendszer segítségével történik.</a:t>
            </a:r>
          </a:p>
          <a:p>
            <a:r>
              <a:rPr lang="hu-HU" sz="2400" dirty="0" smtClean="0"/>
              <a:t>Ilyen jelrendszer például a beszélt nyelv,  az írás,  a kép,  a mozdulatsor stb.</a:t>
            </a:r>
          </a:p>
          <a:p>
            <a:r>
              <a:rPr lang="hu-HU" sz="2400" dirty="0" smtClean="0"/>
              <a:t>A kommunikáció már az állatok között is jelen van (mozgással, hangjelzéssel stb.)</a:t>
            </a:r>
          </a:p>
          <a:p>
            <a:r>
              <a:rPr lang="hu-HU" sz="2400" dirty="0" smtClean="0"/>
              <a:t>A kommunikáció általános modelljét </a:t>
            </a:r>
            <a:r>
              <a:rPr lang="hu-HU" sz="2400" dirty="0"/>
              <a:t>C</a:t>
            </a:r>
            <a:r>
              <a:rPr lang="hu-HU" sz="2400" dirty="0" smtClean="0"/>
              <a:t>laude </a:t>
            </a:r>
            <a:r>
              <a:rPr lang="hu-HU" sz="2400" dirty="0" err="1" smtClean="0"/>
              <a:t>Shannon</a:t>
            </a:r>
            <a:r>
              <a:rPr lang="hu-HU" sz="2400" dirty="0" smtClean="0"/>
              <a:t> dolgozta ki 1949-ben</a:t>
            </a:r>
          </a:p>
          <a:p>
            <a:r>
              <a:rPr lang="hu-HU" sz="2400" dirty="0" smtClean="0"/>
              <a:t>A kommunikációs folyamatot többféle szempont szerint  lehet csoportosítani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337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1.3 témakör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3234" y="2145531"/>
            <a:ext cx="7514035" cy="3124201"/>
          </a:xfrm>
        </p:spPr>
        <p:txBody>
          <a:bodyPr/>
          <a:lstStyle/>
          <a:p>
            <a:pPr marL="0" indent="0">
              <a:buNone/>
            </a:pPr>
            <a:r>
              <a:rPr lang="hu-HU" sz="2400" i="1" dirty="0" smtClean="0"/>
              <a:t> </a:t>
            </a:r>
            <a:r>
              <a:rPr lang="hu-HU" dirty="0" smtClean="0"/>
              <a:t>A </a:t>
            </a:r>
            <a:r>
              <a:rPr lang="hu-HU" dirty="0"/>
              <a:t>kód,  mint  az  információ  közvetítés  eszköze. Példák  a sokféle  kommunikációs csatornára. A  zaj  elleni  védekezés. Redundancia az  információ továbbításában, a redundancia hasznos és hátrányos előfordulásai</a:t>
            </a:r>
          </a:p>
          <a:p>
            <a:pPr marL="0" lvl="0" indent="0">
              <a:buNone/>
            </a:pPr>
            <a:endParaRPr lang="hu-HU" sz="2400" i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311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84358" y="268972"/>
            <a:ext cx="7514035" cy="1033112"/>
          </a:xfrm>
        </p:spPr>
        <p:txBody>
          <a:bodyPr/>
          <a:lstStyle/>
          <a:p>
            <a:r>
              <a:rPr lang="hu-HU" dirty="0" smtClean="0"/>
              <a:t>Az információ, a kód és a jel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34932" y="1302084"/>
            <a:ext cx="8165450" cy="5588000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Az információ fogalma sokféle , tudományáganként is változik</a:t>
            </a:r>
          </a:p>
          <a:p>
            <a:r>
              <a:rPr lang="hu-HU" sz="2400" dirty="0" smtClean="0"/>
              <a:t>Az informatikában az információ valamilyen értelmezett adat, mely új ismereteket ad.</a:t>
            </a:r>
          </a:p>
          <a:p>
            <a:r>
              <a:rPr lang="hu-HU" sz="2400" dirty="0" smtClean="0"/>
              <a:t>A kód biztosítja az információ közlését, továbbítását.</a:t>
            </a:r>
          </a:p>
          <a:p>
            <a:r>
              <a:rPr lang="hu-HU" sz="2400" dirty="0" smtClean="0"/>
              <a:t>A kód jelekből áll, az informatikában a kettes(bináris) kódrendszer a kommunikáció alapja.</a:t>
            </a:r>
          </a:p>
          <a:p>
            <a:r>
              <a:rPr lang="hu-HU" sz="2400" dirty="0" smtClean="0"/>
              <a:t>Megkülönbözetünk analóg és digitális jelket.</a:t>
            </a:r>
          </a:p>
          <a:p>
            <a:r>
              <a:rPr lang="hu-HU" sz="2400" dirty="0" smtClean="0"/>
              <a:t>A jel és használati szabályzata együtt jelrendszert alkot(pl. morze-jelek, süketek </a:t>
            </a:r>
            <a:r>
              <a:rPr lang="hu-HU" sz="2400" dirty="0" err="1" smtClean="0"/>
              <a:t>jelbeszéde</a:t>
            </a:r>
            <a:endParaRPr lang="hu-HU" sz="2400" dirty="0" smtClean="0"/>
          </a:p>
          <a:p>
            <a:r>
              <a:rPr lang="hu-HU" sz="2400" dirty="0" smtClean="0"/>
              <a:t>Az információ mértékegysége az informatikában  a bit, ez egy darab 0 vagy 1 jellel írható le.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9992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13234" y="221381"/>
            <a:ext cx="7514035" cy="1042737"/>
          </a:xfrm>
        </p:spPr>
        <p:txBody>
          <a:bodyPr/>
          <a:lstStyle/>
          <a:p>
            <a:r>
              <a:rPr lang="hu-HU" dirty="0" smtClean="0"/>
              <a:t>Példa sokféle kommunikációs csatornára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67855" y="1440873"/>
            <a:ext cx="8359414" cy="5181599"/>
          </a:xfrm>
        </p:spPr>
        <p:txBody>
          <a:bodyPr>
            <a:normAutofit fontScale="92500"/>
          </a:bodyPr>
          <a:lstStyle/>
          <a:p>
            <a:r>
              <a:rPr lang="hu-HU" sz="2400" dirty="0" smtClean="0"/>
              <a:t>Levegő (elektormágnes hullámok segítségével)</a:t>
            </a:r>
          </a:p>
          <a:p>
            <a:pPr lvl="1"/>
            <a:r>
              <a:rPr lang="hu-HU" sz="2400" dirty="0" smtClean="0"/>
              <a:t>Sokféle frekvencia (rövidhullám, mikrohullám, infravörös stb.)</a:t>
            </a:r>
          </a:p>
          <a:p>
            <a:pPr lvl="1"/>
            <a:r>
              <a:rPr lang="hu-HU" sz="2400" dirty="0" smtClean="0"/>
              <a:t>Emberi beszéd</a:t>
            </a:r>
          </a:p>
          <a:p>
            <a:pPr lvl="1"/>
            <a:r>
              <a:rPr lang="hu-HU" sz="2400" dirty="0" smtClean="0"/>
              <a:t>Rádióadás, televízióadás</a:t>
            </a:r>
          </a:p>
          <a:p>
            <a:pPr lvl="1"/>
            <a:r>
              <a:rPr lang="hu-HU" sz="2400" dirty="0" smtClean="0"/>
              <a:t>mobiltelefon</a:t>
            </a:r>
          </a:p>
          <a:p>
            <a:pPr lvl="1"/>
            <a:r>
              <a:rPr lang="hu-HU" sz="2400" dirty="0" err="1" smtClean="0"/>
              <a:t>Wifi</a:t>
            </a:r>
            <a:r>
              <a:rPr lang="hu-HU" sz="2400" dirty="0" smtClean="0"/>
              <a:t> adatátvitel</a:t>
            </a:r>
          </a:p>
          <a:p>
            <a:pPr lvl="1"/>
            <a:r>
              <a:rPr lang="hu-HU" sz="2400" dirty="0" err="1" smtClean="0"/>
              <a:t>Bluetooth</a:t>
            </a:r>
            <a:r>
              <a:rPr lang="hu-HU" sz="2400" dirty="0" smtClean="0"/>
              <a:t> adatátvitel</a:t>
            </a:r>
          </a:p>
          <a:p>
            <a:r>
              <a:rPr lang="hu-HU" sz="2400" dirty="0" smtClean="0"/>
              <a:t>Kábel (többféle típusú lehet)</a:t>
            </a:r>
          </a:p>
          <a:p>
            <a:pPr lvl="1"/>
            <a:r>
              <a:rPr lang="hu-HU" sz="2400" dirty="0" smtClean="0"/>
              <a:t>Telefon</a:t>
            </a:r>
          </a:p>
          <a:p>
            <a:pPr lvl="1"/>
            <a:r>
              <a:rPr lang="hu-HU" sz="2400" dirty="0" smtClean="0"/>
              <a:t>Kábeltelevízió</a:t>
            </a:r>
          </a:p>
          <a:p>
            <a:pPr lvl="1"/>
            <a:r>
              <a:rPr lang="hu-HU" sz="2400" dirty="0" smtClean="0"/>
              <a:t>Internetes kommunikáció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2397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1012" y="293298"/>
            <a:ext cx="7886700" cy="707278"/>
          </a:xfrm>
        </p:spPr>
        <p:txBody>
          <a:bodyPr/>
          <a:lstStyle/>
          <a:p>
            <a:pPr algn="ctr"/>
            <a:r>
              <a:rPr lang="hu-HU" dirty="0" smtClean="0"/>
              <a:t>A zaj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51012" y="1371328"/>
            <a:ext cx="7886700" cy="4969265"/>
          </a:xfrm>
        </p:spPr>
        <p:txBody>
          <a:bodyPr>
            <a:noAutofit/>
          </a:bodyPr>
          <a:lstStyle/>
          <a:p>
            <a:r>
              <a:rPr lang="hu-HU" sz="2400" dirty="0" smtClean="0"/>
              <a:t>Egy jel nem mindig hordoz információt.</a:t>
            </a:r>
          </a:p>
          <a:p>
            <a:r>
              <a:rPr lang="hu-HU" sz="2400" dirty="0" smtClean="0"/>
              <a:t>Ekkor zajnak nevezzük</a:t>
            </a:r>
          </a:p>
          <a:p>
            <a:r>
              <a:rPr lang="hu-HU" sz="2400" dirty="0" smtClean="0"/>
              <a:t>Véletlenszerű zaj: </a:t>
            </a:r>
          </a:p>
          <a:p>
            <a:pPr lvl="1"/>
            <a:r>
              <a:rPr lang="hu-HU" sz="2400" dirty="0" smtClean="0"/>
              <a:t>eredete nem ismert, ezért kiküszöbölni sem lehet</a:t>
            </a:r>
          </a:p>
          <a:p>
            <a:r>
              <a:rPr lang="hu-HU" sz="2400" dirty="0" smtClean="0"/>
              <a:t>Determinisztikus zaj: </a:t>
            </a:r>
          </a:p>
          <a:p>
            <a:pPr lvl="1"/>
            <a:r>
              <a:rPr lang="hu-HU" sz="2400" dirty="0" smtClean="0"/>
              <a:t>A zaj forrása ismert</a:t>
            </a:r>
          </a:p>
          <a:p>
            <a:pPr lvl="1"/>
            <a:r>
              <a:rPr lang="hu-HU" sz="2400" dirty="0" smtClean="0"/>
              <a:t>Szabályszerűséget mutat a hasznos jel megváltoztatásában</a:t>
            </a:r>
          </a:p>
          <a:p>
            <a:r>
              <a:rPr lang="hu-HU" sz="2400" dirty="0" smtClean="0"/>
              <a:t>A kommunikációban a zaj csökkenti csatornán átvihető információ mennyiséget</a:t>
            </a:r>
          </a:p>
          <a:p>
            <a:r>
              <a:rPr lang="hu-HU" sz="2400" dirty="0" smtClean="0"/>
              <a:t>A zajt csökkenteni próbálják pl. szigeteléssel (ha </a:t>
            </a:r>
            <a:r>
              <a:rPr lang="hu-HU" sz="2400" dirty="0"/>
              <a:t>a </a:t>
            </a:r>
            <a:r>
              <a:rPr lang="hu-HU" sz="2400" dirty="0" smtClean="0"/>
              <a:t>csatorna vezeték)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692391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9035" y="388188"/>
            <a:ext cx="7886700" cy="974697"/>
          </a:xfrm>
        </p:spPr>
        <p:txBody>
          <a:bodyPr/>
          <a:lstStyle/>
          <a:p>
            <a:pPr algn="ctr"/>
            <a:r>
              <a:rPr lang="hu-HU" dirty="0" smtClean="0"/>
              <a:t>A zaj elleni védekezés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9035" y="1694046"/>
            <a:ext cx="8146005" cy="4597669"/>
          </a:xfrm>
        </p:spPr>
        <p:txBody>
          <a:bodyPr>
            <a:noAutofit/>
          </a:bodyPr>
          <a:lstStyle/>
          <a:p>
            <a:r>
              <a:rPr lang="hu-HU" sz="2400" dirty="0"/>
              <a:t>Analóg jel esetén a zaj ellen zajszűréssel, szigeteléssel védekezhetünk. Például a hang esetében hangszigetelés, elektromos jel esetében elektromos árnyékolás és elektromos szigetelés (ún. árnyékolt kábelek használata</a:t>
            </a:r>
            <a:r>
              <a:rPr lang="hu-HU" sz="2400" dirty="0" smtClean="0"/>
              <a:t>).</a:t>
            </a:r>
            <a:endParaRPr lang="hu-HU" sz="2400" dirty="0"/>
          </a:p>
          <a:p>
            <a:r>
              <a:rPr lang="hu-HU" sz="2400" dirty="0"/>
              <a:t>Digitális jel esetében szintén alkalmazható a szigetelés is. Jellemzőbb azonban a digitális jelátvitelre a szoftveres védelem. Ilyenkor a hibák ellenőrzéséhez és javításához az üzenethez további biteket adnak hozzá (Paritás bit, Ellenőrző összeg - </a:t>
            </a:r>
            <a:r>
              <a:rPr lang="hu-HU" sz="2400" dirty="0" err="1"/>
              <a:t>Checksum</a:t>
            </a:r>
            <a:r>
              <a:rPr lang="hu-HU" sz="2400" dirty="0"/>
              <a:t>) és hibajavító eljárásokat alkalmaznak. Vannak olyan eljárások, melyek csak azt mutatják meg, hogy hibás bitek vannak az üzenetben, de vannak olyanok is, amelyek ki is javítják a hibákat (Pl.: zenei CD-k esetében – fontos: a zenei CD-k esetében alkalmazott hibajavító eljárás adat CD-kre nem működik). </a:t>
            </a:r>
          </a:p>
        </p:txBody>
      </p:sp>
    </p:spTree>
    <p:extLst>
      <p:ext uri="{BB962C8B-B14F-4D97-AF65-F5344CB8AC3E}">
        <p14:creationId xmlns:p14="http://schemas.microsoft.com/office/powerpoint/2010/main" val="34657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23653" y="317633"/>
            <a:ext cx="7514035" cy="994611"/>
          </a:xfrm>
        </p:spPr>
        <p:txBody>
          <a:bodyPr/>
          <a:lstStyle/>
          <a:p>
            <a:pPr algn="ctr"/>
            <a:r>
              <a:rPr lang="hu-HU" dirty="0" smtClean="0"/>
              <a:t>A redundancia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0257" y="1621766"/>
            <a:ext cx="8660829" cy="5019666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Amikor  kommunikációban az adott jelsorozat több jelet tartalmaz, mint amennyit a hordozott információ megkívánna, </a:t>
            </a:r>
            <a:r>
              <a:rPr lang="hu-HU" sz="2400" dirty="0" err="1" smtClean="0"/>
              <a:t>rendundanciáról</a:t>
            </a:r>
            <a:r>
              <a:rPr lang="hu-HU" sz="2400" dirty="0" smtClean="0"/>
              <a:t> (terjengőségről) beszélünk.</a:t>
            </a:r>
          </a:p>
          <a:p>
            <a:r>
              <a:rPr lang="hu-HU" sz="2400" dirty="0" smtClean="0">
                <a:solidFill>
                  <a:srgbClr val="FF0000"/>
                </a:solidFill>
              </a:rPr>
              <a:t>Az információ többszörösen kerül tárolása, továbbításra</a:t>
            </a:r>
          </a:p>
          <a:p>
            <a:r>
              <a:rPr lang="hu-HU" sz="2400" dirty="0" smtClean="0"/>
              <a:t>Mivel az informatikában a </a:t>
            </a:r>
            <a:r>
              <a:rPr lang="hu-HU" sz="2400" dirty="0" err="1" smtClean="0"/>
              <a:t>jelsorozatokat</a:t>
            </a:r>
            <a:r>
              <a:rPr lang="hu-HU" sz="2400" dirty="0" smtClean="0"/>
              <a:t> tároljuk, így fölösleges erőforrásokat kötünk le a fölösleges jelek továbbításával, tárolásával.(negatív hatás)</a:t>
            </a:r>
          </a:p>
          <a:p>
            <a:r>
              <a:rPr lang="hu-HU" sz="2400" dirty="0" smtClean="0"/>
              <a:t>Mivel többszörösen kerül tárolásra az </a:t>
            </a:r>
            <a:r>
              <a:rPr lang="hu-HU" sz="2400" dirty="0" smtClean="0"/>
              <a:t>információ, </a:t>
            </a:r>
            <a:r>
              <a:rPr lang="hu-HU" sz="2400" dirty="0" smtClean="0"/>
              <a:t>valamilyen adatsérülés, adatvesztés esetén helyreállítható az információ (pozitív hatás)</a:t>
            </a:r>
          </a:p>
          <a:p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91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30354" y="413886"/>
            <a:ext cx="7514035" cy="1148615"/>
          </a:xfrm>
        </p:spPr>
        <p:txBody>
          <a:bodyPr/>
          <a:lstStyle/>
          <a:p>
            <a:r>
              <a:rPr lang="hu-HU" dirty="0" smtClean="0"/>
              <a:t>A redundancia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7927" y="1905802"/>
            <a:ext cx="8239341" cy="4716671"/>
          </a:xfrm>
        </p:spPr>
        <p:txBody>
          <a:bodyPr/>
          <a:lstStyle/>
          <a:p>
            <a:r>
              <a:rPr lang="hu-HU" sz="2400" dirty="0" smtClean="0"/>
              <a:t>A kommunikációban általában az üzenet egy része fölösleges az információ átvitel szempontjából.</a:t>
            </a:r>
          </a:p>
          <a:p>
            <a:r>
              <a:rPr lang="hu-HU" sz="2400" dirty="0" smtClean="0"/>
              <a:t>Az információn kívüli adatátvitelt tekintjük redundanciának</a:t>
            </a:r>
          </a:p>
          <a:p>
            <a:r>
              <a:rPr lang="hu-HU" sz="2400" dirty="0" smtClean="0"/>
              <a:t>A redundancia tehát az átvitt teljes üzenet és az információ különbsége</a:t>
            </a:r>
          </a:p>
          <a:p>
            <a:r>
              <a:rPr lang="hu-HU" sz="2400" dirty="0" smtClean="0"/>
              <a:t>A redundancia számazhat zajból(ekkor nem hasznos), de származhat tudatos plusz adatközlésből is.</a:t>
            </a:r>
          </a:p>
          <a:p>
            <a:r>
              <a:rPr lang="hu-HU" sz="2400" dirty="0" smtClean="0"/>
              <a:t>Hasznos formája a redundáns jeleknek amikor biztonsági célból (titkosítás, vagy adatátvitel ellenőrzés) miatt van plusz jelátvitel)  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91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414068"/>
            <a:ext cx="8515350" cy="672772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A zaj és a redundancia összefüggése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347537"/>
            <a:ext cx="7886700" cy="4829426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 véletlenszerű zaj kommunikáció során az átvitt jelsorozat előre nem látható elemét változtatja meg</a:t>
            </a:r>
          </a:p>
          <a:p>
            <a:r>
              <a:rPr lang="hu-HU" sz="2400" dirty="0" smtClean="0"/>
              <a:t>Amennyiben a jelsorozat információtartalma többszörözött, jó eséllyel helyreállítható a zaj által megváltoztatott információ.</a:t>
            </a:r>
          </a:p>
          <a:p>
            <a:r>
              <a:rPr lang="hu-HU" sz="2400" dirty="0" smtClean="0"/>
              <a:t>Példa: </a:t>
            </a:r>
          </a:p>
          <a:p>
            <a:pPr lvl="1"/>
            <a:r>
              <a:rPr lang="hu-HU" sz="2400" dirty="0" smtClean="0"/>
              <a:t>az emberi nyelv erősen redundáns. </a:t>
            </a:r>
          </a:p>
          <a:p>
            <a:pPr lvl="1"/>
            <a:r>
              <a:rPr lang="hu-HU" sz="2400" dirty="0" smtClean="0"/>
              <a:t>A szavak néhány szótagja alapján </a:t>
            </a:r>
            <a:r>
              <a:rPr lang="hu-HU" sz="2400" dirty="0" err="1" smtClean="0"/>
              <a:t>felismerhetőek</a:t>
            </a:r>
            <a:r>
              <a:rPr lang="hu-HU" sz="2400" dirty="0" smtClean="0"/>
              <a:t> a szavak, akkor is ha a zajos környezet miatt nem hallunk egy szótagot.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1124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77042" y="336431"/>
            <a:ext cx="6194844" cy="655519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Példák redundanciára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9882" y="1535502"/>
            <a:ext cx="8255468" cy="4855673"/>
          </a:xfrm>
        </p:spPr>
        <p:txBody>
          <a:bodyPr>
            <a:normAutofit fontScale="92500"/>
          </a:bodyPr>
          <a:lstStyle/>
          <a:p>
            <a:r>
              <a:rPr lang="hu-HU" sz="2400" dirty="0" smtClean="0"/>
              <a:t>Csekk kitöltés:</a:t>
            </a:r>
          </a:p>
          <a:p>
            <a:pPr lvl="1"/>
            <a:r>
              <a:rPr lang="hu-HU" sz="2400" dirty="0" smtClean="0"/>
              <a:t>Számmal és szöveggel is be kell írni a feladni kívánt pénzösszeget</a:t>
            </a:r>
          </a:p>
          <a:p>
            <a:r>
              <a:rPr lang="hu-HU" sz="2400" dirty="0" smtClean="0"/>
              <a:t>Adattömörítés- </a:t>
            </a:r>
          </a:p>
          <a:p>
            <a:pPr lvl="1"/>
            <a:r>
              <a:rPr lang="hu-HU" sz="2400" dirty="0" smtClean="0"/>
              <a:t>A tömörítő algoritmusok a jelsorozat redundanciáját használják ki</a:t>
            </a:r>
          </a:p>
          <a:p>
            <a:pPr lvl="1"/>
            <a:r>
              <a:rPr lang="hu-HU" sz="2400" dirty="0" smtClean="0"/>
              <a:t>A tömörítés során csökkentik a tárolt jel mennyiségét, de az információtartalom megmarad</a:t>
            </a:r>
          </a:p>
          <a:p>
            <a:r>
              <a:rPr lang="hu-HU" sz="2400" dirty="0" smtClean="0"/>
              <a:t>Mozgóképek</a:t>
            </a:r>
          </a:p>
          <a:p>
            <a:pPr lvl="1"/>
            <a:r>
              <a:rPr lang="hu-HU" sz="2400" dirty="0" smtClean="0"/>
              <a:t>Az egymás utáni képkockák tartalma csak kicsit különbözik, a teljes képkockák leírása redundáns adatsorozatot eredményez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9744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13234" y="685802"/>
            <a:ext cx="7514035" cy="819726"/>
          </a:xfrm>
        </p:spPr>
        <p:txBody>
          <a:bodyPr/>
          <a:lstStyle/>
          <a:p>
            <a:r>
              <a:rPr lang="hu-HU" dirty="0" smtClean="0"/>
              <a:t>A zaj elleni védekezés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84727" y="2050473"/>
            <a:ext cx="8577295" cy="4673600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 zaj a kommunikációban zavarja az adatátvitelt, az eredeti üzenetet torzíthatja.</a:t>
            </a:r>
          </a:p>
          <a:p>
            <a:r>
              <a:rPr lang="hu-HU" sz="2400" dirty="0" smtClean="0"/>
              <a:t>Olyan jel, ami kommunikációs folyamat szempontjából nem tartalmaz információt</a:t>
            </a:r>
          </a:p>
          <a:p>
            <a:r>
              <a:rPr lang="hu-HU" sz="2400" dirty="0" smtClean="0"/>
              <a:t>A zaj lehet véletlenszerű vagy determinisztikus (ismert forrású)</a:t>
            </a:r>
          </a:p>
          <a:p>
            <a:r>
              <a:rPr lang="hu-HU" sz="2400" dirty="0" smtClean="0"/>
              <a:t>A véletlenszerű zaj kiküszöbölése nehéz.</a:t>
            </a:r>
          </a:p>
          <a:p>
            <a:r>
              <a:rPr lang="hu-HU" sz="2400" dirty="0" smtClean="0"/>
              <a:t>A zaj elleni védekezés a választott kódrendszertől és csatornától függ.</a:t>
            </a:r>
          </a:p>
          <a:p>
            <a:endParaRPr lang="hu-HU" sz="2400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990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9111" y="317633"/>
            <a:ext cx="7514035" cy="927234"/>
          </a:xfrm>
        </p:spPr>
        <p:txBody>
          <a:bodyPr/>
          <a:lstStyle/>
          <a:p>
            <a:r>
              <a:rPr lang="hu-HU" dirty="0" smtClean="0"/>
              <a:t>A kommunikációs folyamatok csoportosítása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34110" y="1471596"/>
            <a:ext cx="8086600" cy="4929204"/>
          </a:xfrm>
        </p:spPr>
        <p:txBody>
          <a:bodyPr>
            <a:normAutofit lnSpcReduction="10000"/>
          </a:bodyPr>
          <a:lstStyle/>
          <a:p>
            <a:r>
              <a:rPr lang="hu-HU" sz="2000" dirty="0"/>
              <a:t>Alkalmazott jelrendszer szerint</a:t>
            </a:r>
          </a:p>
          <a:p>
            <a:pPr lvl="1"/>
            <a:r>
              <a:rPr lang="hu-HU" sz="2000" b="1" dirty="0"/>
              <a:t>Verbális-</a:t>
            </a:r>
            <a:r>
              <a:rPr lang="hu-HU" sz="2000" dirty="0"/>
              <a:t>szóban történik</a:t>
            </a:r>
          </a:p>
          <a:p>
            <a:pPr lvl="1"/>
            <a:r>
              <a:rPr lang="hu-HU" sz="2000" b="1" dirty="0"/>
              <a:t>Non-verbális</a:t>
            </a:r>
            <a:r>
              <a:rPr lang="hu-HU" sz="2000" dirty="0"/>
              <a:t>- nem szóban történik, pl. írás, arckifejezés, zászlójel stb.</a:t>
            </a:r>
          </a:p>
          <a:p>
            <a:r>
              <a:rPr lang="hu-HU" sz="2000" dirty="0"/>
              <a:t>A közlő szándéka szerint:</a:t>
            </a:r>
          </a:p>
          <a:p>
            <a:pPr lvl="1"/>
            <a:r>
              <a:rPr lang="hu-HU" sz="2000" b="1" dirty="0"/>
              <a:t>Szándékos</a:t>
            </a:r>
          </a:p>
          <a:p>
            <a:pPr lvl="1"/>
            <a:r>
              <a:rPr lang="hu-HU" sz="2000" b="1" dirty="0"/>
              <a:t>Nem szándékos</a:t>
            </a:r>
            <a:r>
              <a:rPr lang="hu-HU" sz="2000" dirty="0"/>
              <a:t> (pl. </a:t>
            </a:r>
            <a:r>
              <a:rPr lang="hu-HU" sz="2000" dirty="0" smtClean="0"/>
              <a:t>véletlenül </a:t>
            </a:r>
            <a:r>
              <a:rPr lang="hu-HU" sz="2000" dirty="0"/>
              <a:t>meghallott beszélgetés</a:t>
            </a:r>
            <a:r>
              <a:rPr lang="hu-HU" sz="2000" dirty="0" smtClean="0"/>
              <a:t>)</a:t>
            </a:r>
          </a:p>
          <a:p>
            <a:r>
              <a:rPr lang="hu-HU" sz="2000" dirty="0" smtClean="0"/>
              <a:t>A kommunikációban résztvevők száma szerint</a:t>
            </a:r>
          </a:p>
          <a:p>
            <a:pPr lvl="1"/>
            <a:r>
              <a:rPr lang="hu-HU" sz="2000" b="1" dirty="0" err="1" smtClean="0"/>
              <a:t>Intraperszonális</a:t>
            </a:r>
            <a:r>
              <a:rPr lang="hu-HU" sz="2000" b="1" dirty="0" smtClean="0"/>
              <a:t> kommunikáció</a:t>
            </a:r>
            <a:r>
              <a:rPr lang="hu-HU" sz="2000" dirty="0" smtClean="0"/>
              <a:t>- egy emberen belül (magában beszél, belső monológ)</a:t>
            </a:r>
          </a:p>
          <a:p>
            <a:pPr lvl="1"/>
            <a:r>
              <a:rPr lang="hu-HU" sz="2000" b="1" dirty="0" smtClean="0"/>
              <a:t>Interperszonális kommunikáció</a:t>
            </a:r>
            <a:r>
              <a:rPr lang="hu-HU" sz="2000" dirty="0" smtClean="0"/>
              <a:t>-két ember között</a:t>
            </a:r>
          </a:p>
          <a:p>
            <a:pPr lvl="1"/>
            <a:r>
              <a:rPr lang="hu-HU" sz="2000" b="1" dirty="0" smtClean="0"/>
              <a:t>Csoport kommunikáció-</a:t>
            </a:r>
            <a:r>
              <a:rPr lang="hu-HU" sz="2000" dirty="0" smtClean="0"/>
              <a:t>több</a:t>
            </a:r>
            <a:r>
              <a:rPr lang="hu-HU" sz="2000" b="1" dirty="0" smtClean="0"/>
              <a:t> </a:t>
            </a:r>
            <a:r>
              <a:rPr lang="hu-HU" sz="2000" dirty="0" smtClean="0"/>
              <a:t>ember között</a:t>
            </a:r>
          </a:p>
          <a:p>
            <a:pPr lvl="1"/>
            <a:r>
              <a:rPr lang="hu-HU" sz="2000" b="1" dirty="0" smtClean="0"/>
              <a:t>Tömegkommunikáció:</a:t>
            </a:r>
            <a:r>
              <a:rPr lang="hu-HU" sz="2000" dirty="0" smtClean="0"/>
              <a:t> az információ tömegekhez jut el</a:t>
            </a:r>
            <a:endParaRPr lang="hu-HU" sz="20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750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Zaj elleni védekezés formái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32509" y="2069432"/>
            <a:ext cx="8294759" cy="3721769"/>
          </a:xfrm>
        </p:spPr>
        <p:txBody>
          <a:bodyPr/>
          <a:lstStyle/>
          <a:p>
            <a:r>
              <a:rPr lang="hu-HU" sz="2400" dirty="0"/>
              <a:t>Analóg jelek esetén zajszűréssel, </a:t>
            </a:r>
            <a:r>
              <a:rPr lang="hu-HU" sz="2400" dirty="0" smtClean="0"/>
              <a:t>szigeteléssel </a:t>
            </a:r>
            <a:r>
              <a:rPr lang="hu-HU" sz="2400" dirty="0"/>
              <a:t>lehet védekezni.</a:t>
            </a:r>
          </a:p>
          <a:p>
            <a:pPr lvl="1"/>
            <a:r>
              <a:rPr lang="hu-HU" sz="2400" dirty="0" smtClean="0"/>
              <a:t>Hangátvitel </a:t>
            </a:r>
            <a:r>
              <a:rPr lang="hu-HU" sz="2400" dirty="0"/>
              <a:t>esetén szigeteléssel</a:t>
            </a:r>
          </a:p>
          <a:p>
            <a:pPr lvl="1"/>
            <a:r>
              <a:rPr lang="hu-HU" sz="2400" dirty="0"/>
              <a:t>Elektromos jel esetén </a:t>
            </a:r>
            <a:r>
              <a:rPr lang="hu-HU" sz="2400" dirty="0" smtClean="0"/>
              <a:t>árnyékolással</a:t>
            </a:r>
          </a:p>
          <a:p>
            <a:r>
              <a:rPr lang="hu-HU" sz="2400" dirty="0" smtClean="0"/>
              <a:t>Digitális jelek esetén</a:t>
            </a:r>
          </a:p>
          <a:p>
            <a:pPr lvl="1"/>
            <a:r>
              <a:rPr lang="hu-HU" sz="2400" dirty="0" smtClean="0"/>
              <a:t>Szigetelés</a:t>
            </a:r>
          </a:p>
          <a:p>
            <a:pPr lvl="1"/>
            <a:r>
              <a:rPr lang="hu-HU" sz="2400" dirty="0" smtClean="0"/>
              <a:t>Hibajavító eljárások, ellenőrző bitek használata</a:t>
            </a:r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2788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1.4 témakör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3234" y="2145531"/>
            <a:ext cx="7514035" cy="3124201"/>
          </a:xfrm>
        </p:spPr>
        <p:txBody>
          <a:bodyPr/>
          <a:lstStyle/>
          <a:p>
            <a:pPr marL="0" indent="0">
              <a:buNone/>
            </a:pPr>
            <a:r>
              <a:rPr lang="hu-HU" sz="2400" i="1" dirty="0" smtClean="0"/>
              <a:t> </a:t>
            </a:r>
            <a:r>
              <a:rPr lang="hu-HU" dirty="0" smtClean="0"/>
              <a:t> </a:t>
            </a:r>
            <a:r>
              <a:rPr lang="hu-HU" dirty="0"/>
              <a:t>A  mai  kommunikációs  technológiák  és  eszközök  jellemzése, és  ezek  illeszkedése a kommunikációs modellbe. Az elektronikus kommunikáció és eszközei.</a:t>
            </a:r>
          </a:p>
          <a:p>
            <a:pPr marL="0" lvl="0" indent="0">
              <a:buNone/>
            </a:pPr>
            <a:endParaRPr lang="hu-HU" sz="2400" i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856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61016" y="270164"/>
            <a:ext cx="7514035" cy="1752599"/>
          </a:xfrm>
        </p:spPr>
        <p:txBody>
          <a:bodyPr/>
          <a:lstStyle/>
          <a:p>
            <a:r>
              <a:rPr lang="hu-HU" dirty="0" smtClean="0"/>
              <a:t>A mai kommunikációs technológiák csoportosítása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44143" y="2022763"/>
            <a:ext cx="7514035" cy="4193310"/>
          </a:xfrm>
        </p:spPr>
        <p:txBody>
          <a:bodyPr>
            <a:normAutofit/>
          </a:bodyPr>
          <a:lstStyle/>
          <a:p>
            <a:r>
              <a:rPr lang="hu-HU" sz="2400" dirty="0"/>
              <a:t> vizuális (füstjelek, balatoni viharjelző, süketnéma jelbeszéd, közlekedése lámpa, KRESZ-táblák) </a:t>
            </a:r>
            <a:endParaRPr lang="hu-HU" sz="2400" dirty="0" smtClean="0"/>
          </a:p>
          <a:p>
            <a:r>
              <a:rPr lang="hu-HU" sz="2400" dirty="0" smtClean="0"/>
              <a:t>verbális </a:t>
            </a:r>
            <a:r>
              <a:rPr lang="hu-HU" sz="2400" dirty="0"/>
              <a:t>(oktatás, előadás) </a:t>
            </a:r>
            <a:endParaRPr lang="hu-HU" sz="2400" dirty="0" smtClean="0"/>
          </a:p>
          <a:p>
            <a:r>
              <a:rPr lang="hu-HU" sz="2400" dirty="0" smtClean="0"/>
              <a:t> </a:t>
            </a:r>
            <a:r>
              <a:rPr lang="hu-HU" sz="2400" dirty="0"/>
              <a:t>papír alapú (postagalamb, futár, könyv, szórólap, újság, posta) </a:t>
            </a:r>
          </a:p>
          <a:p>
            <a:r>
              <a:rPr lang="hu-HU" sz="2400" dirty="0" smtClean="0"/>
              <a:t>elektronikus </a:t>
            </a:r>
            <a:r>
              <a:rPr lang="hu-HU" sz="2400" dirty="0"/>
              <a:t>(Morse-távíró, telex, telefon, fax, számítógépes hálózatok, rádió, TV, chat) </a:t>
            </a:r>
          </a:p>
        </p:txBody>
      </p:sp>
    </p:spTree>
    <p:extLst>
      <p:ext uri="{BB962C8B-B14F-4D97-AF65-F5344CB8AC3E}">
        <p14:creationId xmlns:p14="http://schemas.microsoft.com/office/powerpoint/2010/main" val="2866932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Az elektronikus kommunikáció jellemzői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3233" y="1801092"/>
            <a:ext cx="7514035" cy="3990110"/>
          </a:xfrm>
        </p:spPr>
        <p:txBody>
          <a:bodyPr>
            <a:noAutofit/>
          </a:bodyPr>
          <a:lstStyle/>
          <a:p>
            <a:r>
              <a:rPr lang="hu-HU" sz="2400" dirty="0" smtClean="0"/>
              <a:t>Az üzenet továbbítása elektronikus (digitális) jelek formájában történik</a:t>
            </a:r>
          </a:p>
          <a:p>
            <a:r>
              <a:rPr lang="hu-HU" sz="2400" dirty="0" smtClean="0"/>
              <a:t>A csatorna lehet a levegő (elektromágneses hullámok) vagy kábel.</a:t>
            </a:r>
          </a:p>
          <a:p>
            <a:r>
              <a:rPr lang="hu-HU" sz="2400" dirty="0" smtClean="0"/>
              <a:t>A zaj  minden olyan  hatás, ami zavarja a jelek vételét.</a:t>
            </a:r>
          </a:p>
          <a:p>
            <a:pPr lvl="1"/>
            <a:r>
              <a:rPr lang="hu-HU" sz="2400" dirty="0" smtClean="0"/>
              <a:t>Vezetékes csatorna esetén: sérülés, jelek zavarása</a:t>
            </a:r>
          </a:p>
          <a:p>
            <a:pPr lvl="1"/>
            <a:r>
              <a:rPr lang="hu-HU" sz="2400" dirty="0" smtClean="0"/>
              <a:t>Elektromágneses hullámoknál: pl. vihar, egyéb időjárási körülmények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03330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Az elektronikus kommunikáció formái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61016" y="2059709"/>
            <a:ext cx="7514035" cy="4202546"/>
          </a:xfrm>
        </p:spPr>
        <p:txBody>
          <a:bodyPr>
            <a:noAutofit/>
          </a:bodyPr>
          <a:lstStyle/>
          <a:p>
            <a:r>
              <a:rPr lang="hu-HU" sz="2400" dirty="0" smtClean="0"/>
              <a:t>Számítógépek közötti kommunikáció</a:t>
            </a:r>
          </a:p>
          <a:p>
            <a:pPr lvl="1"/>
            <a:r>
              <a:rPr lang="hu-HU" sz="2400" dirty="0" smtClean="0"/>
              <a:t>E-mail</a:t>
            </a:r>
          </a:p>
          <a:p>
            <a:pPr lvl="1"/>
            <a:r>
              <a:rPr lang="hu-HU" sz="2400" dirty="0" err="1" smtClean="0"/>
              <a:t>Cset</a:t>
            </a:r>
            <a:endParaRPr lang="hu-HU" sz="2400" dirty="0" smtClean="0"/>
          </a:p>
          <a:p>
            <a:pPr lvl="1"/>
            <a:r>
              <a:rPr lang="hu-HU" sz="2400" dirty="0" smtClean="0"/>
              <a:t>Webes felületeken történő kommunikáció</a:t>
            </a:r>
          </a:p>
          <a:p>
            <a:r>
              <a:rPr lang="hu-HU" sz="2400" dirty="0" smtClean="0"/>
              <a:t>Modern(digitális) telefonokkal végzett kommunikáció</a:t>
            </a:r>
          </a:p>
          <a:p>
            <a:pPr lvl="1"/>
            <a:r>
              <a:rPr lang="hu-HU" sz="2400" dirty="0" smtClean="0"/>
              <a:t>telefonbeszélgetés</a:t>
            </a:r>
          </a:p>
          <a:p>
            <a:pPr lvl="1"/>
            <a:r>
              <a:rPr lang="hu-HU" sz="2400" dirty="0" err="1" smtClean="0"/>
              <a:t>Sms</a:t>
            </a:r>
            <a:endParaRPr lang="hu-HU" sz="2400" dirty="0" smtClean="0"/>
          </a:p>
          <a:p>
            <a:pPr lvl="1"/>
            <a:r>
              <a:rPr lang="hu-HU" sz="2400" dirty="0" err="1" smtClean="0"/>
              <a:t>mms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1521630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47987" y="500514"/>
            <a:ext cx="7514035" cy="984985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A technikai eszközök megjelenése a kommunikációban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3233" y="2011680"/>
            <a:ext cx="7514035" cy="3779522"/>
          </a:xfrm>
        </p:spPr>
        <p:txBody>
          <a:bodyPr>
            <a:normAutofit/>
          </a:bodyPr>
          <a:lstStyle/>
          <a:p>
            <a:r>
              <a:rPr lang="hu-HU" dirty="0" smtClean="0"/>
              <a:t>A kommunikáció  során az ember igyekezett áthidalni a térbeli távolságot.</a:t>
            </a:r>
          </a:p>
          <a:p>
            <a:r>
              <a:rPr lang="hu-HU" dirty="0" smtClean="0"/>
              <a:t>Az ókorban lovas futárok vitték az információkat az uralkodónak.</a:t>
            </a:r>
          </a:p>
          <a:p>
            <a:r>
              <a:rPr lang="hu-HU" dirty="0" smtClean="0"/>
              <a:t>Több civilizáció kísérletezett füst és tűzjelek adásával</a:t>
            </a:r>
            <a:r>
              <a:rPr lang="hu-HU" dirty="0" smtClean="0">
                <a:sym typeface="Wingdings" panose="05000000000000000000" pitchFamily="2" charset="2"/>
              </a:rPr>
              <a:t> nagy a zaj, félreérthető!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A XIX. században az elektromossághoz kapcsolódó felfedezések tetté lehetővé a távíró (Morse), majd a telefon  (</a:t>
            </a:r>
            <a:r>
              <a:rPr lang="hu-HU" dirty="0">
                <a:sym typeface="Wingdings" panose="05000000000000000000" pitchFamily="2" charset="2"/>
              </a:rPr>
              <a:t>B</a:t>
            </a:r>
            <a:r>
              <a:rPr lang="hu-HU" dirty="0" smtClean="0">
                <a:sym typeface="Wingdings" panose="05000000000000000000" pitchFamily="2" charset="2"/>
              </a:rPr>
              <a:t>ell) megjelenését.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A telefon biztosította a gyors, tér független kommunikációt ugyanakkor vezetékhez kötött.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A XX. század elején a rádió megjelenése (Marconi,Tesla, Popov) biztosította a vezeték független kommunikáció megjelenését tv, rádió adások!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0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13233" y="200977"/>
            <a:ext cx="7514035" cy="1360371"/>
          </a:xfrm>
        </p:spPr>
        <p:txBody>
          <a:bodyPr/>
          <a:lstStyle/>
          <a:p>
            <a:r>
              <a:rPr lang="hu-HU" dirty="0" smtClean="0"/>
              <a:t>Graham Bell és a telefon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 descr="http://www.tankonyvtar.hu/hu/tartalom/tamop425/0005_30_informacia_es_tarsadalom_scorm_04/30_k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85" y="1561348"/>
            <a:ext cx="3761906" cy="447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lookingglassreview.com/assets/images/Alexander_Graham_Be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144" y="1684421"/>
            <a:ext cx="3034124" cy="449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78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01389" y="402343"/>
            <a:ext cx="3830856" cy="1752599"/>
          </a:xfrm>
        </p:spPr>
        <p:txBody>
          <a:bodyPr/>
          <a:lstStyle/>
          <a:p>
            <a:r>
              <a:rPr lang="hu-HU" dirty="0" smtClean="0"/>
              <a:t>Távíró és Morse-jelek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2050" name="Picture 2" descr="http://www.radiohistoria.sk/oldradio/mainhu.nsf/wcatalid/05A6E90B4E37E5E3C12575FC004FE4E3/$file/taviro%20morse%20billenty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233" y="960434"/>
            <a:ext cx="3836098" cy="256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hirarena.com/_user/image/majus/morse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589" y="3685666"/>
            <a:ext cx="5589655" cy="309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03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13234" y="685801"/>
            <a:ext cx="7514035" cy="1085247"/>
          </a:xfrm>
        </p:spPr>
        <p:txBody>
          <a:bodyPr/>
          <a:lstStyle/>
          <a:p>
            <a:r>
              <a:rPr lang="hu-HU" dirty="0" smtClean="0"/>
              <a:t>A rádió mint kommunikációs eszköz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3233" y="1876926"/>
            <a:ext cx="7514035" cy="3914275"/>
          </a:xfrm>
        </p:spPr>
        <p:txBody>
          <a:bodyPr>
            <a:normAutofit/>
          </a:bodyPr>
          <a:lstStyle/>
          <a:p>
            <a:r>
              <a:rPr lang="hu-HU" dirty="0" smtClean="0"/>
              <a:t>A rádióhullámokkal történő kommunikáció a II. ipari forradalomtól terjed el.</a:t>
            </a:r>
          </a:p>
          <a:p>
            <a:r>
              <a:rPr lang="hu-HU" dirty="0" smtClean="0"/>
              <a:t>Megkülönböztethetjük a tömegkommunikációs eszközt, mint rádiót, és  a személyes kommunikációt biztosító rádiókat (URH, CB rádió).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XX.század</a:t>
            </a:r>
            <a:r>
              <a:rPr lang="hu-HU" dirty="0" smtClean="0"/>
              <a:t> első felében a rádió lesz a tömegkommunikáció legfontosabb eszköze a tv-adás megjelenéséig.</a:t>
            </a:r>
          </a:p>
          <a:p>
            <a:r>
              <a:rPr lang="hu-HU" dirty="0" smtClean="0"/>
              <a:t> Ezekben az években lakosság legfontosabb szórakozási eszköze is lett (rádiójátékok, egyéb műsorok hallgatása.</a:t>
            </a:r>
          </a:p>
          <a:p>
            <a:r>
              <a:rPr lang="hu-HU" dirty="0" smtClean="0"/>
              <a:t>Napjainkban csökkent a rádió jelentősége </a:t>
            </a:r>
            <a:r>
              <a:rPr lang="hu-HU" dirty="0" smtClean="0">
                <a:sym typeface="Wingdings" panose="05000000000000000000" pitchFamily="2" charset="2"/>
              </a:rPr>
              <a:t> a televízió veszi át  a szerepét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Egyre inkább az interneten elérhetőek a rádióadások médiakonvergencia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03663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televízió, mint kommunikációs eszköz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3233" y="1963554"/>
            <a:ext cx="7514035" cy="3827647"/>
          </a:xfrm>
        </p:spPr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II.vh</a:t>
            </a:r>
            <a:r>
              <a:rPr lang="hu-HU" dirty="0" smtClean="0"/>
              <a:t> után terjed el tömegesen</a:t>
            </a:r>
            <a:r>
              <a:rPr lang="hu-HU" dirty="0" smtClean="0">
                <a:sym typeface="Wingdings" panose="05000000000000000000" pitchFamily="2" charset="2"/>
              </a:rPr>
              <a:t> Magyarországon 1957-től</a:t>
            </a:r>
            <a:endParaRPr lang="hu-HU" dirty="0" smtClean="0"/>
          </a:p>
          <a:p>
            <a:r>
              <a:rPr lang="hu-HU" dirty="0" smtClean="0"/>
              <a:t>Akkor még analóg jelekkel, adótornyok biztosították a jelek továbbítását.</a:t>
            </a:r>
          </a:p>
          <a:p>
            <a:r>
              <a:rPr lang="hu-HU" dirty="0" smtClean="0"/>
              <a:t>A lakásokban antennákkal fogták  a jeleket.</a:t>
            </a:r>
          </a:p>
          <a:p>
            <a:r>
              <a:rPr lang="hu-HU" dirty="0" smtClean="0"/>
              <a:t>A legfontosabb tömegkommunikációs eszközzé válik</a:t>
            </a:r>
          </a:p>
          <a:p>
            <a:r>
              <a:rPr lang="hu-HU" dirty="0" smtClean="0"/>
              <a:t>Az 1990-es évektől már  kábeltelevíziók is működnek Magyarországon.</a:t>
            </a:r>
          </a:p>
          <a:p>
            <a:r>
              <a:rPr lang="hu-HU" dirty="0" smtClean="0"/>
              <a:t>Megjeleni a műholdas műsorszórás.</a:t>
            </a:r>
          </a:p>
          <a:p>
            <a:r>
              <a:rPr lang="hu-HU" dirty="0" smtClean="0"/>
              <a:t>2013-tól már digitális sugárzásra tértek át a földfelszíni  sugárzásban</a:t>
            </a:r>
          </a:p>
          <a:p>
            <a:r>
              <a:rPr lang="hu-HU" dirty="0" smtClean="0"/>
              <a:t>Napjainkban már </a:t>
            </a:r>
            <a:r>
              <a:rPr lang="hu-HU" dirty="0" err="1" smtClean="0"/>
              <a:t>okostv</a:t>
            </a:r>
            <a:r>
              <a:rPr lang="hu-HU" dirty="0" smtClean="0"/>
              <a:t> a jellemző, amely számítógépként is működik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210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9111" y="317633"/>
            <a:ext cx="7514035" cy="927234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A kommunikációs folyamatok csoportosítása 2.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41746" y="1244867"/>
            <a:ext cx="8391400" cy="5146697"/>
          </a:xfrm>
        </p:spPr>
        <p:txBody>
          <a:bodyPr>
            <a:normAutofit/>
          </a:bodyPr>
          <a:lstStyle/>
          <a:p>
            <a:r>
              <a:rPr lang="hu-HU" sz="2000" dirty="0" smtClean="0"/>
              <a:t>Résztvevők távolága szerint</a:t>
            </a:r>
            <a:endParaRPr lang="hu-HU" sz="2000" dirty="0"/>
          </a:p>
          <a:p>
            <a:pPr lvl="1"/>
            <a:r>
              <a:rPr lang="hu-HU" sz="2000" b="1" dirty="0" smtClean="0"/>
              <a:t>közvetlen</a:t>
            </a:r>
            <a:r>
              <a:rPr lang="hu-HU" sz="2000" dirty="0" smtClean="0"/>
              <a:t> </a:t>
            </a:r>
            <a:r>
              <a:rPr lang="hu-HU" sz="2000" dirty="0"/>
              <a:t>(a kommunikáció személyesen történik) </a:t>
            </a:r>
          </a:p>
          <a:p>
            <a:pPr lvl="1"/>
            <a:r>
              <a:rPr lang="hu-HU" sz="2000" b="1" dirty="0"/>
              <a:t>közvetett</a:t>
            </a:r>
            <a:r>
              <a:rPr lang="hu-HU" sz="2000" dirty="0"/>
              <a:t> (időben vagy térben egymástól távol vannak pl. </a:t>
            </a:r>
            <a:r>
              <a:rPr lang="hu-HU" sz="2000" dirty="0" err="1"/>
              <a:t>chatelés</a:t>
            </a:r>
            <a:r>
              <a:rPr lang="hu-HU" sz="2000" dirty="0"/>
              <a:t>, telefonálás) </a:t>
            </a:r>
            <a:endParaRPr lang="hu-HU" sz="2000" dirty="0" smtClean="0"/>
          </a:p>
          <a:p>
            <a:r>
              <a:rPr lang="hu-HU" sz="2000" dirty="0" smtClean="0"/>
              <a:t>Kölcsönösség szerint</a:t>
            </a:r>
          </a:p>
          <a:p>
            <a:pPr lvl="1"/>
            <a:r>
              <a:rPr lang="hu-HU" sz="2000" b="1" dirty="0" smtClean="0"/>
              <a:t>egyirányú </a:t>
            </a:r>
            <a:r>
              <a:rPr lang="hu-HU" sz="2000" b="1" dirty="0"/>
              <a:t>(a fogadó fél nem küld semmiféle visszajelzést a küldő félnek) </a:t>
            </a:r>
          </a:p>
          <a:p>
            <a:pPr lvl="1"/>
            <a:r>
              <a:rPr lang="hu-HU" sz="2000" b="1" dirty="0" smtClean="0"/>
              <a:t>kölcsönös </a:t>
            </a:r>
            <a:r>
              <a:rPr lang="hu-HU" sz="2000" b="1" dirty="0"/>
              <a:t>(oda-vissza ható folyamat, a befogadó ill. küldő szerepek fel is </a:t>
            </a:r>
            <a:r>
              <a:rPr lang="hu-HU" sz="2000" b="1" dirty="0" err="1"/>
              <a:t>cserélődhetnek</a:t>
            </a:r>
            <a:r>
              <a:rPr lang="hu-HU" sz="2000" b="1" dirty="0"/>
              <a:t>) </a:t>
            </a:r>
            <a:endParaRPr lang="hu-HU" sz="2000" b="1" dirty="0" smtClean="0"/>
          </a:p>
          <a:p>
            <a:r>
              <a:rPr lang="hu-HU" sz="2000" dirty="0"/>
              <a:t>A résztvevők viszonya szerint</a:t>
            </a:r>
          </a:p>
          <a:p>
            <a:pPr lvl="1"/>
            <a:r>
              <a:rPr lang="hu-HU" sz="2000" b="1" dirty="0" smtClean="0"/>
              <a:t>Egyenrangú</a:t>
            </a:r>
          </a:p>
          <a:p>
            <a:pPr lvl="1"/>
            <a:r>
              <a:rPr lang="hu-HU" sz="2000" b="1" dirty="0" smtClean="0"/>
              <a:t>Nem egyenrangú</a:t>
            </a:r>
            <a:endParaRPr lang="hu-HU" sz="2000" b="1" dirty="0"/>
          </a:p>
          <a:p>
            <a:pPr lvl="1"/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902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13234" y="760396"/>
            <a:ext cx="7514035" cy="859857"/>
          </a:xfrm>
        </p:spPr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analóh</a:t>
            </a:r>
            <a:r>
              <a:rPr lang="hu-HU" dirty="0" smtClean="0"/>
              <a:t> és digitális  tv adás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34" y="2566385"/>
            <a:ext cx="8320739" cy="3016268"/>
          </a:xfrm>
        </p:spPr>
      </p:pic>
    </p:spTree>
    <p:extLst>
      <p:ext uri="{BB962C8B-B14F-4D97-AF65-F5344CB8AC3E}">
        <p14:creationId xmlns:p14="http://schemas.microsoft.com/office/powerpoint/2010/main" val="9105950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mobil telefon hálózatok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3233" y="1915428"/>
            <a:ext cx="7514035" cy="3875774"/>
          </a:xfrm>
        </p:spPr>
        <p:txBody>
          <a:bodyPr/>
          <a:lstStyle/>
          <a:p>
            <a:r>
              <a:rPr lang="hu-HU" dirty="0" smtClean="0"/>
              <a:t>1990-es évektől terjednek el mobiltelefonok</a:t>
            </a:r>
          </a:p>
          <a:p>
            <a:r>
              <a:rPr lang="hu-HU" dirty="0" smtClean="0"/>
              <a:t>Igy megszűnik a  telefonoskommunikáció adott helyhez kötöttsége</a:t>
            </a:r>
          </a:p>
          <a:p>
            <a:r>
              <a:rPr lang="hu-HU" dirty="0" smtClean="0"/>
              <a:t>A csatorna a levegő, ahol az elektromágneses hullámok  biztosítják az elektronikus jel átvitelét.</a:t>
            </a:r>
          </a:p>
          <a:p>
            <a:r>
              <a:rPr lang="hu-HU" dirty="0" smtClean="0"/>
              <a:t>A telefonok fejlődése lehetővé tette a méret csökkentését, és a költségek csökkentését.</a:t>
            </a:r>
          </a:p>
          <a:p>
            <a:r>
              <a:rPr lang="hu-HU" dirty="0" smtClean="0"/>
              <a:t>Napjainkban már digitális jelekkel történik a kommunikáció</a:t>
            </a:r>
          </a:p>
          <a:p>
            <a:r>
              <a:rPr lang="hu-HU" dirty="0" smtClean="0"/>
              <a:t> </a:t>
            </a:r>
            <a:r>
              <a:rPr lang="hu-HU" dirty="0"/>
              <a:t>Különböző szolgáltatók jelentek meg, akik kiépíttették a hálózatokat biztosító adótornyokat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08947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mobiltelefonok fejlődése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38" y="2541069"/>
            <a:ext cx="7513637" cy="2674195"/>
          </a:xfrm>
        </p:spPr>
      </p:pic>
    </p:spTree>
    <p:extLst>
      <p:ext uri="{BB962C8B-B14F-4D97-AF65-F5344CB8AC3E}">
        <p14:creationId xmlns:p14="http://schemas.microsoft.com/office/powerpoint/2010/main" val="20215796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mobiltelefonok fejlődése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3233" y="2136808"/>
            <a:ext cx="7514035" cy="3654393"/>
          </a:xfrm>
        </p:spPr>
        <p:txBody>
          <a:bodyPr/>
          <a:lstStyle/>
          <a:p>
            <a:r>
              <a:rPr lang="hu-HU" dirty="0" smtClean="0"/>
              <a:t>Kezdetben csak beszélgetésekre használták</a:t>
            </a:r>
          </a:p>
          <a:p>
            <a:r>
              <a:rPr lang="hu-HU" dirty="0" smtClean="0"/>
              <a:t>Egy újabb funkciókat építettek telefonokba, ezek kezdetben a verbális(szóbeli) kommunikációt tették eredményesebbé(pl. hangposta).</a:t>
            </a:r>
          </a:p>
          <a:p>
            <a:r>
              <a:rPr lang="hu-HU" dirty="0" smtClean="0"/>
              <a:t>Később telefonokban már olyan eszközök jelennek meg melyek verbális kommunikációs eszközből multimédiás eszközzé teszik telefont.</a:t>
            </a:r>
          </a:p>
          <a:p>
            <a:r>
              <a:rPr lang="hu-HU" dirty="0" smtClean="0"/>
              <a:t>Az okostelefonok már kis számítógépek ,amelyen különböző alkalmazásokat fútathatunk.</a:t>
            </a:r>
          </a:p>
          <a:p>
            <a:r>
              <a:rPr lang="hu-HU" dirty="0" smtClean="0"/>
              <a:t>Az okostelefonok már képesek az online , internetes kommunikációra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071724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67237" y="211756"/>
            <a:ext cx="7514035" cy="859857"/>
          </a:xfrm>
        </p:spPr>
        <p:txBody>
          <a:bodyPr/>
          <a:lstStyle/>
          <a:p>
            <a:r>
              <a:rPr lang="hu-HU" dirty="0" smtClean="0"/>
              <a:t>Számítógép és kommunikáció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51734" y="1299411"/>
            <a:ext cx="7514035" cy="4029778"/>
          </a:xfrm>
        </p:spPr>
        <p:txBody>
          <a:bodyPr/>
          <a:lstStyle/>
          <a:p>
            <a:r>
              <a:rPr lang="hu-HU" dirty="0" smtClean="0"/>
              <a:t>A XX. század második felében a számítógép megjelenése forradalmasította az információ tárolást, feldolgozást és a kommunikációt.</a:t>
            </a:r>
          </a:p>
          <a:p>
            <a:r>
              <a:rPr lang="hu-HU" dirty="0" smtClean="0"/>
              <a:t>Napjainkban a legfontosabb kommunikációs csatorna a világméretű számítógép hálózat, az internet.</a:t>
            </a:r>
          </a:p>
          <a:p>
            <a:r>
              <a:rPr lang="hu-HU" dirty="0" smtClean="0"/>
              <a:t>Az interneten a webes felületeken szöveges, képi, hang, mozgókép formában tárolt információkat is megoszthatunk másokkal</a:t>
            </a:r>
          </a:p>
          <a:p>
            <a:r>
              <a:rPr lang="hu-HU" dirty="0" smtClean="0"/>
              <a:t>Az internet nyújtotta kommunikációs eszközök függetlenek a tértől, sokszor az időtől is.</a:t>
            </a:r>
          </a:p>
          <a:p>
            <a:r>
              <a:rPr lang="hu-HU" dirty="0" smtClean="0"/>
              <a:t>A számítógép segítségével újfajta kommunikációs lehetőségek jelentek meg (email, chat, telefonálás neten)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844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elektronikus kommunikáció számítógépekkel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16792"/>
            <a:ext cx="7793841" cy="3350358"/>
          </a:xfrm>
        </p:spPr>
      </p:pic>
    </p:spTree>
    <p:extLst>
      <p:ext uri="{BB962C8B-B14F-4D97-AF65-F5344CB8AC3E}">
        <p14:creationId xmlns:p14="http://schemas.microsoft.com/office/powerpoint/2010/main" val="17099038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1.5 A kommunikációs eszközök hatása a mindennapi életre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0171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mobiletelefonok jelentősége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Állandó elérhetőség (káros is lehet)</a:t>
            </a:r>
            <a:endParaRPr lang="hu-HU" dirty="0"/>
          </a:p>
          <a:p>
            <a:r>
              <a:rPr lang="hu-HU" dirty="0" smtClean="0"/>
              <a:t>Azonnali információszerzés lehetősége</a:t>
            </a:r>
          </a:p>
          <a:p>
            <a:r>
              <a:rPr lang="hu-HU" dirty="0" smtClean="0"/>
              <a:t>Egyre több funkció elérhetősége</a:t>
            </a:r>
          </a:p>
          <a:p>
            <a:r>
              <a:rPr lang="hu-HU" dirty="0" smtClean="0"/>
              <a:t>Okostelefonok megjelenésével:</a:t>
            </a:r>
          </a:p>
          <a:p>
            <a:r>
              <a:rPr lang="hu-HU" dirty="0" smtClean="0"/>
              <a:t> internet elérhetőség</a:t>
            </a:r>
          </a:p>
          <a:p>
            <a:r>
              <a:rPr lang="hu-HU" dirty="0" smtClean="0"/>
              <a:t>Alkalmazások  használata (pl. navigáció, chat stb.)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1258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számítógép jelentősége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Elektronikus adattárolás lehetősége (papír helyett)</a:t>
            </a:r>
          </a:p>
          <a:p>
            <a:pPr lvl="1"/>
            <a:r>
              <a:rPr lang="hu-HU" dirty="0" smtClean="0"/>
              <a:t>Veszélye: adatbiztonság</a:t>
            </a:r>
          </a:p>
          <a:p>
            <a:r>
              <a:rPr lang="hu-HU" dirty="0" smtClean="0"/>
              <a:t>Információ visszakeresés gyorsasága</a:t>
            </a:r>
          </a:p>
          <a:p>
            <a:r>
              <a:rPr lang="hu-HU" dirty="0" smtClean="0"/>
              <a:t>Információ feldolgozás, -átalakítás eszköze</a:t>
            </a:r>
          </a:p>
          <a:p>
            <a:pPr lvl="1"/>
            <a:r>
              <a:rPr lang="hu-HU" dirty="0" smtClean="0"/>
              <a:t>Pl. szövegszerkesztés</a:t>
            </a:r>
            <a:r>
              <a:rPr lang="hu-HU" dirty="0" smtClean="0">
                <a:sym typeface="Wingdings" panose="05000000000000000000" pitchFamily="2" charset="2"/>
              </a:rPr>
              <a:t> gyorsabb mint az írógép</a:t>
            </a:r>
            <a:endParaRPr lang="hu-HU" dirty="0" smtClean="0"/>
          </a:p>
          <a:p>
            <a:r>
              <a:rPr lang="hu-HU" dirty="0" smtClean="0"/>
              <a:t>Internet kapcsolattal: kommunikációs eszköz( e-mail, chat, internetes telefonhívás stb.)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567220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Az internet jelentősége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információszerzés felgyorsult az internet elterjedésével.</a:t>
            </a:r>
          </a:p>
          <a:p>
            <a:r>
              <a:rPr lang="hu-HU" dirty="0" smtClean="0"/>
              <a:t>Óriási mennyiségű információval találkozik minden ember</a:t>
            </a:r>
          </a:p>
          <a:p>
            <a:r>
              <a:rPr lang="hu-HU" dirty="0" smtClean="0"/>
              <a:t>Napjainkban egyre fontosabb a számunkra a releváns információ kiszűrése a  nagy információ halmazból</a:t>
            </a:r>
          </a:p>
          <a:p>
            <a:r>
              <a:rPr lang="hu-HU" dirty="0" smtClean="0"/>
              <a:t>Fontos a személyes adataink védelme, a hamis, félrevezető információk felismerése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54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24989" y="115503"/>
            <a:ext cx="7514035" cy="941972"/>
          </a:xfrm>
        </p:spPr>
        <p:txBody>
          <a:bodyPr/>
          <a:lstStyle/>
          <a:p>
            <a:r>
              <a:rPr lang="hu-HU" dirty="0" smtClean="0"/>
              <a:t>Kommunikációs szintek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651" y="1057475"/>
            <a:ext cx="5469456" cy="493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web 2.0  jelentősége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579418"/>
            <a:ext cx="7886700" cy="4597545"/>
          </a:xfrm>
        </p:spPr>
        <p:txBody>
          <a:bodyPr>
            <a:normAutofit/>
          </a:bodyPr>
          <a:lstStyle/>
          <a:p>
            <a:r>
              <a:rPr lang="hu-HU" dirty="0" smtClean="0"/>
              <a:t>Kezdeteben az interneten a felhasználók csak olvashatták, nézhették az információkat.</a:t>
            </a:r>
          </a:p>
          <a:p>
            <a:r>
              <a:rPr lang="hu-HU" dirty="0" smtClean="0"/>
              <a:t>Az internetes tartalmak létrehozása néhány szakember számára volt elérhető</a:t>
            </a:r>
          </a:p>
          <a:p>
            <a:r>
              <a:rPr lang="hu-HU" dirty="0" smtClean="0"/>
              <a:t>Napjainkban már a technikai fejlődés lehetővé teszi, hogy az felhasználók is létrehozzanak  és </a:t>
            </a:r>
            <a:r>
              <a:rPr lang="hu-HU" dirty="0" err="1" smtClean="0"/>
              <a:t>megosszannak</a:t>
            </a:r>
            <a:r>
              <a:rPr lang="hu-HU" dirty="0" smtClean="0"/>
              <a:t>   internetes tartalmakat.</a:t>
            </a:r>
          </a:p>
          <a:p>
            <a:pPr lvl="1"/>
            <a:r>
              <a:rPr lang="hu-HU" dirty="0" smtClean="0"/>
              <a:t>Közösségi média oldalak(Facebook)</a:t>
            </a:r>
          </a:p>
          <a:p>
            <a:pPr lvl="1"/>
            <a:r>
              <a:rPr lang="hu-HU" dirty="0" smtClean="0"/>
              <a:t>Videomegosztó portálok (</a:t>
            </a:r>
            <a:r>
              <a:rPr lang="hu-HU" dirty="0" err="1" smtClean="0"/>
              <a:t>Youtube</a:t>
            </a:r>
            <a:r>
              <a:rPr lang="hu-HU" dirty="0" smtClean="0"/>
              <a:t>, Indavideo</a:t>
            </a:r>
            <a:r>
              <a:rPr lang="hu-HU" dirty="0"/>
              <a:t>)</a:t>
            </a:r>
            <a:endParaRPr lang="hu-HU" dirty="0" smtClean="0"/>
          </a:p>
          <a:p>
            <a:pPr lvl="1"/>
            <a:r>
              <a:rPr lang="hu-HU" dirty="0" err="1" smtClean="0"/>
              <a:t>Wikipédia</a:t>
            </a:r>
            <a:r>
              <a:rPr lang="hu-HU" dirty="0" smtClean="0"/>
              <a:t> szerkesztés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15166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Web 2.0-es szolgáltatások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236" y="1475544"/>
            <a:ext cx="6585527" cy="4852142"/>
          </a:xfrm>
        </p:spPr>
      </p:pic>
    </p:spTree>
    <p:extLst>
      <p:ext uri="{BB962C8B-B14F-4D97-AF65-F5344CB8AC3E}">
        <p14:creationId xmlns:p14="http://schemas.microsoft.com/office/powerpoint/2010/main" val="26449560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jövő : Web 3.0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web 3.0 az internet következő korszakát jelöli</a:t>
            </a:r>
          </a:p>
          <a:p>
            <a:r>
              <a:rPr lang="hu-HU" dirty="0" smtClean="0"/>
              <a:t>Ebben </a:t>
            </a:r>
            <a:r>
              <a:rPr lang="hu-HU" dirty="0" err="1" smtClean="0"/>
              <a:t>mr</a:t>
            </a:r>
            <a:r>
              <a:rPr lang="hu-HU" dirty="0" smtClean="0"/>
              <a:t> valószínűleg a mesterséges intelligencia játssza a fő szerepet.</a:t>
            </a:r>
          </a:p>
          <a:p>
            <a:r>
              <a:rPr lang="hu-HU" dirty="0" smtClean="0"/>
              <a:t>A felhasználók számára az internet a személyre szabott, hasznos információkat próbálja majd biztosítani</a:t>
            </a:r>
          </a:p>
          <a:p>
            <a:r>
              <a:rPr lang="hu-HU" dirty="0" smtClean="0"/>
              <a:t>Nehéz meghatározni az átmenetet </a:t>
            </a:r>
            <a:r>
              <a:rPr lang="hu-HU" dirty="0" smtClean="0">
                <a:sym typeface="Wingdings" panose="05000000000000000000" pitchFamily="2" charset="2"/>
              </a:rPr>
              <a:t> mikor kezdődik a web 3.0?</a:t>
            </a:r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68011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88868" y="383599"/>
            <a:ext cx="7886700" cy="1325563"/>
          </a:xfrm>
        </p:spPr>
        <p:txBody>
          <a:bodyPr/>
          <a:lstStyle/>
          <a:p>
            <a:r>
              <a:rPr lang="hu-HU" dirty="0" smtClean="0"/>
              <a:t>A web fejlődésnek állomásai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45861"/>
            <a:ext cx="7886700" cy="3110865"/>
          </a:xfrm>
        </p:spPr>
      </p:pic>
    </p:spTree>
    <p:extLst>
      <p:ext uri="{BB962C8B-B14F-4D97-AF65-F5344CB8AC3E}">
        <p14:creationId xmlns:p14="http://schemas.microsoft.com/office/powerpoint/2010/main" val="5807206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Elektronikus ügyintézés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digitális eszközök és az internet lehetővé teszi, hogy a hivatalos ügyeket is intézzünk elektronikus kommunikációval.</a:t>
            </a:r>
          </a:p>
          <a:p>
            <a:r>
              <a:rPr lang="hu-HU" dirty="0" smtClean="0"/>
              <a:t>Magyarországon az ügyfélkapu regisztrációval számos hivatalos ügyet elintézhetünk elektronikusan.</a:t>
            </a:r>
          </a:p>
          <a:p>
            <a:pPr lvl="1"/>
            <a:r>
              <a:rPr lang="hu-HU" dirty="0"/>
              <a:t>https://ugyfelkapu.magyarorszag.hu/</a:t>
            </a:r>
            <a:endParaRPr lang="hu-HU" dirty="0" smtClean="0"/>
          </a:p>
          <a:p>
            <a:r>
              <a:rPr lang="hu-HU" dirty="0" smtClean="0"/>
              <a:t>A felsőoktatási jelentkezések már csak  elektronikusan lehetségesek napjainkban.</a:t>
            </a:r>
          </a:p>
          <a:p>
            <a:r>
              <a:rPr lang="hu-HU" dirty="0" smtClean="0"/>
              <a:t>Az oktatásban elterjedt az elektronikus napló, ellenőrző használata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61369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Elektronikus kereskedelem, szolgáltatások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5523" y="2506662"/>
            <a:ext cx="7886700" cy="3081338"/>
          </a:xfrm>
        </p:spPr>
        <p:txBody>
          <a:bodyPr/>
          <a:lstStyle/>
          <a:p>
            <a:r>
              <a:rPr lang="hu-HU" dirty="0" smtClean="0"/>
              <a:t>Webáruházak: internet lehet vásárolni</a:t>
            </a:r>
          </a:p>
          <a:p>
            <a:r>
              <a:rPr lang="hu-HU" dirty="0" smtClean="0"/>
              <a:t>Online banki szolgáltatások: bankoknál elektronikusan is hozzáférhetünk a számláinkhoz</a:t>
            </a:r>
          </a:p>
          <a:p>
            <a:r>
              <a:rPr lang="hu-HU" dirty="0" smtClean="0"/>
              <a:t>Szálláshelyek, jegyek is </a:t>
            </a:r>
            <a:r>
              <a:rPr lang="hu-HU" dirty="0" err="1" smtClean="0"/>
              <a:t>vásárolhatóak</a:t>
            </a:r>
            <a:r>
              <a:rPr lang="hu-HU" dirty="0" smtClean="0"/>
              <a:t>  elektronikus formában.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51208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sz="2800" dirty="0" smtClean="0"/>
              <a:t>1.6 Az </a:t>
            </a:r>
            <a:r>
              <a:rPr lang="hu-HU" sz="2800" dirty="0"/>
              <a:t>információ-keresés elektronikus formái. Az információs rendszerek létjogosultsága és megjelenése a mindennapi életünkben (iskola, munkahely, hivatalos ügyek intézése, szabadidő).</a:t>
            </a:r>
            <a:r>
              <a:rPr lang="hu-HU" sz="2800" dirty="0" smtClean="0"/>
              <a:t> </a:t>
            </a:r>
            <a:endParaRPr lang="hu-HU" sz="2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78999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Az elektronikus információkeresés formái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941534"/>
            <a:ext cx="7886700" cy="4826557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Elektronikus információkeresés két fő formája:</a:t>
            </a:r>
          </a:p>
          <a:p>
            <a:r>
              <a:rPr lang="hu-HU" dirty="0" smtClean="0"/>
              <a:t>Számítógép adathordozóin keresés: Erre az adott operációs rendszer biztosít keresőfelületet</a:t>
            </a:r>
          </a:p>
          <a:p>
            <a:r>
              <a:rPr lang="hu-HU" dirty="0" smtClean="0"/>
              <a:t>Online keresés az interneten</a:t>
            </a:r>
          </a:p>
          <a:p>
            <a:pPr lvl="1"/>
            <a:r>
              <a:rPr lang="hu-HU" dirty="0" smtClean="0"/>
              <a:t>Szabadszavas (kulcsszavas) keresés ( </a:t>
            </a:r>
            <a:r>
              <a:rPr lang="hu-HU" dirty="0" err="1" smtClean="0"/>
              <a:t>google</a:t>
            </a:r>
            <a:r>
              <a:rPr lang="hu-HU" dirty="0" smtClean="0"/>
              <a:t>, </a:t>
            </a:r>
            <a:r>
              <a:rPr lang="hu-HU" dirty="0" err="1" smtClean="0"/>
              <a:t>yahoo</a:t>
            </a:r>
            <a:r>
              <a:rPr lang="hu-HU" dirty="0" smtClean="0"/>
              <a:t>, </a:t>
            </a:r>
            <a:r>
              <a:rPr lang="hu-HU" dirty="0" err="1" smtClean="0"/>
              <a:t>bing</a:t>
            </a:r>
            <a:r>
              <a:rPr lang="hu-HU" dirty="0" smtClean="0"/>
              <a:t> stb.)</a:t>
            </a:r>
          </a:p>
          <a:p>
            <a:pPr lvl="1"/>
            <a:r>
              <a:rPr lang="hu-HU" dirty="0" smtClean="0"/>
              <a:t>Tematikus keresés (linkgyűjtemények, </a:t>
            </a:r>
            <a:r>
              <a:rPr lang="hu-HU" dirty="0" err="1" smtClean="0"/>
              <a:t>wikipédia</a:t>
            </a:r>
            <a:r>
              <a:rPr lang="hu-HU" dirty="0" smtClean="0"/>
              <a:t> stb.)</a:t>
            </a:r>
          </a:p>
          <a:p>
            <a:pPr lvl="1"/>
            <a:r>
              <a:rPr lang="hu-HU" dirty="0" smtClean="0"/>
              <a:t>Speciális keresés( pl. kép keresése, vagy menetrendi információ)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82123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82133" y="482599"/>
            <a:ext cx="7704667" cy="1054101"/>
          </a:xfrm>
        </p:spPr>
        <p:txBody>
          <a:bodyPr/>
          <a:lstStyle/>
          <a:p>
            <a:r>
              <a:rPr lang="hu-HU" dirty="0" smtClean="0"/>
              <a:t>Az internetes keresés nehézségei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82133" y="1955800"/>
            <a:ext cx="7704667" cy="4044016"/>
          </a:xfrm>
        </p:spPr>
        <p:txBody>
          <a:bodyPr>
            <a:normAutofit/>
          </a:bodyPr>
          <a:lstStyle/>
          <a:p>
            <a:r>
              <a:rPr lang="hu-HU" dirty="0" smtClean="0"/>
              <a:t>Az interneten nagy mennyiségű információ érhető el</a:t>
            </a:r>
          </a:p>
          <a:p>
            <a:r>
              <a:rPr lang="hu-HU" dirty="0" smtClean="0"/>
              <a:t>A nagy adathalmazban nehéz megtalálni a minket érdeklő adatokat.</a:t>
            </a:r>
          </a:p>
          <a:p>
            <a:r>
              <a:rPr lang="hu-HU" dirty="0" smtClean="0"/>
              <a:t>A megfelelő adatok megtalálását nehezíti, hogy nincs semmilyen szempontból katalogizálva, csoportosítva a neten található adathalmaz.</a:t>
            </a:r>
          </a:p>
          <a:p>
            <a:r>
              <a:rPr lang="hu-HU" dirty="0" smtClean="0"/>
              <a:t>Ezért különböző kereső szolgáltatások segítik a felhasználót a megfelelő információ megtalálásában.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9978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6433" y="380999"/>
            <a:ext cx="7704667" cy="1574801"/>
          </a:xfrm>
        </p:spPr>
        <p:txBody>
          <a:bodyPr/>
          <a:lstStyle/>
          <a:p>
            <a:pPr algn="ctr"/>
            <a:r>
              <a:rPr lang="hu-HU" dirty="0" smtClean="0"/>
              <a:t>Az internetes kereső rendszerek típusai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82133" y="1955800"/>
            <a:ext cx="7704667" cy="4044016"/>
          </a:xfrm>
        </p:spPr>
        <p:txBody>
          <a:bodyPr/>
          <a:lstStyle/>
          <a:p>
            <a:r>
              <a:rPr lang="hu-HU" b="1" dirty="0" smtClean="0">
                <a:solidFill>
                  <a:srgbClr val="FF0000"/>
                </a:solidFill>
              </a:rPr>
              <a:t>Tematikus keresők</a:t>
            </a:r>
            <a:r>
              <a:rPr lang="hu-HU" b="1" dirty="0">
                <a:solidFill>
                  <a:srgbClr val="FF0000"/>
                </a:solidFill>
              </a:rPr>
              <a:t>:</a:t>
            </a:r>
            <a:r>
              <a:rPr lang="hu-HU" dirty="0" smtClean="0"/>
              <a:t> témakör alapján össze vannak gyűjtve az oldalak</a:t>
            </a:r>
          </a:p>
          <a:p>
            <a:r>
              <a:rPr lang="hu-HU" b="1" dirty="0" smtClean="0">
                <a:solidFill>
                  <a:srgbClr val="FF0000"/>
                </a:solidFill>
              </a:rPr>
              <a:t>Kulcsszavas (szabadszavas) keresők</a:t>
            </a:r>
            <a:r>
              <a:rPr lang="hu-HU" b="1" dirty="0">
                <a:solidFill>
                  <a:srgbClr val="FF0000"/>
                </a:solidFill>
              </a:rPr>
              <a:t>:</a:t>
            </a:r>
            <a:r>
              <a:rPr lang="hu-HU" dirty="0" smtClean="0"/>
              <a:t> Az általunk megadott kifejezések előfordulásait keresi a neten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996" y="4017785"/>
            <a:ext cx="5712103" cy="265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0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47988" y="134752"/>
            <a:ext cx="7514035" cy="859857"/>
          </a:xfrm>
        </p:spPr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Shannon</a:t>
            </a:r>
            <a:r>
              <a:rPr lang="hu-HU" dirty="0" smtClean="0"/>
              <a:t> - modell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82" y="1362401"/>
            <a:ext cx="7598341" cy="1744653"/>
          </a:xfrm>
        </p:spPr>
      </p:pic>
      <p:pic>
        <p:nvPicPr>
          <p:cNvPr id="4" name="Kép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290" y="3474846"/>
            <a:ext cx="7452360" cy="25622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121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tematikus keresés formái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hu-HU" dirty="0" smtClean="0"/>
              <a:t>Kereshetünk linkgyűjteményekben, ahol témánként vannak összegyűjtve az elérhető weboldalak címei</a:t>
            </a:r>
          </a:p>
          <a:p>
            <a:r>
              <a:rPr lang="hu-HU" dirty="0" smtClean="0"/>
              <a:t>Kereshetünk a </a:t>
            </a:r>
            <a:r>
              <a:rPr lang="hu-HU" dirty="0" err="1" smtClean="0"/>
              <a:t>wikipédia</a:t>
            </a:r>
            <a:r>
              <a:rPr lang="hu-HU" dirty="0" smtClean="0"/>
              <a:t> szócikkek között</a:t>
            </a:r>
          </a:p>
          <a:p>
            <a:r>
              <a:rPr lang="hu-HU" dirty="0" smtClean="0"/>
              <a:t>Felkereshetünk egy általános portált, ahol témaként  találhatunk </a:t>
            </a:r>
            <a:r>
              <a:rPr lang="hu-HU" dirty="0" err="1" smtClean="0"/>
              <a:t>aloldalakat</a:t>
            </a:r>
            <a:r>
              <a:rPr lang="hu-HU" dirty="0" smtClean="0"/>
              <a:t>(origo.hu, index.hu)</a:t>
            </a:r>
          </a:p>
          <a:p>
            <a:r>
              <a:rPr lang="hu-HU" dirty="0" smtClean="0"/>
              <a:t>Tájékozódhatunk szakportákon</a:t>
            </a:r>
          </a:p>
          <a:p>
            <a:pPr lvl="1"/>
            <a:r>
              <a:rPr lang="hu-HU" dirty="0" smtClean="0"/>
              <a:t>pl. oktatás: eduline.hu</a:t>
            </a:r>
          </a:p>
          <a:p>
            <a:pPr lvl="1"/>
            <a:r>
              <a:rPr lang="hu-HU" dirty="0" smtClean="0"/>
              <a:t>Egészségügy: weborvos.hu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736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</a:t>
            </a:r>
            <a:r>
              <a:rPr lang="hu-HU" dirty="0" err="1" smtClean="0"/>
              <a:t>wikipédia</a:t>
            </a:r>
            <a:r>
              <a:rPr lang="hu-HU" dirty="0" smtClean="0"/>
              <a:t> keresőfelülete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hu.wikipedia.org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680571"/>
            <a:ext cx="7804314" cy="24307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0937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6433" y="228599"/>
            <a:ext cx="7704667" cy="762001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Tematikus keresők-linkgyűjtemények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82133" y="1333500"/>
            <a:ext cx="7704667" cy="4838700"/>
          </a:xfrm>
        </p:spPr>
        <p:txBody>
          <a:bodyPr/>
          <a:lstStyle/>
          <a:p>
            <a:r>
              <a:rPr lang="hu-HU" dirty="0" smtClean="0"/>
              <a:t>A tematikus keresők témakörönként összeállított linkgyűjteményekből állnak</a:t>
            </a:r>
          </a:p>
          <a:p>
            <a:r>
              <a:rPr lang="hu-HU" dirty="0" smtClean="0"/>
              <a:t>Magyarországon a legismertebb </a:t>
            </a:r>
            <a:r>
              <a:rPr lang="hu-HU" dirty="0" err="1" smtClean="0"/>
              <a:t>lap.hu</a:t>
            </a:r>
            <a:r>
              <a:rPr lang="hu-HU" dirty="0" smtClean="0"/>
              <a:t> oldalról érhető el.</a:t>
            </a:r>
          </a:p>
          <a:p>
            <a:r>
              <a:rPr lang="hu-HU" dirty="0" smtClean="0"/>
              <a:t>Az ilyen oldalak mindig emberi munkával hozzák létre a gyűjteményeiket.</a:t>
            </a:r>
          </a:p>
          <a:p>
            <a:r>
              <a:rPr lang="hu-HU" dirty="0" smtClean="0"/>
              <a:t>A gyűjtemények általában több </a:t>
            </a:r>
            <a:r>
              <a:rPr lang="hu-HU" dirty="0" err="1" smtClean="0"/>
              <a:t>algyűjteményből</a:t>
            </a:r>
            <a:r>
              <a:rPr lang="hu-HU" dirty="0" smtClean="0"/>
              <a:t> állnak</a:t>
            </a:r>
          </a:p>
          <a:p>
            <a:r>
              <a:rPr lang="hu-HU" dirty="0" smtClean="0"/>
              <a:t>Pontos találatokat ad, viszont kevesebb találat közül válogathatunk, mint a kulcsszavas keresésénél.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32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Példa tematikus keresésre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82133" y="1816100"/>
            <a:ext cx="7704667" cy="4183716"/>
          </a:xfrm>
        </p:spPr>
        <p:txBody>
          <a:bodyPr/>
          <a:lstStyle/>
          <a:p>
            <a:r>
              <a:rPr lang="hu-HU" dirty="0" smtClean="0"/>
              <a:t>A Forma-1-el kapcsolatos oldalakra vagyunk kíváncsiak</a:t>
            </a:r>
          </a:p>
          <a:p>
            <a:r>
              <a:rPr lang="hu-HU" dirty="0" smtClean="0"/>
              <a:t>Első lépésben a </a:t>
            </a:r>
            <a:r>
              <a:rPr lang="hu-HU" b="1" dirty="0" err="1" smtClean="0">
                <a:solidFill>
                  <a:srgbClr val="FF0000"/>
                </a:solidFill>
              </a:rPr>
              <a:t>lap.hu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dirty="0" smtClean="0"/>
              <a:t>oldalt nézzük meg.</a:t>
            </a:r>
          </a:p>
          <a:p>
            <a:r>
              <a:rPr lang="hu-HU" dirty="0" smtClean="0"/>
              <a:t>Itt látjuk a sport kategóriában a Forma-1 gyűjteményt</a:t>
            </a:r>
          </a:p>
          <a:p>
            <a:r>
              <a:rPr lang="hu-HU" dirty="0" smtClean="0"/>
              <a:t>Amennyiben rákattintunk,  a </a:t>
            </a:r>
            <a:r>
              <a:rPr lang="hu-HU" b="1" dirty="0" smtClean="0">
                <a:solidFill>
                  <a:srgbClr val="FF0000"/>
                </a:solidFill>
              </a:rPr>
              <a:t>forma1.lap.hu</a:t>
            </a:r>
            <a:r>
              <a:rPr lang="hu-HU" dirty="0" smtClean="0"/>
              <a:t> gyűjtemény oldalára jutunk</a:t>
            </a:r>
          </a:p>
          <a:p>
            <a:r>
              <a:rPr lang="hu-HU" dirty="0" smtClean="0"/>
              <a:t>Ezen az oldalon további szempontok szerint válogathatunk a forma-1-es oldalak között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04433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A szabadszavas (kulcsszavas) keresők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533236"/>
            <a:ext cx="7886700" cy="4643727"/>
          </a:xfrm>
        </p:spPr>
        <p:txBody>
          <a:bodyPr/>
          <a:lstStyle/>
          <a:p>
            <a:r>
              <a:rPr lang="hu-HU" dirty="0" smtClean="0"/>
              <a:t>A szabadszavas internetes keresőkben   szavakat írhatunk be, ezeknek szavaknak az előfordulását keresi  a különböző weboldalakon.</a:t>
            </a:r>
          </a:p>
          <a:p>
            <a:r>
              <a:rPr lang="hu-HU" dirty="0" smtClean="0"/>
              <a:t>Nagyon fontos, hogy milyen szempont alapján rendezi  a találatokat a keresőszolgáltatás </a:t>
            </a:r>
            <a:r>
              <a:rPr lang="hu-HU" dirty="0" smtClean="0">
                <a:sym typeface="Wingdings" panose="05000000000000000000" pitchFamily="2" charset="2"/>
              </a:rPr>
              <a:t> a több ezer találatból csak az első néhányat szoktuk megnézni.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Általában nagyon sok találatot kapunk, de nembiztos hogy a minket leginkább érdeklő oldalakt találjuk meg.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74192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82133" y="406399"/>
            <a:ext cx="7704667" cy="1117601"/>
          </a:xfrm>
        </p:spPr>
        <p:txBody>
          <a:bodyPr/>
          <a:lstStyle/>
          <a:p>
            <a:pPr algn="ctr"/>
            <a:r>
              <a:rPr lang="hu-HU" dirty="0" smtClean="0"/>
              <a:t>Kulcsszavas keresők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82133" y="1524000"/>
            <a:ext cx="7704667" cy="4475816"/>
          </a:xfrm>
        </p:spPr>
        <p:txBody>
          <a:bodyPr/>
          <a:lstStyle/>
          <a:p>
            <a:r>
              <a:rPr lang="hu-HU" dirty="0" smtClean="0"/>
              <a:t>Az interneten sokféle kulcsszavas kereső szolgáltatás érhető el</a:t>
            </a:r>
          </a:p>
          <a:p>
            <a:r>
              <a:rPr lang="hu-HU" dirty="0" smtClean="0"/>
              <a:t>Kereső </a:t>
            </a:r>
            <a:r>
              <a:rPr lang="hu-HU" dirty="0"/>
              <a:t>kifejezéseket, szavakat adhatunk meg, amire a rendszer megkeresi az </a:t>
            </a:r>
            <a:r>
              <a:rPr lang="hu-HU" dirty="0" smtClean="0"/>
              <a:t>előfordulásokat</a:t>
            </a:r>
          </a:p>
          <a:p>
            <a:r>
              <a:rPr lang="hu-HU" dirty="0" smtClean="0"/>
              <a:t>Napjainkban legismertebb a Google kereső</a:t>
            </a:r>
            <a:r>
              <a:rPr lang="hu-HU" dirty="0" smtClean="0">
                <a:sym typeface="Wingdings" panose="05000000000000000000" pitchFamily="2" charset="2"/>
              </a:rPr>
              <a:t> nagyon sokféle nyelven érhető el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A magyar </a:t>
            </a:r>
            <a:r>
              <a:rPr lang="hu-HU" dirty="0">
                <a:sym typeface="Wingdings" panose="05000000000000000000" pitchFamily="2" charset="2"/>
              </a:rPr>
              <a:t>G</a:t>
            </a:r>
            <a:r>
              <a:rPr lang="hu-HU" dirty="0" smtClean="0">
                <a:sym typeface="Wingdings" panose="05000000000000000000" pitchFamily="2" charset="2"/>
              </a:rPr>
              <a:t>oogle oldal:  </a:t>
            </a:r>
            <a:r>
              <a:rPr lang="hu-HU" dirty="0" smtClean="0">
                <a:sym typeface="Wingdings" panose="05000000000000000000" pitchFamily="2" charset="2"/>
                <a:hlinkClick r:id="rId2"/>
              </a:rPr>
              <a:t>www.google.hu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Egyéb szabadszavas keresők: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Yahoo.com, bing.com.,  képkereső: flikr.com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3678536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072633" y="355599"/>
            <a:ext cx="7704667" cy="1460501"/>
          </a:xfrm>
        </p:spPr>
        <p:txBody>
          <a:bodyPr/>
          <a:lstStyle/>
          <a:p>
            <a:r>
              <a:rPr lang="hu-HU" dirty="0" smtClean="0"/>
              <a:t>Kulcsszavas keresők működése</a:t>
            </a:r>
            <a:endParaRPr lang="hu-HU" dirty="0"/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810166" y="1536196"/>
            <a:ext cx="8229600" cy="3387832"/>
          </a:xfrm>
        </p:spPr>
        <p:txBody>
          <a:bodyPr/>
          <a:lstStyle/>
          <a:p>
            <a:r>
              <a:rPr lang="hu-HU" b="1" dirty="0" smtClean="0">
                <a:solidFill>
                  <a:srgbClr val="7030A0"/>
                </a:solidFill>
              </a:rPr>
              <a:t>Keresőrobotok: </a:t>
            </a:r>
            <a:r>
              <a:rPr lang="hu-HU" dirty="0" smtClean="0"/>
              <a:t>az interneten található weblapokat pásztázzák</a:t>
            </a:r>
          </a:p>
          <a:p>
            <a:r>
              <a:rPr lang="hu-HU" dirty="0" smtClean="0">
                <a:solidFill>
                  <a:srgbClr val="7030A0"/>
                </a:solidFill>
              </a:rPr>
              <a:t>Indexelés</a:t>
            </a:r>
            <a:r>
              <a:rPr lang="hu-HU" dirty="0" smtClean="0"/>
              <a:t>: a letöltött weblapokat adtabázisba gyűjti, címszavakat rendel hozzá</a:t>
            </a:r>
          </a:p>
          <a:p>
            <a:r>
              <a:rPr lang="hu-HU" b="1" dirty="0" err="1" smtClean="0">
                <a:solidFill>
                  <a:srgbClr val="7030A0"/>
                </a:solidFill>
              </a:rPr>
              <a:t>Runtime-system</a:t>
            </a:r>
            <a:r>
              <a:rPr lang="hu-HU" b="1" dirty="0" smtClean="0">
                <a:solidFill>
                  <a:srgbClr val="7030A0"/>
                </a:solidFill>
                <a:sym typeface="Wingdings" pitchFamily="2" charset="2"/>
              </a:rPr>
              <a:t> válasz a keresőkérdésre</a:t>
            </a:r>
          </a:p>
          <a:p>
            <a:r>
              <a:rPr lang="hu-HU" dirty="0" smtClean="0">
                <a:sym typeface="Wingdings" pitchFamily="2" charset="2"/>
              </a:rPr>
              <a:t>Kikeresi az adatbázisból a keresőkérdésre releváns tételeket.</a:t>
            </a:r>
            <a:endParaRPr lang="hu-HU" dirty="0"/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>
            <p:extLst/>
          </p:nvPr>
        </p:nvGraphicFramePr>
        <p:xfrm>
          <a:off x="2987824" y="4581128"/>
          <a:ext cx="587997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9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709">
                <a:tc>
                  <a:txBody>
                    <a:bodyPr/>
                    <a:lstStyle/>
                    <a:p>
                      <a:r>
                        <a:rPr lang="hu-HU" dirty="0" smtClean="0"/>
                        <a:t>címszó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Hozzárendelt oldalak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090">
                <a:tc>
                  <a:txBody>
                    <a:bodyPr/>
                    <a:lstStyle/>
                    <a:p>
                      <a:r>
                        <a:rPr lang="hu-HU" dirty="0" smtClean="0"/>
                        <a:t>autó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>
                          <a:hlinkClick r:id="rId2"/>
                        </a:rPr>
                        <a:t>www.auto.hu</a:t>
                      </a:r>
                      <a:r>
                        <a:rPr lang="hu-HU" dirty="0" smtClean="0"/>
                        <a:t>, </a:t>
                      </a:r>
                      <a:r>
                        <a:rPr lang="hu-HU" dirty="0" smtClean="0">
                          <a:hlinkClick r:id="rId3"/>
                        </a:rPr>
                        <a:t>www.hasznaltauto.hu</a:t>
                      </a:r>
                      <a:endParaRPr lang="hu-HU" dirty="0" smtClean="0"/>
                    </a:p>
                    <a:p>
                      <a:r>
                        <a:rPr lang="hu-HU" dirty="0" smtClean="0"/>
                        <a:t> stb.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709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709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94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82132" y="139699"/>
            <a:ext cx="7704667" cy="1028701"/>
          </a:xfrm>
        </p:spPr>
        <p:txBody>
          <a:bodyPr/>
          <a:lstStyle/>
          <a:p>
            <a:pPr algn="ctr"/>
            <a:r>
              <a:rPr lang="hu-HU" dirty="0" smtClean="0"/>
              <a:t>A keresőrobotok működése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82132" y="1498600"/>
            <a:ext cx="7704667" cy="4742516"/>
          </a:xfrm>
        </p:spPr>
        <p:txBody>
          <a:bodyPr>
            <a:normAutofit/>
          </a:bodyPr>
          <a:lstStyle/>
          <a:p>
            <a:r>
              <a:rPr lang="hu-HU" dirty="0" smtClean="0"/>
              <a:t>A keresőrobotok a weblapokon található címek, linkek és a &lt;</a:t>
            </a:r>
            <a:r>
              <a:rPr lang="hu-HU" dirty="0" err="1" smtClean="0"/>
              <a:t>head</a:t>
            </a:r>
            <a:r>
              <a:rPr lang="hu-HU" dirty="0" smtClean="0"/>
              <a:t>&gt; részben található meta adatok alapján indexelik az adott oldalt.</a:t>
            </a:r>
          </a:p>
          <a:p>
            <a:r>
              <a:rPr lang="hu-HU" dirty="0" smtClean="0"/>
              <a:t>Weboldalak készítésénél figyeljünk arra, hogy találó címeket adjunk az oldalon  (&lt;</a:t>
            </a:r>
            <a:r>
              <a:rPr lang="hu-HU" dirty="0" err="1" smtClean="0"/>
              <a:t>title</a:t>
            </a:r>
            <a:r>
              <a:rPr lang="hu-HU" dirty="0" smtClean="0"/>
              <a:t>&gt; &lt;h1&gt;,&lt;h2&gt;,stb</a:t>
            </a:r>
            <a:r>
              <a:rPr lang="hu-HU" dirty="0"/>
              <a:t>.</a:t>
            </a:r>
            <a:r>
              <a:rPr lang="hu-HU" dirty="0" smtClean="0"/>
              <a:t>  </a:t>
            </a:r>
            <a:r>
              <a:rPr lang="hu-HU" dirty="0"/>
              <a:t>H</a:t>
            </a:r>
            <a:r>
              <a:rPr lang="hu-HU" dirty="0" smtClean="0"/>
              <a:t>TML elemek)</a:t>
            </a:r>
          </a:p>
          <a:p>
            <a:r>
              <a:rPr lang="hu-HU" dirty="0" smtClean="0"/>
              <a:t>Olyan címeket érdemes adni, amilyen szavakkal valószínűleg  keresni fognak azok a felhasználók, akiknek szánjuk az oldalt.</a:t>
            </a:r>
          </a:p>
          <a:p>
            <a:r>
              <a:rPr lang="hu-HU" dirty="0" smtClean="0"/>
              <a:t>Weboldalunkat ki is zárhatjuk a keresőrobotok indexeléséből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webszervereken</a:t>
            </a:r>
            <a:r>
              <a:rPr lang="hu-HU" dirty="0" smtClean="0">
                <a:sym typeface="Wingdings" panose="05000000000000000000" pitchFamily="2" charset="2"/>
              </a:rPr>
              <a:t> a </a:t>
            </a:r>
            <a:r>
              <a:rPr lang="hu-HU" dirty="0" err="1" smtClean="0">
                <a:sym typeface="Wingdings" panose="05000000000000000000" pitchFamily="2" charset="2"/>
              </a:rPr>
              <a:t>robots.txt</a:t>
            </a:r>
            <a:r>
              <a:rPr lang="hu-HU" dirty="0" smtClean="0">
                <a:sym typeface="Wingdings" panose="05000000000000000000" pitchFamily="2" charset="2"/>
              </a:rPr>
              <a:t> állományba kell írni azokat az oldalakat, amit ki akarunk hagyni az indexelésből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15720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82132" y="368299"/>
            <a:ext cx="7704667" cy="1028701"/>
          </a:xfrm>
        </p:spPr>
        <p:txBody>
          <a:bodyPr>
            <a:normAutofit/>
          </a:bodyPr>
          <a:lstStyle/>
          <a:p>
            <a:r>
              <a:rPr lang="hu-HU" dirty="0" smtClean="0"/>
              <a:t>A kulcsszavas keresők találati listája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82133" y="1663700"/>
            <a:ext cx="7704667" cy="4336116"/>
          </a:xfrm>
        </p:spPr>
        <p:txBody>
          <a:bodyPr>
            <a:normAutofit/>
          </a:bodyPr>
          <a:lstStyle/>
          <a:p>
            <a:r>
              <a:rPr lang="hu-HU" dirty="0" smtClean="0"/>
              <a:t>A kulcsszavas keresők eredménylistája több tízezer találatot is tartalmazhat</a:t>
            </a:r>
          </a:p>
          <a:p>
            <a:r>
              <a:rPr lang="hu-HU" dirty="0" smtClean="0"/>
              <a:t>A felhasználók általában csak az első néhány találatot nézik meg</a:t>
            </a:r>
          </a:p>
          <a:p>
            <a:r>
              <a:rPr lang="hu-HU" dirty="0" smtClean="0"/>
              <a:t>A keresők többféle algoritmussal próbálják a legjellemzőbb találatokat megjeleníteni a lista elején.</a:t>
            </a:r>
          </a:p>
          <a:p>
            <a:r>
              <a:rPr lang="hu-HU" dirty="0" smtClean="0"/>
              <a:t>Általában a legfontosabb szempont a találatok rendezésénél, hogy hány link vezet az adott oldalra más oldalakról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/>
              <a:t>mennyire fontos az adott oldal!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07381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1033" y="419099"/>
            <a:ext cx="7704667" cy="1016001"/>
          </a:xfrm>
        </p:spPr>
        <p:txBody>
          <a:bodyPr/>
          <a:lstStyle/>
          <a:p>
            <a:r>
              <a:rPr lang="hu-HU" dirty="0" smtClean="0"/>
              <a:t>A kulcsszavas keresés típusai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82133" y="1435100"/>
            <a:ext cx="7704667" cy="4564716"/>
          </a:xfrm>
        </p:spPr>
        <p:txBody>
          <a:bodyPr>
            <a:norm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Egyszerű keresés: </a:t>
            </a:r>
            <a:r>
              <a:rPr lang="hu-HU" dirty="0" smtClean="0"/>
              <a:t>egy szóra keresünk, érdemes ragozás nélkül használni az adott kifejezést</a:t>
            </a:r>
          </a:p>
          <a:p>
            <a:pPr lvl="1"/>
            <a:r>
              <a:rPr lang="hu-HU" dirty="0" smtClean="0"/>
              <a:t>Ha sok találat van,minél szűkebb fogalmat írjunk be keresésnek</a:t>
            </a:r>
          </a:p>
          <a:p>
            <a:pPr lvl="1"/>
            <a:r>
              <a:rPr lang="hu-HU" dirty="0" smtClean="0"/>
              <a:t> Amennyiben nincs elég találat, általánosabb kifejezést írjunk be</a:t>
            </a:r>
          </a:p>
          <a:p>
            <a:r>
              <a:rPr lang="hu-HU" b="1" dirty="0" smtClean="0">
                <a:solidFill>
                  <a:srgbClr val="FF0000"/>
                </a:solidFill>
              </a:rPr>
              <a:t>Összetett keresés</a:t>
            </a:r>
            <a:r>
              <a:rPr lang="hu-HU" dirty="0" smtClean="0"/>
              <a:t>: több szóval írjuk le a kereső kifejezést</a:t>
            </a:r>
          </a:p>
          <a:p>
            <a:pPr lvl="1"/>
            <a:r>
              <a:rPr lang="hu-HU" dirty="0" smtClean="0"/>
              <a:t>Pl. Forma-1 Ferrari </a:t>
            </a:r>
            <a:r>
              <a:rPr lang="hu-HU" dirty="0" err="1" smtClean="0"/>
              <a:t>-a</a:t>
            </a:r>
            <a:r>
              <a:rPr lang="hu-HU" dirty="0" smtClean="0"/>
              <a:t> Forma-1-es Ferrari csapatról akarunk adatokat kapni</a:t>
            </a:r>
          </a:p>
          <a:p>
            <a:pPr lvl="1"/>
            <a:r>
              <a:rPr lang="hu-HU" dirty="0" smtClean="0"/>
              <a:t>A kereső kifejezésben különböző operátorokat is használhatunk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200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13232" y="529390"/>
            <a:ext cx="7514035" cy="1100488"/>
          </a:xfrm>
        </p:spPr>
        <p:txBody>
          <a:bodyPr/>
          <a:lstStyle/>
          <a:p>
            <a:r>
              <a:rPr lang="hu-HU" dirty="0" smtClean="0"/>
              <a:t>A kommunikációs modell elemei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4800" y="1652629"/>
            <a:ext cx="8497959" cy="5020304"/>
          </a:xfrm>
        </p:spPr>
        <p:txBody>
          <a:bodyPr>
            <a:normAutofit/>
          </a:bodyPr>
          <a:lstStyle/>
          <a:p>
            <a:pPr lvl="0"/>
            <a:r>
              <a:rPr lang="hu-HU" sz="2000" dirty="0"/>
              <a:t>adó: az üzenet küldője, közölni szeretne valamit </a:t>
            </a:r>
          </a:p>
          <a:p>
            <a:pPr lvl="0"/>
            <a:r>
              <a:rPr lang="hu-HU" sz="2000" b="1" dirty="0"/>
              <a:t>kódolás</a:t>
            </a:r>
            <a:r>
              <a:rPr lang="hu-HU" sz="2000" dirty="0"/>
              <a:t>: az adó átalakítja az üzenetet, hogy az a csatornán való áthaladásra alkalmas jelformát </a:t>
            </a:r>
            <a:r>
              <a:rPr lang="hu-HU" sz="2000" dirty="0" err="1"/>
              <a:t>öltsön</a:t>
            </a:r>
            <a:r>
              <a:rPr lang="hu-HU" sz="2000" dirty="0"/>
              <a:t>; titkosítás lehetősége </a:t>
            </a:r>
          </a:p>
          <a:p>
            <a:pPr lvl="0"/>
            <a:r>
              <a:rPr lang="hu-HU" sz="2000" b="1" dirty="0"/>
              <a:t>csatorna</a:t>
            </a:r>
            <a:r>
              <a:rPr lang="hu-HU" sz="2000" dirty="0"/>
              <a:t>: itt jut el az üzenet az adótól a vevőig valamilyen közegen keresztül; közvetíti az üzenetet </a:t>
            </a:r>
          </a:p>
          <a:p>
            <a:pPr lvl="0"/>
            <a:r>
              <a:rPr lang="hu-HU" sz="2000" b="1" dirty="0"/>
              <a:t>zaj</a:t>
            </a:r>
            <a:r>
              <a:rPr lang="hu-HU" sz="2000" dirty="0"/>
              <a:t>: zavaró tényező, mely csökkenti az üzenet befogadásának hatékonyságát; fajtái: </a:t>
            </a:r>
            <a:r>
              <a:rPr lang="hu-HU" sz="2000" b="1" dirty="0"/>
              <a:t>csatorna zaj </a:t>
            </a:r>
            <a:r>
              <a:rPr lang="hu-HU" sz="2000" dirty="0"/>
              <a:t>(pl. mikrofon hiba, térerő hiány, telefonkábel hiánya), </a:t>
            </a:r>
            <a:r>
              <a:rPr lang="hu-HU" sz="2000" b="1" dirty="0"/>
              <a:t>környezeti zaj </a:t>
            </a:r>
            <a:r>
              <a:rPr lang="hu-HU" sz="2000" dirty="0"/>
              <a:t>(pl. külső zaj), </a:t>
            </a:r>
            <a:r>
              <a:rPr lang="hu-HU" sz="2000" b="1" dirty="0"/>
              <a:t>szemantikai zaj </a:t>
            </a:r>
            <a:r>
              <a:rPr lang="hu-HU" sz="2000" dirty="0"/>
              <a:t>(pl. akcentus, fogalmazási- és beszédhibák) </a:t>
            </a:r>
          </a:p>
          <a:p>
            <a:pPr lvl="0"/>
            <a:r>
              <a:rPr lang="hu-HU" sz="2000" b="1" dirty="0"/>
              <a:t>dekódolás</a:t>
            </a:r>
            <a:r>
              <a:rPr lang="hu-HU" sz="2000" dirty="0"/>
              <a:t>: a vevő ugyanazon technológiával visszaalakítja az üzenetet, hogy megértse; titkosítás esetén tudnia kell a </a:t>
            </a:r>
            <a:r>
              <a:rPr lang="hu-HU" sz="2000" dirty="0" err="1"/>
              <a:t>titkosító</a:t>
            </a:r>
            <a:r>
              <a:rPr lang="hu-HU" sz="2000" dirty="0"/>
              <a:t> eljárást </a:t>
            </a:r>
          </a:p>
          <a:p>
            <a:r>
              <a:rPr lang="hu-HU" sz="2000" b="1" dirty="0"/>
              <a:t>vevő</a:t>
            </a:r>
            <a:r>
              <a:rPr lang="hu-HU" sz="2000" dirty="0"/>
              <a:t>: az üzenet befogadója </a:t>
            </a:r>
          </a:p>
        </p:txBody>
      </p:sp>
    </p:spTree>
    <p:extLst>
      <p:ext uri="{BB962C8B-B14F-4D97-AF65-F5344CB8AC3E}">
        <p14:creationId xmlns:p14="http://schemas.microsoft.com/office/powerpoint/2010/main" val="27695989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1213387" y="295383"/>
            <a:ext cx="7704667" cy="1279418"/>
          </a:xfrm>
        </p:spPr>
        <p:txBody>
          <a:bodyPr>
            <a:normAutofit/>
          </a:bodyPr>
          <a:lstStyle/>
          <a:p>
            <a:r>
              <a:rPr lang="hu-HU" dirty="0" smtClean="0"/>
              <a:t>Keresésnél használható operátorok</a:t>
            </a:r>
            <a:endParaRPr lang="hu-HU" dirty="0"/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982133" y="1803400"/>
            <a:ext cx="7704667" cy="4196416"/>
          </a:xfrm>
        </p:spPr>
        <p:txBody>
          <a:bodyPr>
            <a:normAutofit/>
          </a:bodyPr>
          <a:lstStyle/>
          <a:p>
            <a:r>
              <a:rPr lang="hu-HU" dirty="0" smtClean="0"/>
              <a:t>And operátor</a:t>
            </a:r>
            <a:r>
              <a:rPr lang="hu-HU" dirty="0" smtClean="0">
                <a:sym typeface="Wingdings" pitchFamily="2" charset="2"/>
              </a:rPr>
              <a:t></a:t>
            </a:r>
            <a:r>
              <a:rPr lang="hu-HU" dirty="0" smtClean="0"/>
              <a:t> és kapcsolat, szűkíti pontosítja a találatokat</a:t>
            </a:r>
          </a:p>
          <a:p>
            <a:pPr>
              <a:buFont typeface="Wingdings" pitchFamily="2" charset="2"/>
              <a:buChar char="v"/>
            </a:pPr>
            <a:r>
              <a:rPr lang="hu-HU" sz="1800" dirty="0" smtClean="0">
                <a:solidFill>
                  <a:srgbClr val="0070C0"/>
                </a:solidFill>
              </a:rPr>
              <a:t>Pl. könyvtár és informatika</a:t>
            </a:r>
          </a:p>
          <a:p>
            <a:r>
              <a:rPr lang="hu-HU" sz="1800" dirty="0" smtClean="0">
                <a:solidFill>
                  <a:srgbClr val="0070C0"/>
                </a:solidFill>
              </a:rPr>
              <a:t>  </a:t>
            </a:r>
            <a:r>
              <a:rPr lang="hu-HU" dirty="0" smtClean="0"/>
              <a:t>OR (vagy operátor)</a:t>
            </a:r>
            <a:r>
              <a:rPr lang="hu-HU" dirty="0" smtClean="0">
                <a:sym typeface="Wingdings" pitchFamily="2" charset="2"/>
              </a:rPr>
              <a:t> nagyobb találati halmaz</a:t>
            </a:r>
          </a:p>
          <a:p>
            <a:pPr>
              <a:buFont typeface="Wingdings" pitchFamily="2" charset="2"/>
              <a:buChar char="v"/>
            </a:pPr>
            <a:r>
              <a:rPr lang="hu-HU" sz="1800" dirty="0" smtClean="0">
                <a:solidFill>
                  <a:srgbClr val="0070C0"/>
                </a:solidFill>
                <a:sym typeface="Wingdings" pitchFamily="2" charset="2"/>
              </a:rPr>
              <a:t>Pl. könyvtár </a:t>
            </a:r>
            <a:r>
              <a:rPr lang="hu-HU" sz="1800" dirty="0" err="1" smtClean="0">
                <a:solidFill>
                  <a:srgbClr val="0070C0"/>
                </a:solidFill>
                <a:sym typeface="Wingdings" pitchFamily="2" charset="2"/>
              </a:rPr>
              <a:t>or</a:t>
            </a:r>
            <a:r>
              <a:rPr lang="hu-HU" sz="1800" dirty="0" smtClean="0">
                <a:solidFill>
                  <a:srgbClr val="0070C0"/>
                </a:solidFill>
                <a:sym typeface="Wingdings" pitchFamily="2" charset="2"/>
              </a:rPr>
              <a:t> informatika</a:t>
            </a:r>
          </a:p>
          <a:p>
            <a:r>
              <a:rPr lang="hu-HU" dirty="0" err="1" smtClean="0">
                <a:sym typeface="Wingdings" pitchFamily="2" charset="2"/>
              </a:rPr>
              <a:t>Not</a:t>
            </a:r>
            <a:r>
              <a:rPr lang="hu-HU" dirty="0" smtClean="0">
                <a:sym typeface="Wingdings" pitchFamily="2" charset="2"/>
              </a:rPr>
              <a:t> operátor: – jel: kizárja az adott kifejezést tartalmazó találatokat</a:t>
            </a:r>
          </a:p>
          <a:p>
            <a:pPr>
              <a:buFont typeface="Wingdings" pitchFamily="2" charset="2"/>
              <a:buChar char="v"/>
            </a:pPr>
            <a:r>
              <a:rPr lang="hu-HU" sz="1800" dirty="0" err="1" smtClean="0">
                <a:solidFill>
                  <a:srgbClr val="0070C0"/>
                </a:solidFill>
                <a:sym typeface="Wingdings" pitchFamily="2" charset="2"/>
              </a:rPr>
              <a:t>Pl.Könyvtár</a:t>
            </a:r>
            <a:r>
              <a:rPr lang="hu-HU" sz="1800" dirty="0" smtClean="0">
                <a:solidFill>
                  <a:srgbClr val="0070C0"/>
                </a:solidFill>
                <a:sym typeface="Wingdings" pitchFamily="2" charset="2"/>
              </a:rPr>
              <a:t> –informatika</a:t>
            </a:r>
          </a:p>
          <a:p>
            <a:r>
              <a:rPr lang="hu-HU" dirty="0" smtClean="0">
                <a:sym typeface="Wingdings" pitchFamily="2" charset="2"/>
              </a:rPr>
              <a:t>Helyettesítő karakterek:  </a:t>
            </a:r>
          </a:p>
          <a:p>
            <a:pPr>
              <a:buFont typeface="Wingdings" pitchFamily="2" charset="2"/>
              <a:buChar char="v"/>
            </a:pPr>
            <a:r>
              <a:rPr lang="hu-HU" sz="1800" dirty="0" smtClean="0">
                <a:solidFill>
                  <a:srgbClr val="0070C0"/>
                </a:solidFill>
                <a:sym typeface="Wingdings" pitchFamily="2" charset="2"/>
              </a:rPr>
              <a:t>Pl. könyv* </a:t>
            </a:r>
          </a:p>
          <a:p>
            <a:pPr>
              <a:buNone/>
            </a:pPr>
            <a:endParaRPr lang="hu-HU" sz="1800" dirty="0">
              <a:solidFill>
                <a:srgbClr val="0070C0"/>
              </a:solidFill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5301208"/>
            <a:ext cx="34099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377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539552" y="274638"/>
            <a:ext cx="8424936" cy="778098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A Google-kereső egyéb lehetőségei</a:t>
            </a:r>
            <a:endParaRPr lang="hu-HU" dirty="0"/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1104900" y="1689100"/>
            <a:ext cx="6934200" cy="4470098"/>
          </a:xfrm>
        </p:spPr>
        <p:txBody>
          <a:bodyPr>
            <a:noAutofit/>
          </a:bodyPr>
          <a:lstStyle/>
          <a:p>
            <a:r>
              <a:rPr lang="hu-HU" dirty="0" smtClean="0"/>
              <a:t>Számológép: beírni a műveletet 5+3</a:t>
            </a:r>
          </a:p>
          <a:p>
            <a:r>
              <a:rPr lang="hu-HU" dirty="0" smtClean="0"/>
              <a:t>Pénzváltás: 15 euro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Huf</a:t>
            </a:r>
            <a:endParaRPr lang="hu-HU" dirty="0" smtClean="0"/>
          </a:p>
          <a:p>
            <a:r>
              <a:rPr lang="hu-HU" dirty="0" smtClean="0"/>
              <a:t>Mértékegység váltás: 1500 m </a:t>
            </a:r>
            <a:r>
              <a:rPr lang="hu-HU" dirty="0" err="1" smtClean="0"/>
              <a:t>in</a:t>
            </a:r>
            <a:r>
              <a:rPr lang="hu-HU" dirty="0" smtClean="0"/>
              <a:t> km</a:t>
            </a:r>
          </a:p>
          <a:p>
            <a:r>
              <a:rPr lang="hu-HU" dirty="0" smtClean="0"/>
              <a:t>Oldalon belüli keresés:</a:t>
            </a:r>
          </a:p>
          <a:p>
            <a:pPr lvl="2"/>
            <a:r>
              <a:rPr lang="hu-HU" sz="2400" dirty="0" smtClean="0"/>
              <a:t>Pl. tanárok </a:t>
            </a:r>
            <a:r>
              <a:rPr lang="hu-HU" sz="2400" dirty="0" smtClean="0">
                <a:solidFill>
                  <a:srgbClr val="FF0000"/>
                </a:solidFill>
              </a:rPr>
              <a:t>site:</a:t>
            </a:r>
            <a:r>
              <a:rPr lang="hu-HU" sz="2400" dirty="0" smtClean="0"/>
              <a:t> </a:t>
            </a:r>
            <a:r>
              <a:rPr lang="hu-HU" sz="2400" dirty="0" err="1" smtClean="0">
                <a:hlinkClick r:id="rId2"/>
              </a:rPr>
              <a:t>www.bajza.hu</a:t>
            </a:r>
            <a:endParaRPr lang="hu-HU" sz="2400" dirty="0" smtClean="0"/>
          </a:p>
          <a:p>
            <a:r>
              <a:rPr lang="hu-HU" dirty="0" smtClean="0"/>
              <a:t>Bizonyos </a:t>
            </a:r>
            <a:r>
              <a:rPr lang="hu-HU" dirty="0" err="1" smtClean="0"/>
              <a:t>filetipusok</a:t>
            </a:r>
            <a:r>
              <a:rPr lang="hu-HU" dirty="0" smtClean="0"/>
              <a:t> keresése: </a:t>
            </a:r>
          </a:p>
          <a:p>
            <a:pPr>
              <a:buNone/>
            </a:pPr>
            <a:r>
              <a:rPr lang="hu-HU" dirty="0" smtClean="0"/>
              <a:t>	  </a:t>
            </a:r>
            <a:r>
              <a:rPr lang="hu-HU" dirty="0" err="1" smtClean="0"/>
              <a:t>Pl.tortenelem</a:t>
            </a:r>
            <a:r>
              <a:rPr lang="hu-HU" dirty="0" smtClean="0"/>
              <a:t> "</a:t>
            </a:r>
            <a:r>
              <a:rPr lang="hu-HU" dirty="0" err="1" smtClean="0"/>
              <a:t>filetype</a:t>
            </a:r>
            <a:r>
              <a:rPr lang="hu-HU" dirty="0" smtClean="0"/>
              <a:t>: &lt;.</a:t>
            </a:r>
            <a:r>
              <a:rPr lang="hu-HU" dirty="0" err="1" smtClean="0"/>
              <a:t>pdf</a:t>
            </a:r>
            <a:r>
              <a:rPr lang="hu-HU" dirty="0" smtClean="0"/>
              <a:t>&gt;„</a:t>
            </a:r>
          </a:p>
          <a:p>
            <a:r>
              <a:rPr lang="hu-HU" dirty="0" smtClean="0"/>
              <a:t>Fogalom keresés(csak angol!): </a:t>
            </a:r>
          </a:p>
          <a:p>
            <a:pPr lvl="2"/>
            <a:r>
              <a:rPr lang="hu-HU" sz="2400" dirty="0" smtClean="0"/>
              <a:t>	</a:t>
            </a:r>
            <a:r>
              <a:rPr lang="hu-HU" sz="2400" dirty="0" err="1" smtClean="0"/>
              <a:t>define</a:t>
            </a:r>
            <a:r>
              <a:rPr lang="hu-HU" sz="2400" dirty="0" smtClean="0"/>
              <a:t> </a:t>
            </a:r>
            <a:r>
              <a:rPr lang="hu-HU" sz="2400" dirty="0" err="1" smtClean="0"/>
              <a:t>Consul</a:t>
            </a:r>
            <a:endParaRPr lang="hu-HU" sz="2400" dirty="0" smtClean="0"/>
          </a:p>
          <a:p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7628" y="4803568"/>
            <a:ext cx="3045718" cy="1949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88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399" y="253999"/>
            <a:ext cx="7704667" cy="723901"/>
          </a:xfrm>
        </p:spPr>
        <p:txBody>
          <a:bodyPr>
            <a:normAutofit/>
          </a:bodyPr>
          <a:lstStyle/>
          <a:p>
            <a:r>
              <a:rPr lang="hu-HU" dirty="0" smtClean="0"/>
              <a:t>Speciális keresés a Google keresőben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1121242"/>
            <a:ext cx="8017933" cy="46155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9383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Speciális keresők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Képek keresése</a:t>
            </a:r>
            <a:r>
              <a:rPr lang="hu-HU" dirty="0"/>
              <a:t>:  </a:t>
            </a:r>
            <a:endParaRPr lang="hu-HU" dirty="0" smtClean="0"/>
          </a:p>
          <a:p>
            <a:pPr lvl="1"/>
            <a:r>
              <a:rPr lang="hu-HU" dirty="0" smtClean="0"/>
              <a:t> </a:t>
            </a:r>
            <a:r>
              <a:rPr lang="hu-HU" dirty="0">
                <a:hlinkClick r:id="rId2"/>
              </a:rPr>
              <a:t>https://www.flickr.com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r>
              <a:rPr lang="hu-HU" dirty="0" smtClean="0"/>
              <a:t>Menetrendi kereső</a:t>
            </a:r>
            <a:r>
              <a:rPr lang="hu-HU" dirty="0"/>
              <a:t>: </a:t>
            </a:r>
            <a:endParaRPr lang="hu-HU" dirty="0" smtClean="0"/>
          </a:p>
          <a:p>
            <a:r>
              <a:rPr lang="hu-HU" dirty="0" smtClean="0"/>
              <a:t> 	</a:t>
            </a:r>
            <a:r>
              <a:rPr lang="hu-HU" dirty="0" smtClean="0">
                <a:hlinkClick r:id="rId3"/>
              </a:rPr>
              <a:t>https</a:t>
            </a:r>
            <a:r>
              <a:rPr lang="hu-HU" dirty="0">
                <a:hlinkClick r:id="rId3"/>
              </a:rPr>
              <a:t>://menetrendek.hu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r>
              <a:rPr lang="hu-HU" dirty="0" smtClean="0"/>
              <a:t>Folyóirat </a:t>
            </a:r>
            <a:r>
              <a:rPr lang="hu-HU" dirty="0"/>
              <a:t>kereső: </a:t>
            </a:r>
            <a:endParaRPr lang="hu-HU" dirty="0" smtClean="0"/>
          </a:p>
          <a:p>
            <a:pPr lvl="1"/>
            <a:r>
              <a:rPr lang="hu-HU" dirty="0" smtClean="0">
                <a:hlinkClick r:id="rId4"/>
              </a:rPr>
              <a:t>https</a:t>
            </a:r>
            <a:r>
              <a:rPr lang="hu-HU" dirty="0">
                <a:hlinkClick r:id="rId4"/>
              </a:rPr>
              <a:t>://matarka.hu</a:t>
            </a:r>
            <a:r>
              <a:rPr lang="hu-HU" dirty="0" smtClean="0">
                <a:hlinkClick r:id="rId4"/>
              </a:rPr>
              <a:t>/</a:t>
            </a:r>
            <a:endParaRPr lang="hu-HU" dirty="0" smtClean="0"/>
          </a:p>
          <a:p>
            <a:r>
              <a:rPr lang="hu-HU" dirty="0" smtClean="0"/>
              <a:t>Tudományos cikk kereső</a:t>
            </a:r>
            <a:r>
              <a:rPr lang="hu-HU" dirty="0"/>
              <a:t>:  </a:t>
            </a:r>
            <a:r>
              <a:rPr lang="hu-HU" dirty="0" smtClean="0"/>
              <a:t>	</a:t>
            </a:r>
            <a:r>
              <a:rPr lang="hu-HU" dirty="0" smtClean="0">
                <a:hlinkClick r:id="rId5"/>
              </a:rPr>
              <a:t>https</a:t>
            </a:r>
            <a:r>
              <a:rPr lang="hu-HU" dirty="0">
                <a:hlinkClick r:id="rId5"/>
              </a:rPr>
              <a:t>://scholar.google.hu</a:t>
            </a:r>
            <a:r>
              <a:rPr lang="hu-HU" dirty="0" smtClean="0">
                <a:hlinkClick r:id="rId5"/>
              </a:rPr>
              <a:t>/</a:t>
            </a:r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424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30623" cy="1325563"/>
          </a:xfrm>
        </p:spPr>
        <p:txBody>
          <a:bodyPr/>
          <a:lstStyle/>
          <a:p>
            <a:pPr algn="ctr"/>
            <a:r>
              <a:rPr lang="hu-HU" dirty="0" smtClean="0"/>
              <a:t>Elektronikus eszközök a munkahelyen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legtöbb munkahelyen már elvárt a digitális eszközök használata</a:t>
            </a:r>
          </a:p>
          <a:p>
            <a:r>
              <a:rPr lang="hu-HU" dirty="0" smtClean="0"/>
              <a:t>A munkavállalók sokszor otthonról is dolgozhatnak a modern kommunikációs eszközök segítségével.(távmunka, </a:t>
            </a:r>
            <a:r>
              <a:rPr lang="hu-HU" dirty="0" err="1" smtClean="0"/>
              <a:t>home</a:t>
            </a:r>
            <a:r>
              <a:rPr lang="hu-HU" dirty="0" smtClean="0"/>
              <a:t> </a:t>
            </a:r>
            <a:r>
              <a:rPr lang="hu-HU" dirty="0" err="1" smtClean="0"/>
              <a:t>office</a:t>
            </a:r>
            <a:r>
              <a:rPr lang="hu-HU" dirty="0" smtClean="0"/>
              <a:t>)</a:t>
            </a:r>
          </a:p>
          <a:p>
            <a:r>
              <a:rPr lang="hu-HU" dirty="0" smtClean="0"/>
              <a:t>Online konferenciák lehetősége (térbeli akadályok áthidalása)</a:t>
            </a:r>
          </a:p>
          <a:p>
            <a:r>
              <a:rPr lang="hu-HU" dirty="0" smtClean="0"/>
              <a:t>A munkahely keresésnek is új formái jelentek meg ( álláskereső internetes portálok, önéletrajz feltöltés lehetősége)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30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Elektronikus ügyintézés és elektronikus bank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digitális eszközök és az internet lehetővé teszi, hogy a hivatalos ügyeket is intézzünk elektronikus kommunikációval.</a:t>
            </a:r>
          </a:p>
          <a:p>
            <a:r>
              <a:rPr lang="hu-HU" dirty="0" smtClean="0"/>
              <a:t>Magyarországon az ügyfélkapu regisztrációval számos hivatalos ügyet elintézhetünk elektronikusan.</a:t>
            </a:r>
          </a:p>
          <a:p>
            <a:pPr lvl="1"/>
            <a:r>
              <a:rPr lang="hu-HU" dirty="0"/>
              <a:t>https://ugyfelkapu.magyarorszag.hu/</a:t>
            </a:r>
            <a:endParaRPr lang="hu-HU" dirty="0" smtClean="0"/>
          </a:p>
          <a:p>
            <a:r>
              <a:rPr lang="hu-HU" dirty="0"/>
              <a:t> Online banki szolgáltatások: bankoknál elektronikusan is hozzáférhetünk a számláinkhoz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909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Információs eszközök segítsége a tanulásban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interneten elérhető anyagok segítik a diákok felkészülését.</a:t>
            </a:r>
          </a:p>
          <a:p>
            <a:r>
              <a:rPr lang="hu-HU" dirty="0" smtClean="0"/>
              <a:t>Oktatási szakportálok működnek (pl.  eduline.hu)</a:t>
            </a:r>
          </a:p>
          <a:p>
            <a:r>
              <a:rPr lang="hu-HU" dirty="0" smtClean="0"/>
              <a:t>Az infokommunikációs eszközök segítségével virtuális közösségek is segíthetik a tanulást( online csoport  az osztálynak)</a:t>
            </a:r>
          </a:p>
          <a:p>
            <a:r>
              <a:rPr lang="hu-HU" dirty="0" smtClean="0"/>
              <a:t>Elektronikus napló és ellenőrző  áll  tanárok, szülők, diákok rendelkezésére.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785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1215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smtClean="0"/>
              <a:t>Elektronikus kereskedelem, szolgáltatások-szabadidős tevékenység a neten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4977" y="2031999"/>
            <a:ext cx="7886700" cy="3990109"/>
          </a:xfrm>
        </p:spPr>
        <p:txBody>
          <a:bodyPr>
            <a:normAutofit/>
          </a:bodyPr>
          <a:lstStyle/>
          <a:p>
            <a:r>
              <a:rPr lang="hu-HU" dirty="0" smtClean="0"/>
              <a:t>Webáruházak: internet lehet vásárolni</a:t>
            </a:r>
          </a:p>
          <a:p>
            <a:r>
              <a:rPr lang="hu-HU" dirty="0" smtClean="0"/>
              <a:t>Szálláshelyek foglalhatók, jegyek is vásárolhatók  elektronikus formában.</a:t>
            </a:r>
          </a:p>
          <a:p>
            <a:r>
              <a:rPr lang="hu-HU" dirty="0" smtClean="0"/>
              <a:t>Szabadidőnkben filmeket nézhetünk, zenéket hallgathatunk az internet segítségével</a:t>
            </a:r>
          </a:p>
          <a:p>
            <a:r>
              <a:rPr lang="hu-HU" dirty="0" smtClean="0"/>
              <a:t>Au online felületeken leheti ismerkedni, illetve kapcsolatot tartani barátainkkal, ismerőseinkkel.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629607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43000" y="1260910"/>
            <a:ext cx="6858000" cy="3850106"/>
          </a:xfrm>
        </p:spPr>
        <p:txBody>
          <a:bodyPr>
            <a:noAutofit/>
          </a:bodyPr>
          <a:lstStyle/>
          <a:p>
            <a:r>
              <a:rPr lang="hu-HU" sz="2800" b="1" dirty="0"/>
              <a:t>1.7 A magyar közhasznú információs források például könyvtári adatbázisok, kormányzati portálok szolgáltatásai, utazással kapcsolatos   információk   (menetrendek, helyfoglalások),  szórakozás. Ezen források közül több ismerete, használata. Az információ megszerzése keresőszerverek segítségével.</a:t>
            </a:r>
            <a:br>
              <a:rPr lang="hu-HU" sz="2800" b="1" dirty="0"/>
            </a:br>
            <a:endParaRPr lang="hu-HU" sz="2800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834992" y="4978451"/>
            <a:ext cx="6858000" cy="1655762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39312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Elektronikus ügyintézés- portálok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https://ugyfelkapu.magyarorszag.hu</a:t>
            </a:r>
            <a:r>
              <a:rPr lang="hu-HU" dirty="0" smtClean="0">
                <a:hlinkClick r:id="rId2"/>
              </a:rPr>
              <a:t>/-Magyarország</a:t>
            </a:r>
            <a:r>
              <a:rPr lang="hu-HU" dirty="0" smtClean="0"/>
              <a:t> ügyfékapu portálja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 hivatalos ügyek intézése</a:t>
            </a:r>
          </a:p>
          <a:p>
            <a:r>
              <a:rPr lang="hu-HU" dirty="0">
                <a:hlinkClick r:id="rId3"/>
              </a:rPr>
              <a:t>https://www.nav.gov.hu</a:t>
            </a:r>
            <a:r>
              <a:rPr lang="hu-HU" dirty="0" smtClean="0">
                <a:hlinkClick r:id="rId3"/>
              </a:rPr>
              <a:t>/</a:t>
            </a:r>
            <a:r>
              <a:rPr lang="hu-HU" dirty="0" smtClean="0"/>
              <a:t> Nemzeti Adó és Vámhivatal portálja</a:t>
            </a:r>
          </a:p>
          <a:p>
            <a:r>
              <a:rPr lang="hu-HU" dirty="0">
                <a:hlinkClick r:id="rId4"/>
              </a:rPr>
              <a:t>https://www.felvi.hu</a:t>
            </a:r>
            <a:r>
              <a:rPr lang="hu-HU" dirty="0" smtClean="0">
                <a:hlinkClick r:id="rId4"/>
              </a:rPr>
              <a:t>/</a:t>
            </a:r>
            <a:r>
              <a:rPr lang="hu-HU" dirty="0" smtClean="0"/>
              <a:t> a felsőoktatási felvételi eljárás portálja</a:t>
            </a:r>
          </a:p>
          <a:p>
            <a:r>
              <a:rPr lang="hu-HU" dirty="0">
                <a:hlinkClick r:id="rId5"/>
              </a:rPr>
              <a:t>https://www.nkmenergia.hu</a:t>
            </a:r>
            <a:r>
              <a:rPr lang="hu-HU" dirty="0" smtClean="0">
                <a:hlinkClick r:id="rId5"/>
              </a:rPr>
              <a:t>/</a:t>
            </a:r>
            <a:r>
              <a:rPr lang="hu-HU" dirty="0" smtClean="0"/>
              <a:t> Nemzeti Közművek (áram, földgáz szolgáltató ügyfélszolgálata)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140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90236" y="269508"/>
            <a:ext cx="7514035" cy="1206366"/>
          </a:xfrm>
        </p:spPr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Shannon-modell</a:t>
            </a:r>
            <a:r>
              <a:rPr lang="hu-HU" dirty="0" smtClean="0"/>
              <a:t> (1949)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78691" y="1724025"/>
            <a:ext cx="8325579" cy="5018519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 kommunikációban az  adó közli az információt.</a:t>
            </a:r>
          </a:p>
          <a:p>
            <a:r>
              <a:rPr lang="hu-HU" sz="2400" dirty="0" smtClean="0"/>
              <a:t>Valamilyen jelrendszer segítségével kódolja ( pl. a gondolatból szöveg lesz a  a nyelv segítségével)</a:t>
            </a:r>
          </a:p>
          <a:p>
            <a:r>
              <a:rPr lang="hu-HU" sz="2400" dirty="0" smtClean="0"/>
              <a:t>A kommunikáció valamilyen csatornán zajlik, ami közvetíti a jeleket. (pl. beszéd esetén a levegő, telefon esetén a vezeték)</a:t>
            </a:r>
          </a:p>
          <a:p>
            <a:r>
              <a:rPr lang="hu-HU" sz="2400" dirty="0" smtClean="0"/>
              <a:t>A vevő veszi az információt</a:t>
            </a:r>
            <a:r>
              <a:rPr lang="hu-HU" sz="2400" dirty="0" smtClean="0">
                <a:sym typeface="Wingdings" panose="05000000000000000000" pitchFamily="2" charset="2"/>
              </a:rPr>
              <a:t></a:t>
            </a:r>
            <a:r>
              <a:rPr lang="hu-HU" sz="2400" dirty="0" smtClean="0"/>
              <a:t> dekódolja ( értelmezi a szöveget, felfogja)</a:t>
            </a:r>
          </a:p>
          <a:p>
            <a:r>
              <a:rPr lang="hu-HU" sz="2400" dirty="0" smtClean="0"/>
              <a:t>Mindig van zavaró tényező a kommunikációban</a:t>
            </a:r>
            <a:r>
              <a:rPr lang="hu-HU" sz="2400" dirty="0" smtClean="0">
                <a:sym typeface="Wingdings" panose="05000000000000000000" pitchFamily="2" charset="2"/>
              </a:rPr>
              <a:t></a:t>
            </a:r>
            <a:r>
              <a:rPr lang="hu-HU" sz="2400" dirty="0" smtClean="0"/>
              <a:t> ez a zaj </a:t>
            </a:r>
          </a:p>
          <a:p>
            <a:r>
              <a:rPr lang="hu-HU" sz="2400" dirty="0" smtClean="0"/>
              <a:t>Az üzenet vevője reagál, válaszol az üzenetre</a:t>
            </a:r>
            <a:r>
              <a:rPr lang="hu-HU" sz="2400" dirty="0" smtClean="0">
                <a:sym typeface="Wingdings" panose="05000000000000000000" pitchFamily="2" charset="2"/>
              </a:rPr>
              <a:t> </a:t>
            </a:r>
            <a:r>
              <a:rPr lang="hu-HU" sz="2400" dirty="0">
                <a:sym typeface="Wingdings" panose="05000000000000000000" pitchFamily="2" charset="2"/>
              </a:rPr>
              <a:t>v</a:t>
            </a:r>
            <a:r>
              <a:rPr lang="hu-HU" sz="2400" dirty="0" smtClean="0">
                <a:sym typeface="Wingdings" panose="05000000000000000000" pitchFamily="2" charset="2"/>
              </a:rPr>
              <a:t>isszacsatolás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4523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Könyvtári adatbázisok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Általában minden könyvtár weboldala tartalmaz keresőt a könyvtár katalógusában</a:t>
            </a:r>
          </a:p>
          <a:p>
            <a:r>
              <a:rPr lang="hu-HU" dirty="0" smtClean="0"/>
              <a:t>Pl</a:t>
            </a:r>
            <a:r>
              <a:rPr lang="hu-HU" dirty="0"/>
              <a:t>. </a:t>
            </a:r>
            <a:r>
              <a:rPr lang="hu-HU" dirty="0" smtClean="0"/>
              <a:t>Szabó Ervin Könyvtár: </a:t>
            </a:r>
            <a:r>
              <a:rPr lang="hu-HU" dirty="0" smtClean="0">
                <a:hlinkClick r:id="rId2"/>
              </a:rPr>
              <a:t>http</a:t>
            </a:r>
            <a:r>
              <a:rPr lang="hu-HU" dirty="0">
                <a:hlinkClick r:id="rId2"/>
              </a:rPr>
              <a:t>://www.fszek.hu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r>
              <a:rPr lang="hu-HU" dirty="0" smtClean="0"/>
              <a:t>Napjainkban már megjelentek az </a:t>
            </a:r>
            <a:r>
              <a:rPr lang="hu-HU" dirty="0" err="1" smtClean="0"/>
              <a:t>elektronikus,digitális</a:t>
            </a:r>
            <a:r>
              <a:rPr lang="hu-HU" dirty="0" smtClean="0"/>
              <a:t>, virtuális könyvtárak, ahol webes felületen a könyvek digitális változatát is elérhetjük</a:t>
            </a:r>
          </a:p>
          <a:p>
            <a:r>
              <a:rPr lang="hu-HU" dirty="0" smtClean="0"/>
              <a:t>A legnagyobb magyar digitális gyűjtemény: </a:t>
            </a:r>
          </a:p>
          <a:p>
            <a:r>
              <a:rPr lang="hu-HU" dirty="0"/>
              <a:t>Magyar Elektronikus Könyvtár- </a:t>
            </a:r>
            <a:r>
              <a:rPr lang="hu-HU" dirty="0">
                <a:hlinkClick r:id="rId3"/>
              </a:rPr>
              <a:t>https://mek.oszk.hu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926753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Menetrendi adatbázisok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 </a:t>
            </a:r>
            <a:r>
              <a:rPr lang="hu-HU" dirty="0">
                <a:hlinkClick r:id="rId2"/>
              </a:rPr>
              <a:t>https://menetrendek.hu</a:t>
            </a:r>
            <a:r>
              <a:rPr lang="hu-HU" dirty="0" smtClean="0">
                <a:hlinkClick r:id="rId2"/>
              </a:rPr>
              <a:t>/</a:t>
            </a:r>
            <a:r>
              <a:rPr lang="hu-HU" dirty="0" smtClean="0"/>
              <a:t> (autóbusz, vonat, hajó járatok)</a:t>
            </a:r>
            <a:endParaRPr lang="hu-HU" dirty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www.volanbusz.hu</a:t>
            </a:r>
            <a:r>
              <a:rPr lang="hu-HU" dirty="0"/>
              <a:t> </a:t>
            </a:r>
            <a:r>
              <a:rPr lang="hu-HU" dirty="0" smtClean="0"/>
              <a:t>Volán </a:t>
            </a:r>
            <a:r>
              <a:rPr lang="hu-HU" dirty="0"/>
              <a:t>portál(autóbusz menetrend</a:t>
            </a:r>
            <a:r>
              <a:rPr lang="hu-HU" dirty="0" smtClean="0"/>
              <a:t>)</a:t>
            </a:r>
          </a:p>
          <a:p>
            <a:r>
              <a:rPr lang="hu-HU" dirty="0">
                <a:hlinkClick r:id="rId4"/>
              </a:rPr>
              <a:t>https://www.mavcsoport.hu</a:t>
            </a:r>
            <a:r>
              <a:rPr lang="hu-HU" dirty="0" smtClean="0">
                <a:hlinkClick r:id="rId4"/>
              </a:rPr>
              <a:t>/</a:t>
            </a:r>
            <a:r>
              <a:rPr lang="hu-HU" dirty="0" smtClean="0"/>
              <a:t> A MÁV hivatalos oldala( menetrend, online jegyvásárlás)</a:t>
            </a:r>
          </a:p>
          <a:p>
            <a:r>
              <a:rPr lang="hu-HU" dirty="0">
                <a:hlinkClick r:id="rId5"/>
              </a:rPr>
              <a:t>https://bkk.hu</a:t>
            </a:r>
            <a:r>
              <a:rPr lang="hu-HU" dirty="0" smtClean="0">
                <a:hlinkClick r:id="rId5"/>
              </a:rPr>
              <a:t>/</a:t>
            </a:r>
            <a:r>
              <a:rPr lang="hu-HU" dirty="0" smtClean="0"/>
              <a:t> Budapesti Közlekedési Központ-</a:t>
            </a:r>
            <a:r>
              <a:rPr lang="hu-HU" dirty="0" err="1" smtClean="0"/>
              <a:t>Budpaets</a:t>
            </a:r>
            <a:r>
              <a:rPr lang="hu-HU" dirty="0" smtClean="0"/>
              <a:t> helyijáratú közlekedésének menetrendje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12779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b="1" dirty="0"/>
              <a:t>Az információ megszerzése keresőszerverek segítségével.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Amikor az interneten információt keresünk különböző szervereken eltárolt adatokat kérdezünk le.</a:t>
            </a:r>
          </a:p>
          <a:p>
            <a:r>
              <a:rPr lang="hu-HU" dirty="0" smtClean="0"/>
              <a:t>A szerverek különböző adatbázisokban tárolják az adatokat</a:t>
            </a:r>
          </a:p>
          <a:p>
            <a:r>
              <a:rPr lang="hu-HU" dirty="0" smtClean="0"/>
              <a:t>Amikor keresést indítunk, az adott adatbázisból keresi ki a szerver a válaszokat és jeleníti meg webes felületen.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4637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B3474DCE6843E54FA852C8F69F664A8F" ma:contentTypeVersion="0" ma:contentTypeDescription="Új dokumentum létrehozása." ma:contentTypeScope="" ma:versionID="5fa7bf7634130c6846fd231f13e0689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47c9d4547ea843b881cbb26f0957d8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355D17-03D1-49E3-953D-850CA282E89C}"/>
</file>

<file path=customXml/itemProps2.xml><?xml version="1.0" encoding="utf-8"?>
<ds:datastoreItem xmlns:ds="http://schemas.openxmlformats.org/officeDocument/2006/customXml" ds:itemID="{F33AF489-F12F-4DB4-A77E-BC195A6EABEB}"/>
</file>

<file path=customXml/itemProps3.xml><?xml version="1.0" encoding="utf-8"?>
<ds:datastoreItem xmlns:ds="http://schemas.openxmlformats.org/officeDocument/2006/customXml" ds:itemID="{54419994-8A8D-4113-9F62-605FE4B9A36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4538</Words>
  <Application>Microsoft Office PowerPoint</Application>
  <PresentationFormat>Diavetítés a képernyőre (4:3 oldalarány)</PresentationFormat>
  <Paragraphs>491</Paragraphs>
  <Slides>92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92</vt:i4>
      </vt:variant>
    </vt:vector>
  </HeadingPairs>
  <TitlesOfParts>
    <vt:vector size="96" baseType="lpstr">
      <vt:lpstr>Arial</vt:lpstr>
      <vt:lpstr>Corbel</vt:lpstr>
      <vt:lpstr>Wingdings</vt:lpstr>
      <vt:lpstr>Parallaxis</vt:lpstr>
      <vt:lpstr>1.1 A kommunikáció modellje</vt:lpstr>
      <vt:lpstr>1.1 témakör</vt:lpstr>
      <vt:lpstr>A kommunikáció fogalma</vt:lpstr>
      <vt:lpstr>A kommunikációs folyamatok csoportosítása</vt:lpstr>
      <vt:lpstr>A kommunikációs folyamatok csoportosítása 2.</vt:lpstr>
      <vt:lpstr>Kommunikációs szintek</vt:lpstr>
      <vt:lpstr>A Shannon - modell</vt:lpstr>
      <vt:lpstr>A kommunikációs modell elemei</vt:lpstr>
      <vt:lpstr>A Shannon-modell (1949)</vt:lpstr>
      <vt:lpstr>Különböző kódrendszerek</vt:lpstr>
      <vt:lpstr>Gyakorlati példa –az emberi beszéd</vt:lpstr>
      <vt:lpstr>A személyközi kommunikáció összetevői</vt:lpstr>
      <vt:lpstr>A kommunikáció tér és idő dimenziója</vt:lpstr>
      <vt:lpstr>Az kommunikáció plusz információi</vt:lpstr>
      <vt:lpstr>Az emberi kommunikáció kialakulása- a beszéd és az írás</vt:lpstr>
      <vt:lpstr>A kommunikáció fejlődése- a könyvnyomtatás</vt:lpstr>
      <vt:lpstr>Gutenberg könyv nyomdája (1452)</vt:lpstr>
      <vt:lpstr>A technikai eszközök megjelenése a kommunikációban</vt:lpstr>
      <vt:lpstr>Graham Bell és a telefon</vt:lpstr>
      <vt:lpstr>Távíró és Morse-jelek</vt:lpstr>
      <vt:lpstr>Számítógép és kommunikáció</vt:lpstr>
      <vt:lpstr>1.2 témakör</vt:lpstr>
      <vt:lpstr>Gyakorlati példa –az emberi beszéd</vt:lpstr>
      <vt:lpstr>Egyirányú, közvetett kommunikáció (rádió, TV)  </vt:lpstr>
      <vt:lpstr>Egyirányú, közvetlen kommunikáció (előadás)  </vt:lpstr>
      <vt:lpstr>Kétirányú, közvetett kommunikáció (mobiltelefon, chat)  </vt:lpstr>
      <vt:lpstr>Kétirányú, közvetlen kommunikáció (beszélgetés)  </vt:lpstr>
      <vt:lpstr>Példa-tömegkommunikáció</vt:lpstr>
      <vt:lpstr>Példa –elektronikus kommunikáció</vt:lpstr>
      <vt:lpstr>1.3 témakör</vt:lpstr>
      <vt:lpstr>Az információ, a kód és a jel</vt:lpstr>
      <vt:lpstr>Példa sokféle kommunikációs csatornára</vt:lpstr>
      <vt:lpstr>A zaj</vt:lpstr>
      <vt:lpstr>A zaj elleni védekezés</vt:lpstr>
      <vt:lpstr>A redundancia</vt:lpstr>
      <vt:lpstr>A redundancia</vt:lpstr>
      <vt:lpstr>A zaj és a redundancia összefüggése</vt:lpstr>
      <vt:lpstr>Példák redundanciára</vt:lpstr>
      <vt:lpstr>A zaj elleni védekezés</vt:lpstr>
      <vt:lpstr>Zaj elleni védekezés formái</vt:lpstr>
      <vt:lpstr>1.4 témakör</vt:lpstr>
      <vt:lpstr>A mai kommunikációs technológiák csoportosítása</vt:lpstr>
      <vt:lpstr>Az elektronikus kommunikáció jellemzői</vt:lpstr>
      <vt:lpstr>Az elektronikus kommunikáció formái</vt:lpstr>
      <vt:lpstr>A technikai eszközök megjelenése a kommunikációban</vt:lpstr>
      <vt:lpstr>Graham Bell és a telefon</vt:lpstr>
      <vt:lpstr>Távíró és Morse-jelek</vt:lpstr>
      <vt:lpstr>A rádió mint kommunikációs eszköz</vt:lpstr>
      <vt:lpstr>A televízió, mint kommunikációs eszköz</vt:lpstr>
      <vt:lpstr>Az analóh és digitális  tv adás</vt:lpstr>
      <vt:lpstr>A mobil telefon hálózatok</vt:lpstr>
      <vt:lpstr>A mobiltelefonok fejlődése</vt:lpstr>
      <vt:lpstr>A mobiltelefonok fejlődése</vt:lpstr>
      <vt:lpstr>Számítógép és kommunikáció</vt:lpstr>
      <vt:lpstr>Az elektronikus kommunikáció számítógépekkel</vt:lpstr>
      <vt:lpstr>1.5 A kommunikációs eszközök hatása a mindennapi életre</vt:lpstr>
      <vt:lpstr>A mobiletelefonok jelentősége</vt:lpstr>
      <vt:lpstr>A számítógép jelentősége</vt:lpstr>
      <vt:lpstr>Az internet jelentősége</vt:lpstr>
      <vt:lpstr>A web 2.0  jelentősége</vt:lpstr>
      <vt:lpstr>Web 2.0-es szolgáltatások</vt:lpstr>
      <vt:lpstr>A jövő : Web 3.0</vt:lpstr>
      <vt:lpstr>A web fejlődésnek állomásai</vt:lpstr>
      <vt:lpstr>Elektronikus ügyintézés</vt:lpstr>
      <vt:lpstr>Elektronikus kereskedelem, szolgáltatások</vt:lpstr>
      <vt:lpstr>1.6 Az információ-keresés elektronikus formái. Az információs rendszerek létjogosultsága és megjelenése a mindennapi életünkben (iskola, munkahely, hivatalos ügyek intézése, szabadidő). </vt:lpstr>
      <vt:lpstr>Az elektronikus információkeresés formái</vt:lpstr>
      <vt:lpstr>Az internetes keresés nehézségei</vt:lpstr>
      <vt:lpstr>Az internetes kereső rendszerek típusai</vt:lpstr>
      <vt:lpstr>A tematikus keresés formái</vt:lpstr>
      <vt:lpstr>A wikipédia keresőfelülete</vt:lpstr>
      <vt:lpstr>Tematikus keresők-linkgyűjtemények</vt:lpstr>
      <vt:lpstr>Példa tematikus keresésre </vt:lpstr>
      <vt:lpstr>A szabadszavas (kulcsszavas) keresők</vt:lpstr>
      <vt:lpstr>Kulcsszavas keresők</vt:lpstr>
      <vt:lpstr>Kulcsszavas keresők működése</vt:lpstr>
      <vt:lpstr>A keresőrobotok működése</vt:lpstr>
      <vt:lpstr>A kulcsszavas keresők találati listája</vt:lpstr>
      <vt:lpstr>A kulcsszavas keresés típusai</vt:lpstr>
      <vt:lpstr>Keresésnél használható operátorok</vt:lpstr>
      <vt:lpstr>A Google-kereső egyéb lehetőségei</vt:lpstr>
      <vt:lpstr>Speciális keresés a Google keresőben</vt:lpstr>
      <vt:lpstr>Speciális keresők</vt:lpstr>
      <vt:lpstr>Elektronikus eszközök a munkahelyen</vt:lpstr>
      <vt:lpstr>Elektronikus ügyintézés és elektronikus bank</vt:lpstr>
      <vt:lpstr>Információs eszközök segítsége a tanulásban</vt:lpstr>
      <vt:lpstr>Elektronikus kereskedelem, szolgáltatások-szabadidős tevékenység a neten</vt:lpstr>
      <vt:lpstr>1.7 A magyar közhasznú információs források például könyvtári adatbázisok, kormányzati portálok szolgáltatásai, utazással kapcsolatos   információk   (menetrendek, helyfoglalások),  szórakozás. Ezen források közül több ismerete, használata. Az információ megszerzése keresőszerverek segítségével. </vt:lpstr>
      <vt:lpstr>Elektronikus ügyintézés- portálok</vt:lpstr>
      <vt:lpstr>Könyvtári adatbázisok </vt:lpstr>
      <vt:lpstr>Menetrendi adatbázisok</vt:lpstr>
      <vt:lpstr>Az információ megszerzése keresőszerverek segítségével.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Misi</dc:creator>
  <cp:lastModifiedBy>André Mihály</cp:lastModifiedBy>
  <cp:revision>51</cp:revision>
  <dcterms:created xsi:type="dcterms:W3CDTF">2016-04-17T08:04:46Z</dcterms:created>
  <dcterms:modified xsi:type="dcterms:W3CDTF">2020-01-08T16:34:15Z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0x010100B3474DCE6843E54FA852C8F69F664A8F</vt:lpwstr>
  </property>
</Properties>
</file>