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71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6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088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7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1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5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7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6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4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8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9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04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CAEC-0171-4A74-A00D-8A7F65079AF4}" type="datetimeFigureOut">
              <a:rPr lang="hu-HU" smtClean="0"/>
              <a:t>2020. 11. 13.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BE1A-EBE5-4DDB-A1E7-7CB3089520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2. </a:t>
            </a:r>
            <a:r>
              <a:rPr lang="hu-HU" dirty="0"/>
              <a:t>Az adat és az információ fogalma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4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információ mérése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hu-HU" dirty="0"/>
              <a:t>Alapmértékegysége a bit (nem </a:t>
            </a:r>
            <a:r>
              <a:rPr lang="hu-HU" dirty="0" smtClean="0"/>
              <a:t>ugyanaz, </a:t>
            </a:r>
            <a:r>
              <a:rPr lang="hu-HU" dirty="0"/>
              <a:t>mint az adatmennyiség </a:t>
            </a:r>
            <a:r>
              <a:rPr lang="hu-HU" dirty="0" smtClean="0"/>
              <a:t>mértékegysége)</a:t>
            </a:r>
          </a:p>
          <a:p>
            <a:r>
              <a:rPr lang="hu-HU" dirty="0" smtClean="0"/>
              <a:t>Ha egy kérdésre adható válaszok előfordulásának a valószínűsége egyforma, akkor 1 bit információt tartalmaz.</a:t>
            </a:r>
          </a:p>
          <a:p>
            <a:r>
              <a:rPr lang="hu-HU" dirty="0" smtClean="0"/>
              <a:t>A hír(adat) jelek sorozata</a:t>
            </a:r>
          </a:p>
          <a:p>
            <a:r>
              <a:rPr lang="hu-HU" dirty="0" smtClean="0"/>
              <a:t>N elemű jelkészletből(</a:t>
            </a:r>
            <a:r>
              <a:rPr lang="hu-HU" dirty="0" err="1" smtClean="0"/>
              <a:t>pl</a:t>
            </a:r>
            <a:r>
              <a:rPr lang="hu-HU" dirty="0" smtClean="0"/>
              <a:t> abc) M darab jellel leírt hír információtartalma (ha egyenlő valószínűséggel választjuk ki a jeleket):</a:t>
            </a:r>
          </a:p>
          <a:p>
            <a:r>
              <a:rPr lang="hu-HU" dirty="0" smtClean="0"/>
              <a:t>H=M*log</a:t>
            </a:r>
            <a:r>
              <a:rPr lang="hu-HU" baseline="-25000" dirty="0" smtClean="0"/>
              <a:t>2</a:t>
            </a:r>
            <a:r>
              <a:rPr lang="hu-HU" dirty="0" smtClean="0"/>
              <a:t>N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02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1012" y="293298"/>
            <a:ext cx="7886700" cy="707278"/>
          </a:xfrm>
        </p:spPr>
        <p:txBody>
          <a:bodyPr/>
          <a:lstStyle/>
          <a:p>
            <a:pPr algn="ctr"/>
            <a:r>
              <a:rPr lang="hu-HU" dirty="0" smtClean="0"/>
              <a:t>A zaj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7698"/>
            <a:ext cx="7886700" cy="4969265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Egy jel nem mindig hordoz információt.</a:t>
            </a:r>
          </a:p>
          <a:p>
            <a:r>
              <a:rPr lang="hu-HU" dirty="0" smtClean="0"/>
              <a:t>Ekkor zajnak nevezzük</a:t>
            </a:r>
          </a:p>
          <a:p>
            <a:r>
              <a:rPr lang="hu-HU" dirty="0" smtClean="0"/>
              <a:t>Véletlenszerű zaj: </a:t>
            </a:r>
          </a:p>
          <a:p>
            <a:pPr lvl="1"/>
            <a:r>
              <a:rPr lang="hu-HU" dirty="0" smtClean="0"/>
              <a:t>eredete nem ismert, ezért kiküszöbölni sem lehet</a:t>
            </a:r>
          </a:p>
          <a:p>
            <a:r>
              <a:rPr lang="hu-HU" dirty="0" smtClean="0"/>
              <a:t>Determinisztikus zaj: </a:t>
            </a:r>
          </a:p>
          <a:p>
            <a:pPr lvl="1"/>
            <a:r>
              <a:rPr lang="hu-HU" dirty="0" smtClean="0"/>
              <a:t>A zaj forrása ismert</a:t>
            </a:r>
          </a:p>
          <a:p>
            <a:pPr lvl="1"/>
            <a:r>
              <a:rPr lang="hu-HU" dirty="0" smtClean="0"/>
              <a:t>Szabályszerűséget mutat a hasznos jel megváltoztatásában</a:t>
            </a:r>
          </a:p>
          <a:p>
            <a:r>
              <a:rPr lang="hu-HU" dirty="0" smtClean="0"/>
              <a:t>A kommunikációban a zaj csökkenti csatornán átvihető információ mennyiséget</a:t>
            </a:r>
          </a:p>
          <a:p>
            <a:r>
              <a:rPr lang="hu-HU" dirty="0" smtClean="0"/>
              <a:t>A zajt csökkenteni próbálják pl. szigeteléssel (ha </a:t>
            </a:r>
            <a:r>
              <a:rPr lang="hu-HU" dirty="0"/>
              <a:t>a </a:t>
            </a:r>
            <a:r>
              <a:rPr lang="hu-HU" dirty="0" smtClean="0"/>
              <a:t>csatorna vezeték)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1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9035" y="388188"/>
            <a:ext cx="7886700" cy="974697"/>
          </a:xfrm>
        </p:spPr>
        <p:txBody>
          <a:bodyPr/>
          <a:lstStyle/>
          <a:p>
            <a:pPr algn="ctr"/>
            <a:r>
              <a:rPr lang="hu-HU" dirty="0" smtClean="0"/>
              <a:t>A zaj elleni védekezés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Analóg jel esetén a zaj ellen zajszűréssel, szigeteléssel védekezhetünk. Például a hang esetében hangszigetelés, elektromos jel esetében elektromos árnyékolás és elektromos szigetelés (ún. árnyékolt kábelek használata</a:t>
            </a:r>
            <a:r>
              <a:rPr lang="hu-HU" dirty="0" smtClean="0"/>
              <a:t>).</a:t>
            </a:r>
            <a:endParaRPr lang="hu-HU" dirty="0"/>
          </a:p>
          <a:p>
            <a:r>
              <a:rPr lang="hu-HU" dirty="0"/>
              <a:t>Digitális jel esetében szintén alkalmazható a szigetelés is. Jellemzőbb azonban a digitális jelátvitelre a szoftveres védelem. Ilyenkor a hibák ellenőrzéséhez és javításához az üzenethez további biteket adnak hozzá (Paritás bit, Ellenőrző összeg - </a:t>
            </a:r>
            <a:r>
              <a:rPr lang="hu-HU" dirty="0" err="1"/>
              <a:t>Checksum</a:t>
            </a:r>
            <a:r>
              <a:rPr lang="hu-HU" dirty="0"/>
              <a:t>) és hibajavító eljárásokat alkalmaznak. Vannak olyan eljárások, melyek csak azt mutatják meg, hogy hibás bitek vannak az üzenetben, de vannak olyanok is, amelyek ki is javítják a hibákat (Pl.: zenei CD-k esetében – fontos: a zenei CD-k esetében alkalmazott hibajavító eljárás adat CD-kre nem működik). </a:t>
            </a:r>
          </a:p>
        </p:txBody>
      </p:sp>
    </p:spTree>
    <p:extLst>
      <p:ext uri="{BB962C8B-B14F-4D97-AF65-F5344CB8AC3E}">
        <p14:creationId xmlns:p14="http://schemas.microsoft.com/office/powerpoint/2010/main" val="20547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redundancia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49" y="1621766"/>
            <a:ext cx="8282437" cy="4555197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Amikor  </a:t>
            </a:r>
            <a:r>
              <a:rPr lang="hu-HU" dirty="0" smtClean="0"/>
              <a:t>a kommunikációban </a:t>
            </a:r>
            <a:r>
              <a:rPr lang="hu-HU" dirty="0" smtClean="0"/>
              <a:t>az adott jelsorozat több jelet tartalmaz, mint amennyit a hordozott információ </a:t>
            </a:r>
            <a:r>
              <a:rPr lang="hu-HU" dirty="0" smtClean="0"/>
              <a:t>megkívánna</a:t>
            </a:r>
            <a:r>
              <a:rPr lang="hu-HU" dirty="0" smtClean="0"/>
              <a:t>, </a:t>
            </a:r>
            <a:r>
              <a:rPr lang="hu-HU" dirty="0" err="1" smtClean="0"/>
              <a:t>rendundanciáról</a:t>
            </a:r>
            <a:r>
              <a:rPr lang="hu-HU" dirty="0" smtClean="0"/>
              <a:t> (terjengőségről) beszélünk.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Az információ többszörösen kerül tárolása, továbbításra</a:t>
            </a:r>
          </a:p>
          <a:p>
            <a:r>
              <a:rPr lang="hu-HU" dirty="0" smtClean="0"/>
              <a:t>Mivel az informatikában a </a:t>
            </a:r>
            <a:r>
              <a:rPr lang="hu-HU" dirty="0" err="1" smtClean="0"/>
              <a:t>jelsorozatokat</a:t>
            </a:r>
            <a:r>
              <a:rPr lang="hu-HU" dirty="0" smtClean="0"/>
              <a:t> tároljuk, így fölösleges erőforrásokat kötünk le a fölösleges jelek továbbításával, tárolásával.(negatív hatás)</a:t>
            </a:r>
          </a:p>
          <a:p>
            <a:r>
              <a:rPr lang="hu-HU" dirty="0" smtClean="0"/>
              <a:t>Mivel többszörösen kerül tárolásra az információ valamilyen adatsérülés, adatvesztés esetén helyreállítható az információ (pozitív hatás)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10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14068"/>
            <a:ext cx="8515350" cy="67277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 zaj és a redundancia összefüggése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47645"/>
            <a:ext cx="7886700" cy="4529318"/>
          </a:xfrm>
        </p:spPr>
        <p:txBody>
          <a:bodyPr>
            <a:normAutofit/>
          </a:bodyPr>
          <a:lstStyle/>
          <a:p>
            <a:r>
              <a:rPr lang="hu-HU" dirty="0" smtClean="0"/>
              <a:t>A véletlenszerű zaj kommunikáció során az átvitt jelsorozat előre nem látható elemét változtatja meg</a:t>
            </a:r>
          </a:p>
          <a:p>
            <a:r>
              <a:rPr lang="hu-HU" dirty="0" smtClean="0"/>
              <a:t>Amennyiben a jelsorozat információtartalma többszörözött, jó eséllyel helyreállítható a zaj által megváltoztatott információ.</a:t>
            </a:r>
          </a:p>
          <a:p>
            <a:r>
              <a:rPr lang="hu-HU" dirty="0" smtClean="0"/>
              <a:t>Példa: </a:t>
            </a:r>
          </a:p>
          <a:p>
            <a:pPr lvl="1"/>
            <a:r>
              <a:rPr lang="hu-HU" dirty="0" smtClean="0"/>
              <a:t>az emberi nyelv erősen redundáns. </a:t>
            </a:r>
          </a:p>
          <a:p>
            <a:pPr lvl="1"/>
            <a:r>
              <a:rPr lang="hu-HU" dirty="0" smtClean="0"/>
              <a:t>A szavak néhány szótagja alapján </a:t>
            </a:r>
            <a:r>
              <a:rPr lang="hu-HU" dirty="0" err="1" smtClean="0"/>
              <a:t>felismerhetőek</a:t>
            </a:r>
            <a:r>
              <a:rPr lang="hu-HU" dirty="0" smtClean="0"/>
              <a:t> a szavak, akkor is ha a zajos környezet miatt nem hallunk egy szótagot.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5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7042" y="336431"/>
            <a:ext cx="6194844" cy="655519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Példák redundanciára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Csekk kitöltés:</a:t>
            </a:r>
          </a:p>
          <a:p>
            <a:pPr lvl="1"/>
            <a:r>
              <a:rPr lang="hu-HU" dirty="0" smtClean="0"/>
              <a:t>Számmal és szöveggel is be kell írni a feladni kívánt pénzösszeget</a:t>
            </a:r>
          </a:p>
          <a:p>
            <a:r>
              <a:rPr lang="hu-HU" dirty="0" smtClean="0"/>
              <a:t>Adattömörítés- </a:t>
            </a:r>
          </a:p>
          <a:p>
            <a:pPr lvl="1"/>
            <a:r>
              <a:rPr lang="hu-HU" dirty="0" smtClean="0"/>
              <a:t>A tömörítő algoritmusok a jelsorozat redundanciáját használják ki</a:t>
            </a:r>
          </a:p>
          <a:p>
            <a:pPr lvl="1"/>
            <a:r>
              <a:rPr lang="hu-HU" dirty="0" smtClean="0"/>
              <a:t>A tömörítés során csökkentik a tárolt jel mennyiségét, de az információtartalom megmarad</a:t>
            </a:r>
          </a:p>
          <a:p>
            <a:r>
              <a:rPr lang="hu-HU" dirty="0" smtClean="0"/>
              <a:t>Mozgóképek</a:t>
            </a:r>
          </a:p>
          <a:p>
            <a:pPr lvl="1"/>
            <a:r>
              <a:rPr lang="hu-HU" dirty="0" smtClean="0"/>
              <a:t>Az egymás utáni képkockák tartalma csak kicsit különbözik, a teljes képkockák leírása redundáns adatsorozatot eredményez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98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jel lehet bármi (pl. pont, rajz betű), amit valaminek jelölésére a kommunikációban felhasználunk.</a:t>
            </a:r>
          </a:p>
          <a:p>
            <a:r>
              <a:rPr lang="hu-HU" dirty="0" smtClean="0"/>
              <a:t>A jelek és használatuk szabálya együtt jelrendszert alkot.</a:t>
            </a:r>
          </a:p>
          <a:p>
            <a:r>
              <a:rPr lang="hu-HU" dirty="0" smtClean="0"/>
              <a:t>Az egyes nyelvek abc-je ilyen jelrendszer</a:t>
            </a:r>
          </a:p>
          <a:p>
            <a:r>
              <a:rPr lang="hu-HU" dirty="0" smtClean="0"/>
              <a:t>Pl. az a betű (jel) jelöli beszéd a hangját.</a:t>
            </a:r>
          </a:p>
          <a:p>
            <a:r>
              <a:rPr lang="hu-HU" dirty="0" smtClean="0"/>
              <a:t>A jeleket sokféle szempont lehet csoportosítani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91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jelek csoportosítása-érzékelés szerint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4065" y="2080148"/>
            <a:ext cx="7886700" cy="4351338"/>
          </a:xfrm>
        </p:spPr>
        <p:txBody>
          <a:bodyPr/>
          <a:lstStyle/>
          <a:p>
            <a:r>
              <a:rPr lang="hu-HU" dirty="0" err="1" smtClean="0"/>
              <a:t>Audió</a:t>
            </a:r>
            <a:r>
              <a:rPr lang="hu-HU" dirty="0" smtClean="0"/>
              <a:t> jel: amit hallunk, hangok sorozata</a:t>
            </a:r>
          </a:p>
          <a:p>
            <a:r>
              <a:rPr lang="hu-HU" dirty="0" smtClean="0"/>
              <a:t>Vizuális jel: amit látunk (ábrák, betűk, mozgóképek)</a:t>
            </a:r>
          </a:p>
          <a:p>
            <a:r>
              <a:rPr lang="hu-HU" dirty="0" smtClean="0"/>
              <a:t>Egyéb jelek:</a:t>
            </a:r>
          </a:p>
          <a:p>
            <a:pPr lvl="1"/>
            <a:r>
              <a:rPr lang="hu-HU" dirty="0" smtClean="0"/>
              <a:t>Tapintással </a:t>
            </a:r>
            <a:r>
              <a:rPr lang="hu-HU" dirty="0" err="1" smtClean="0"/>
              <a:t>érzékelhetőek</a:t>
            </a:r>
            <a:r>
              <a:rPr lang="hu-HU" dirty="0" smtClean="0"/>
              <a:t> (pl. Braille-írás)</a:t>
            </a:r>
          </a:p>
          <a:p>
            <a:pPr lvl="1"/>
            <a:r>
              <a:rPr lang="hu-HU" dirty="0" smtClean="0"/>
              <a:t>Ízleléssel érzékelhető jel (sós, édes)</a:t>
            </a:r>
          </a:p>
          <a:p>
            <a:pPr lvl="1"/>
            <a:r>
              <a:rPr lang="hu-HU" dirty="0" smtClean="0"/>
              <a:t>Szaglással érzékelhető jelek( égett szag)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0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Analóg és diszkrét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21766"/>
            <a:ext cx="7886700" cy="4555197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Analóg jel:</a:t>
            </a:r>
          </a:p>
          <a:p>
            <a:pPr lvl="1"/>
            <a:r>
              <a:rPr lang="hu-HU" dirty="0" smtClean="0"/>
              <a:t> Végtelen számú értéket tartalmazhat</a:t>
            </a:r>
          </a:p>
          <a:p>
            <a:pPr lvl="1"/>
            <a:r>
              <a:rPr lang="hu-HU" dirty="0" smtClean="0"/>
              <a:t>Bármely két értéke között folyamatos az átmenet</a:t>
            </a:r>
          </a:p>
          <a:p>
            <a:r>
              <a:rPr lang="hu-HU" dirty="0" smtClean="0"/>
              <a:t>Időtartományban diszkrét jel:</a:t>
            </a:r>
          </a:p>
          <a:p>
            <a:pPr lvl="1"/>
            <a:r>
              <a:rPr lang="hu-HU" dirty="0" smtClean="0"/>
              <a:t>A jel értelmezési tartománya diszkrét (csak bizonyos éréket vehet fel)</a:t>
            </a:r>
          </a:p>
          <a:p>
            <a:pPr lvl="1"/>
            <a:r>
              <a:rPr lang="hu-HU" dirty="0" smtClean="0"/>
              <a:t>A jel értékkészlete analóg: bármilyen értéket </a:t>
            </a:r>
            <a:r>
              <a:rPr lang="hu-HU" dirty="0" err="1" smtClean="0"/>
              <a:t>felvehet</a:t>
            </a:r>
            <a:r>
              <a:rPr lang="hu-HU" dirty="0" smtClean="0"/>
              <a:t> (pl. hőmérő, meghatározott időpontokban leolvasott értékei</a:t>
            </a:r>
          </a:p>
          <a:p>
            <a:r>
              <a:rPr lang="hu-HU" dirty="0" smtClean="0"/>
              <a:t>Amplitúdóban diszkrét jel:</a:t>
            </a:r>
          </a:p>
          <a:p>
            <a:pPr lvl="1"/>
            <a:r>
              <a:rPr lang="hu-HU" dirty="0"/>
              <a:t>A jel értelmezési tartománya </a:t>
            </a:r>
            <a:r>
              <a:rPr lang="hu-HU" dirty="0" smtClean="0"/>
              <a:t>folytonos,</a:t>
            </a:r>
          </a:p>
          <a:p>
            <a:pPr lvl="1"/>
            <a:r>
              <a:rPr lang="hu-HU" dirty="0" smtClean="0"/>
              <a:t>Értékkészlete </a:t>
            </a:r>
            <a:r>
              <a:rPr lang="hu-HU" dirty="0" smtClean="0"/>
              <a:t>diszkrét</a:t>
            </a:r>
          </a:p>
          <a:p>
            <a:pPr lvl="1"/>
            <a:r>
              <a:rPr lang="hu-HU" dirty="0" smtClean="0"/>
              <a:t>Tetszőleges helyen lehet értéke, de az érték csak meghatározott mennyiség lehet (</a:t>
            </a:r>
            <a:r>
              <a:rPr lang="hu-HU" dirty="0" err="1" smtClean="0"/>
              <a:t>pl</a:t>
            </a:r>
            <a:r>
              <a:rPr lang="hu-HU" dirty="0" smtClean="0"/>
              <a:t> tápegység kimenő feszültsége)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9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digitális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hu-HU" dirty="0" smtClean="0"/>
              <a:t>Digitális az jel, amely mind értelmezési tartományában, mint </a:t>
            </a:r>
            <a:r>
              <a:rPr lang="hu-HU" dirty="0" err="1" smtClean="0"/>
              <a:t>értékészletében</a:t>
            </a:r>
            <a:r>
              <a:rPr lang="hu-HU" dirty="0" smtClean="0"/>
              <a:t> diszkrét.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Csak meghatározott időpontokban vehet fel </a:t>
            </a:r>
            <a:r>
              <a:rPr lang="hu-HU" dirty="0" smtClean="0">
                <a:solidFill>
                  <a:srgbClr val="FF0000"/>
                </a:solidFill>
              </a:rPr>
              <a:t>értéket</a:t>
            </a:r>
            <a:r>
              <a:rPr lang="hu-HU" dirty="0" smtClean="0">
                <a:solidFill>
                  <a:srgbClr val="FF0000"/>
                </a:solidFill>
              </a:rPr>
              <a:t>, és csak meghatározott értéket vehet fel.</a:t>
            </a:r>
          </a:p>
          <a:p>
            <a:r>
              <a:rPr lang="hu-HU" dirty="0" smtClean="0"/>
              <a:t>A számítógép csak digitális jelekkel képes dolgozni, </a:t>
            </a:r>
            <a:r>
              <a:rPr lang="hu-HU" dirty="0" smtClean="0"/>
              <a:t>az analóg </a:t>
            </a:r>
            <a:r>
              <a:rPr lang="hu-HU" dirty="0" smtClean="0"/>
              <a:t>jeleket át kell alakítani digitális jellekké.(digitalizálás).</a:t>
            </a:r>
          </a:p>
          <a:p>
            <a:r>
              <a:rPr lang="hu-HU" dirty="0" smtClean="0"/>
              <a:t>Fontos szempont a mintavételezés, vagyis hogy milyen </a:t>
            </a:r>
            <a:r>
              <a:rPr lang="hu-HU" dirty="0" smtClean="0"/>
              <a:t>gyakran olvassuk </a:t>
            </a:r>
            <a:r>
              <a:rPr lang="hu-HU" dirty="0" smtClean="0"/>
              <a:t>le az analóg jel értékét, és alakítjuk digitálissá.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1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53683"/>
            <a:ext cx="7886700" cy="845300"/>
          </a:xfrm>
        </p:spPr>
        <p:txBody>
          <a:bodyPr/>
          <a:lstStyle/>
          <a:p>
            <a:pPr algn="ctr"/>
            <a:r>
              <a:rPr lang="hu-HU" dirty="0" smtClean="0"/>
              <a:t>Analóg jel átalakítása digitális jellé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8634"/>
            <a:ext cx="8308316" cy="4598329"/>
          </a:xfrm>
        </p:spPr>
        <p:txBody>
          <a:bodyPr>
            <a:normAutofit/>
          </a:bodyPr>
          <a:lstStyle/>
          <a:p>
            <a:r>
              <a:rPr lang="hu-HU" dirty="0" smtClean="0"/>
              <a:t>Két alapvető műveletből áll:</a:t>
            </a:r>
          </a:p>
          <a:p>
            <a:r>
              <a:rPr lang="hu-HU" dirty="0" smtClean="0"/>
              <a:t>Mintavételezés: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/>
              <a:t>Leolvassuk </a:t>
            </a:r>
            <a:r>
              <a:rPr lang="hu-HU" dirty="0" smtClean="0"/>
              <a:t>az analóg jel értékét</a:t>
            </a:r>
          </a:p>
          <a:p>
            <a:pPr lvl="1"/>
            <a:r>
              <a:rPr lang="hu-HU" dirty="0" smtClean="0"/>
              <a:t>Fontos a mintavétel </a:t>
            </a:r>
            <a:r>
              <a:rPr lang="hu-HU" dirty="0" smtClean="0"/>
              <a:t>gyakoriságának (</a:t>
            </a:r>
            <a:r>
              <a:rPr lang="hu-HU" dirty="0" smtClean="0"/>
              <a:t>frekvenciájának kiválasztása)</a:t>
            </a:r>
          </a:p>
          <a:p>
            <a:pPr lvl="1"/>
            <a:r>
              <a:rPr lang="hu-HU" dirty="0"/>
              <a:t>A mintavételezés </a:t>
            </a:r>
            <a:r>
              <a:rPr lang="hu-HU" dirty="0" smtClean="0"/>
              <a:t>törvénye szerint a frekvenciának kétszer olyan nagynak kell lennie, mint a jel sávszélességnek</a:t>
            </a:r>
          </a:p>
          <a:p>
            <a:r>
              <a:rPr lang="hu-HU" dirty="0" smtClean="0"/>
              <a:t>Kvantálás: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kvantálás során mért a </a:t>
            </a:r>
            <a:r>
              <a:rPr lang="hu-HU" dirty="0" smtClean="0"/>
              <a:t>folytonos </a:t>
            </a:r>
            <a:r>
              <a:rPr lang="hu-HU" dirty="0"/>
              <a:t>jeltartományt(értékeket) intervallumokra bontják, és minden intervallumhoz egy számot rendelnek a digitális </a:t>
            </a:r>
            <a:r>
              <a:rPr lang="hu-HU" dirty="0" smtClean="0"/>
              <a:t>kimenet </a:t>
            </a:r>
            <a:r>
              <a:rPr lang="hu-HU" dirty="0"/>
              <a:t>értékkészletéből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04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Analóg és digitális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1923241"/>
            <a:ext cx="4201064" cy="39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 és információ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 egy jel valmyilen tulajdonsága, nagysága</a:t>
            </a:r>
          </a:p>
          <a:p>
            <a:r>
              <a:rPr lang="hu-HU" dirty="0" smtClean="0"/>
              <a:t>Önmagában nem értelmezett, valaki számára értelmezhető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Az összefüggésbe helyezett adat az információ, aminek már van valami  értelme.</a:t>
            </a:r>
          </a:p>
          <a:p>
            <a:r>
              <a:rPr lang="hu-HU" dirty="0" smtClean="0"/>
              <a:t>Pl. 180</a:t>
            </a:r>
            <a:r>
              <a:rPr lang="hu-HU" dirty="0" smtClean="0">
                <a:sym typeface="Wingdings" panose="05000000000000000000" pitchFamily="2" charset="2"/>
              </a:rPr>
              <a:t>ez egy adat, de ha tudom hogy Kovács István magasságát jelöli, akkor már információ.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Az adat jelekből olvasható ki(1,8,0 jelek)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4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információ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információnak sokféle értelmezése létezik.</a:t>
            </a:r>
          </a:p>
          <a:p>
            <a:r>
              <a:rPr lang="hu-HU" dirty="0" smtClean="0"/>
              <a:t>Tudomány területenként is eltérő értelmezései vannak</a:t>
            </a:r>
          </a:p>
          <a:p>
            <a:r>
              <a:rPr lang="hu-HU" dirty="0" smtClean="0"/>
              <a:t>A valóság egy részének visszatükröződése</a:t>
            </a:r>
          </a:p>
          <a:p>
            <a:r>
              <a:rPr lang="hu-HU" dirty="0" smtClean="0"/>
              <a:t>Az informatikában  információnak azt az adatot</a:t>
            </a:r>
            <a:r>
              <a:rPr lang="hu-HU" dirty="0" smtClean="0"/>
              <a:t>, hírt tekintjük, </a:t>
            </a:r>
            <a:r>
              <a:rPr lang="hu-HU" dirty="0" smtClean="0"/>
              <a:t>melynek újdonságértéke van és számunkra értelemmel bír.</a:t>
            </a:r>
          </a:p>
        </p:txBody>
      </p:sp>
    </p:spTree>
    <p:extLst>
      <p:ext uri="{BB962C8B-B14F-4D97-AF65-F5344CB8AC3E}">
        <p14:creationId xmlns:p14="http://schemas.microsoft.com/office/powerpoint/2010/main" val="3831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74DCE6843E54FA852C8F69F664A8F" ma:contentTypeVersion="2" ma:contentTypeDescription="Create a new document." ma:contentTypeScope="" ma:versionID="5c2014bac91aa701d55af648bb05b4c6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da4c2126cd3dfeb666db4553f7da3996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807B8F-811A-4CE7-B29A-FDB992C43910}"/>
</file>

<file path=customXml/itemProps2.xml><?xml version="1.0" encoding="utf-8"?>
<ds:datastoreItem xmlns:ds="http://schemas.openxmlformats.org/officeDocument/2006/customXml" ds:itemID="{B36BE4D1-4DE6-43E4-B6E0-E386AE812BF8}"/>
</file>

<file path=customXml/itemProps3.xml><?xml version="1.0" encoding="utf-8"?>
<ds:datastoreItem xmlns:ds="http://schemas.openxmlformats.org/officeDocument/2006/customXml" ds:itemID="{59479E84-B5E5-4A92-9857-E6E26DC4C28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866</Words>
  <Application>Microsoft Office PowerPoint</Application>
  <PresentationFormat>Diavetítés a képernyőre (4:3 oldalarány)</PresentationFormat>
  <Paragraphs>90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Office-téma</vt:lpstr>
      <vt:lpstr>2. Az adat és az információ fogalma</vt:lpstr>
      <vt:lpstr>A jel</vt:lpstr>
      <vt:lpstr>A jelek csoportosítása-érzékelés szerint</vt:lpstr>
      <vt:lpstr>Analóg és diszkrét jel</vt:lpstr>
      <vt:lpstr>A digitális jel</vt:lpstr>
      <vt:lpstr>Analóg jel átalakítása digitális jellé</vt:lpstr>
      <vt:lpstr>Analóg és digitális jel</vt:lpstr>
      <vt:lpstr>Az adat és információ</vt:lpstr>
      <vt:lpstr>Az információ fogalma</vt:lpstr>
      <vt:lpstr>Az információ mérése</vt:lpstr>
      <vt:lpstr>A zaj</vt:lpstr>
      <vt:lpstr>A zaj elleni védekezés</vt:lpstr>
      <vt:lpstr>A redundancia</vt:lpstr>
      <vt:lpstr>A zaj és a redundancia összefüggése</vt:lpstr>
      <vt:lpstr>Példák redundanciára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Információ, jel, adat, zaj redundancia</dc:title>
  <dc:creator>Felhasználó</dc:creator>
  <cp:lastModifiedBy>André Mihály</cp:lastModifiedBy>
  <cp:revision>23</cp:revision>
  <dcterms:created xsi:type="dcterms:W3CDTF">2017-05-05T08:20:59Z</dcterms:created>
  <dcterms:modified xsi:type="dcterms:W3CDTF">2020-11-13T09:33:55Z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