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5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0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7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4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15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3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9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2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0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4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1CF-5AC1-474A-8058-DC4FA49EE125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F533-E665-4A4A-9816-EEFC3A89AE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1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391885"/>
          </a:xfrm>
        </p:spPr>
        <p:txBody>
          <a:bodyPr>
            <a:normAutofit/>
          </a:bodyPr>
          <a:lstStyle/>
          <a:p>
            <a:pPr algn="l"/>
            <a:r>
              <a:rPr lang="hu-HU" sz="2000" b="1" dirty="0" smtClean="0"/>
              <a:t>2.3 </a:t>
            </a:r>
            <a:r>
              <a:rPr lang="hu-HU" sz="2400" b="1" dirty="0" smtClean="0"/>
              <a:t>Az </a:t>
            </a:r>
            <a:r>
              <a:rPr lang="hu-HU" sz="2400" b="1" dirty="0"/>
              <a:t>információs és kommunikációs eszközök hatása a társadalomra. A helyi hálózatok és az internet hatása a társadalomra. Az eszközök használatának fizikai és pszichés veszélyei, és túlzott használatuk hatásai. A hálózati szolgáltatások igénybevételének feltételei és szabályai. Etikett és netikett a hálózati munka során.</a:t>
            </a:r>
            <a:br>
              <a:rPr lang="hu-HU" sz="2400" b="1" dirty="0"/>
            </a:b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402713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8350" y="368300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  kommunikációs kapcsolatok fajtái a netikett szempontjából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449638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Egy-egy irányú kommunikáció</a:t>
            </a:r>
            <a:r>
              <a:rPr lang="hu-HU" dirty="0" smtClean="0"/>
              <a:t>: két ember kommunikál egymással (</a:t>
            </a:r>
            <a:r>
              <a:rPr lang="hu-HU" dirty="0" err="1" smtClean="0"/>
              <a:t>cset</a:t>
            </a:r>
            <a:r>
              <a:rPr lang="hu-HU" dirty="0" smtClean="0"/>
              <a:t>, e-mail)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Egy-több irányú kommunikáció</a:t>
            </a:r>
            <a:r>
              <a:rPr lang="hu-HU" dirty="0" smtClean="0"/>
              <a:t>: egy ember többel kommunikál ( pl. levelezőlisták, csoportos </a:t>
            </a:r>
            <a:r>
              <a:rPr lang="hu-HU" dirty="0" err="1" smtClean="0"/>
              <a:t>cset</a:t>
            </a:r>
            <a:r>
              <a:rPr lang="hu-HU" dirty="0" smtClean="0"/>
              <a:t>)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Hálózati információszolgáltatás: </a:t>
            </a:r>
            <a:r>
              <a:rPr lang="hu-HU" dirty="0" smtClean="0"/>
              <a:t>az interneten elérhető információk felhasználása( </a:t>
            </a:r>
            <a:r>
              <a:rPr lang="hu-HU" dirty="0" err="1" smtClean="0"/>
              <a:t>pl.www</a:t>
            </a:r>
            <a:r>
              <a:rPr lang="hu-HU" dirty="0" smtClean="0"/>
              <a:t>, ftp):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80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47700"/>
            <a:ext cx="7886700" cy="725489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netikett szabályai levelezés során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12900"/>
            <a:ext cx="8248650" cy="4564063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Legyünk tömörek, de </a:t>
            </a:r>
            <a:r>
              <a:rPr lang="hu-HU" dirty="0" err="1" smtClean="0"/>
              <a:t>érthetőek</a:t>
            </a:r>
            <a:r>
              <a:rPr lang="hu-HU" dirty="0" smtClean="0"/>
              <a:t>!</a:t>
            </a:r>
          </a:p>
          <a:p>
            <a:r>
              <a:rPr lang="hu-HU" cap="all" dirty="0" smtClean="0">
                <a:solidFill>
                  <a:srgbClr val="FF0000"/>
                </a:solidFill>
              </a:rPr>
              <a:t>Csupa nagybetű kiabálásnak számít, ne használjuk!</a:t>
            </a:r>
          </a:p>
          <a:p>
            <a:r>
              <a:rPr lang="hu-HU" dirty="0" smtClean="0"/>
              <a:t>Kerüljük a nem érthető rövidítéseket!</a:t>
            </a:r>
          </a:p>
          <a:p>
            <a:r>
              <a:rPr lang="hu-HU" dirty="0" smtClean="0"/>
              <a:t>Szólítsuk meg udvariasan a címzettet!</a:t>
            </a:r>
          </a:p>
          <a:p>
            <a:r>
              <a:rPr lang="hu-HU" dirty="0" smtClean="0"/>
              <a:t>Írjuk alá a levelet, elérhetőséget is adjunk meg!</a:t>
            </a:r>
          </a:p>
          <a:p>
            <a:r>
              <a:rPr lang="hu-HU" dirty="0" smtClean="0"/>
              <a:t>Sértő, bántó dolgot ne írjunk!</a:t>
            </a:r>
          </a:p>
          <a:p>
            <a:r>
              <a:rPr lang="hu-HU" dirty="0" smtClean="0"/>
              <a:t>Töltsük ki levél tárgya mezőt!</a:t>
            </a:r>
          </a:p>
          <a:p>
            <a:r>
              <a:rPr lang="hu-HU" dirty="0" smtClean="0"/>
              <a:t>Olyan információkat ne írjunk, amely idegen kézbe kerülve hátrányosak számunkra!</a:t>
            </a:r>
          </a:p>
          <a:p>
            <a:r>
              <a:rPr lang="hu-HU" dirty="0" smtClean="0"/>
              <a:t>Lánclevelet ne továbbítsunk!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1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netikett szabályai-levelezőlista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691063"/>
          </a:xfrm>
        </p:spPr>
        <p:txBody>
          <a:bodyPr>
            <a:normAutofit/>
          </a:bodyPr>
          <a:lstStyle/>
          <a:p>
            <a:r>
              <a:rPr lang="hu-HU" dirty="0" smtClean="0"/>
              <a:t>A listára történő feliratkozásnak és leiratkozásnak megvannak a szabályai, tartsuk be.</a:t>
            </a:r>
          </a:p>
          <a:p>
            <a:r>
              <a:rPr lang="hu-HU" dirty="0" smtClean="0"/>
              <a:t>Ne a listára küldjük a leiratkozó levelünket, hanem a szabály szerint.</a:t>
            </a:r>
          </a:p>
          <a:p>
            <a:r>
              <a:rPr lang="hu-HU" dirty="0" smtClean="0"/>
              <a:t>Személyes levelet ne a listára küldjük</a:t>
            </a:r>
          </a:p>
          <a:p>
            <a:r>
              <a:rPr lang="hu-HU" dirty="0" smtClean="0"/>
              <a:t>Mások személyes levelét ne küldjük a listára</a:t>
            </a:r>
          </a:p>
          <a:p>
            <a:r>
              <a:rPr lang="hu-HU" dirty="0" smtClean="0"/>
              <a:t>Csak a lista témájának megfelelő leveleket küldjünk a listára</a:t>
            </a:r>
          </a:p>
          <a:p>
            <a:r>
              <a:rPr lang="hu-HU" dirty="0" smtClean="0"/>
              <a:t>Csak azután írjunk a listára, ha már tisztában vagyunk az adott közösség szabályaival.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605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Netikett-levelezőlista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8543"/>
            <a:ext cx="7886700" cy="4598420"/>
          </a:xfrm>
        </p:spPr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Egy személynek szóló levelünket ne a listára küldjük, hanem a címzettnek!</a:t>
            </a:r>
          </a:p>
          <a:p>
            <a:r>
              <a:rPr lang="hu-HU" dirty="0" smtClean="0"/>
              <a:t>Nagy mellékleteket ne küldjünk a listára!</a:t>
            </a:r>
          </a:p>
          <a:p>
            <a:r>
              <a:rPr lang="hu-HU" dirty="0" smtClean="0"/>
              <a:t>Ha válaszolunk egy levélre, idézzünk belőle, legyen érthető mire válaszolunk!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38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Netikett-közösségi oldalak webes felületek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Jogszabályok betartása</a:t>
            </a:r>
          </a:p>
          <a:p>
            <a:pPr lvl="1"/>
            <a:r>
              <a:rPr lang="hu-HU" dirty="0" smtClean="0"/>
              <a:t>Szerzői jogok betartása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más tulajdonát ne rakjuk fel!</a:t>
            </a:r>
          </a:p>
          <a:p>
            <a:pPr lvl="1"/>
            <a:r>
              <a:rPr lang="hu-HU" dirty="0" smtClean="0"/>
              <a:t>Mások becsmérlése, adataival </a:t>
            </a:r>
            <a:r>
              <a:rPr lang="hu-HU" dirty="0"/>
              <a:t>v</a:t>
            </a:r>
            <a:r>
              <a:rPr lang="hu-HU" dirty="0" smtClean="0"/>
              <a:t>aló visszaélés bűncselekmény</a:t>
            </a:r>
          </a:p>
          <a:p>
            <a:r>
              <a:rPr lang="hu-HU" dirty="0" smtClean="0"/>
              <a:t>Közízlésnek nem megfelelő anyagokat ne rakjunk fel!</a:t>
            </a:r>
          </a:p>
          <a:p>
            <a:r>
              <a:rPr lang="hu-HU" dirty="0" smtClean="0"/>
              <a:t>Mások zaklatása,  sorozatos „ráírások” tilosak!</a:t>
            </a:r>
          </a:p>
          <a:p>
            <a:r>
              <a:rPr lang="hu-HU" dirty="0" smtClean="0"/>
              <a:t>Weboldalon található anyagokat  ne rakjunk fel máshová sajátként feltüntetve</a:t>
            </a:r>
            <a:r>
              <a:rPr lang="hu-HU" dirty="0" smtClean="0">
                <a:sym typeface="Wingdings" panose="05000000000000000000" pitchFamily="2" charset="2"/>
              </a:rPr>
              <a:t> 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1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30200"/>
            <a:ext cx="8286750" cy="788989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Netikett szabályok - </a:t>
            </a:r>
            <a:r>
              <a:rPr lang="hu-HU" sz="3600" dirty="0" err="1" smtClean="0"/>
              <a:t>cset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(online beszélgetés)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levelezésénél említett dolgok egy része itt is érvényes</a:t>
            </a:r>
          </a:p>
          <a:p>
            <a:r>
              <a:rPr lang="hu-HU" dirty="0" smtClean="0"/>
              <a:t>Sértő dolgot ne írjunk, csupa nagybetűt ne használjunk</a:t>
            </a:r>
          </a:p>
          <a:p>
            <a:r>
              <a:rPr lang="hu-HU" dirty="0" smtClean="0"/>
              <a:t>Soha ne zaklassuk azt, aki nem kíván velünk </a:t>
            </a:r>
            <a:r>
              <a:rPr lang="hu-HU" dirty="0" err="1" smtClean="0"/>
              <a:t>csetelni</a:t>
            </a:r>
            <a:endParaRPr lang="hu-HU" dirty="0" smtClean="0"/>
          </a:p>
          <a:p>
            <a:r>
              <a:rPr lang="hu-HU" dirty="0" smtClean="0"/>
              <a:t>Közösségi kommunikációban (csoportos beszélgetés) csak témához illó dolgot írjunk</a:t>
            </a:r>
          </a:p>
          <a:p>
            <a:r>
              <a:rPr lang="hu-HU" dirty="0" smtClean="0"/>
              <a:t>Amennyiben a </a:t>
            </a:r>
            <a:r>
              <a:rPr lang="hu-HU" dirty="0" err="1" smtClean="0"/>
              <a:t>csetelő</a:t>
            </a:r>
            <a:r>
              <a:rPr lang="hu-HU" dirty="0" smtClean="0"/>
              <a:t> szoftver  jelzi, hogy partnerünk elfoglalt, nincs a gépnél ne erőszakoskodjunk a kommunikációval!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961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6509" y="365126"/>
            <a:ext cx="8797491" cy="1325563"/>
          </a:xfrm>
        </p:spPr>
        <p:txBody>
          <a:bodyPr/>
          <a:lstStyle/>
          <a:p>
            <a:r>
              <a:rPr lang="hu-HU" dirty="0" smtClean="0"/>
              <a:t>Netikett- információs szolgáltatások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36700"/>
            <a:ext cx="7886700" cy="464026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Amennyiben weboldalt, ftp tárhelyet üzemeltetünk, ne tegyünk fel megtévesztő, valótlan adatokat tartalmazó dokumentumokat</a:t>
            </a:r>
          </a:p>
          <a:p>
            <a:r>
              <a:rPr lang="hu-HU" dirty="0" smtClean="0"/>
              <a:t>Amennyiben </a:t>
            </a:r>
            <a:r>
              <a:rPr lang="hu-HU" dirty="0" smtClean="0"/>
              <a:t>egy weboldalról </a:t>
            </a:r>
            <a:r>
              <a:rPr lang="hu-HU" dirty="0" smtClean="0"/>
              <a:t>származó dokumentumot használunk fel, hivatkozzunk lelőhelyre.</a:t>
            </a:r>
          </a:p>
          <a:p>
            <a:r>
              <a:rPr lang="hu-HU" dirty="0" smtClean="0"/>
              <a:t>Ne tételezzük fel ,hogy valós, megfelelő adatokat kapunk </a:t>
            </a:r>
            <a:r>
              <a:rPr lang="hu-HU" dirty="0" smtClean="0">
                <a:sym typeface="Wingdings" panose="05000000000000000000" pitchFamily="2" charset="2"/>
              </a:rPr>
              <a:t> bármi lehet a neten!</a:t>
            </a:r>
            <a:endParaRPr lang="hu-HU" dirty="0" smtClean="0"/>
          </a:p>
          <a:p>
            <a:r>
              <a:rPr lang="hu-HU" dirty="0" smtClean="0"/>
              <a:t>Ha gondunk akad a weboldal elérésével, udvariasan jelezzük az üzemeltetőnek, de előbb saját gépünkön nézzük meg, nem-e ott van a hiba.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27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információs és kommunikációs eszközök hatása a társadalomra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társadalom  egy bizonyos területen élő emberek közössége.</a:t>
            </a:r>
          </a:p>
          <a:p>
            <a:r>
              <a:rPr lang="hu-HU" dirty="0" smtClean="0"/>
              <a:t>Minden társadalomban kulcsszerepe van az információ átadásnak  a mindennapi élet során.</a:t>
            </a:r>
          </a:p>
          <a:p>
            <a:r>
              <a:rPr lang="hu-HU" dirty="0" smtClean="0"/>
              <a:t>A tanulás az egyik legfontosabb információ átadó tevekénység</a:t>
            </a:r>
          </a:p>
          <a:p>
            <a:r>
              <a:rPr lang="hu-HU" dirty="0" smtClean="0"/>
              <a:t>Minél fejlettebb egy társadalom, annál több információt kell átadni  a felnövő új generációknak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1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információs és kommunikációs eszközök hatása a </a:t>
            </a:r>
            <a:r>
              <a:rPr lang="hu-HU" dirty="0" smtClean="0"/>
              <a:t>társadalomra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49" y="1825625"/>
            <a:ext cx="8313219" cy="435133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történelem során mindig az adott korszak fejlettségi szintje határozta meg az információátadás módszereit és azok hatékonyságát.</a:t>
            </a:r>
          </a:p>
          <a:p>
            <a:r>
              <a:rPr lang="hu-HU" dirty="0" smtClean="0"/>
              <a:t>Elsődeles szóbeliség korszaka ( az írás előtt felfedezése előtt)</a:t>
            </a:r>
          </a:p>
          <a:p>
            <a:pPr lvl="1"/>
            <a:r>
              <a:rPr lang="hu-HU" dirty="0" smtClean="0"/>
              <a:t>Szóban történik az információ átadás</a:t>
            </a:r>
            <a:r>
              <a:rPr lang="hu-HU" dirty="0" smtClean="0">
                <a:sym typeface="Wingdings" panose="05000000000000000000" pitchFamily="2" charset="2"/>
              </a:rPr>
              <a:t> időhöz és helyhez kötött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Kéziratos Írásbeliség korszaka(Kr.e. IV. évezredtől)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Lehetővé </a:t>
            </a:r>
            <a:r>
              <a:rPr lang="hu-HU" dirty="0" smtClean="0">
                <a:sym typeface="Wingdings" panose="05000000000000000000" pitchFamily="2" charset="2"/>
              </a:rPr>
              <a:t>válik az információk tárolása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ehetőség </a:t>
            </a:r>
            <a:r>
              <a:rPr lang="hu-HU" dirty="0" smtClean="0">
                <a:sym typeface="Wingdings" panose="05000000000000000000" pitchFamily="2" charset="2"/>
              </a:rPr>
              <a:t>az idő- és térfüggetlen kommunikációra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Kevesen tudnak írni, olvasni felolvassák a szövegeket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97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információs és kommunikációs eszközök hatása a társadalomra 3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4004" y="1825625"/>
            <a:ext cx="8807116" cy="435133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Nyomtatott írásbeliség korszaka(XV. századtól)</a:t>
            </a:r>
          </a:p>
          <a:p>
            <a:pPr lvl="1"/>
            <a:r>
              <a:rPr lang="hu-HU" dirty="0" smtClean="0"/>
              <a:t>Széleskörűvé válik az idő- térfüggetlen kommunikáció</a:t>
            </a:r>
          </a:p>
          <a:p>
            <a:pPr lvl="1"/>
            <a:r>
              <a:rPr lang="hu-HU" dirty="0" smtClean="0"/>
              <a:t>Megjelenik az önálló tanulás lehetősége</a:t>
            </a:r>
          </a:p>
          <a:p>
            <a:pPr lvl="1"/>
            <a:r>
              <a:rPr lang="hu-HU" dirty="0" smtClean="0"/>
              <a:t>Írással nem lehet annyi mindent kifejezni mint szóban</a:t>
            </a:r>
          </a:p>
          <a:p>
            <a:r>
              <a:rPr lang="hu-HU" dirty="0" smtClean="0"/>
              <a:t>Tömegkommunikációs eszközök korszaka( XIX. századtól)</a:t>
            </a:r>
          </a:p>
          <a:p>
            <a:pPr lvl="1"/>
            <a:r>
              <a:rPr lang="hu-HU" dirty="0" smtClean="0"/>
              <a:t>Távíró, Rádió, tv, számítógép, internet elterjedése</a:t>
            </a:r>
          </a:p>
          <a:p>
            <a:pPr lvl="1"/>
            <a:r>
              <a:rPr lang="hu-HU" dirty="0" smtClean="0"/>
              <a:t>Másodlagos szóbeliség korszaka </a:t>
            </a:r>
            <a:r>
              <a:rPr lang="hu-HU" dirty="0" smtClean="0">
                <a:sym typeface="Wingdings" panose="05000000000000000000" pitchFamily="2" charset="2"/>
              </a:rPr>
              <a:t> a hangok átvitele megoldott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Munkavégzésben és szórakozásban egyre nagyobb szerepet kap a számítógép, illetve az „okos eszközök”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 társadalom életében egyre nagyobb szerepe lesz az infokommunikációs eszközöknek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7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1697" y="191872"/>
            <a:ext cx="8460606" cy="1325563"/>
          </a:xfrm>
        </p:spPr>
        <p:txBody>
          <a:bodyPr>
            <a:normAutofit/>
          </a:bodyPr>
          <a:lstStyle/>
          <a:p>
            <a:pPr algn="ctr"/>
            <a:r>
              <a:rPr lang="hu-HU" sz="3200" dirty="0" smtClean="0"/>
              <a:t>A </a:t>
            </a:r>
            <a:r>
              <a:rPr lang="hu-HU" sz="3200" dirty="0"/>
              <a:t>helyi hálózatok és az internet hatása a </a:t>
            </a:r>
            <a:r>
              <a:rPr lang="hu-HU" sz="3200" dirty="0" smtClean="0"/>
              <a:t>társadalomra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17435"/>
            <a:ext cx="7886700" cy="4659528"/>
          </a:xfrm>
        </p:spPr>
        <p:txBody>
          <a:bodyPr>
            <a:normAutofit/>
          </a:bodyPr>
          <a:lstStyle/>
          <a:p>
            <a:r>
              <a:rPr lang="hu-HU" dirty="0" smtClean="0"/>
              <a:t>Az internet elterjedésével a </a:t>
            </a:r>
            <a:r>
              <a:rPr lang="hu-HU" dirty="0" smtClean="0">
                <a:solidFill>
                  <a:srgbClr val="FF0000"/>
                </a:solidFill>
              </a:rPr>
              <a:t>személyes kapcsolatok jelentősége csökken.</a:t>
            </a:r>
          </a:p>
          <a:p>
            <a:r>
              <a:rPr lang="hu-HU" dirty="0" smtClean="0"/>
              <a:t>Lehetőség van </a:t>
            </a:r>
            <a:r>
              <a:rPr lang="hu-HU" dirty="0" smtClean="0">
                <a:solidFill>
                  <a:srgbClr val="FF0000"/>
                </a:solidFill>
              </a:rPr>
              <a:t>időtől és földrajzi helytől függetlenül kommunikálni</a:t>
            </a:r>
            <a:r>
              <a:rPr lang="hu-HU" dirty="0" smtClean="0"/>
              <a:t> más emberekkel.</a:t>
            </a:r>
          </a:p>
          <a:p>
            <a:r>
              <a:rPr lang="hu-HU" dirty="0" smtClean="0"/>
              <a:t>Megjelenik </a:t>
            </a:r>
            <a:r>
              <a:rPr lang="hu-HU" dirty="0" smtClean="0">
                <a:solidFill>
                  <a:srgbClr val="FF0000"/>
                </a:solidFill>
              </a:rPr>
              <a:t>a távmunka </a:t>
            </a:r>
            <a:r>
              <a:rPr lang="hu-HU" dirty="0" smtClean="0"/>
              <a:t>lehetősége, valamint az </a:t>
            </a:r>
            <a:r>
              <a:rPr lang="hu-HU" dirty="0" smtClean="0">
                <a:solidFill>
                  <a:srgbClr val="FF0000"/>
                </a:solidFill>
              </a:rPr>
              <a:t>elektronikus ügyintézés </a:t>
            </a:r>
            <a:r>
              <a:rPr lang="hu-HU" dirty="0" smtClean="0"/>
              <a:t>lehetősége.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Virtuális élettér </a:t>
            </a:r>
            <a:r>
              <a:rPr lang="hu-HU" dirty="0" smtClean="0"/>
              <a:t>alakul ki, az ott található információk valódisága nem garantált.</a:t>
            </a:r>
          </a:p>
          <a:p>
            <a:r>
              <a:rPr lang="hu-HU" dirty="0" smtClean="0"/>
              <a:t>A </a:t>
            </a:r>
            <a:r>
              <a:rPr lang="hu-HU" dirty="0" smtClean="0">
                <a:solidFill>
                  <a:srgbClr val="FF0000"/>
                </a:solidFill>
              </a:rPr>
              <a:t>bűnözés </a:t>
            </a:r>
            <a:r>
              <a:rPr lang="hu-HU" dirty="0" smtClean="0"/>
              <a:t>színterévé is válik a virtuális világ, az internet. (adatmegszerzés, zsarolás, </a:t>
            </a:r>
            <a:r>
              <a:rPr lang="hu-HU" dirty="0" err="1" smtClean="0"/>
              <a:t>kiberbűnözés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987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63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Az eszközök használatának fizikai és pszichés veszélyei, és túlzott használatuk </a:t>
            </a:r>
            <a:r>
              <a:rPr lang="hu-HU" sz="2800" dirty="0" smtClean="0"/>
              <a:t>hatásai 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3777" y="1623312"/>
            <a:ext cx="8245843" cy="4775032"/>
          </a:xfrm>
        </p:spPr>
        <p:txBody>
          <a:bodyPr/>
          <a:lstStyle/>
          <a:p>
            <a:r>
              <a:rPr lang="hu-HU" dirty="0" smtClean="0"/>
              <a:t>A túlzott számítógéphasználat fizikai veszélyei  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ok </a:t>
            </a:r>
            <a:r>
              <a:rPr lang="hu-HU" dirty="0" smtClean="0"/>
              <a:t>üléstől gerincproblémák, helytelen testtartás</a:t>
            </a:r>
          </a:p>
          <a:p>
            <a:pPr lvl="1"/>
            <a:r>
              <a:rPr lang="hu-HU" dirty="0" smtClean="0"/>
              <a:t>Látásromlás a képernyő nézésétől</a:t>
            </a:r>
          </a:p>
          <a:p>
            <a:pPr lvl="1"/>
            <a:r>
              <a:rPr lang="hu-HU" dirty="0" smtClean="0"/>
              <a:t>Ízületi problémák( kéz, láb tartás, kattintgatás)</a:t>
            </a:r>
          </a:p>
          <a:p>
            <a:pPr lvl="1"/>
            <a:r>
              <a:rPr lang="hu-HU" dirty="0" smtClean="0"/>
              <a:t>Hirtelen felindulás, sok játék</a:t>
            </a:r>
            <a:r>
              <a:rPr lang="hu-HU" dirty="0" smtClean="0">
                <a:sym typeface="Wingdings" panose="05000000000000000000" pitchFamily="2" charset="2"/>
              </a:rPr>
              <a:t> agyvérzés, szívbetegségek</a:t>
            </a:r>
            <a:endParaRPr lang="hu-HU" dirty="0" smtClean="0"/>
          </a:p>
          <a:p>
            <a:r>
              <a:rPr lang="hu-HU" dirty="0" smtClean="0"/>
              <a:t>Pszichés veszélyek:</a:t>
            </a:r>
          </a:p>
          <a:p>
            <a:pPr lvl="1"/>
            <a:r>
              <a:rPr lang="hu-HU" dirty="0" smtClean="0"/>
              <a:t>Függőség kialakulása</a:t>
            </a:r>
          </a:p>
          <a:p>
            <a:pPr lvl="1"/>
            <a:r>
              <a:rPr lang="hu-HU" dirty="0" smtClean="0"/>
              <a:t>Munka(tanulás) teljesítmény romlás</a:t>
            </a:r>
          </a:p>
          <a:p>
            <a:pPr lvl="1"/>
            <a:r>
              <a:rPr lang="hu-HU" dirty="0" smtClean="0"/>
              <a:t>Reális önképp elveszítése (virtuális világ)</a:t>
            </a:r>
            <a:r>
              <a:rPr lang="hu-HU" dirty="0" smtClean="0">
                <a:sym typeface="Wingdings" panose="05000000000000000000" pitchFamily="2" charset="2"/>
              </a:rPr>
              <a:t> depresszió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Káros személyiségfejlődés( erőszakos, erotikus tartalmak)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459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5385" y="365126"/>
            <a:ext cx="8643487" cy="132556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hálózati szolgáltatások igénybevételének feltételei és </a:t>
            </a:r>
            <a:r>
              <a:rPr lang="hu-HU" sz="2800" dirty="0" smtClean="0"/>
              <a:t>szabályai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91916"/>
            <a:ext cx="7886700" cy="4685047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Bármilyen hálózati szolgáltatást használunk, be kell tartani egyrészt a vonatkozó jogszabályokat, másrészt a szolgáltatást nyújtó által előírt szabályokat.</a:t>
            </a:r>
          </a:p>
          <a:p>
            <a:r>
              <a:rPr lang="hu-HU" dirty="0" smtClean="0"/>
              <a:t>Csak a szolgáltató engedélyével használhatjuk a szolgáltatást, az előírt feltételek betartásával (esetleg használati díj megfizetésével)</a:t>
            </a:r>
          </a:p>
          <a:p>
            <a:r>
              <a:rPr lang="hu-HU" dirty="0" smtClean="0"/>
              <a:t>A szolgáltató általában </a:t>
            </a:r>
            <a:r>
              <a:rPr lang="hu-HU" dirty="0" smtClean="0"/>
              <a:t>leírja </a:t>
            </a:r>
            <a:r>
              <a:rPr lang="hu-HU" dirty="0" smtClean="0"/>
              <a:t>a használat feltételeit, ezt az első használat előtt el kell olvasni és elfogadni.</a:t>
            </a:r>
          </a:p>
          <a:p>
            <a:r>
              <a:rPr lang="hu-HU" dirty="0" smtClean="0"/>
              <a:t>Mások személyes adataival, fényképeit csak azok belegyezésével használhatjuk a hálózaton.</a:t>
            </a:r>
          </a:p>
          <a:p>
            <a:r>
              <a:rPr lang="hu-HU" dirty="0" smtClean="0"/>
              <a:t>Mások személyiségi jogait sértő tartalmakat nem helyezhetünk el online felületen.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33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Etikett és netikett a hálózati munka során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Etikett: mit illik, és mit nem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 a </a:t>
            </a:r>
            <a:r>
              <a:rPr lang="hu-HU" dirty="0"/>
              <a:t>társadalmi érintkezés formáinak elfogadott </a:t>
            </a:r>
            <a:r>
              <a:rPr lang="hu-HU" dirty="0" smtClean="0"/>
              <a:t>rendszere.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Netikett=hálózati etikett:  a hálózati kommunikációban mit illik, és mit nem.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jogszabályok betartása más dolog: bünteti a szabályszegőket</a:t>
            </a:r>
          </a:p>
          <a:p>
            <a:r>
              <a:rPr lang="hu-HU" dirty="0" smtClean="0"/>
              <a:t>A netikett a jogszabályi előírásokon túl barátságos, tisztelettudó légkör fenntartását szolgálja a hálózati kommunikációban.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00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etikett és a netikett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hu-HU" dirty="0" smtClean="0"/>
              <a:t>A társas együttélésnek az elmúlt évszázadokban kialakultak a illemszabályai.</a:t>
            </a:r>
          </a:p>
          <a:p>
            <a:r>
              <a:rPr lang="hu-HU" dirty="0" smtClean="0"/>
              <a:t>A királyi udvarokban az etikett szabályozta, hogyan illik viselkedni.</a:t>
            </a:r>
          </a:p>
          <a:p>
            <a:r>
              <a:rPr lang="hu-HU" dirty="0" smtClean="0"/>
              <a:t>Napjainkban egy bizonyos kultúra jellemző viselkedési szabályok összessége</a:t>
            </a:r>
          </a:p>
          <a:p>
            <a:r>
              <a:rPr lang="hu-HU" dirty="0" smtClean="0"/>
              <a:t>Az internetes kommunikáció elterjedésével megjelentek az </a:t>
            </a:r>
            <a:r>
              <a:rPr lang="hu-HU" dirty="0" smtClean="0">
                <a:solidFill>
                  <a:srgbClr val="FF0000"/>
                </a:solidFill>
              </a:rPr>
              <a:t>interneten történő kommunikáció viselkedési szabályai</a:t>
            </a:r>
            <a:r>
              <a:rPr lang="hu-HU" dirty="0" smtClean="0"/>
              <a:t>, ez a netikett.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74DCE6843E54FA852C8F69F664A8F" ma:contentTypeVersion="2" ma:contentTypeDescription="Create a new document." ma:contentTypeScope="" ma:versionID="5c2014bac91aa701d55af648bb05b4c6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da4c2126cd3dfeb666db4553f7da3996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FC844-6663-4C1F-9B7D-AA5C08921DCE}"/>
</file>

<file path=customXml/itemProps2.xml><?xml version="1.0" encoding="utf-8"?>
<ds:datastoreItem xmlns:ds="http://schemas.openxmlformats.org/officeDocument/2006/customXml" ds:itemID="{1541F986-6AAA-4B28-A6CC-8D23BEB67F2E}"/>
</file>

<file path=customXml/itemProps3.xml><?xml version="1.0" encoding="utf-8"?>
<ds:datastoreItem xmlns:ds="http://schemas.openxmlformats.org/officeDocument/2006/customXml" ds:itemID="{65B1DBD8-7EC0-40F4-9405-2A1C208979A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1013</Words>
  <Application>Microsoft Office PowerPoint</Application>
  <PresentationFormat>Diavetítés a képernyőre (4:3 oldalarány)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Office-téma</vt:lpstr>
      <vt:lpstr>2.3 Az információs és kommunikációs eszközök hatása a társadalomra. A helyi hálózatok és az internet hatása a társadalomra. Az eszközök használatának fizikai és pszichés veszélyei, és túlzott használatuk hatásai. A hálózati szolgáltatások igénybevételének feltételei és szabályai. Etikett és netikett a hálózati munka során. </vt:lpstr>
      <vt:lpstr>Az információs és kommunikációs eszközök hatása a társadalomra</vt:lpstr>
      <vt:lpstr>Az információs és kommunikációs eszközök hatása a társadalomra 2.</vt:lpstr>
      <vt:lpstr>Az információs és kommunikációs eszközök hatása a társadalomra 3.</vt:lpstr>
      <vt:lpstr>A helyi hálózatok és az internet hatása a társadalomra</vt:lpstr>
      <vt:lpstr>Az eszközök használatának fizikai és pszichés veszélyei, és túlzott használatuk hatásai </vt:lpstr>
      <vt:lpstr>A hálózati szolgáltatások igénybevételének feltételei és szabályai</vt:lpstr>
      <vt:lpstr>Etikett és netikett a hálózati munka során</vt:lpstr>
      <vt:lpstr>Az etikett és a netikett</vt:lpstr>
      <vt:lpstr>A  kommunikációs kapcsolatok fajtái a netikett szempontjából</vt:lpstr>
      <vt:lpstr>A netikett szabályai levelezés során</vt:lpstr>
      <vt:lpstr>A netikett szabályai-levelezőlista</vt:lpstr>
      <vt:lpstr>Netikett-levelezőlista</vt:lpstr>
      <vt:lpstr>Netikett-közösségi oldalak webes felületek</vt:lpstr>
      <vt:lpstr>Netikett szabályok - cset (online beszélgetés)</vt:lpstr>
      <vt:lpstr>Netikett- információs szolgáltatások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Az információs és kommunikációs eszközök hatása a társadalomra. A helyi hálózatok és az internet hatása a társadalomra. Az eszközök használatának fizikai és pszichés veszélyei, és túlzott használatuk hatásai. A hálózati szolgáltatások igénybevételének feltételei és szabályai. Etikett és netikett a hálózati munka során. </dc:title>
  <dc:creator>André Mihály</dc:creator>
  <cp:lastModifiedBy>André Mihály</cp:lastModifiedBy>
  <cp:revision>17</cp:revision>
  <dcterms:created xsi:type="dcterms:W3CDTF">2020-01-25T13:45:47Z</dcterms:created>
  <dcterms:modified xsi:type="dcterms:W3CDTF">2020-12-11T08:41:40Z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