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73" r:id="rId7"/>
    <p:sldId id="262" r:id="rId8"/>
    <p:sldId id="264" r:id="rId9"/>
    <p:sldId id="260" r:id="rId10"/>
    <p:sldId id="265" r:id="rId11"/>
    <p:sldId id="266" r:id="rId12"/>
    <p:sldId id="278" r:id="rId13"/>
    <p:sldId id="277" r:id="rId14"/>
    <p:sldId id="281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virus.hu/backdoor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u.safetydetectives.com/blog/mi-az-a-trojai-virus-es-hogyan-vedekezzunk-ellen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92040" y="365760"/>
            <a:ext cx="6430967" cy="896933"/>
          </a:xfrm>
        </p:spPr>
        <p:txBody>
          <a:bodyPr/>
          <a:lstStyle/>
          <a:p>
            <a:r>
              <a:rPr lang="hu-HU" dirty="0" smtClean="0"/>
              <a:t>Vírusok, károkozók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685448" y="2406317"/>
            <a:ext cx="5941819" cy="2637322"/>
          </a:xfrm>
        </p:spPr>
        <p:txBody>
          <a:bodyPr>
            <a:normAutofit/>
          </a:bodyPr>
          <a:lstStyle/>
          <a:p>
            <a:pPr algn="l"/>
            <a:r>
              <a:rPr lang="hu-HU" dirty="0" smtClean="0"/>
              <a:t>2.5  A  </a:t>
            </a:r>
            <a:r>
              <a:rPr lang="hu-HU" dirty="0"/>
              <a:t>számítógépes  vírusok  fogalma,  meghatározása  és  jellegzetes  tulajdonságaik. </a:t>
            </a:r>
            <a:r>
              <a:rPr lang="hu-HU" dirty="0" smtClean="0"/>
              <a:t>A számítógép </a:t>
            </a:r>
            <a:r>
              <a:rPr lang="hu-HU" dirty="0"/>
              <a:t>működésében bekövetkező változások, amelyek alapján vírustámadásra lehet gyanakodni. A vírusok történeti fejlődésének néhány példája. A vírusok fajtái, kifejtett  hatásuk,  terjedési  módjuk,  védekezési  módszerek  és  eszközök.  Néhány „hírhedt” vírus kártevő hatásának ismerete. A vírusok elleni védekezés módszerei. Példák a víruskereső és vírusirtó programokra (víruspajzs, </a:t>
            </a:r>
            <a:r>
              <a:rPr lang="hu-HU" dirty="0" err="1"/>
              <a:t>vírusdefíniciós</a:t>
            </a:r>
            <a:r>
              <a:rPr lang="hu-HU" dirty="0"/>
              <a:t> adatbázisfogalma).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1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2134" y="317500"/>
            <a:ext cx="7514035" cy="1016000"/>
          </a:xfrm>
        </p:spPr>
        <p:txBody>
          <a:bodyPr/>
          <a:lstStyle/>
          <a:p>
            <a:r>
              <a:rPr lang="hu-HU" dirty="0" smtClean="0"/>
              <a:t>Kémprogramok (</a:t>
            </a:r>
            <a:r>
              <a:rPr lang="hu-HU" dirty="0" err="1" smtClean="0"/>
              <a:t>spyware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2159000"/>
            <a:ext cx="7514035" cy="3632201"/>
          </a:xfrm>
        </p:spPr>
        <p:txBody>
          <a:bodyPr>
            <a:noAutofit/>
          </a:bodyPr>
          <a:lstStyle/>
          <a:p>
            <a:r>
              <a:rPr lang="hu-HU" sz="2400" dirty="0" smtClean="0">
                <a:solidFill>
                  <a:srgbClr val="FF0000"/>
                </a:solidFill>
              </a:rPr>
              <a:t>A felhasználó gépén tárolt adatok megszerzése a károkozó feladata</a:t>
            </a:r>
          </a:p>
          <a:p>
            <a:r>
              <a:rPr lang="hu-HU" sz="2400" dirty="0" smtClean="0"/>
              <a:t>Gyakran más bűncselekményeket követnek el megszerzett adatokkal</a:t>
            </a:r>
          </a:p>
          <a:p>
            <a:r>
              <a:rPr lang="hu-HU" sz="2400" dirty="0" smtClean="0"/>
              <a:t>Sokszor nem bűncselekmény elkövetése a cél, hanem a felhasználó szokásainak megismerése</a:t>
            </a:r>
            <a:r>
              <a:rPr lang="hu-HU" sz="2400" dirty="0" smtClean="0">
                <a:sym typeface="Wingdings" panose="05000000000000000000" pitchFamily="2" charset="2"/>
              </a:rPr>
              <a:t> reklám céljából</a:t>
            </a:r>
          </a:p>
          <a:p>
            <a:r>
              <a:rPr lang="hu-HU" sz="2400" dirty="0" smtClean="0">
                <a:sym typeface="Wingdings" panose="05000000000000000000" pitchFamily="2" charset="2"/>
              </a:rPr>
              <a:t>A böngészőprogramok legálisan figyelik a felhasználó internetezetési szokásait, reklám elhelyezési célból (</a:t>
            </a:r>
            <a:r>
              <a:rPr lang="hu-HU" sz="2400" dirty="0" err="1" smtClean="0">
                <a:sym typeface="Wingdings" panose="05000000000000000000" pitchFamily="2" charset="2"/>
              </a:rPr>
              <a:t>Cookie-k</a:t>
            </a:r>
            <a:r>
              <a:rPr lang="hu-HU" sz="2400" dirty="0" smtClean="0">
                <a:sym typeface="Wingdings" panose="05000000000000000000" pitchFamily="2" charset="2"/>
              </a:rPr>
              <a:t>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329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27534" y="381000"/>
            <a:ext cx="7514035" cy="876300"/>
          </a:xfrm>
        </p:spPr>
        <p:txBody>
          <a:bodyPr/>
          <a:lstStyle/>
          <a:p>
            <a:r>
              <a:rPr lang="hu-HU" dirty="0" smtClean="0"/>
              <a:t>Egyéb káros programok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59256" y="1324678"/>
            <a:ext cx="7784744" cy="5076123"/>
          </a:xfrm>
        </p:spPr>
        <p:txBody>
          <a:bodyPr>
            <a:noAutofit/>
          </a:bodyPr>
          <a:lstStyle/>
          <a:p>
            <a:r>
              <a:rPr lang="hu-HU" sz="2400" b="1" dirty="0" smtClean="0">
                <a:solidFill>
                  <a:srgbClr val="FF0000"/>
                </a:solidFill>
              </a:rPr>
              <a:t>Reklámprogramok (</a:t>
            </a:r>
            <a:r>
              <a:rPr lang="hu-HU" sz="2400" b="1" dirty="0" err="1" smtClean="0">
                <a:solidFill>
                  <a:srgbClr val="FF0000"/>
                </a:solidFill>
              </a:rPr>
              <a:t>adware</a:t>
            </a:r>
            <a:r>
              <a:rPr lang="hu-HU" sz="2400" b="1" dirty="0" smtClean="0">
                <a:solidFill>
                  <a:srgbClr val="FF0000"/>
                </a:solidFill>
              </a:rPr>
              <a:t>):</a:t>
            </a:r>
          </a:p>
          <a:p>
            <a:pPr lvl="1"/>
            <a:r>
              <a:rPr lang="hu-HU" sz="2400" dirty="0" smtClean="0"/>
              <a:t> Nem károkozás a céljuk</a:t>
            </a:r>
          </a:p>
          <a:p>
            <a:pPr lvl="1"/>
            <a:r>
              <a:rPr lang="hu-HU" sz="2400" dirty="0" smtClean="0"/>
              <a:t>A felhasználó akaratától függetlenül jelenítik meg a reklámokat</a:t>
            </a:r>
          </a:p>
          <a:p>
            <a:pPr lvl="1"/>
            <a:r>
              <a:rPr lang="hu-HU" sz="2400" dirty="0" smtClean="0"/>
              <a:t>Általában valamely letöltött programhoz kapcsolódnak</a:t>
            </a:r>
          </a:p>
          <a:p>
            <a:r>
              <a:rPr lang="hu-HU" sz="2400" b="1" dirty="0" err="1" smtClean="0">
                <a:solidFill>
                  <a:srgbClr val="FF0000"/>
                </a:solidFill>
              </a:rPr>
              <a:t>Hoax</a:t>
            </a:r>
            <a:r>
              <a:rPr lang="hu-HU" sz="2400" b="1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hu-HU" sz="2400" dirty="0" smtClean="0"/>
              <a:t> nem károkozás a célja. </a:t>
            </a:r>
          </a:p>
          <a:p>
            <a:pPr lvl="1"/>
            <a:r>
              <a:rPr lang="hu-HU" sz="2400" dirty="0" err="1" smtClean="0">
                <a:solidFill>
                  <a:srgbClr val="FF0000"/>
                </a:solidFill>
              </a:rPr>
              <a:t>Emailban</a:t>
            </a:r>
            <a:r>
              <a:rPr lang="hu-HU" sz="2400" dirty="0" smtClean="0">
                <a:solidFill>
                  <a:srgbClr val="FF0000"/>
                </a:solidFill>
              </a:rPr>
              <a:t> terjedő álhírek</a:t>
            </a:r>
          </a:p>
          <a:p>
            <a:pPr lvl="1"/>
            <a:r>
              <a:rPr lang="hu-HU" sz="2400" dirty="0" smtClean="0"/>
              <a:t>Fölöslegesen terheli a hálózatot</a:t>
            </a:r>
          </a:p>
          <a:p>
            <a:pPr lvl="1"/>
            <a:r>
              <a:rPr lang="hu-HU" sz="2400" dirty="0" smtClean="0"/>
              <a:t>Gyakran kérik,  hogy sok példányban küldjék tovább a levelet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5647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47986" y="281540"/>
            <a:ext cx="7514035" cy="1752599"/>
          </a:xfrm>
        </p:spPr>
        <p:txBody>
          <a:bodyPr/>
          <a:lstStyle/>
          <a:p>
            <a:r>
              <a:rPr lang="hu-HU" dirty="0" smtClean="0"/>
              <a:t>DDOS-túlterheléses támadás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47987" y="1780674"/>
            <a:ext cx="7514035" cy="3538889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károkozók bizonyos csoportjai a számítógépet egy nagyon csoport fertőzött számítógéphálózat részévé teszi.</a:t>
            </a:r>
          </a:p>
          <a:p>
            <a:r>
              <a:rPr lang="hu-HU" sz="2400" dirty="0" smtClean="0"/>
              <a:t>A tulajdonos tudta nélkül </a:t>
            </a:r>
            <a:r>
              <a:rPr lang="hu-HU" sz="2400" dirty="0" smtClean="0">
                <a:solidFill>
                  <a:srgbClr val="FF0000"/>
                </a:solidFill>
              </a:rPr>
              <a:t>a fertőzött gépet más gép túlterhelésére használjak fel tömeges adatlekéréssel.</a:t>
            </a:r>
          </a:p>
          <a:p>
            <a:r>
              <a:rPr lang="hu-HU" sz="2400" dirty="0" smtClean="0"/>
              <a:t>A cél az, hogy </a:t>
            </a:r>
            <a:r>
              <a:rPr lang="hu-HU" sz="2400" dirty="0" smtClean="0">
                <a:solidFill>
                  <a:srgbClr val="FF0000"/>
                </a:solidFill>
              </a:rPr>
              <a:t>túlterheléssel  az adott szerver összeomlását, az adott oldal elérését lehetetlenné tegyék</a:t>
            </a:r>
            <a:endParaRPr lang="hu-H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63489" y="163629"/>
            <a:ext cx="7514035" cy="1215992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backdoor</a:t>
            </a:r>
            <a:r>
              <a:rPr lang="hu-HU" dirty="0" smtClean="0"/>
              <a:t> (hátsó ajtó) károkozók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49154" y="2261937"/>
            <a:ext cx="7828371" cy="394315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 </a:t>
            </a:r>
            <a:r>
              <a:rPr lang="hu-HU" sz="2800" dirty="0" smtClean="0"/>
              <a:t>A számítógép sebezhetőségét használják ki, gyakran valamelyik szoftverben eredetileg is beépítik</a:t>
            </a:r>
          </a:p>
          <a:p>
            <a:r>
              <a:rPr lang="hu-HU" sz="2800" dirty="0" smtClean="0"/>
              <a:t>A felhasználó tudta nélkül hozzáfér a számítógép fájljaihoz</a:t>
            </a:r>
          </a:p>
          <a:p>
            <a:r>
              <a:rPr lang="hu-HU" sz="2800" dirty="0" smtClean="0"/>
              <a:t>A támadók úgy használhatják a számítógépet, mintha sajátjuk lenne</a:t>
            </a:r>
          </a:p>
          <a:p>
            <a:r>
              <a:rPr lang="hu-HU" sz="2800" dirty="0"/>
              <a:t>Bővebben: </a:t>
            </a:r>
            <a:r>
              <a:rPr lang="hu-HU" sz="2800" dirty="0">
                <a:hlinkClick r:id="rId2"/>
              </a:rPr>
              <a:t>http://avirus.hu/backdoors</a:t>
            </a:r>
            <a:r>
              <a:rPr lang="hu-HU" sz="2800" dirty="0" smtClean="0">
                <a:hlinkClick r:id="rId2"/>
              </a:rPr>
              <a:t>/</a:t>
            </a:r>
            <a:endParaRPr lang="hu-HU" sz="2800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4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3" y="616017"/>
            <a:ext cx="7514035" cy="1225617"/>
          </a:xfrm>
        </p:spPr>
        <p:txBody>
          <a:bodyPr/>
          <a:lstStyle/>
          <a:p>
            <a:r>
              <a:rPr lang="hu-HU" dirty="0" err="1" smtClean="0"/>
              <a:t>Kriptovaluta</a:t>
            </a:r>
            <a:r>
              <a:rPr lang="hu-HU" dirty="0" smtClean="0"/>
              <a:t> bányász fertőzés (</a:t>
            </a:r>
            <a:r>
              <a:rPr lang="hu-HU" dirty="0" err="1" smtClean="0"/>
              <a:t>criptojacking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1578543"/>
            <a:ext cx="7809386" cy="4039403"/>
          </a:xfrm>
        </p:spPr>
        <p:txBody>
          <a:bodyPr/>
          <a:lstStyle/>
          <a:p>
            <a:r>
              <a:rPr lang="hu-HU" dirty="0" smtClean="0"/>
              <a:t>A megfertőzött gépet, annak tulajdonosa tudta nélkül használja fel </a:t>
            </a:r>
            <a:r>
              <a:rPr lang="hu-HU" dirty="0" err="1" smtClean="0"/>
              <a:t>kriptovaluta</a:t>
            </a:r>
            <a:r>
              <a:rPr lang="hu-HU" dirty="0" smtClean="0"/>
              <a:t> bányászatra.</a:t>
            </a:r>
          </a:p>
          <a:p>
            <a:r>
              <a:rPr lang="hu-HU" dirty="0" smtClean="0"/>
              <a:t>A fertőzés általában </a:t>
            </a:r>
            <a:r>
              <a:rPr lang="hu-HU" dirty="0" err="1"/>
              <a:t>J</a:t>
            </a:r>
            <a:r>
              <a:rPr lang="hu-HU" dirty="0" err="1" smtClean="0"/>
              <a:t>avascript</a:t>
            </a:r>
            <a:r>
              <a:rPr lang="hu-HU" dirty="0" smtClean="0"/>
              <a:t> lapú, és az áldozat gép böngészőprogramjában fut.</a:t>
            </a:r>
          </a:p>
          <a:p>
            <a:r>
              <a:rPr lang="hu-HU" dirty="0" smtClean="0"/>
              <a:t>Semmiféle program telepítése nem történik, közvetlenül a böngészőben fut.</a:t>
            </a:r>
          </a:p>
          <a:p>
            <a:r>
              <a:rPr lang="hu-HU" dirty="0" smtClean="0"/>
              <a:t>A káros kódot egy fertőzött webhely meglátogatása juttatja a böngészőbe.</a:t>
            </a:r>
          </a:p>
          <a:p>
            <a:r>
              <a:rPr lang="hu-HU" dirty="0" smtClean="0"/>
              <a:t>Nagyméretű processzorhasználat, és az alkalmazások lassulása jelzi.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63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2" y="406400"/>
            <a:ext cx="7514035" cy="698500"/>
          </a:xfrm>
        </p:spPr>
        <p:txBody>
          <a:bodyPr/>
          <a:lstStyle/>
          <a:p>
            <a:r>
              <a:rPr lang="hu-HU" dirty="0" smtClean="0"/>
              <a:t>Vírusellenes programok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35141" y="1800860"/>
            <a:ext cx="7514035" cy="4483101"/>
          </a:xfrm>
        </p:spPr>
        <p:txBody>
          <a:bodyPr>
            <a:noAutofit/>
          </a:bodyPr>
          <a:lstStyle/>
          <a:p>
            <a:r>
              <a:rPr lang="hu-HU" sz="2400" dirty="0" smtClean="0"/>
              <a:t>Számos program létezik a rosszindulatú programok ellen</a:t>
            </a:r>
          </a:p>
          <a:p>
            <a:r>
              <a:rPr lang="hu-HU" sz="2400" b="1" dirty="0" smtClean="0"/>
              <a:t>Alapvetően két fő típusba sorolhatóak: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 smtClean="0"/>
              <a:t>Víruspajzs</a:t>
            </a:r>
          </a:p>
          <a:p>
            <a:pPr lvl="1"/>
            <a:r>
              <a:rPr lang="hu-HU" sz="2400" dirty="0" smtClean="0"/>
              <a:t>Állandóan fut a háttérben, </a:t>
            </a:r>
          </a:p>
          <a:p>
            <a:pPr lvl="1"/>
            <a:r>
              <a:rPr lang="hu-HU" sz="2400" dirty="0" smtClean="0"/>
              <a:t>állandó védelmet nyújt a fertőzésekkel szemben</a:t>
            </a:r>
          </a:p>
          <a:p>
            <a:pPr lvl="1"/>
            <a:r>
              <a:rPr lang="hu-HU" sz="2400" dirty="0" smtClean="0"/>
              <a:t>A gép erőforrásait terheli folyamatosan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 smtClean="0"/>
              <a:t>Víruskereső program</a:t>
            </a:r>
          </a:p>
          <a:p>
            <a:pPr lvl="1"/>
            <a:r>
              <a:rPr lang="hu-HU" sz="2400" dirty="0" smtClean="0"/>
              <a:t>A felhasználó akaratától függ az indítása, nem állandóan fut</a:t>
            </a:r>
          </a:p>
          <a:p>
            <a:pPr lvl="1"/>
            <a:r>
              <a:rPr lang="hu-HU" sz="2400" dirty="0" smtClean="0"/>
              <a:t>Állandó védelmet nem nyújt</a:t>
            </a:r>
          </a:p>
          <a:p>
            <a:pPr lvl="1"/>
            <a:r>
              <a:rPr lang="hu-HU" sz="2400" dirty="0"/>
              <a:t> </a:t>
            </a:r>
            <a:r>
              <a:rPr lang="hu-HU" sz="2400" dirty="0" smtClean="0"/>
              <a:t>kevésbé terheli az erőforrásokat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468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2134" y="787400"/>
            <a:ext cx="7514035" cy="1092200"/>
          </a:xfrm>
        </p:spPr>
        <p:txBody>
          <a:bodyPr/>
          <a:lstStyle/>
          <a:p>
            <a:r>
              <a:rPr lang="hu-HU" dirty="0" smtClean="0"/>
              <a:t>A víruskereső szoftverek beállításai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1694046"/>
            <a:ext cx="7514035" cy="4427354"/>
          </a:xfrm>
        </p:spPr>
        <p:txBody>
          <a:bodyPr>
            <a:normAutofit/>
          </a:bodyPr>
          <a:lstStyle/>
          <a:p>
            <a:r>
              <a:rPr lang="hu-HU" sz="2400" dirty="0" smtClean="0"/>
              <a:t>Léteznek kereskedelmi (fizetős) és ingyenes programok</a:t>
            </a:r>
          </a:p>
          <a:p>
            <a:r>
              <a:rPr lang="hu-HU" sz="2400" dirty="0" smtClean="0"/>
              <a:t>Fontos, hogy milyen gyakran frissíti az adatbázisát az új károkozókkal</a:t>
            </a:r>
          </a:p>
          <a:p>
            <a:r>
              <a:rPr lang="hu-HU" sz="2400" dirty="0" smtClean="0"/>
              <a:t>A fizetős programok elméletileg nagyobb tudásúak</a:t>
            </a:r>
          </a:p>
          <a:p>
            <a:r>
              <a:rPr lang="hu-HU" sz="2400" dirty="0" smtClean="0"/>
              <a:t>Mindegyiknél beállíthatjuk hogy mely meghajtókon szeretnénk futtatni a keresést</a:t>
            </a:r>
          </a:p>
          <a:p>
            <a:r>
              <a:rPr lang="hu-HU" sz="2400" dirty="0" smtClean="0"/>
              <a:t>Találat esetén mit csináljon a program (karantén, törlés, naplózás 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577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2" y="165100"/>
            <a:ext cx="7514035" cy="774700"/>
          </a:xfrm>
        </p:spPr>
        <p:txBody>
          <a:bodyPr/>
          <a:lstStyle/>
          <a:p>
            <a:r>
              <a:rPr lang="hu-HU" dirty="0" smtClean="0"/>
              <a:t>A víruskeresés stratégiái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2" y="1219200"/>
            <a:ext cx="7514035" cy="4838701"/>
          </a:xfrm>
        </p:spPr>
        <p:txBody>
          <a:bodyPr>
            <a:noAutofit/>
          </a:bodyPr>
          <a:lstStyle/>
          <a:p>
            <a:r>
              <a:rPr lang="hu-HU" sz="2000" dirty="0" smtClean="0"/>
              <a:t>A víruskereső programok általában két stratégiát alkalmaznak a rosszindulatú programok keresése során: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000" b="1" dirty="0" smtClean="0"/>
              <a:t>Mintaillesztéses keresés</a:t>
            </a:r>
          </a:p>
          <a:p>
            <a:pPr lvl="1"/>
            <a:r>
              <a:rPr lang="hu-HU" sz="2000" dirty="0" smtClean="0"/>
              <a:t>A víruskereső program adatbázisában levő programmintákat hasonlítja össze a gépen található fájlok adataival</a:t>
            </a:r>
          </a:p>
          <a:p>
            <a:pPr lvl="1"/>
            <a:r>
              <a:rPr lang="hu-HU" sz="2000" dirty="0" smtClean="0"/>
              <a:t>Csak olyan károkozót képes megtalálni, ami már ismert az adatbázisa számára</a:t>
            </a:r>
          </a:p>
          <a:p>
            <a:pPr lvl="1"/>
            <a:r>
              <a:rPr lang="hu-HU" sz="2000" dirty="0" smtClean="0"/>
              <a:t>Biztos találatot ad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000" b="1" dirty="0" smtClean="0"/>
              <a:t>Heurisztikus keresés</a:t>
            </a:r>
          </a:p>
          <a:p>
            <a:pPr lvl="1"/>
            <a:r>
              <a:rPr lang="hu-HU" sz="2000" dirty="0" smtClean="0"/>
              <a:t>A programkód viselkedését elemzi</a:t>
            </a:r>
          </a:p>
          <a:p>
            <a:pPr lvl="1"/>
            <a:r>
              <a:rPr lang="hu-HU" sz="2000" dirty="0" smtClean="0"/>
              <a:t>Időigényes</a:t>
            </a:r>
          </a:p>
          <a:p>
            <a:pPr lvl="1"/>
            <a:r>
              <a:rPr lang="hu-HU" sz="2000" dirty="0" smtClean="0"/>
              <a:t>A károkozó programok jellemzőit keresi</a:t>
            </a:r>
          </a:p>
          <a:p>
            <a:pPr lvl="1"/>
            <a:r>
              <a:rPr lang="hu-HU" sz="2000" dirty="0" smtClean="0"/>
              <a:t>Soha nem ad biztos eredményt, a gyanús fájlokat találja meg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9769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3" y="533400"/>
            <a:ext cx="7514035" cy="889000"/>
          </a:xfrm>
        </p:spPr>
        <p:txBody>
          <a:bodyPr/>
          <a:lstStyle/>
          <a:p>
            <a:r>
              <a:rPr lang="hu-HU" dirty="0" smtClean="0"/>
              <a:t>Vírusfertőzést  segítő felhasználói magatartás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92366" y="1778535"/>
            <a:ext cx="7514035" cy="4267201"/>
          </a:xfrm>
        </p:spPr>
        <p:txBody>
          <a:bodyPr>
            <a:normAutofit/>
          </a:bodyPr>
          <a:lstStyle/>
          <a:p>
            <a:r>
              <a:rPr lang="hu-HU" dirty="0" smtClean="0"/>
              <a:t>Sokszor a számítógép felhasználó segíti akaratlanul a károkozók  terjedését:</a:t>
            </a:r>
          </a:p>
          <a:p>
            <a:pPr marL="342900" indent="-342900">
              <a:buFont typeface="+mj-lt"/>
              <a:buAutoNum type="arabicPeriod"/>
            </a:pPr>
            <a:r>
              <a:rPr lang="hu-HU" b="1" dirty="0" smtClean="0"/>
              <a:t>Idegen forrásból származó fájlok letöltése: </a:t>
            </a:r>
            <a:r>
              <a:rPr lang="hu-HU" dirty="0" smtClean="0"/>
              <a:t>gyakori fájlcserélgetés másokkal, bizonytalan hátterű weblapok látogatása, onnan fájlok letöltése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b="1" dirty="0" smtClean="0"/>
              <a:t>Vírusellenes szoftver kikapcsolása, frissítésének megakadályozása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b="1" dirty="0" smtClean="0"/>
              <a:t>Email küldemények kritikátlan kezelése</a:t>
            </a:r>
            <a:r>
              <a:rPr lang="hu-HU" dirty="0" smtClean="0"/>
              <a:t>: nem ismert feladótól érkező üzenetek megnyitása sokszor okoz fertőzést</a:t>
            </a:r>
          </a:p>
          <a:p>
            <a:pPr marL="342900" indent="-342900">
              <a:buFont typeface="+mj-lt"/>
              <a:buAutoNum type="arabicPeriod"/>
            </a:pPr>
            <a:r>
              <a:rPr lang="hu-HU" b="1" dirty="0" smtClean="0"/>
              <a:t>Frissítések mellőzése: </a:t>
            </a:r>
            <a:r>
              <a:rPr lang="hu-HU" dirty="0" smtClean="0"/>
              <a:t>a károkozók sokszor a telepített programok ismert hibáit használják ki, amit az adott program frissítésének telepítésével lehet megelőzni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73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3" y="330200"/>
            <a:ext cx="7514035" cy="850900"/>
          </a:xfrm>
        </p:spPr>
        <p:txBody>
          <a:bodyPr/>
          <a:lstStyle/>
          <a:p>
            <a:r>
              <a:rPr lang="hu-HU" dirty="0" smtClean="0"/>
              <a:t>A károkozó fertőzésének jelei a számítógépen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1270000"/>
            <a:ext cx="7514035" cy="5143500"/>
          </a:xfrm>
        </p:spPr>
        <p:txBody>
          <a:bodyPr>
            <a:normAutofit/>
          </a:bodyPr>
          <a:lstStyle/>
          <a:p>
            <a:r>
              <a:rPr lang="hu-HU" sz="2000" dirty="0" smtClean="0"/>
              <a:t>A károkozó fertőzése esetén megváltozik a számítógépes programok működése</a:t>
            </a:r>
          </a:p>
          <a:p>
            <a:r>
              <a:rPr lang="hu-HU" sz="2000" dirty="0" smtClean="0"/>
              <a:t>Egy vagy több funkció nem működik az adott  programban</a:t>
            </a:r>
          </a:p>
          <a:p>
            <a:r>
              <a:rPr lang="hu-HU" sz="2000" dirty="0" smtClean="0"/>
              <a:t>Adatvesztés történik, egy vagy több fájl tartalma sérül ,amit nem indokol hardver hiba</a:t>
            </a:r>
          </a:p>
          <a:p>
            <a:r>
              <a:rPr lang="hu-HU" sz="2000" dirty="0" smtClean="0"/>
              <a:t>Nem megszokott üzenetek, reklámablakok jelennek meg</a:t>
            </a:r>
          </a:p>
          <a:p>
            <a:r>
              <a:rPr lang="hu-HU" sz="2000" dirty="0" smtClean="0"/>
              <a:t>Az állományok mérete megváltozik, növekszik</a:t>
            </a:r>
          </a:p>
          <a:p>
            <a:r>
              <a:rPr lang="hu-HU" sz="2000" dirty="0" smtClean="0"/>
              <a:t>A hardver terhelése fokozódik, programindítás nélkül is (pl. processzor teljesítmény)</a:t>
            </a:r>
          </a:p>
          <a:p>
            <a:r>
              <a:rPr lang="hu-HU" sz="2000" dirty="0" smtClean="0"/>
              <a:t>Erős hálózati kommunikáció mindenféle más ok nélkül</a:t>
            </a:r>
          </a:p>
          <a:p>
            <a:endParaRPr lang="hu-HU" sz="20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36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számítógépes károkozó fogalma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2438400"/>
            <a:ext cx="7514035" cy="3352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400" dirty="0" smtClean="0"/>
              <a:t>Számítógépes károkozóknak nevezzük azokat a programokat: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sz="2400" dirty="0" smtClean="0"/>
              <a:t> amely képes számítógépről egy másik számítógépre átterjedni,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sz="2400" dirty="0" smtClean="0"/>
              <a:t> képes önmagát újra előállítani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sz="2400" dirty="0" smtClean="0"/>
              <a:t>és a felhasználó szempontjából nem hasznos tevékenységet folytat.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sz="2400" dirty="0" smtClean="0"/>
              <a:t>Rossz szándékú programozók készítik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0697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2" y="558800"/>
            <a:ext cx="7514035" cy="685800"/>
          </a:xfrm>
        </p:spPr>
        <p:txBody>
          <a:bodyPr/>
          <a:lstStyle/>
          <a:p>
            <a:r>
              <a:rPr lang="hu-HU" dirty="0" smtClean="0"/>
              <a:t>Vírusfertőzés esetén célszerű teendők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4239" y="1742173"/>
            <a:ext cx="7514035" cy="3134628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gépet indítsuk újra, lehetőleg más  ( biztosan nem fertőzött) rendszerindító eszközről</a:t>
            </a:r>
          </a:p>
          <a:p>
            <a:r>
              <a:rPr lang="hu-HU" sz="2400" dirty="0" smtClean="0"/>
              <a:t>Futtassunk víruskereső programot</a:t>
            </a:r>
          </a:p>
          <a:p>
            <a:r>
              <a:rPr lang="hu-HU" sz="2400" dirty="0" smtClean="0"/>
              <a:t>A károkozó megtalálása után engedélyezzük a vírusirtó számára a fertőzött állományok törlését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733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4615" y="69784"/>
            <a:ext cx="7514035" cy="1752599"/>
          </a:xfrm>
        </p:spPr>
        <p:txBody>
          <a:bodyPr/>
          <a:lstStyle/>
          <a:p>
            <a:r>
              <a:rPr lang="hu-HU" dirty="0" smtClean="0"/>
              <a:t>A vírusok történeti fejlődésének néhány példája a –a kezdetek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1568918"/>
            <a:ext cx="7514035" cy="4543124"/>
          </a:xfrm>
        </p:spPr>
        <p:txBody>
          <a:bodyPr>
            <a:normAutofit/>
          </a:bodyPr>
          <a:lstStyle/>
          <a:p>
            <a:r>
              <a:rPr lang="hu-HU" i="1" dirty="0"/>
              <a:t>1986</a:t>
            </a:r>
            <a:r>
              <a:rPr lang="hu-HU" dirty="0"/>
              <a:t>:az első vírus  Két pakisztáni PC-kereskedő rájött, hogy a floppy lemez boot szektorának programja felülírható, ezért megváltoztatták a kódot úgy, hogy az önmagát másolja floppyról floppyra. Az első (egyébként ártalmatlan) IBM PC vírust elnevezték </a:t>
            </a:r>
            <a:r>
              <a:rPr lang="hu-HU" b="1" dirty="0" err="1"/>
              <a:t>ŠBrain</a:t>
            </a:r>
            <a:r>
              <a:rPr lang="hu-HU" dirty="0" err="1"/>
              <a:t>-nek</a:t>
            </a:r>
            <a:r>
              <a:rPr lang="hu-HU" dirty="0"/>
              <a:t>.  </a:t>
            </a:r>
          </a:p>
          <a:p>
            <a:r>
              <a:rPr lang="hu-HU" i="1" dirty="0"/>
              <a:t>1987: </a:t>
            </a:r>
            <a:r>
              <a:rPr lang="hu-HU" dirty="0"/>
              <a:t>Franz </a:t>
            </a:r>
            <a:r>
              <a:rPr lang="hu-HU" dirty="0" err="1"/>
              <a:t>Swoboda</a:t>
            </a:r>
            <a:r>
              <a:rPr lang="hu-HU" dirty="0"/>
              <a:t> közzé teszi a titokzatos eredetű </a:t>
            </a:r>
            <a:r>
              <a:rPr lang="hu-HU" b="1" dirty="0"/>
              <a:t>Charlie </a:t>
            </a:r>
            <a:r>
              <a:rPr lang="hu-HU" dirty="0"/>
              <a:t>vírust. Az első kártékony vírus </a:t>
            </a:r>
            <a:r>
              <a:rPr lang="hu-HU" dirty="0" err="1"/>
              <a:t>újraindította</a:t>
            </a:r>
            <a:r>
              <a:rPr lang="hu-HU" dirty="0"/>
              <a:t> vagy lefagyasztotta a számítógépet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 </a:t>
            </a:r>
            <a:r>
              <a:rPr lang="hu-HU" dirty="0"/>
              <a:t>A </a:t>
            </a:r>
            <a:r>
              <a:rPr lang="hu-HU" b="1" dirty="0" err="1"/>
              <a:t>Jerusalem</a:t>
            </a:r>
            <a:r>
              <a:rPr lang="hu-HU" b="1" dirty="0"/>
              <a:t> </a:t>
            </a:r>
            <a:r>
              <a:rPr lang="hu-HU" dirty="0"/>
              <a:t>az első időzített vírus: minden péntek 13-án </a:t>
            </a:r>
            <a:r>
              <a:rPr lang="hu-HU" dirty="0" err="1"/>
              <a:t>törli</a:t>
            </a:r>
            <a:r>
              <a:rPr lang="hu-HU" dirty="0"/>
              <a:t> a végrehajtható állományokat.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b="1" dirty="0" err="1"/>
              <a:t>Stoned</a:t>
            </a:r>
            <a:r>
              <a:rPr lang="hu-HU" b="1" dirty="0"/>
              <a:t> </a:t>
            </a:r>
            <a:r>
              <a:rPr lang="hu-HU" dirty="0"/>
              <a:t>nevű vírus, az első tömeges fertőzést okozó vírus. Még ma is vadon élő vírus. Minden nyolcadik </a:t>
            </a:r>
            <a:r>
              <a:rPr lang="hu-HU" dirty="0" err="1"/>
              <a:t>bootoláskor</a:t>
            </a:r>
            <a:r>
              <a:rPr lang="hu-HU" dirty="0"/>
              <a:t> üzenetet ír ki ("</a:t>
            </a:r>
            <a:r>
              <a:rPr lang="hu-HU" dirty="0" err="1"/>
              <a:t>Your</a:t>
            </a:r>
            <a:r>
              <a:rPr lang="hu-HU" dirty="0"/>
              <a:t> PC is </a:t>
            </a:r>
            <a:r>
              <a:rPr lang="hu-HU" dirty="0" err="1"/>
              <a:t>now</a:t>
            </a:r>
            <a:r>
              <a:rPr lang="hu-HU" dirty="0"/>
              <a:t> </a:t>
            </a:r>
            <a:r>
              <a:rPr lang="hu-HU" dirty="0" err="1"/>
              <a:t>stoned</a:t>
            </a:r>
            <a:r>
              <a:rPr lang="hu-HU" dirty="0"/>
              <a:t>"). </a:t>
            </a:r>
          </a:p>
        </p:txBody>
      </p:sp>
    </p:spTree>
    <p:extLst>
      <p:ext uri="{BB962C8B-B14F-4D97-AF65-F5344CB8AC3E}">
        <p14:creationId xmlns:p14="http://schemas.microsoft.com/office/powerpoint/2010/main" val="14391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2" y="223789"/>
            <a:ext cx="7514035" cy="1752599"/>
          </a:xfrm>
        </p:spPr>
        <p:txBody>
          <a:bodyPr/>
          <a:lstStyle/>
          <a:p>
            <a:r>
              <a:rPr lang="hu-HU" dirty="0" smtClean="0"/>
              <a:t>A vírusok történeti fejlődésének néhány példája (1990-2000)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2127183"/>
            <a:ext cx="7514035" cy="3984859"/>
          </a:xfrm>
        </p:spPr>
        <p:txBody>
          <a:bodyPr>
            <a:normAutofit/>
          </a:bodyPr>
          <a:lstStyle/>
          <a:p>
            <a:r>
              <a:rPr lang="hu-HU" i="1" dirty="0"/>
              <a:t>1992: </a:t>
            </a:r>
            <a:r>
              <a:rPr lang="hu-HU" dirty="0"/>
              <a:t>Egy amerikai víruskereső-kereskedő bejelenti, hogy március 6-án 5 millió számítógép fog leállni a </a:t>
            </a:r>
            <a:r>
              <a:rPr lang="hu-HU" b="1" dirty="0"/>
              <a:t>Michelangelo </a:t>
            </a:r>
            <a:r>
              <a:rPr lang="hu-HU" dirty="0"/>
              <a:t>vírus miatt. A cég meggazdagodott az eladott szoftverekből, miközben legfeljebb 10.000 számítógép fertőződött meg. </a:t>
            </a:r>
          </a:p>
          <a:p>
            <a:r>
              <a:rPr lang="hu-HU" i="1" dirty="0"/>
              <a:t>1995: </a:t>
            </a:r>
            <a:r>
              <a:rPr lang="hu-HU" dirty="0"/>
              <a:t>A víruskereső szoftverek fejlesztői aggódnak, hogy a Windows 95 megjelenésével fölöslegessé válnak, hiszen a legelterjedtebb boot-vírusok nem szaporodnak az új operációs rendszer alatt. Ezzel szemben új kihívásokkal kell szembenézni, mivel megjelennek az első makró vírusok. </a:t>
            </a:r>
          </a:p>
          <a:p>
            <a:r>
              <a:rPr lang="hu-HU" i="1" dirty="0"/>
              <a:t>1998: </a:t>
            </a:r>
            <a:r>
              <a:rPr lang="hu-HU" dirty="0"/>
              <a:t>Az első Java vírus megjelenése. </a:t>
            </a:r>
            <a:r>
              <a:rPr lang="hu-HU" dirty="0" smtClean="0"/>
              <a:t>. </a:t>
            </a:r>
            <a:r>
              <a:rPr lang="hu-HU" i="1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74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3" y="231007"/>
            <a:ext cx="7514035" cy="1138989"/>
          </a:xfrm>
        </p:spPr>
        <p:txBody>
          <a:bodyPr/>
          <a:lstStyle/>
          <a:p>
            <a:r>
              <a:rPr lang="hu-HU" dirty="0"/>
              <a:t>A vírusok történeti fejlődésének néhány </a:t>
            </a:r>
            <a:r>
              <a:rPr lang="hu-HU" dirty="0" smtClean="0"/>
              <a:t>példája (2000 után)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2" y="1501541"/>
            <a:ext cx="7514035" cy="4494998"/>
          </a:xfrm>
        </p:spPr>
        <p:txBody>
          <a:bodyPr>
            <a:normAutofit fontScale="92500" lnSpcReduction="10000"/>
          </a:bodyPr>
          <a:lstStyle/>
          <a:p>
            <a:endParaRPr lang="hu-HU" dirty="0"/>
          </a:p>
          <a:p>
            <a:r>
              <a:rPr lang="hu-HU" b="1" dirty="0"/>
              <a:t>2000</a:t>
            </a:r>
            <a:r>
              <a:rPr lang="hu-HU" dirty="0"/>
              <a:t>: Az </a:t>
            </a:r>
            <a:r>
              <a:rPr lang="hu-HU" b="1" dirty="0" err="1"/>
              <a:t>ILoveYou</a:t>
            </a:r>
            <a:r>
              <a:rPr lang="hu-HU" b="1" dirty="0"/>
              <a:t> </a:t>
            </a:r>
            <a:r>
              <a:rPr lang="hu-HU" dirty="0"/>
              <a:t>minden idők "legsikeresebb" vírusa. Négy óra alatt körbejárja a világot. Ma már a vírus terjedése sokkal inkább az emberi, mint a technikai tényezőkön múlik. </a:t>
            </a:r>
          </a:p>
          <a:p>
            <a:r>
              <a:rPr lang="hu-HU" b="1" dirty="0" smtClean="0"/>
              <a:t>2002</a:t>
            </a:r>
            <a:r>
              <a:rPr lang="hu-HU" dirty="0"/>
              <a:t>: </a:t>
            </a:r>
            <a:r>
              <a:rPr lang="hu-HU" b="1" dirty="0"/>
              <a:t>első .NET vírus</a:t>
            </a:r>
            <a:r>
              <a:rPr lang="hu-HU" dirty="0"/>
              <a:t>ok, LFM, </a:t>
            </a:r>
            <a:r>
              <a:rPr lang="hu-HU" dirty="0" err="1"/>
              <a:t>Donut</a:t>
            </a:r>
            <a:r>
              <a:rPr lang="hu-HU" dirty="0"/>
              <a:t>, </a:t>
            </a:r>
            <a:r>
              <a:rPr lang="hu-HU" dirty="0" err="1"/>
              <a:t>Klez</a:t>
            </a:r>
            <a:r>
              <a:rPr lang="hu-HU" dirty="0"/>
              <a:t> </a:t>
            </a:r>
          </a:p>
          <a:p>
            <a:r>
              <a:rPr lang="hu-HU" b="1" dirty="0" smtClean="0"/>
              <a:t>2003</a:t>
            </a:r>
            <a:r>
              <a:rPr lang="hu-HU" dirty="0"/>
              <a:t>: </a:t>
            </a:r>
            <a:r>
              <a:rPr lang="hu-HU" b="1" dirty="0" err="1" smtClean="0">
                <a:solidFill>
                  <a:srgbClr val="FF0000"/>
                </a:solidFill>
              </a:rPr>
              <a:t>Sobig</a:t>
            </a:r>
            <a:r>
              <a:rPr lang="hu-HU" dirty="0" smtClean="0"/>
              <a:t> </a:t>
            </a:r>
            <a:r>
              <a:rPr lang="hu-HU" dirty="0"/>
              <a:t>(zombihálózat) Szintén </a:t>
            </a:r>
            <a:r>
              <a:rPr lang="hu-HU" b="1" dirty="0"/>
              <a:t>e-mail útján terjedt több különböző változatban is, és képes volt fájlokat másolni, </a:t>
            </a:r>
            <a:r>
              <a:rPr lang="hu-HU" b="1" dirty="0" err="1"/>
              <a:t>továbbküldeni</a:t>
            </a:r>
            <a:r>
              <a:rPr lang="hu-HU" dirty="0"/>
              <a:t>, sőt F jelű változata adott URL-ről további kártékony kódokat is letöltött a számítógépre</a:t>
            </a:r>
          </a:p>
          <a:p>
            <a:r>
              <a:rPr lang="hu-HU" dirty="0" smtClean="0"/>
              <a:t>A </a:t>
            </a:r>
            <a:r>
              <a:rPr lang="hu-HU" dirty="0"/>
              <a:t>2007-ben jelentkező </a:t>
            </a:r>
            <a:r>
              <a:rPr lang="hu-HU" b="1" dirty="0" err="1" smtClean="0">
                <a:solidFill>
                  <a:srgbClr val="FF0000"/>
                </a:solidFill>
              </a:rPr>
              <a:t>Conficke</a:t>
            </a:r>
            <a:r>
              <a:rPr lang="hu-HU" dirty="0" err="1" smtClean="0"/>
              <a:t>r</a:t>
            </a:r>
            <a:r>
              <a:rPr lang="hu-HU" dirty="0" smtClean="0"/>
              <a:t> </a:t>
            </a:r>
            <a:r>
              <a:rPr lang="hu-HU" dirty="0"/>
              <a:t>egy olyan hálózati féreg, amely a Microsoft Windows MS08-067 biztonsági </a:t>
            </a:r>
            <a:r>
              <a:rPr lang="hu-HU" dirty="0" smtClean="0"/>
              <a:t> hibát </a:t>
            </a:r>
            <a:r>
              <a:rPr lang="hu-HU" dirty="0"/>
              <a:t>kihasználó </a:t>
            </a:r>
            <a:r>
              <a:rPr lang="hu-HU" dirty="0" smtClean="0"/>
              <a:t>kóddal </a:t>
            </a:r>
            <a:r>
              <a:rPr lang="hu-HU" dirty="0"/>
              <a:t>terjed. </a:t>
            </a:r>
            <a:r>
              <a:rPr lang="hu-HU" dirty="0" smtClean="0"/>
              <a:t>A </a:t>
            </a:r>
            <a:r>
              <a:rPr lang="hu-HU" b="1" dirty="0" smtClean="0"/>
              <a:t>távoli </a:t>
            </a:r>
            <a:r>
              <a:rPr lang="hu-HU" b="1" dirty="0"/>
              <a:t>eljáráshívással kapcsolatos sebezhetőségre építve a távoli támadó megfelelő jogosultság nélkül hajthatja végre az akcióját</a:t>
            </a:r>
            <a:r>
              <a:rPr lang="hu-HU" dirty="0" smtClean="0"/>
              <a:t>.</a:t>
            </a:r>
          </a:p>
          <a:p>
            <a:r>
              <a:rPr lang="hu-HU" dirty="0"/>
              <a:t>2010 elején megjelent </a:t>
            </a:r>
            <a:r>
              <a:rPr lang="hu-HU" dirty="0" err="1">
                <a:solidFill>
                  <a:srgbClr val="FF0000"/>
                </a:solidFill>
              </a:rPr>
              <a:t>DotTorrent</a:t>
            </a:r>
            <a:r>
              <a:rPr lang="hu-HU" dirty="0"/>
              <a:t> trójai </a:t>
            </a:r>
            <a:r>
              <a:rPr lang="hu-HU" dirty="0" err="1"/>
              <a:t>kilistázza</a:t>
            </a:r>
            <a:r>
              <a:rPr lang="hu-HU" dirty="0"/>
              <a:t> a fertőzött gépen található, </a:t>
            </a:r>
            <a:r>
              <a:rPr lang="hu-HU" dirty="0" err="1" smtClean="0"/>
              <a:t>Bittorent</a:t>
            </a:r>
            <a:r>
              <a:rPr lang="hu-HU" dirty="0" smtClean="0"/>
              <a:t> oldalról letöltött </a:t>
            </a:r>
            <a:r>
              <a:rPr lang="hu-HU" dirty="0"/>
              <a:t>fájlokat, és azt próbálja elhitetni a felhasználóval, hogy ha nem fizet büntetést utánuk egy fiktív szerzői jogvédő szervezetnek, be fogják </a:t>
            </a:r>
            <a:r>
              <a:rPr lang="hu-HU" dirty="0" smtClean="0"/>
              <a:t>perelni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319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07620" y="71838"/>
            <a:ext cx="8136380" cy="1331495"/>
          </a:xfrm>
        </p:spPr>
        <p:txBody>
          <a:bodyPr>
            <a:normAutofit/>
          </a:bodyPr>
          <a:lstStyle/>
          <a:p>
            <a:r>
              <a:rPr lang="hu-HU" sz="2800" dirty="0" smtClean="0"/>
              <a:t>A számítógépes károkozók megoszlás típus szerint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53" y="1027948"/>
            <a:ext cx="7546067" cy="529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86489" y="537636"/>
            <a:ext cx="7514035" cy="1196741"/>
          </a:xfrm>
        </p:spPr>
        <p:txBody>
          <a:bodyPr/>
          <a:lstStyle/>
          <a:p>
            <a:r>
              <a:rPr lang="hu-HU" dirty="0" smtClean="0"/>
              <a:t>A károkozók típusai 2011-2012-ben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05" y="1998495"/>
            <a:ext cx="7020663" cy="41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5634" y="177800"/>
            <a:ext cx="7514035" cy="965200"/>
          </a:xfrm>
        </p:spPr>
        <p:txBody>
          <a:bodyPr/>
          <a:lstStyle/>
          <a:p>
            <a:r>
              <a:rPr lang="hu-HU" dirty="0" smtClean="0"/>
              <a:t>A károkozók (</a:t>
            </a:r>
            <a:r>
              <a:rPr lang="hu-HU" dirty="0" err="1" smtClean="0"/>
              <a:t>malware</a:t>
            </a:r>
            <a:r>
              <a:rPr lang="hu-HU" dirty="0" smtClean="0"/>
              <a:t>)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5933" y="1473200"/>
            <a:ext cx="7514035" cy="4660900"/>
          </a:xfrm>
        </p:spPr>
        <p:txBody>
          <a:bodyPr>
            <a:noAutofit/>
          </a:bodyPr>
          <a:lstStyle/>
          <a:p>
            <a:r>
              <a:rPr lang="hu-HU" sz="2400" dirty="0" smtClean="0"/>
              <a:t>A számítógépes károkozókat a következő csoportokba szokás sorolni.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100" dirty="0" smtClean="0"/>
              <a:t>Vírusok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100" dirty="0" smtClean="0"/>
              <a:t>Férgek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100" dirty="0" smtClean="0"/>
              <a:t>Trójai programok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100" dirty="0" smtClean="0"/>
              <a:t>Kémprogramok (</a:t>
            </a:r>
            <a:r>
              <a:rPr lang="hu-HU" sz="2100" dirty="0" err="1" smtClean="0"/>
              <a:t>spyware</a:t>
            </a:r>
            <a:r>
              <a:rPr lang="hu-HU" sz="2100" dirty="0" smtClean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100" dirty="0" err="1" smtClean="0"/>
              <a:t>Rootkitek</a:t>
            </a:r>
            <a:endParaRPr lang="hu-HU" sz="21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100" dirty="0" smtClean="0"/>
              <a:t>Egyéb károkozók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hu-HU" sz="1950" dirty="0" err="1" smtClean="0"/>
              <a:t>Adware</a:t>
            </a:r>
            <a:r>
              <a:rPr lang="hu-HU" sz="1950" dirty="0" smtClean="0"/>
              <a:t> (reklámprogramok)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hu-HU" sz="1950" dirty="0" err="1" smtClean="0"/>
              <a:t>Hoax</a:t>
            </a:r>
            <a:endParaRPr lang="hu-HU" sz="1950" dirty="0" smtClean="0"/>
          </a:p>
          <a:p>
            <a:pPr marL="685800" lvl="2" indent="0">
              <a:buNone/>
            </a:pPr>
            <a:endParaRPr lang="hu-HU" sz="1950" dirty="0"/>
          </a:p>
        </p:txBody>
      </p:sp>
    </p:spTree>
    <p:extLst>
      <p:ext uri="{BB962C8B-B14F-4D97-AF65-F5344CB8AC3E}">
        <p14:creationId xmlns:p14="http://schemas.microsoft.com/office/powerpoint/2010/main" val="19825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2133" y="165100"/>
            <a:ext cx="7514035" cy="762000"/>
          </a:xfrm>
        </p:spPr>
        <p:txBody>
          <a:bodyPr/>
          <a:lstStyle/>
          <a:p>
            <a:r>
              <a:rPr lang="hu-HU" dirty="0" smtClean="0"/>
              <a:t>A károkozó programok feladatai,céljai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2" y="1257300"/>
            <a:ext cx="7514035" cy="5105400"/>
          </a:xfrm>
        </p:spPr>
        <p:txBody>
          <a:bodyPr>
            <a:normAutofit fontScale="62500" lnSpcReduction="20000"/>
          </a:bodyPr>
          <a:lstStyle/>
          <a:p>
            <a:pPr marL="0" indent="0" defTabSz="431800">
              <a:buFont typeface="+mj-lt"/>
              <a:buAutoNum type="arabicPeriod"/>
            </a:pPr>
            <a:r>
              <a:rPr lang="hu-HU" sz="3800" dirty="0" smtClean="0">
                <a:solidFill>
                  <a:srgbClr val="FF0000"/>
                </a:solidFill>
              </a:rPr>
              <a:t>Rombolás:</a:t>
            </a:r>
          </a:p>
          <a:p>
            <a:pPr lvl="2"/>
            <a:r>
              <a:rPr lang="hu-HU" sz="3650" dirty="0" smtClean="0"/>
              <a:t>fájlok törlése</a:t>
            </a:r>
          </a:p>
          <a:p>
            <a:pPr lvl="2"/>
            <a:r>
              <a:rPr lang="hu-HU" sz="3650" dirty="0" smtClean="0"/>
              <a:t>A számítógép tönkretétele</a:t>
            </a:r>
          </a:p>
          <a:p>
            <a:pPr marL="0" indent="0">
              <a:buFont typeface="+mj-lt"/>
              <a:buAutoNum type="arabicPeriod"/>
            </a:pPr>
            <a:r>
              <a:rPr lang="hu-HU" sz="3800" dirty="0" smtClean="0">
                <a:solidFill>
                  <a:srgbClr val="FF0000"/>
                </a:solidFill>
              </a:rPr>
              <a:t>Az Eszköz felhasználása</a:t>
            </a:r>
          </a:p>
          <a:p>
            <a:pPr lvl="1"/>
            <a:r>
              <a:rPr lang="hu-HU" sz="3800" dirty="0" smtClean="0"/>
              <a:t>A tulajdonos tudta nélkül illegális tevékenységre használják a megfertőzött gépet</a:t>
            </a:r>
          </a:p>
          <a:p>
            <a:pPr marL="0" indent="0">
              <a:buFont typeface="+mj-lt"/>
              <a:buAutoNum type="arabicPeriod"/>
            </a:pPr>
            <a:r>
              <a:rPr lang="hu-HU" sz="3800" dirty="0" smtClean="0">
                <a:solidFill>
                  <a:srgbClr val="FF0000"/>
                </a:solidFill>
              </a:rPr>
              <a:t>Adatlopás</a:t>
            </a:r>
          </a:p>
          <a:p>
            <a:pPr lvl="1"/>
            <a:r>
              <a:rPr lang="hu-HU" sz="3800" dirty="0" smtClean="0"/>
              <a:t>A számítógépről adatokat tulajdonítanak el</a:t>
            </a:r>
          </a:p>
          <a:p>
            <a:pPr marL="0" indent="0">
              <a:buFont typeface="+mj-lt"/>
              <a:buAutoNum type="arabicPeriod"/>
            </a:pPr>
            <a:r>
              <a:rPr lang="hu-HU" sz="3800" dirty="0" smtClean="0">
                <a:solidFill>
                  <a:srgbClr val="FF0000"/>
                </a:solidFill>
              </a:rPr>
              <a:t>Kémkedés, megfigyelés</a:t>
            </a:r>
          </a:p>
          <a:p>
            <a:pPr lvl="1"/>
            <a:r>
              <a:rPr lang="hu-HU" sz="3800" dirty="0" smtClean="0"/>
              <a:t>Billentyűzet leütéseinek rögzítése</a:t>
            </a:r>
          </a:p>
          <a:p>
            <a:pPr lvl="1"/>
            <a:r>
              <a:rPr lang="hu-HU" sz="3800" dirty="0" smtClean="0"/>
              <a:t>Web kamera képének megszerzése</a:t>
            </a:r>
          </a:p>
          <a:p>
            <a:pPr lvl="1"/>
            <a:r>
              <a:rPr lang="hu-HU" sz="3800" dirty="0" smtClean="0"/>
              <a:t>Monitor képének megfigyelése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07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2132" y="107949"/>
            <a:ext cx="7514035" cy="1117600"/>
          </a:xfrm>
        </p:spPr>
        <p:txBody>
          <a:bodyPr/>
          <a:lstStyle/>
          <a:p>
            <a:r>
              <a:rPr lang="hu-HU" dirty="0" smtClean="0"/>
              <a:t>A vírusok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02132" y="1657349"/>
            <a:ext cx="7514035" cy="4608697"/>
          </a:xfrm>
        </p:spPr>
        <p:txBody>
          <a:bodyPr>
            <a:noAutofit/>
          </a:bodyPr>
          <a:lstStyle/>
          <a:p>
            <a:r>
              <a:rPr lang="hu-HU" sz="2000" dirty="0" smtClean="0"/>
              <a:t>A vírusok olyan rosszindulatú programok, melyek egy hordozó programhoz kapcsolják magukat</a:t>
            </a:r>
          </a:p>
          <a:p>
            <a:r>
              <a:rPr lang="hu-HU" sz="2000" dirty="0" smtClean="0"/>
              <a:t>A vírussal fertőzött program elindítása után aktivizálódik a vírus</a:t>
            </a:r>
          </a:p>
          <a:p>
            <a:pPr marL="0" indent="0">
              <a:buNone/>
            </a:pPr>
            <a:r>
              <a:rPr lang="hu-HU" sz="2000" dirty="0" smtClean="0"/>
              <a:t>Típusai: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000" b="1" dirty="0" smtClean="0"/>
              <a:t>Bootvírus</a:t>
            </a:r>
          </a:p>
          <a:p>
            <a:pPr lvl="1"/>
            <a:r>
              <a:rPr lang="hu-HU" sz="2000" dirty="0" smtClean="0"/>
              <a:t>Az operációs rendszer indulásakor </a:t>
            </a:r>
            <a:r>
              <a:rPr lang="hu-HU" sz="2000" dirty="0" err="1" smtClean="0"/>
              <a:t>aktivizálódik</a:t>
            </a:r>
            <a:r>
              <a:rPr lang="hu-HU" sz="2000" dirty="0" smtClean="0"/>
              <a:t> a vírus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000" b="1" dirty="0" smtClean="0"/>
              <a:t>Állományvírus</a:t>
            </a:r>
          </a:p>
          <a:p>
            <a:pPr lvl="1"/>
            <a:r>
              <a:rPr lang="hu-HU" sz="2000" dirty="0" smtClean="0"/>
              <a:t>egy fájlhoz kapcsolódik</a:t>
            </a:r>
          </a:p>
          <a:p>
            <a:pPr lvl="1"/>
            <a:r>
              <a:rPr lang="hu-HU" sz="2000" dirty="0" smtClean="0"/>
              <a:t>A fájl megnyitása után </a:t>
            </a:r>
            <a:r>
              <a:rPr lang="hu-HU" sz="2000" dirty="0" err="1" smtClean="0"/>
              <a:t>aktivizálódik</a:t>
            </a:r>
            <a:r>
              <a:rPr lang="hu-HU" sz="2000" dirty="0" smtClean="0"/>
              <a:t> a vírus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300" b="1" dirty="0" smtClean="0"/>
              <a:t>Makró vírus:</a:t>
            </a:r>
          </a:p>
          <a:p>
            <a:pPr lvl="1"/>
            <a:r>
              <a:rPr lang="hu-HU" sz="2000" dirty="0" smtClean="0"/>
              <a:t>Az Office programok makróihoz kapcsolódnak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7595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75159" y="447675"/>
            <a:ext cx="7514035" cy="1171575"/>
          </a:xfrm>
        </p:spPr>
        <p:txBody>
          <a:bodyPr/>
          <a:lstStyle/>
          <a:p>
            <a:r>
              <a:rPr lang="hu-HU" dirty="0" smtClean="0"/>
              <a:t>Zsarolóvírusok (</a:t>
            </a:r>
            <a:r>
              <a:rPr lang="hu-HU" dirty="0" err="1" smtClean="0"/>
              <a:t>ransomware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4" y="2000250"/>
            <a:ext cx="7514035" cy="3124201"/>
          </a:xfrm>
        </p:spPr>
        <p:txBody>
          <a:bodyPr>
            <a:normAutofit lnSpcReduction="10000"/>
          </a:bodyPr>
          <a:lstStyle/>
          <a:p>
            <a:r>
              <a:rPr lang="hu-HU" sz="2400" dirty="0" smtClean="0"/>
              <a:t>Zsarolással próbál pénzt  akar kicsikarni a felhasználótól</a:t>
            </a:r>
          </a:p>
          <a:p>
            <a:r>
              <a:rPr lang="hu-HU" sz="2400" dirty="0" smtClean="0"/>
              <a:t>Használhatatlanná teszi a gépet, vagy elérhetetlenné a fájlokat</a:t>
            </a:r>
          </a:p>
          <a:p>
            <a:r>
              <a:rPr lang="hu-HU" sz="2400" dirty="0" smtClean="0"/>
              <a:t>Gyakran a fájlokat </a:t>
            </a:r>
            <a:r>
              <a:rPr lang="hu-HU" sz="2400" dirty="0" err="1" smtClean="0"/>
              <a:t>titkosítja</a:t>
            </a:r>
            <a:r>
              <a:rPr lang="hu-HU" sz="2400" dirty="0" smtClean="0"/>
              <a:t>, és csak fizetés után lehet oldani a titkosítást</a:t>
            </a:r>
          </a:p>
          <a:p>
            <a:r>
              <a:rPr lang="hu-HU" sz="2400" dirty="0" smtClean="0"/>
              <a:t>Más változata büntetéssel fenyegeti az illegális fájlletöltő felhasználót, ha nem fizet.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05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2" y="482600"/>
            <a:ext cx="7514035" cy="952500"/>
          </a:xfrm>
        </p:spPr>
        <p:txBody>
          <a:bodyPr/>
          <a:lstStyle/>
          <a:p>
            <a:r>
              <a:rPr lang="hu-HU" dirty="0" smtClean="0"/>
              <a:t>A trójai programok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1778000"/>
            <a:ext cx="7514035" cy="401320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Látszólag hasznos tevékenységet végeznek</a:t>
            </a:r>
          </a:p>
          <a:p>
            <a:r>
              <a:rPr lang="hu-HU" sz="2400" dirty="0" smtClean="0"/>
              <a:t>A felhasználó tölti le a gépére, mert azt hiszi, hogy hasznos a program</a:t>
            </a:r>
          </a:p>
          <a:p>
            <a:r>
              <a:rPr lang="hu-HU" sz="2400" dirty="0" smtClean="0"/>
              <a:t>Mást tesz </a:t>
            </a:r>
            <a:r>
              <a:rPr lang="hu-HU" sz="2400" dirty="0" smtClean="0"/>
              <a:t>a háttérben</a:t>
            </a:r>
            <a:r>
              <a:rPr lang="hu-HU" sz="2400" dirty="0" smtClean="0"/>
              <a:t>, mint amit a felhasználónak mutat</a:t>
            </a:r>
          </a:p>
          <a:p>
            <a:r>
              <a:rPr lang="hu-HU" sz="2400" dirty="0" smtClean="0"/>
              <a:t>A károkozó általában lehetővé teszi a rozsszándékú behatolást a gépre. („hátsó kapu” telepítése.)</a:t>
            </a:r>
          </a:p>
          <a:p>
            <a:r>
              <a:rPr lang="hu-HU" sz="2400" dirty="0"/>
              <a:t>Bővebben: </a:t>
            </a:r>
            <a:r>
              <a:rPr lang="hu-HU" sz="2400" dirty="0">
                <a:hlinkClick r:id="rId2"/>
              </a:rPr>
              <a:t>https://hu.safetydetectives.com/blog/mi-az-a-trojai-virus-es-hogyan-vedekezzunk-ellene</a:t>
            </a:r>
            <a:r>
              <a:rPr lang="hu-HU" sz="2400" dirty="0" smtClean="0">
                <a:hlinkClick r:id="rId2"/>
              </a:rPr>
              <a:t>/</a:t>
            </a:r>
            <a:endParaRPr lang="hu-HU" sz="2400" dirty="0" smtClean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987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4" y="685802"/>
            <a:ext cx="7514035" cy="1239252"/>
          </a:xfrm>
        </p:spPr>
        <p:txBody>
          <a:bodyPr/>
          <a:lstStyle/>
          <a:p>
            <a:r>
              <a:rPr lang="hu-HU" dirty="0" smtClean="0"/>
              <a:t>Férgek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2209800"/>
            <a:ext cx="7514035" cy="358140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Hasonlóak a vírusokhoz,de nincs szükségük </a:t>
            </a:r>
            <a:r>
              <a:rPr lang="hu-HU" sz="2400" dirty="0" err="1" smtClean="0"/>
              <a:t>arra,hogy</a:t>
            </a:r>
            <a:r>
              <a:rPr lang="hu-HU" sz="2400" dirty="0" smtClean="0"/>
              <a:t> más programokhoz, fájlokhoz kapcsolódjanak</a:t>
            </a:r>
          </a:p>
          <a:p>
            <a:r>
              <a:rPr lang="hu-HU" sz="2400" dirty="0" smtClean="0"/>
              <a:t>Képesek önállóan terjedni</a:t>
            </a:r>
          </a:p>
          <a:p>
            <a:r>
              <a:rPr lang="hu-HU" sz="2400" dirty="0" smtClean="0"/>
              <a:t>Sok változta önmagát képes elküldeni </a:t>
            </a:r>
            <a:r>
              <a:rPr lang="hu-HU" sz="2400" dirty="0" err="1" smtClean="0"/>
              <a:t>emailban</a:t>
            </a:r>
            <a:endParaRPr lang="hu-HU" sz="2400" dirty="0" smtClean="0"/>
          </a:p>
          <a:p>
            <a:r>
              <a:rPr lang="hu-HU" sz="2400" dirty="0" smtClean="0"/>
              <a:t>Valódi ártó kód nélkül is lassítják a hálózatot, internetet</a:t>
            </a:r>
          </a:p>
          <a:p>
            <a:r>
              <a:rPr lang="hu-HU" sz="2400" dirty="0" smtClean="0"/>
              <a:t>A számítógép hálózatokat használják fel a terjedéshez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004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rootkitek</a:t>
            </a:r>
            <a:r>
              <a:rPr lang="hu-HU" dirty="0" smtClean="0"/>
              <a:t>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2133600"/>
            <a:ext cx="7514035" cy="3657601"/>
          </a:xfrm>
        </p:spPr>
        <p:txBody>
          <a:bodyPr>
            <a:normAutofit lnSpcReduction="10000"/>
          </a:bodyPr>
          <a:lstStyle/>
          <a:p>
            <a:r>
              <a:rPr lang="hu-HU" sz="2400" dirty="0" smtClean="0"/>
              <a:t>A </a:t>
            </a:r>
            <a:r>
              <a:rPr lang="hu-HU" sz="2400" dirty="0" err="1"/>
              <a:t>r</a:t>
            </a:r>
            <a:r>
              <a:rPr lang="hu-HU" sz="2400" dirty="0" err="1" smtClean="0"/>
              <a:t>ootkitek</a:t>
            </a:r>
            <a:r>
              <a:rPr lang="hu-HU" sz="2400" dirty="0" smtClean="0"/>
              <a:t> olyan programkódok ,melyek lehetővé teszik egy illetéktelen behatoló számára hogy a korábban megfertőzött számítógépre visszatérjen és hozzáférjen az állományokhoz.</a:t>
            </a:r>
          </a:p>
          <a:p>
            <a:r>
              <a:rPr lang="hu-HU" sz="2400" dirty="0" smtClean="0"/>
              <a:t>Bizonyos </a:t>
            </a:r>
            <a:r>
              <a:rPr lang="hu-HU" sz="2400" dirty="0"/>
              <a:t>tevékenységeket </a:t>
            </a:r>
            <a:r>
              <a:rPr lang="hu-HU" sz="2400" dirty="0" smtClean="0"/>
              <a:t>elrejtenek, </a:t>
            </a:r>
            <a:r>
              <a:rPr lang="hu-HU" sz="2400" dirty="0"/>
              <a:t>így lehetővé teszi </a:t>
            </a:r>
            <a:r>
              <a:rPr lang="hu-HU" sz="2400" dirty="0" smtClean="0"/>
              <a:t>a többi kórokozónak, </a:t>
            </a:r>
            <a:r>
              <a:rPr lang="hu-HU" sz="2400" dirty="0"/>
              <a:t>hogy észrevétlenül működjenek</a:t>
            </a:r>
            <a:endParaRPr lang="hu-HU" sz="2400" dirty="0" smtClean="0"/>
          </a:p>
          <a:p>
            <a:r>
              <a:rPr lang="hu-HU" sz="2400" dirty="0" smtClean="0"/>
              <a:t>Általában az operációs rendszer fájljait fertőzi meg</a:t>
            </a:r>
          </a:p>
          <a:p>
            <a:r>
              <a:rPr lang="hu-HU" sz="2400" dirty="0" smtClean="0"/>
              <a:t>A fájlok elvégzik korábbi feladataikat, ezért nehéz felfedezni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11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3474DCE6843E54FA852C8F69F664A8F" ma:contentTypeVersion="3" ma:contentTypeDescription="Új dokumentum létrehozása." ma:contentTypeScope="" ma:versionID="0937bb2dfe23904174081ab479bc92f7">
  <xsd:schema xmlns:xsd="http://www.w3.org/2001/XMLSchema" xmlns:xs="http://www.w3.org/2001/XMLSchema" xmlns:p="http://schemas.microsoft.com/office/2006/metadata/properties" xmlns:ns2="ea3aa843-dc61-4add-830b-a00223605696" targetNamespace="http://schemas.microsoft.com/office/2006/metadata/properties" ma:root="true" ma:fieldsID="630bce9ef3fbb035609ba2cb1ac61bfa" ns2:_="">
    <xsd:import namespace="ea3aa843-dc61-4add-830b-a00223605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aa843-dc61-4add-830b-a00223605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5CC899-FFC7-47A9-9655-D07AC20C1704}"/>
</file>

<file path=customXml/itemProps2.xml><?xml version="1.0" encoding="utf-8"?>
<ds:datastoreItem xmlns:ds="http://schemas.openxmlformats.org/officeDocument/2006/customXml" ds:itemID="{C693ACFE-E6B4-4D8E-BEC9-85355C08662E}"/>
</file>

<file path=customXml/itemProps3.xml><?xml version="1.0" encoding="utf-8"?>
<ds:datastoreItem xmlns:ds="http://schemas.openxmlformats.org/officeDocument/2006/customXml" ds:itemID="{9F107B80-C2E7-4B8B-9784-1CF90D144D98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282</TotalTime>
  <Words>1435</Words>
  <Application>Microsoft Office PowerPoint</Application>
  <PresentationFormat>Diavetítés a képernyőre (4:3 oldalarány)</PresentationFormat>
  <Paragraphs>157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Corbel</vt:lpstr>
      <vt:lpstr>Wingdings</vt:lpstr>
      <vt:lpstr>Parallaxis</vt:lpstr>
      <vt:lpstr>Vírusok, károkozók</vt:lpstr>
      <vt:lpstr>A számítógépes károkozó fogalma</vt:lpstr>
      <vt:lpstr>A károkozók (malware) típusai</vt:lpstr>
      <vt:lpstr>A károkozó programok feladatai,céljai</vt:lpstr>
      <vt:lpstr>A vírusok</vt:lpstr>
      <vt:lpstr>Zsarolóvírusok (ransomware)</vt:lpstr>
      <vt:lpstr>A trójai programok</vt:lpstr>
      <vt:lpstr>Férgek</vt:lpstr>
      <vt:lpstr>A rootkitek jellemzői</vt:lpstr>
      <vt:lpstr>Kémprogramok (spyware)</vt:lpstr>
      <vt:lpstr>Egyéb káros programok</vt:lpstr>
      <vt:lpstr>DDOS-túlterheléses támadás</vt:lpstr>
      <vt:lpstr>A backdoor (hátsó ajtó) károkozók</vt:lpstr>
      <vt:lpstr>Kriptovaluta bányász fertőzés (criptojacking)</vt:lpstr>
      <vt:lpstr>Vírusellenes programok</vt:lpstr>
      <vt:lpstr>A víruskereső szoftverek beállításai</vt:lpstr>
      <vt:lpstr>A víruskeresés stratégiái</vt:lpstr>
      <vt:lpstr>Vírusfertőzést  segítő felhasználói magatartás</vt:lpstr>
      <vt:lpstr>A károkozó fertőzésének jelei a számítógépen</vt:lpstr>
      <vt:lpstr>Vírusfertőzés esetén célszerű teendők</vt:lpstr>
      <vt:lpstr>A vírusok történeti fejlődésének néhány példája a –a kezdetek</vt:lpstr>
      <vt:lpstr>A vírusok történeti fejlődésének néhány példája (1990-2000)</vt:lpstr>
      <vt:lpstr>A vírusok történeti fejlődésének néhány példája (2000 után) </vt:lpstr>
      <vt:lpstr>A számítógépes károkozók megoszlás típus szerint</vt:lpstr>
      <vt:lpstr>A károkozók típusai 2011-2012-ben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Misi</dc:creator>
  <cp:lastModifiedBy>André Mihály</cp:lastModifiedBy>
  <cp:revision>45</cp:revision>
  <dcterms:created xsi:type="dcterms:W3CDTF">2016-05-19T13:51:38Z</dcterms:created>
  <dcterms:modified xsi:type="dcterms:W3CDTF">2021-01-08T09:36:37Z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