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84" r:id="rId9"/>
    <p:sldId id="287" r:id="rId10"/>
    <p:sldId id="285" r:id="rId11"/>
    <p:sldId id="276" r:id="rId12"/>
    <p:sldId id="277" r:id="rId13"/>
    <p:sldId id="278" r:id="rId14"/>
    <p:sldId id="279" r:id="rId15"/>
    <p:sldId id="280" r:id="rId16"/>
    <p:sldId id="281" r:id="rId17"/>
    <p:sldId id="258" r:id="rId18"/>
    <p:sldId id="264" r:id="rId19"/>
    <p:sldId id="259" r:id="rId20"/>
    <p:sldId id="260" r:id="rId21"/>
    <p:sldId id="261" r:id="rId22"/>
    <p:sldId id="263" r:id="rId23"/>
    <p:sldId id="262" r:id="rId24"/>
    <p:sldId id="265" r:id="rId25"/>
    <p:sldId id="266" r:id="rId26"/>
    <p:sldId id="267" r:id="rId27"/>
    <p:sldId id="288" r:id="rId28"/>
    <p:sldId id="289" r:id="rId29"/>
    <p:sldId id="269" r:id="rId30"/>
    <p:sldId id="282" r:id="rId3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4853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60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43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63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4281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176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94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8311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45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90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71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68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05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386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90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0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601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367E20-D9FC-4737-B7C3-9DC20AE3163F}" type="datetimeFigureOut">
              <a:rPr lang="hu-HU" smtClean="0"/>
              <a:pPr/>
              <a:t>2021. 01. 22.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5EFD38-9DC8-41AE-85F0-086DE2A60B7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71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mogatoweb.hu/index.php/hirek/napi-szocokos/230-gdpr-alapelvek-1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et.jogtar.hu/jr/gen/hjegy_doc.cgi?docid=a0100108.t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GNU_General_Public_License" TargetMode="External"/><Relationship Id="rId2" Type="http://schemas.openxmlformats.org/officeDocument/2006/relationships/hyperlink" Target="https://hu.wikipedia.org/wiki/BSD_licen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.wikipedia.org/wiki/Mozilla_Public_License" TargetMode="External"/><Relationship Id="rId4" Type="http://schemas.openxmlformats.org/officeDocument/2006/relationships/hyperlink" Target="https://hu.wikipedia.org/wiki/Apache_Licenc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hu.wikipedia.org/wiki/%C3%81ltal%C3%A1nos_adatv%C3%A9delmi_rendel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72296" y="770021"/>
            <a:ext cx="6947127" cy="138996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Jogi kérdések az informatikában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194560" y="2781702"/>
            <a:ext cx="6492241" cy="2985496"/>
          </a:xfrm>
        </p:spPr>
        <p:txBody>
          <a:bodyPr>
            <a:normAutofit/>
          </a:bodyPr>
          <a:lstStyle/>
          <a:p>
            <a:r>
              <a:rPr lang="hu-HU" dirty="0" smtClean="0"/>
              <a:t>2.6 Jogi </a:t>
            </a:r>
            <a:r>
              <a:rPr lang="hu-HU" dirty="0"/>
              <a:t>kérdések az informatikában. Jogi szempontból védendő adatok, a védelem okai. </a:t>
            </a:r>
            <a:r>
              <a:rPr lang="hu-HU" dirty="0" smtClean="0"/>
              <a:t>Az adatvédelem </a:t>
            </a:r>
            <a:r>
              <a:rPr lang="hu-HU" dirty="0"/>
              <a:t>kérdései, jogi szabályozások (adatvédelmi törvény, direkt marketing, elektronikus  kereskedelem).  Az  adatok  védelme  az  interneten.  A  szerzői  jog  és az informatika. A szoftver fogalma és csoportosítása felhasználói szerződés (</a:t>
            </a:r>
            <a:r>
              <a:rPr lang="hu-HU" dirty="0" err="1"/>
              <a:t>licencelési</a:t>
            </a:r>
            <a:r>
              <a:rPr lang="hu-HU" dirty="0"/>
              <a:t> módok) szerint. A freeware, shareware, üzleti és egyéb szoftverváltozatok jellemzői. A szoftverek védelme (technikai védelem, jogi védelem).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69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22764" y="221381"/>
            <a:ext cx="7704667" cy="1138989"/>
          </a:xfrm>
        </p:spPr>
        <p:txBody>
          <a:bodyPr/>
          <a:lstStyle/>
          <a:p>
            <a:r>
              <a:rPr lang="hu-HU" dirty="0" smtClean="0"/>
              <a:t>Az GDPR alapelvei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54" y="1201707"/>
            <a:ext cx="5598124" cy="5501605"/>
          </a:xfrm>
        </p:spPr>
      </p:pic>
      <p:sp>
        <p:nvSpPr>
          <p:cNvPr id="5" name="Téglalap 4"/>
          <p:cNvSpPr/>
          <p:nvPr/>
        </p:nvSpPr>
        <p:spPr>
          <a:xfrm>
            <a:off x="668955" y="2663073"/>
            <a:ext cx="1612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www.tamogatoweb.hu/index.php/hirek/napi-szocokos/230-gdpr-alapelvek-1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85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3630" y="0"/>
            <a:ext cx="9066998" cy="1325563"/>
          </a:xfrm>
        </p:spPr>
        <p:txBody>
          <a:bodyPr/>
          <a:lstStyle/>
          <a:p>
            <a:pPr algn="ctr"/>
            <a:r>
              <a:rPr lang="hu-HU" dirty="0" smtClean="0"/>
              <a:t>A kötelező és az önkéntes adatszolgáltatás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59656" y="1790299"/>
            <a:ext cx="7886700" cy="4463666"/>
          </a:xfrm>
        </p:spPr>
        <p:txBody>
          <a:bodyPr>
            <a:normAutofit/>
          </a:bodyPr>
          <a:lstStyle/>
          <a:p>
            <a:r>
              <a:rPr lang="hu-HU" dirty="0" smtClean="0"/>
              <a:t>Az állampolgárok számára a </a:t>
            </a:r>
            <a:r>
              <a:rPr lang="hu-HU" b="1" dirty="0" smtClean="0">
                <a:solidFill>
                  <a:srgbClr val="FF0000"/>
                </a:solidFill>
              </a:rPr>
              <a:t>kötelező adatszolgáltatás </a:t>
            </a:r>
            <a:r>
              <a:rPr lang="hu-HU" dirty="0" smtClean="0"/>
              <a:t>körét mindig törvény szabályozza.</a:t>
            </a:r>
          </a:p>
          <a:p>
            <a:r>
              <a:rPr lang="hu-HU" dirty="0" smtClean="0"/>
              <a:t>Csak a meghatározott állami szervek kezelhetik ezeket az adatokat, és csak addig, ameddig azt a vonatkozó törvény megengedi.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Önkéntes adatszolgáltatás </a:t>
            </a:r>
            <a:r>
              <a:rPr lang="hu-HU" dirty="0" smtClean="0"/>
              <a:t>az adott személy döntésétől függ (pl. telefonszám szerepeljen a telefonkönyvben)</a:t>
            </a:r>
          </a:p>
          <a:p>
            <a:r>
              <a:rPr lang="hu-HU" dirty="0" smtClean="0"/>
              <a:t>Mindig tájékoztatni kell az állampolgárt, hogy kik ismerhetik meg a közölt adatokat, meddig fogják felhasználni az adatokat, és mi az adatkezelés célja.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11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adatkezelést felügyelő intézmények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49510" y="2438401"/>
            <a:ext cx="7704667" cy="3332816"/>
          </a:xfrm>
        </p:spPr>
        <p:txBody>
          <a:bodyPr/>
          <a:lstStyle/>
          <a:p>
            <a:r>
              <a:rPr lang="hu-HU" dirty="0" smtClean="0"/>
              <a:t>Nemzeti Adatvédelmi és információszabadság Hatóság</a:t>
            </a:r>
          </a:p>
          <a:p>
            <a:r>
              <a:rPr lang="hu-HU" dirty="0" smtClean="0"/>
              <a:t>Bárki kezdeményezheti a hatóság vizsgálatát, ha úgy érzi, megsértik az adatait</a:t>
            </a:r>
          </a:p>
          <a:p>
            <a:r>
              <a:rPr lang="hu-HU" dirty="0" smtClean="0"/>
              <a:t>Bírósághoz is lehet fordulni, amennyiben sérül valakinek a személyes adatokhoz fűződő joga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02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személyes adatok és az internet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2165684"/>
            <a:ext cx="7704667" cy="3834132"/>
          </a:xfrm>
        </p:spPr>
        <p:txBody>
          <a:bodyPr/>
          <a:lstStyle/>
          <a:p>
            <a:r>
              <a:rPr lang="hu-HU" dirty="0" smtClean="0">
                <a:solidFill>
                  <a:srgbClr val="FF0000"/>
                </a:solidFill>
              </a:rPr>
              <a:t>Senkinek nincs 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smtClean="0">
                <a:solidFill>
                  <a:srgbClr val="FF0000"/>
                </a:solidFill>
              </a:rPr>
              <a:t>joga mások személyes adatait az interneten nyilvánosságra hozni. (fényképet sem!)</a:t>
            </a:r>
          </a:p>
          <a:p>
            <a:r>
              <a:rPr lang="hu-HU" dirty="0" smtClean="0"/>
              <a:t>Egy másik állampolgár senkiről nem készíthet engedélye nélkül fényképet- hang vagy mozgókép felvételt.</a:t>
            </a:r>
          </a:p>
          <a:p>
            <a:r>
              <a:rPr lang="hu-HU" dirty="0" smtClean="0"/>
              <a:t>Becsmérlő, nem valós információk közlése nagy nyilvánosság előtt  a személy jó hírnevének megsértését jelenti és az elkövetőt jogi felelősség terheli.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79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8386" y="385011"/>
            <a:ext cx="7704667" cy="1302620"/>
          </a:xfrm>
        </p:spPr>
        <p:txBody>
          <a:bodyPr/>
          <a:lstStyle/>
          <a:p>
            <a:pPr algn="ctr"/>
            <a:r>
              <a:rPr lang="hu-HU" dirty="0" smtClean="0"/>
              <a:t>Az elektronikus kereskedelem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8386" y="1898450"/>
            <a:ext cx="7886700" cy="3649663"/>
          </a:xfrm>
        </p:spPr>
        <p:txBody>
          <a:bodyPr>
            <a:normAutofit/>
          </a:bodyPr>
          <a:lstStyle/>
          <a:p>
            <a:r>
              <a:rPr lang="hu-HU" dirty="0" smtClean="0"/>
              <a:t>Napjainkban egyre több terméket lehet internetes áruházakban megrendelni.</a:t>
            </a:r>
          </a:p>
          <a:p>
            <a:r>
              <a:rPr lang="hu-HU" dirty="0" smtClean="0"/>
              <a:t>Külön törvény foglakozik az internetes kereskedelem jogi előírásaival</a:t>
            </a:r>
          </a:p>
          <a:p>
            <a:pPr lvl="1"/>
            <a:r>
              <a:rPr lang="hu-HU" dirty="0"/>
              <a:t>2001. évi CVIII. </a:t>
            </a:r>
            <a:r>
              <a:rPr lang="hu-HU" dirty="0" smtClean="0"/>
              <a:t>törvény</a:t>
            </a:r>
            <a:endParaRPr lang="hu-HU" dirty="0" smtClean="0">
              <a:hlinkClick r:id="rId2"/>
            </a:endParaRPr>
          </a:p>
          <a:p>
            <a:pPr lvl="1"/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net.jogtar.hu/jr/gen/hjegy_doc.cgi?docid=a0100108.tv</a:t>
            </a:r>
            <a:endParaRPr lang="hu-HU" dirty="0" smtClean="0"/>
          </a:p>
          <a:p>
            <a:r>
              <a:rPr lang="hu-HU" dirty="0" smtClean="0"/>
              <a:t>A kereskedő cég adatait, elérhetőségeit kötelező a weboldalon feltüntetni.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64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elektronikus kereskedelem és az adatvédelem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cégek csak meghatározott adatokat </a:t>
            </a:r>
            <a:r>
              <a:rPr lang="hu-HU" dirty="0" smtClean="0"/>
              <a:t>tárolhatnak (</a:t>
            </a:r>
            <a:r>
              <a:rPr lang="hu-HU" dirty="0"/>
              <a:t>név, lakcím)</a:t>
            </a:r>
          </a:p>
          <a:p>
            <a:r>
              <a:rPr lang="hu-HU" dirty="0" smtClean="0"/>
              <a:t>Csak addig </a:t>
            </a:r>
            <a:r>
              <a:rPr lang="hu-HU" dirty="0"/>
              <a:t>tárolhatják az </a:t>
            </a:r>
            <a:r>
              <a:rPr lang="hu-HU" dirty="0" smtClean="0"/>
              <a:t>adatokat</a:t>
            </a:r>
            <a:r>
              <a:rPr lang="hu-HU" dirty="0"/>
              <a:t>, ameddig a megrendelés </a:t>
            </a:r>
            <a:r>
              <a:rPr lang="hu-HU" dirty="0" smtClean="0"/>
              <a:t>kézbesítéséhez </a:t>
            </a:r>
            <a:r>
              <a:rPr lang="hu-HU" dirty="0"/>
              <a:t>szükség </a:t>
            </a:r>
            <a:r>
              <a:rPr lang="hu-HU" dirty="0" smtClean="0"/>
              <a:t>van</a:t>
            </a:r>
          </a:p>
          <a:p>
            <a:r>
              <a:rPr lang="hu-HU" dirty="0" smtClean="0"/>
              <a:t>14 napig kötelesek visszavenni az értékesített terméket</a:t>
            </a:r>
          </a:p>
          <a:p>
            <a:r>
              <a:rPr lang="hu-HU" dirty="0" smtClean="0"/>
              <a:t>Reklám céljából csak a vásárló hozzájárulásával tárolhatják  a vásárló elérhetőségeit.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62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317634"/>
            <a:ext cx="7886700" cy="622285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 direkt marketing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1905" y="1443790"/>
            <a:ext cx="7886700" cy="5050807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Direkt marketingnek nevezzük, amikor valaki reklám céljából keresi meg az adott személyt levélben </a:t>
            </a:r>
            <a:r>
              <a:rPr lang="hu-HU" dirty="0" err="1"/>
              <a:t>e</a:t>
            </a:r>
            <a:r>
              <a:rPr lang="hu-HU" dirty="0" err="1" smtClean="0"/>
              <a:t>-mailban</a:t>
            </a:r>
            <a:r>
              <a:rPr lang="hu-HU" dirty="0" smtClean="0"/>
              <a:t>, telefonon.</a:t>
            </a:r>
          </a:p>
          <a:p>
            <a:r>
              <a:rPr lang="hu-HU" dirty="0" smtClean="0"/>
              <a:t>A 2008-ban elfogadott reklámtörvény szerint, csak az adott személy jóváhagyásával lehet reklám céllal megkeresni.</a:t>
            </a:r>
          </a:p>
          <a:p>
            <a:r>
              <a:rPr lang="hu-HU" dirty="0" smtClean="0"/>
              <a:t>Telefonhívással akkor lehet megkeresni reklám céllal, ha nem tiltotta le</a:t>
            </a:r>
          </a:p>
          <a:p>
            <a:r>
              <a:rPr lang="hu-HU" dirty="0" smtClean="0"/>
              <a:t>Postai levelet lehet küldeni , de biztosítani kell, hogy lemondhassa a reklám küldését az állampolgár.</a:t>
            </a:r>
          </a:p>
          <a:p>
            <a:r>
              <a:rPr lang="hu-HU" dirty="0" smtClean="0"/>
              <a:t>Reklám célú elektronikus üzenetet, csak a személy hozzájárulásával lehet küldeni és biztosítani kell, hogy leiratkozhasson a reklám küldésről.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1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88011" y="144378"/>
            <a:ext cx="7704667" cy="927235"/>
          </a:xfrm>
        </p:spPr>
        <p:txBody>
          <a:bodyPr/>
          <a:lstStyle/>
          <a:p>
            <a:r>
              <a:rPr lang="hu-HU" dirty="0" smtClean="0"/>
              <a:t>A szerzői jogról szóló törvény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1466249"/>
            <a:ext cx="7897916" cy="4533568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Minden szellemi alkotást  védi a szerzői jogról szóló törvény</a:t>
            </a:r>
          </a:p>
          <a:p>
            <a:r>
              <a:rPr lang="hu-HU" dirty="0" smtClean="0"/>
              <a:t>Országonként eltérő a jogi szabályozás, de mindenhol védi az alkotó, létrehozó érdekeit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A szerzői jogi védelem mindig meghatározott ideig szól (általában a szerző halálától 70 év)</a:t>
            </a:r>
            <a:r>
              <a:rPr lang="hu-HU" dirty="0" smtClean="0">
                <a:sym typeface="Wingdings" panose="05000000000000000000" pitchFamily="2" charset="2"/>
              </a:rPr>
              <a:t> nem azonos a védjegyoltalommal, ami korlátlanul meghosszabbítható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Nem konkrét ötleteket, találmányokat véd azok a szabadalmak!</a:t>
            </a:r>
            <a:endParaRPr lang="hu-HU" dirty="0" smtClean="0"/>
          </a:p>
          <a:p>
            <a:r>
              <a:rPr lang="hu-HU" dirty="0" smtClean="0"/>
              <a:t>Magyarországon az 1999.évi LXXVI. Törvény szól a szerzői jogról</a:t>
            </a:r>
          </a:p>
          <a:p>
            <a:r>
              <a:rPr lang="hu-HU" dirty="0" smtClean="0"/>
              <a:t>A szerzői jog szerint az alkotó (jogtulajdonos) magántulajdonként rendelkezhet  a termékről.</a:t>
            </a:r>
          </a:p>
          <a:p>
            <a:pPr lvl="1"/>
            <a:r>
              <a:rPr lang="hu-HU" dirty="0" smtClean="0"/>
              <a:t>Joga van másolni, terjeszteni</a:t>
            </a:r>
          </a:p>
          <a:p>
            <a:pPr lvl="1"/>
            <a:r>
              <a:rPr lang="hu-HU" dirty="0" smtClean="0"/>
              <a:t>Másokat felhatalmazni másolásra, forgalmazásra stb.</a:t>
            </a:r>
          </a:p>
        </p:txBody>
      </p:sp>
    </p:spTree>
    <p:extLst>
      <p:ext uri="{BB962C8B-B14F-4D97-AF65-F5344CB8AC3E}">
        <p14:creationId xmlns:p14="http://schemas.microsoft.com/office/powerpoint/2010/main" val="8948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7809" y="182881"/>
            <a:ext cx="7704667" cy="1244868"/>
          </a:xfrm>
        </p:spPr>
        <p:txBody>
          <a:bodyPr/>
          <a:lstStyle/>
          <a:p>
            <a:r>
              <a:rPr lang="hu-HU" dirty="0" smtClean="0"/>
              <a:t>A szerzői jog keletkezése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27" y="2120139"/>
            <a:ext cx="7665973" cy="33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9135" y="442762"/>
            <a:ext cx="7704667" cy="773230"/>
          </a:xfrm>
        </p:spPr>
        <p:txBody>
          <a:bodyPr/>
          <a:lstStyle/>
          <a:p>
            <a:r>
              <a:rPr lang="hu-HU" dirty="0" smtClean="0"/>
              <a:t>A szerzői alkotás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59135" y="1498862"/>
            <a:ext cx="7704667" cy="4218543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Szerzői alkotásnak minősül a törvény szerint:</a:t>
            </a:r>
          </a:p>
          <a:p>
            <a:pPr lvl="1">
              <a:buFont typeface="Wingdings" pitchFamily="2" charset="2"/>
              <a:buChar char="q"/>
            </a:pPr>
            <a:r>
              <a:rPr lang="hu-HU" dirty="0" smtClean="0"/>
              <a:t>Irodalmi, zenei mű</a:t>
            </a:r>
          </a:p>
          <a:p>
            <a:pPr lvl="1">
              <a:buFont typeface="Wingdings" pitchFamily="2" charset="2"/>
              <a:buChar char="q"/>
            </a:pPr>
            <a:r>
              <a:rPr lang="hu-HU" dirty="0" smtClean="0"/>
              <a:t>Film</a:t>
            </a:r>
          </a:p>
          <a:p>
            <a:pPr lvl="1">
              <a:buFont typeface="Wingdings" pitchFamily="2" charset="2"/>
              <a:buChar char="q"/>
            </a:pPr>
            <a:r>
              <a:rPr lang="hu-HU" dirty="0" smtClean="0"/>
              <a:t>Szobor, fénykép</a:t>
            </a:r>
          </a:p>
          <a:p>
            <a:pPr lvl="1">
              <a:buFont typeface="Wingdings" pitchFamily="2" charset="2"/>
              <a:buChar char="q"/>
            </a:pPr>
            <a:r>
              <a:rPr lang="hu-HU" dirty="0" smtClean="0"/>
              <a:t>Számítógépes program, adatbázis</a:t>
            </a:r>
          </a:p>
          <a:p>
            <a:pPr lvl="1">
              <a:buFont typeface="Wingdings" pitchFamily="2" charset="2"/>
              <a:buChar char="q"/>
            </a:pPr>
            <a:r>
              <a:rPr lang="hu-HU" dirty="0" smtClean="0"/>
              <a:t>Építészeti tervrajz, térkép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33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adatvédelem kérdése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A modern korban egyre több olyan adat keletkezik,ami az egyes emberekről szól, vagy hozzájuk kapcsolódik.</a:t>
            </a:r>
          </a:p>
          <a:p>
            <a:r>
              <a:rPr lang="hu-HU" dirty="0" smtClean="0"/>
              <a:t>A modern informatikai eszközök segítségével egyszerű nagy mennyiségű adatot tárolni</a:t>
            </a:r>
          </a:p>
          <a:p>
            <a:r>
              <a:rPr lang="hu-HU" dirty="0" smtClean="0"/>
              <a:t>Az interneten minden nap óriási mennyiségű adat érhető el.</a:t>
            </a:r>
          </a:p>
          <a:p>
            <a:r>
              <a:rPr lang="hu-HU" dirty="0" smtClean="0"/>
              <a:t>A demokratikus jogállamokban törvények szabályozzák, hogy ki milyen módon használhatja fel az állampolgárok adatait.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68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6887" y="154004"/>
            <a:ext cx="7704667" cy="859858"/>
          </a:xfrm>
        </p:spPr>
        <p:txBody>
          <a:bodyPr/>
          <a:lstStyle/>
          <a:p>
            <a:r>
              <a:rPr lang="hu-HU" dirty="0" smtClean="0"/>
              <a:t>A szerzőt megillető jogok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11008" y="1607419"/>
            <a:ext cx="7704667" cy="3795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 smtClean="0"/>
              <a:t>A szerzőt megillető jogok lehetnek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Személyhez fűződő jogok- </a:t>
            </a:r>
            <a:r>
              <a:rPr lang="hu-HU" dirty="0" smtClean="0"/>
              <a:t>nem szűnnek meg a védelmi idő után sem!</a:t>
            </a:r>
          </a:p>
          <a:p>
            <a:pPr lvl="1"/>
            <a:r>
              <a:rPr lang="hu-HU" dirty="0" smtClean="0"/>
              <a:t>Más nem nevezheti magát a mű szerzőjének</a:t>
            </a:r>
          </a:p>
          <a:p>
            <a:pPr lvl="1"/>
            <a:r>
              <a:rPr lang="hu-HU" dirty="0" smtClean="0"/>
              <a:t>A szerző kérheti nevének feltüntetését a művön</a:t>
            </a:r>
          </a:p>
          <a:p>
            <a:pPr lvl="1"/>
            <a:r>
              <a:rPr lang="hu-HU" dirty="0" smtClean="0"/>
              <a:t>Engedélye nélkül nem lehet megváltoztatni a művet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Vagyoni jogok</a:t>
            </a:r>
          </a:p>
          <a:p>
            <a:pPr lvl="1"/>
            <a:r>
              <a:rPr lang="hu-HU" dirty="0" smtClean="0"/>
              <a:t>Pénzt kérhet a műve használatért</a:t>
            </a:r>
          </a:p>
          <a:p>
            <a:pPr lvl="1"/>
            <a:r>
              <a:rPr lang="hu-HU" dirty="0" smtClean="0"/>
              <a:t>Előadhatja, terjesztheti,</a:t>
            </a:r>
          </a:p>
          <a:p>
            <a:pPr lvl="1"/>
            <a:r>
              <a:rPr lang="hu-HU" dirty="0" smtClean="0"/>
              <a:t>Örökölni is lehet a vagyoni jogokat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04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8760" y="288757"/>
            <a:ext cx="7969362" cy="1331496"/>
          </a:xfrm>
        </p:spPr>
        <p:txBody>
          <a:bodyPr/>
          <a:lstStyle/>
          <a:p>
            <a:r>
              <a:rPr lang="hu-HU" dirty="0" smtClean="0"/>
              <a:t>A szoftverekre vonatkozó szerzői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1896177"/>
            <a:ext cx="7704667" cy="4103639"/>
          </a:xfrm>
        </p:spPr>
        <p:txBody>
          <a:bodyPr/>
          <a:lstStyle/>
          <a:p>
            <a:r>
              <a:rPr lang="hu-HU" dirty="0" smtClean="0"/>
              <a:t>A szerzői jog szerint a szoftver a létrehozó cég vagy személy szellemi tulajdona</a:t>
            </a:r>
          </a:p>
          <a:p>
            <a:r>
              <a:rPr lang="hu-HU" dirty="0" smtClean="0"/>
              <a:t>A szerző engedélye nélküli használata, másolása törvénybe ütköző cselekedet.</a:t>
            </a:r>
          </a:p>
          <a:p>
            <a:r>
              <a:rPr lang="hu-HU" dirty="0" smtClean="0"/>
              <a:t>A licenc szerződés határozza meg, hogy a jogtulajdonos milyen feltételekkel engedi a szoftver használatát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24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88011" y="96251"/>
            <a:ext cx="7704667" cy="1033113"/>
          </a:xfrm>
        </p:spPr>
        <p:txBody>
          <a:bodyPr/>
          <a:lstStyle/>
          <a:p>
            <a:r>
              <a:rPr lang="hu-HU" dirty="0" smtClean="0"/>
              <a:t>Szoftver licenc fajtái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36651" y="1456624"/>
            <a:ext cx="7704667" cy="3561415"/>
          </a:xfrm>
        </p:spPr>
        <p:txBody>
          <a:bodyPr/>
          <a:lstStyle/>
          <a:p>
            <a:r>
              <a:rPr lang="hu-HU" dirty="0" smtClean="0"/>
              <a:t>Kereskedelmi programok</a:t>
            </a:r>
          </a:p>
          <a:p>
            <a:r>
              <a:rPr lang="hu-HU" dirty="0" smtClean="0"/>
              <a:t>Shareware programok (</a:t>
            </a:r>
            <a:r>
              <a:rPr lang="hu-HU" dirty="0" err="1" smtClean="0"/>
              <a:t>Trial</a:t>
            </a:r>
            <a:r>
              <a:rPr lang="hu-HU" dirty="0" smtClean="0"/>
              <a:t>, </a:t>
            </a:r>
            <a:r>
              <a:rPr lang="hu-HU" dirty="0" err="1" smtClean="0"/>
              <a:t>Demo</a:t>
            </a:r>
            <a:r>
              <a:rPr lang="hu-HU" dirty="0" smtClean="0"/>
              <a:t>)</a:t>
            </a:r>
          </a:p>
          <a:p>
            <a:r>
              <a:rPr lang="hu-HU" dirty="0" smtClean="0"/>
              <a:t>Freeware programok</a:t>
            </a:r>
          </a:p>
          <a:p>
            <a:r>
              <a:rPr lang="hu-HU" dirty="0" smtClean="0"/>
              <a:t>Szabad szoftverek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43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2287" y="446234"/>
            <a:ext cx="7704667" cy="917609"/>
          </a:xfrm>
        </p:spPr>
        <p:txBody>
          <a:bodyPr>
            <a:normAutofit/>
          </a:bodyPr>
          <a:lstStyle/>
          <a:p>
            <a:r>
              <a:rPr lang="hu-HU" dirty="0" smtClean="0"/>
              <a:t>Kereskedelmi programok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68563" y="1831480"/>
            <a:ext cx="7704667" cy="3593867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Pénzért lehet megvásárolni a licencet</a:t>
            </a:r>
          </a:p>
          <a:p>
            <a:r>
              <a:rPr lang="hu-HU" dirty="0" smtClean="0"/>
              <a:t>Általában védett márkanévvel, gyártóval kötött szerződés alapján forgalmazhatóak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Csak az ilyen forgalmazótól vett szoftver jogtiszta</a:t>
            </a:r>
            <a:endParaRPr lang="hu-HU" dirty="0" smtClean="0"/>
          </a:p>
          <a:p>
            <a:r>
              <a:rPr lang="hu-HU" dirty="0" smtClean="0"/>
              <a:t>Ügyfélszolgálat, technikai tanácsadás járulhat hozzá (meghatározott ideig)</a:t>
            </a:r>
          </a:p>
          <a:p>
            <a:r>
              <a:rPr lang="hu-HU" dirty="0" smtClean="0"/>
              <a:t>Ilyen szoftver pl. Windows különböző változatai, a Microsoft Office, Adobe  </a:t>
            </a:r>
            <a:r>
              <a:rPr lang="hu-HU" dirty="0" err="1" smtClean="0"/>
              <a:t>Dreamweaver</a:t>
            </a:r>
            <a:r>
              <a:rPr lang="hu-HU" dirty="0" smtClean="0"/>
              <a:t> (weblapszerkesztő) stb.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76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638" y="154004"/>
            <a:ext cx="7704667" cy="917610"/>
          </a:xfrm>
        </p:spPr>
        <p:txBody>
          <a:bodyPr/>
          <a:lstStyle/>
          <a:p>
            <a:r>
              <a:rPr lang="hu-HU" dirty="0" smtClean="0"/>
              <a:t>Shareware programok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7380" y="1174282"/>
            <a:ext cx="7704667" cy="4803006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Ingyenesen beszerezhetőek és terjeszthetőek</a:t>
            </a:r>
          </a:p>
          <a:p>
            <a:r>
              <a:rPr lang="hu-HU" dirty="0"/>
              <a:t>Reklám céllal terjesztik a készítők, </a:t>
            </a:r>
            <a:r>
              <a:rPr lang="hu-HU" dirty="0" smtClean="0"/>
              <a:t>hogy a </a:t>
            </a:r>
            <a:r>
              <a:rPr lang="hu-HU" dirty="0"/>
              <a:t>felhasználó megismerje, majd megvegye a kereskedelmi programot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Valamilyen korlátozást tartalmaznak a kereskedelmi szoftverváltozathoz képest</a:t>
            </a:r>
          </a:p>
          <a:p>
            <a:r>
              <a:rPr lang="hu-HU" dirty="0" smtClean="0"/>
              <a:t>A korlátozás lehet:</a:t>
            </a:r>
          </a:p>
          <a:p>
            <a:pPr lvl="1"/>
            <a:r>
              <a:rPr lang="hu-HU" dirty="0" smtClean="0"/>
              <a:t>Csak meghatározott ideig működik vagy</a:t>
            </a:r>
          </a:p>
          <a:p>
            <a:pPr lvl="1"/>
            <a:r>
              <a:rPr lang="hu-HU" dirty="0" smtClean="0"/>
              <a:t>Hiányzik valamilyen funkció vagy</a:t>
            </a:r>
          </a:p>
          <a:p>
            <a:pPr lvl="1"/>
            <a:r>
              <a:rPr lang="hu-HU" dirty="0" smtClean="0"/>
              <a:t>Reklámokat tartalmaz</a:t>
            </a:r>
          </a:p>
          <a:p>
            <a:r>
              <a:rPr lang="hu-HU" dirty="0" smtClean="0"/>
              <a:t>Shareware program </a:t>
            </a:r>
            <a:r>
              <a:rPr lang="hu-HU" dirty="0" err="1" smtClean="0"/>
              <a:t>pl</a:t>
            </a:r>
            <a:r>
              <a:rPr lang="hu-HU" dirty="0" smtClean="0"/>
              <a:t> : </a:t>
            </a:r>
            <a:r>
              <a:rPr lang="hu-HU" dirty="0" smtClean="0">
                <a:solidFill>
                  <a:srgbClr val="FF0000"/>
                </a:solidFill>
              </a:rPr>
              <a:t>Total </a:t>
            </a:r>
            <a:r>
              <a:rPr lang="hu-HU" dirty="0" err="1" smtClean="0">
                <a:solidFill>
                  <a:srgbClr val="FF0000"/>
                </a:solidFill>
              </a:rPr>
              <a:t>Commander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smtClean="0"/>
              <a:t>( egy gombra kell kattintani az indítás előtt</a:t>
            </a:r>
            <a:r>
              <a:rPr lang="hu-HU" dirty="0" smtClean="0">
                <a:sym typeface="Wingdings" panose="05000000000000000000" pitchFamily="2" charset="2"/>
              </a:rPr>
              <a:t> idegesíti a felhasználót,  , </a:t>
            </a:r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System </a:t>
            </a:r>
            <a:r>
              <a:rPr lang="hu-HU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cleaner</a:t>
            </a:r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(rendszerkarbantartó) megkeresi a hibát, de nem oldja meg, csak a fizetős változat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21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26512" y="221381"/>
            <a:ext cx="7704667" cy="64810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Freeware programok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1087655"/>
            <a:ext cx="7704667" cy="4912161"/>
          </a:xfrm>
        </p:spPr>
        <p:txBody>
          <a:bodyPr/>
          <a:lstStyle/>
          <a:p>
            <a:r>
              <a:rPr lang="hu-HU" dirty="0" smtClean="0"/>
              <a:t>Szabadon felhasználhatóak</a:t>
            </a:r>
          </a:p>
          <a:p>
            <a:r>
              <a:rPr lang="hu-HU" dirty="0" smtClean="0"/>
              <a:t>Általában szabadon terjeszthetőek, de lehet olyan is, hogy csak otthoni (nem üzleti) felhasználásra ingyenes</a:t>
            </a:r>
          </a:p>
          <a:p>
            <a:r>
              <a:rPr lang="hu-HU" dirty="0" smtClean="0"/>
              <a:t>Nincs vagy korlátozott támogatás</a:t>
            </a:r>
          </a:p>
          <a:p>
            <a:r>
              <a:rPr lang="hu-HU" dirty="0" smtClean="0"/>
              <a:t>Nem publikus a forráskód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nem lehet módosítani</a:t>
            </a:r>
          </a:p>
          <a:p>
            <a:r>
              <a:rPr lang="hu-HU" dirty="0" smtClean="0"/>
              <a:t>Pl. ilyen az </a:t>
            </a:r>
            <a:r>
              <a:rPr lang="hu-HU" dirty="0" err="1" smtClean="0"/>
              <a:t>ifranView</a:t>
            </a:r>
            <a:r>
              <a:rPr lang="hu-HU" dirty="0" smtClean="0"/>
              <a:t> képnézegető, a </a:t>
            </a:r>
            <a:r>
              <a:rPr lang="hu-HU" dirty="0" err="1" smtClean="0"/>
              <a:t>VirtualBox</a:t>
            </a:r>
            <a:r>
              <a:rPr lang="hu-HU" dirty="0" smtClean="0"/>
              <a:t> (virtuális operációs rendszer futtató környezet), az Avast Antivírus, a </a:t>
            </a:r>
            <a:r>
              <a:rPr lang="hu-HU" dirty="0" err="1" smtClean="0"/>
              <a:t>Comodo</a:t>
            </a:r>
            <a:r>
              <a:rPr lang="hu-HU" dirty="0" smtClean="0"/>
              <a:t> Free </a:t>
            </a:r>
            <a:r>
              <a:rPr lang="hu-HU" dirty="0" err="1" smtClean="0"/>
              <a:t>Firewall</a:t>
            </a:r>
            <a:r>
              <a:rPr lang="hu-HU" dirty="0" smtClean="0"/>
              <a:t> (tűzfal)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8414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01897" y="221381"/>
            <a:ext cx="6487071" cy="984986"/>
          </a:xfrm>
        </p:spPr>
        <p:txBody>
          <a:bodyPr/>
          <a:lstStyle/>
          <a:p>
            <a:r>
              <a:rPr lang="hu-HU" dirty="0" smtClean="0"/>
              <a:t>Szabad szoftverek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1973179"/>
            <a:ext cx="7704667" cy="4026637"/>
          </a:xfrm>
        </p:spPr>
        <p:txBody>
          <a:bodyPr/>
          <a:lstStyle/>
          <a:p>
            <a:r>
              <a:rPr lang="hu-HU" dirty="0" smtClean="0"/>
              <a:t>Szabadon használható és terjeszthető</a:t>
            </a:r>
          </a:p>
          <a:p>
            <a:r>
              <a:rPr lang="hu-HU" dirty="0" smtClean="0"/>
              <a:t>Forráskódja is elérhető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módosítható, továbbfejleszthető</a:t>
            </a:r>
          </a:p>
          <a:p>
            <a:r>
              <a:rPr lang="hu-HU" dirty="0" smtClean="0"/>
              <a:t>A továbbfejlesztett változatot is szabad szoftverként kell terjeszteni</a:t>
            </a:r>
          </a:p>
          <a:p>
            <a:r>
              <a:rPr lang="hu-HU" dirty="0" smtClean="0"/>
              <a:t>Nem feltétlenül ingyenes, lehet érte pénzt kérni</a:t>
            </a:r>
          </a:p>
          <a:p>
            <a:r>
              <a:rPr lang="hu-HU" dirty="0" smtClean="0"/>
              <a:t>Ilyen program  pl. a </a:t>
            </a:r>
            <a:r>
              <a:rPr lang="hu-HU" dirty="0"/>
              <a:t>L</a:t>
            </a:r>
            <a:r>
              <a:rPr lang="hu-HU" dirty="0" smtClean="0"/>
              <a:t>inux op. </a:t>
            </a:r>
            <a:r>
              <a:rPr lang="hu-HU" dirty="0"/>
              <a:t>r</a:t>
            </a:r>
            <a:r>
              <a:rPr lang="hu-HU" dirty="0" smtClean="0"/>
              <a:t>endszer, a </a:t>
            </a:r>
            <a:r>
              <a:rPr lang="hu-HU" dirty="0" err="1" smtClean="0"/>
              <a:t>Libre</a:t>
            </a:r>
            <a:r>
              <a:rPr lang="hu-HU" dirty="0" smtClean="0"/>
              <a:t> </a:t>
            </a:r>
            <a:r>
              <a:rPr lang="hu-HU" dirty="0" err="1" smtClean="0"/>
              <a:t>office</a:t>
            </a:r>
            <a:r>
              <a:rPr lang="hu-HU" dirty="0" smtClean="0"/>
              <a:t> </a:t>
            </a:r>
            <a:r>
              <a:rPr lang="hu-HU" dirty="0" smtClean="0"/>
              <a:t>irodai csomag,  a GIMP képszerkesztő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3193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szabad szoftverek kategóriái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7261" y="2079057"/>
            <a:ext cx="7704667" cy="3978511"/>
          </a:xfrm>
        </p:spPr>
        <p:txBody>
          <a:bodyPr/>
          <a:lstStyle/>
          <a:p>
            <a:r>
              <a:rPr lang="hu-HU" b="1" dirty="0" smtClean="0">
                <a:solidFill>
                  <a:srgbClr val="FF0000"/>
                </a:solidFill>
              </a:rPr>
              <a:t>Public </a:t>
            </a:r>
            <a:r>
              <a:rPr lang="hu-HU" b="1" dirty="0" err="1" smtClean="0">
                <a:solidFill>
                  <a:srgbClr val="FF0000"/>
                </a:solidFill>
              </a:rPr>
              <a:t>domain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(közkincs)-</a:t>
            </a:r>
            <a:r>
              <a:rPr lang="hu-HU" dirty="0" smtClean="0">
                <a:sym typeface="Wingdings" panose="05000000000000000000" pitchFamily="2" charset="2"/>
              </a:rPr>
              <a:t>szabadon lehet terjeszteni, semmilyen jog nem szabályozza.</a:t>
            </a:r>
          </a:p>
          <a:p>
            <a:r>
              <a:rPr lang="hu-HU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Megengedő licencek </a:t>
            </a:r>
            <a:r>
              <a:rPr lang="hu-HU" dirty="0" smtClean="0">
                <a:sym typeface="Wingdings" panose="05000000000000000000" pitchFamily="2" charset="2"/>
              </a:rPr>
              <a:t>(</a:t>
            </a:r>
            <a:r>
              <a:rPr lang="hu-HU" dirty="0" err="1" smtClean="0">
                <a:sym typeface="Wingdings" panose="05000000000000000000" pitchFamily="2" charset="2"/>
              </a:rPr>
              <a:t>copyfree</a:t>
            </a:r>
            <a:r>
              <a:rPr lang="hu-HU" dirty="0" smtClean="0">
                <a:sym typeface="Wingdings" panose="05000000000000000000" pitchFamily="2" charset="2"/>
              </a:rPr>
              <a:t>, BSD licencek): a szerző a jótállást kizárja, de egyéb megkötések nincsenek</a:t>
            </a:r>
          </a:p>
          <a:p>
            <a:r>
              <a:rPr lang="hu-HU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Copyleft</a:t>
            </a:r>
            <a:r>
              <a:rPr lang="hu-HU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licencek</a:t>
            </a:r>
            <a:r>
              <a:rPr lang="hu-HU" dirty="0" smtClean="0">
                <a:sym typeface="Wingdings" panose="05000000000000000000" pitchFamily="2" charset="2"/>
              </a:rPr>
              <a:t>: a kizárják azt, hogy valaki megkötést hozzon létre a szoftverre. Szabadon lehet terjeszteni, de aki terjeszti ugyanilyen feltételeket kell biztosítani. Ilyen pl.  a </a:t>
            </a:r>
            <a:r>
              <a:rPr lang="hu-HU" dirty="0"/>
              <a:t>GNU General Public </a:t>
            </a:r>
            <a:r>
              <a:rPr lang="hu-HU" dirty="0" err="1" smtClean="0"/>
              <a:t>License</a:t>
            </a:r>
            <a:r>
              <a:rPr lang="hu-HU" dirty="0"/>
              <a:t>.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8015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Példák szabad szoftver licencekre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BSD licence : </a:t>
            </a: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hu.wikipedia.org/wiki/BSD_licenc</a:t>
            </a:r>
            <a:endParaRPr lang="hu-HU" dirty="0" smtClean="0"/>
          </a:p>
          <a:p>
            <a:r>
              <a:rPr lang="hu-HU" dirty="0" smtClean="0"/>
              <a:t>GNU General </a:t>
            </a:r>
            <a:r>
              <a:rPr lang="hu-HU" dirty="0"/>
              <a:t>Public </a:t>
            </a:r>
            <a:r>
              <a:rPr lang="hu-HU" dirty="0" smtClean="0"/>
              <a:t>Licence</a:t>
            </a:r>
            <a:r>
              <a:rPr lang="hu-HU" dirty="0"/>
              <a:t>: </a:t>
            </a: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hu.wikipedia.org/wiki/GNU_General_Public_License</a:t>
            </a:r>
            <a:endParaRPr lang="hu-HU" dirty="0" smtClean="0"/>
          </a:p>
          <a:p>
            <a:r>
              <a:rPr lang="hu-HU" dirty="0" err="1" smtClean="0"/>
              <a:t>Apache</a:t>
            </a:r>
            <a:r>
              <a:rPr lang="hu-HU" dirty="0"/>
              <a:t> licence: </a:t>
            </a: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hu.wikipedia.org/wiki/Apache_Licenc</a:t>
            </a:r>
            <a:endParaRPr lang="hu-HU" dirty="0" smtClean="0"/>
          </a:p>
          <a:p>
            <a:r>
              <a:rPr lang="hu-HU" dirty="0" err="1" smtClean="0"/>
              <a:t>Mozilla</a:t>
            </a:r>
            <a:r>
              <a:rPr lang="hu-HU" dirty="0" smtClean="0"/>
              <a:t> </a:t>
            </a:r>
            <a:r>
              <a:rPr lang="hu-HU" dirty="0"/>
              <a:t>Public Licence: </a:t>
            </a:r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hu.wikipedia.org/wiki/Mozilla_Public_License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0179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66788" y="202131"/>
            <a:ext cx="6723246" cy="1379622"/>
          </a:xfrm>
        </p:spPr>
        <p:txBody>
          <a:bodyPr/>
          <a:lstStyle/>
          <a:p>
            <a:r>
              <a:rPr lang="hu-HU" dirty="0" smtClean="0"/>
              <a:t>OEM szoftverek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20634" y="1581753"/>
            <a:ext cx="7934830" cy="4262866"/>
          </a:xfrm>
        </p:spPr>
        <p:txBody>
          <a:bodyPr>
            <a:normAutofit/>
          </a:bodyPr>
          <a:lstStyle/>
          <a:p>
            <a:r>
              <a:rPr lang="hu-HU" dirty="0" smtClean="0"/>
              <a:t>OEM- </a:t>
            </a:r>
            <a:r>
              <a:rPr lang="hu-HU" dirty="0" err="1" smtClean="0"/>
              <a:t>Original</a:t>
            </a:r>
            <a:r>
              <a:rPr lang="hu-HU" dirty="0" smtClean="0"/>
              <a:t> </a:t>
            </a:r>
            <a:r>
              <a:rPr lang="hu-HU" dirty="0" err="1" smtClean="0"/>
              <a:t>Equipment</a:t>
            </a:r>
            <a:r>
              <a:rPr lang="hu-HU" dirty="0" smtClean="0"/>
              <a:t> </a:t>
            </a:r>
            <a:r>
              <a:rPr lang="hu-HU" dirty="0" err="1" smtClean="0"/>
              <a:t>manufacturer-</a:t>
            </a:r>
            <a:r>
              <a:rPr lang="hu-HU" dirty="0" smtClean="0"/>
              <a:t> eredeti felszerelés gyártó</a:t>
            </a:r>
          </a:p>
          <a:p>
            <a:r>
              <a:rPr lang="hu-HU" dirty="0" smtClean="0"/>
              <a:t>Az OEM rövidítés azt jelenti, hogy a szoftver csak bizonyos formában (általában hardverrel együtt) vásárolható meg</a:t>
            </a:r>
          </a:p>
          <a:p>
            <a:r>
              <a:rPr lang="hu-HU" dirty="0" smtClean="0"/>
              <a:t>A szoftver fejlesztője bocsájtja a hardvergyártó rendelkezésére,így az forgalmazza együtt a hardverrel</a:t>
            </a:r>
          </a:p>
          <a:p>
            <a:r>
              <a:rPr lang="hu-HU" dirty="0" smtClean="0"/>
              <a:t>A technikai támogatást a gyártó helyett a forgalmazó végzi</a:t>
            </a:r>
          </a:p>
          <a:p>
            <a:r>
              <a:rPr lang="hu-HU" dirty="0" smtClean="0"/>
              <a:t>Olcsóbb a teljes értékű változathoz képest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102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személyes adatok védelméről szóló törvényi szabályozás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Magyarországon a rendszerváltás után,1992-ben fogadták el az első olyan törvényt, amely a személyes adatok védelméről szólt.</a:t>
            </a:r>
          </a:p>
          <a:p>
            <a:r>
              <a:rPr lang="hu-HU" dirty="0" smtClean="0"/>
              <a:t>A jelenleg hatályos törvény </a:t>
            </a:r>
            <a:r>
              <a:rPr lang="hu-HU" dirty="0"/>
              <a:t>az információs önrendelkezési jogról és az </a:t>
            </a:r>
            <a:r>
              <a:rPr lang="hu-HU" dirty="0" smtClean="0"/>
              <a:t>információ szabadságról szóló  </a:t>
            </a:r>
            <a:r>
              <a:rPr lang="hu-HU" dirty="0" smtClean="0"/>
              <a:t>2011.évi </a:t>
            </a:r>
            <a:r>
              <a:rPr lang="hu-HU" dirty="0" smtClean="0"/>
              <a:t>CXII. Törvény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Az emberek személyes adatait csak akkor lehet használni, tárolni ha ahhoz az érintett hozzájárul vagy törvény, jogszabály írja elő 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02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szoftverek védelme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638" y="2021306"/>
            <a:ext cx="7704667" cy="3891883"/>
          </a:xfrm>
        </p:spPr>
        <p:txBody>
          <a:bodyPr/>
          <a:lstStyle/>
          <a:p>
            <a:r>
              <a:rPr lang="hu-HU" dirty="0" smtClean="0"/>
              <a:t>Jogi védelem</a:t>
            </a:r>
          </a:p>
          <a:p>
            <a:pPr lvl="1"/>
            <a:r>
              <a:rPr lang="hu-HU" dirty="0" smtClean="0"/>
              <a:t>Büntetik a törvények azokat, akik a szerző(tulajdonos) engedélye nélkül használja a szoftvereket.</a:t>
            </a:r>
          </a:p>
          <a:p>
            <a:r>
              <a:rPr lang="hu-HU" dirty="0" smtClean="0"/>
              <a:t>Technikai védelem</a:t>
            </a:r>
          </a:p>
          <a:p>
            <a:pPr lvl="1"/>
            <a:r>
              <a:rPr lang="hu-HU" dirty="0" smtClean="0"/>
              <a:t>Aktiválni kell a telepített szoftvert a vásárláskor kapott </a:t>
            </a:r>
            <a:r>
              <a:rPr lang="hu-HU" dirty="0" smtClean="0"/>
              <a:t>kulccsal</a:t>
            </a:r>
          </a:p>
          <a:p>
            <a:pPr lvl="1"/>
            <a:r>
              <a:rPr lang="hu-HU" dirty="0" smtClean="0"/>
              <a:t>Optikai lemezen fizikai másolásvédelem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403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0142" y="279131"/>
            <a:ext cx="7704667" cy="1369997"/>
          </a:xfrm>
        </p:spPr>
        <p:txBody>
          <a:bodyPr/>
          <a:lstStyle/>
          <a:p>
            <a:pPr algn="ctr"/>
            <a:r>
              <a:rPr lang="hu-HU" dirty="0" smtClean="0"/>
              <a:t>A személyes adat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2136809"/>
            <a:ext cx="7704667" cy="4074763"/>
          </a:xfrm>
        </p:spPr>
        <p:txBody>
          <a:bodyPr>
            <a:normAutofit/>
          </a:bodyPr>
          <a:lstStyle/>
          <a:p>
            <a:r>
              <a:rPr lang="hu-HU" dirty="0" smtClean="0"/>
              <a:t>Személyes adatnak minősül minden olyan adat amely egy adott személyhez köthető.</a:t>
            </a:r>
          </a:p>
          <a:p>
            <a:r>
              <a:rPr lang="hu-HU" dirty="0" smtClean="0"/>
              <a:t>Személyes adat: név, lakcím, </a:t>
            </a:r>
            <a:r>
              <a:rPr lang="hu-HU" dirty="0" err="1" smtClean="0"/>
              <a:t>TAJ-szám</a:t>
            </a:r>
            <a:r>
              <a:rPr lang="hu-HU" dirty="0" smtClean="0"/>
              <a:t> stb.</a:t>
            </a:r>
          </a:p>
          <a:p>
            <a:r>
              <a:rPr lang="hu-HU" dirty="0" smtClean="0"/>
              <a:t>A személyes adatokon belül létezik </a:t>
            </a:r>
            <a:r>
              <a:rPr lang="hu-HU" b="1" dirty="0" smtClean="0">
                <a:solidFill>
                  <a:srgbClr val="FF0000"/>
                </a:solidFill>
              </a:rPr>
              <a:t>különleges adatok</a:t>
            </a:r>
            <a:r>
              <a:rPr lang="hu-HU" dirty="0" smtClean="0"/>
              <a:t> csoportja</a:t>
            </a:r>
          </a:p>
          <a:p>
            <a:r>
              <a:rPr lang="hu-HU" dirty="0" smtClean="0"/>
              <a:t>A különleges adat olyan adat, amely különösen érzékeny információkat tartalmaz egy emberről.</a:t>
            </a:r>
          </a:p>
          <a:p>
            <a:r>
              <a:rPr lang="hu-HU" b="1" dirty="0">
                <a:solidFill>
                  <a:srgbClr val="FF0000"/>
                </a:solidFill>
              </a:rPr>
              <a:t>A különleges  adatokat még szigorúbban védi a törvény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14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különleges adatok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40042"/>
            <a:ext cx="7886700" cy="4636921"/>
          </a:xfrm>
        </p:spPr>
        <p:txBody>
          <a:bodyPr/>
          <a:lstStyle/>
          <a:p>
            <a:r>
              <a:rPr lang="hu-HU" dirty="0" smtClean="0"/>
              <a:t>Az illető vallásával, világnézetével, politikai nézetével kapcsolatos adatok</a:t>
            </a:r>
          </a:p>
          <a:p>
            <a:r>
              <a:rPr lang="hu-HU" dirty="0" smtClean="0"/>
              <a:t>A személy egészségügyi </a:t>
            </a:r>
            <a:r>
              <a:rPr lang="hu-HU" dirty="0" smtClean="0"/>
              <a:t>állapotával, káros </a:t>
            </a:r>
            <a:r>
              <a:rPr lang="hu-HU" dirty="0" smtClean="0"/>
              <a:t>szenvedélyeivel  kapcsolatos adatok</a:t>
            </a:r>
          </a:p>
          <a:p>
            <a:r>
              <a:rPr lang="hu-HU" dirty="0" smtClean="0"/>
              <a:t>A személy szexuális irányultságával kapcsolatos adatok</a:t>
            </a:r>
          </a:p>
          <a:p>
            <a:r>
              <a:rPr lang="hu-HU" dirty="0" smtClean="0"/>
              <a:t>Bűnügyi személyes adat (büntetett előélet)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60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127000"/>
            <a:ext cx="7886700" cy="954089"/>
          </a:xfrm>
        </p:spPr>
        <p:txBody>
          <a:bodyPr/>
          <a:lstStyle/>
          <a:p>
            <a:pPr algn="ctr"/>
            <a:r>
              <a:rPr lang="hu-HU" dirty="0" smtClean="0"/>
              <a:t>A közérdekű 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32911" y="1582554"/>
            <a:ext cx="7886700" cy="4729163"/>
          </a:xfrm>
        </p:spPr>
        <p:txBody>
          <a:bodyPr/>
          <a:lstStyle/>
          <a:p>
            <a:r>
              <a:rPr lang="hu-HU" dirty="0" smtClean="0"/>
              <a:t>Azt az adatot nevezzük közérdekűnek ,amelynek a megismerése minden állampolgár számára megismerhető kell, hogy legyen.</a:t>
            </a:r>
          </a:p>
          <a:p>
            <a:r>
              <a:rPr lang="hu-HU" dirty="0" smtClean="0"/>
              <a:t>Ilyen pl. civil </a:t>
            </a:r>
            <a:r>
              <a:rPr lang="hu-HU" dirty="0" smtClean="0"/>
              <a:t>szervezetek </a:t>
            </a:r>
            <a:r>
              <a:rPr lang="hu-HU" dirty="0" smtClean="0"/>
              <a:t>,alapítványok </a:t>
            </a:r>
            <a:r>
              <a:rPr lang="hu-HU" dirty="0" smtClean="0"/>
              <a:t>pénz összegeinek </a:t>
            </a:r>
            <a:r>
              <a:rPr lang="hu-HU" dirty="0" smtClean="0"/>
              <a:t>az elszámolása (mire használták)</a:t>
            </a:r>
          </a:p>
          <a:p>
            <a:r>
              <a:rPr lang="hu-HU" dirty="0" smtClean="0"/>
              <a:t>A közérdekű adatok körét mindig jogszabály írja elő</a:t>
            </a:r>
          </a:p>
          <a:p>
            <a:r>
              <a:rPr lang="hu-HU" dirty="0" smtClean="0"/>
              <a:t>A közérdekű adatok nyilvánoságra hozatala  szintén jogszabályban meghatározott (hol, milyen formában, kinek a kötelessége)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6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személyes adatok kezelése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0100" y="214307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Személyes adat akkor kezelhető, ha ahhoz az érintett hozzájárult vagy azt </a:t>
            </a:r>
            <a:r>
              <a:rPr lang="hu-HU" b="1" dirty="0" smtClean="0">
                <a:solidFill>
                  <a:srgbClr val="FF0000"/>
                </a:solidFill>
              </a:rPr>
              <a:t>jogszabály előírja.</a:t>
            </a:r>
          </a:p>
          <a:p>
            <a:pPr>
              <a:lnSpc>
                <a:spcPct val="120000"/>
              </a:lnSpc>
            </a:pPr>
            <a:r>
              <a:rPr lang="hu-HU" dirty="0" smtClean="0"/>
              <a:t>Különleges adat akkor kezelhető: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hu-HU" altLang="hu-HU" dirty="0" smtClean="0">
                <a:solidFill>
                  <a:srgbClr val="FF0000"/>
                </a:solidFill>
                <a:latin typeface="Arial" panose="020B0604020202020204" pitchFamily="34" charset="0"/>
              </a:rPr>
              <a:t>Az érintett írásban hozzájárul</a:t>
            </a:r>
            <a:endParaRPr lang="hu-HU" altLang="hu-HU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hu-HU" altLang="hu-HU" dirty="0" smtClean="0">
                <a:latin typeface="Arial" panose="020B0604020202020204" pitchFamily="34" charset="0"/>
              </a:rPr>
              <a:t> vagy </a:t>
            </a:r>
            <a:r>
              <a:rPr lang="hu-HU" altLang="hu-HU" dirty="0">
                <a:latin typeface="Arial" panose="020B0604020202020204" pitchFamily="34" charset="0"/>
              </a:rPr>
              <a:t>ha az törvényben kihirdetett nemzetközi szerződés végrehajtásához szükséges, 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hu-HU" altLang="hu-HU" dirty="0" smtClean="0">
                <a:latin typeface="Arial" panose="020B0604020202020204" pitchFamily="34" charset="0"/>
              </a:rPr>
              <a:t> vagy </a:t>
            </a:r>
            <a:r>
              <a:rPr lang="hu-HU" altLang="hu-HU" dirty="0">
                <a:latin typeface="Arial" panose="020B0604020202020204" pitchFamily="34" charset="0"/>
              </a:rPr>
              <a:t>azt az Alaptörvényben biztosított alapvető jog érvényesítése, továbbá a nemzetbiztonság, a bűncselekmények megelőzése vagy üldözése érdekében vagy honvédelmi érdekből törvény elrendeli, 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hu-HU" altLang="hu-HU" dirty="0" smtClean="0">
                <a:latin typeface="Arial" panose="020B0604020202020204" pitchFamily="34" charset="0"/>
              </a:rPr>
              <a:t> vagy </a:t>
            </a:r>
            <a:r>
              <a:rPr lang="hu-HU" altLang="hu-HU" dirty="0">
                <a:latin typeface="Arial" panose="020B0604020202020204" pitchFamily="34" charset="0"/>
              </a:rPr>
              <a:t>bizonyos – a hatályos törvényben meghatározott – adatok esetében törvény közérdeken alapuló célból </a:t>
            </a:r>
            <a:r>
              <a:rPr lang="hu-HU" altLang="hu-HU" dirty="0" smtClean="0">
                <a:latin typeface="Arial" panose="020B0604020202020204" pitchFamily="34" charset="0"/>
              </a:rPr>
              <a:t>elrendeli </a:t>
            </a:r>
            <a:endParaRPr lang="hu-HU" altLang="hu-HU" dirty="0">
              <a:latin typeface="Arial" panose="020B0604020202020204" pitchFamily="34" charset="0"/>
            </a:endParaRPr>
          </a:p>
          <a:p>
            <a:pPr lvl="1"/>
            <a:endParaRPr lang="hu-H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4265" y="178204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Az Európai Unió adatvédelmi rendelete (GDPR)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8414" y="2538346"/>
            <a:ext cx="7886700" cy="422031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Európai Unió általános adatvédelmi rendeletét(GDPR) 2018. május 25-től kell </a:t>
            </a:r>
            <a:r>
              <a:rPr lang="hu-HU" dirty="0" smtClean="0"/>
              <a:t>alkalmazni az Uniós országoknak</a:t>
            </a:r>
            <a:endParaRPr lang="hu-HU" b="1" dirty="0" smtClean="0">
              <a:solidFill>
                <a:srgbClr val="FF0000"/>
              </a:solidFill>
            </a:endParaRPr>
          </a:p>
          <a:p>
            <a:r>
              <a:rPr lang="hu-HU" dirty="0" smtClean="0"/>
              <a:t>Minden olyan információ személyes adatnak minősül, ami az adott személy azonosítására </a:t>
            </a:r>
            <a:r>
              <a:rPr lang="hu-HU" dirty="0" smtClean="0"/>
              <a:t>alkalmas</a:t>
            </a:r>
          </a:p>
          <a:p>
            <a:r>
              <a:rPr lang="hu-HU" dirty="0" smtClean="0"/>
              <a:t>Személyes adatot csak a jogszabályokban meghatározott módon lehet felhasználni</a:t>
            </a:r>
            <a:endParaRPr lang="hu-HU" dirty="0"/>
          </a:p>
          <a:p>
            <a:r>
              <a:rPr lang="hu-HU" dirty="0" smtClean="0"/>
              <a:t>Az adott személy videón, fényképen, hangfelvételen csak a beleegyezésével szerepelhet</a:t>
            </a:r>
          </a:p>
          <a:p>
            <a:pPr lvl="1"/>
            <a:r>
              <a:rPr lang="hu-HU" dirty="0">
                <a:hlinkClick r:id="rId2"/>
              </a:rPr>
              <a:t>https://hu.wikipedia.org/wiki/%</a:t>
            </a:r>
            <a:r>
              <a:rPr lang="hu-HU" dirty="0" smtClean="0">
                <a:hlinkClick r:id="rId2"/>
              </a:rPr>
              <a:t>C3%81ltal%C3%A1nos_adatv%C3%A9delmi_rendelet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58" y="1014241"/>
            <a:ext cx="2033537" cy="13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93889" y="365760"/>
            <a:ext cx="7704667" cy="1427748"/>
          </a:xfrm>
        </p:spPr>
        <p:txBody>
          <a:bodyPr/>
          <a:lstStyle/>
          <a:p>
            <a:r>
              <a:rPr lang="hu-HU" dirty="0" smtClean="0"/>
              <a:t>Adatvédelem az Unióban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81" y="1793508"/>
            <a:ext cx="4666314" cy="4666314"/>
          </a:xfrm>
        </p:spPr>
      </p:pic>
    </p:spTree>
    <p:extLst>
      <p:ext uri="{BB962C8B-B14F-4D97-AF65-F5344CB8AC3E}">
        <p14:creationId xmlns:p14="http://schemas.microsoft.com/office/powerpoint/2010/main" val="21179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3474DCE6843E54FA852C8F69F664A8F" ma:contentTypeVersion="3" ma:contentTypeDescription="Új dokumentum létrehozása." ma:contentTypeScope="" ma:versionID="0937bb2dfe23904174081ab479bc92f7">
  <xsd:schema xmlns:xsd="http://www.w3.org/2001/XMLSchema" xmlns:xs="http://www.w3.org/2001/XMLSchema" xmlns:p="http://schemas.microsoft.com/office/2006/metadata/properties" xmlns:ns2="ea3aa843-dc61-4add-830b-a00223605696" targetNamespace="http://schemas.microsoft.com/office/2006/metadata/properties" ma:root="true" ma:fieldsID="630bce9ef3fbb035609ba2cb1ac61bfa" ns2:_="">
    <xsd:import namespace="ea3aa843-dc61-4add-830b-a002236056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aa843-dc61-4add-830b-a00223605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4A38E1-E117-45A4-B10E-21F2C4875282}"/>
</file>

<file path=customXml/itemProps2.xml><?xml version="1.0" encoding="utf-8"?>
<ds:datastoreItem xmlns:ds="http://schemas.openxmlformats.org/officeDocument/2006/customXml" ds:itemID="{70E69A33-D623-4079-8673-DAD10312BC68}"/>
</file>

<file path=customXml/itemProps3.xml><?xml version="1.0" encoding="utf-8"?>
<ds:datastoreItem xmlns:ds="http://schemas.openxmlformats.org/officeDocument/2006/customXml" ds:itemID="{F45EC34A-BA73-467C-A664-B7E18A78C3E2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296</TotalTime>
  <Words>1541</Words>
  <Application>Microsoft Office PowerPoint</Application>
  <PresentationFormat>Diavetítés a képernyőre (4:3 oldalarány)</PresentationFormat>
  <Paragraphs>157</Paragraphs>
  <Slides>30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4" baseType="lpstr">
      <vt:lpstr>Arial</vt:lpstr>
      <vt:lpstr>Corbel</vt:lpstr>
      <vt:lpstr>Wingdings</vt:lpstr>
      <vt:lpstr>Parallaxis</vt:lpstr>
      <vt:lpstr>Jogi kérdések az informatikában</vt:lpstr>
      <vt:lpstr>Az adatvédelem kérdése</vt:lpstr>
      <vt:lpstr>A személyes adatok védelméről szóló törvényi szabályozás</vt:lpstr>
      <vt:lpstr>A személyes adat </vt:lpstr>
      <vt:lpstr>A különleges adatok típusai</vt:lpstr>
      <vt:lpstr>A közérdekű adat</vt:lpstr>
      <vt:lpstr>A személyes adatok kezelése</vt:lpstr>
      <vt:lpstr>Az Európai Unió adatvédelmi rendelete (GDPR)</vt:lpstr>
      <vt:lpstr>Adatvédelem az Unióban</vt:lpstr>
      <vt:lpstr>Az GDPR alapelvei</vt:lpstr>
      <vt:lpstr>A kötelező és az önkéntes adatszolgáltatás</vt:lpstr>
      <vt:lpstr>Az adatkezelést felügyelő intézmények</vt:lpstr>
      <vt:lpstr>A személyes adatok és az internet</vt:lpstr>
      <vt:lpstr>Az elektronikus kereskedelem</vt:lpstr>
      <vt:lpstr>Az elektronikus kereskedelem és az adatvédelem</vt:lpstr>
      <vt:lpstr>A direkt marketing</vt:lpstr>
      <vt:lpstr>A szerzői jogról szóló törvény</vt:lpstr>
      <vt:lpstr>A szerzői jog keletkezése</vt:lpstr>
      <vt:lpstr>A szerzői alkotás</vt:lpstr>
      <vt:lpstr>A szerzőt megillető jogok</vt:lpstr>
      <vt:lpstr>A szoftverekre vonatkozó szerzői jog</vt:lpstr>
      <vt:lpstr>Szoftver licenc fajtái</vt:lpstr>
      <vt:lpstr>Kereskedelmi programok jellemzői</vt:lpstr>
      <vt:lpstr>Shareware programok jellemzői</vt:lpstr>
      <vt:lpstr>Freeware programok</vt:lpstr>
      <vt:lpstr>Szabad szoftverek</vt:lpstr>
      <vt:lpstr>A szabad szoftverek kategóriái</vt:lpstr>
      <vt:lpstr>Példák szabad szoftver licencekre</vt:lpstr>
      <vt:lpstr>OEM szoftverek</vt:lpstr>
      <vt:lpstr>A szoftverek védelme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szerzői jog</dc:title>
  <dc:creator>Misi</dc:creator>
  <cp:lastModifiedBy>André Mihály</cp:lastModifiedBy>
  <cp:revision>43</cp:revision>
  <dcterms:created xsi:type="dcterms:W3CDTF">2016-04-21T13:38:44Z</dcterms:created>
  <dcterms:modified xsi:type="dcterms:W3CDTF">2021-01-22T09:36:10Z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0x010100B3474DCE6843E54FA852C8F69F664A8F</vt:lpwstr>
  </property>
</Properties>
</file>