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4" r:id="rId8"/>
    <p:sldId id="271" r:id="rId9"/>
    <p:sldId id="276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63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88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74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10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55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7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63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4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85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79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04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CAEC-0171-4A74-A00D-8A7F65079AF4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4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sz="2200" dirty="0" smtClean="0"/>
              <a:t> 3.1 Az </a:t>
            </a:r>
            <a:r>
              <a:rPr lang="hu-HU" sz="2200" dirty="0"/>
              <a:t>analóg és a digitális jel fogalma, példák felhasználásukra. Az analóg és digitális jel különbsége és jellemzői. Az analóg jelek </a:t>
            </a:r>
            <a:r>
              <a:rPr lang="hu-HU" sz="2200" dirty="0" err="1"/>
              <a:t>digitalizálhatósága</a:t>
            </a:r>
            <a:r>
              <a:rPr lang="hu-HU" sz="2200" dirty="0"/>
              <a:t>. A mintavételezés törvénye. A digitalizált adattárolás pontossága –minőségi problémák, korlátok.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344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/>
              <a:t/>
            </a:r>
            <a:br>
              <a:rPr lang="hu-HU" dirty="0"/>
            </a:br>
            <a:r>
              <a:rPr lang="hu-HU" dirty="0"/>
              <a:t>A digitalizált adattárolás pontossága –minőségi problémák, korlátok 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kvantálás során az eredeti értékét a jelnek megváltoztatjuk, csökken a hozzárendelhető értékek száma (értékkészlete).</a:t>
            </a:r>
          </a:p>
          <a:p>
            <a:r>
              <a:rPr lang="hu-HU" dirty="0" smtClean="0"/>
              <a:t>Az eredeti jelhez így zajt adunk, de a digitalizált jel nem tartalmaz információt, hogy mekkora ez zaj, így a minőség romlik.</a:t>
            </a:r>
          </a:p>
          <a:p>
            <a:r>
              <a:rPr lang="hu-HU" dirty="0"/>
              <a:t> Ha a mintavételezést kellően magas frekvenciával - </a:t>
            </a:r>
            <a:r>
              <a:rPr lang="hu-HU" dirty="0" err="1"/>
              <a:t>Shannon</a:t>
            </a:r>
            <a:r>
              <a:rPr lang="hu-HU" dirty="0"/>
              <a:t> törvényének megfelelően - hajtjuk végre (</a:t>
            </a:r>
            <a:r>
              <a:rPr lang="hu-HU" dirty="0" smtClean="0"/>
              <a:t>f=2fmax</a:t>
            </a:r>
            <a:r>
              <a:rPr lang="hu-HU" dirty="0"/>
              <a:t>), akkor az eredeti jelet elfogadható kis eltéréssel diszkrét mintákká alakítjuk át, melyeket </a:t>
            </a:r>
            <a:r>
              <a:rPr lang="hu-HU" dirty="0" err="1"/>
              <a:t>kvantálva</a:t>
            </a:r>
            <a:r>
              <a:rPr lang="hu-HU" dirty="0"/>
              <a:t> nem lesz jelentős az adatvesztés.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296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digitalizált adattárolás pontossága –minőségi problémák, korlátok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Elég nagy mintavételezési frekvenciával és minél nagyobb pontosságú kvantálással, nagy pontosságot el lehet érni, ez viszont a digitalizált jel mennyiségének növekedésével jár, mely a tárolt állomány méretére kihatással van</a:t>
            </a:r>
            <a:r>
              <a:rPr lang="hu-HU" dirty="0" smtClean="0"/>
              <a:t>.</a:t>
            </a:r>
          </a:p>
          <a:p>
            <a:r>
              <a:rPr lang="hu-HU" dirty="0" smtClean="0"/>
              <a:t> </a:t>
            </a:r>
            <a:r>
              <a:rPr lang="hu-HU" dirty="0"/>
              <a:t>A legjobb minőség eléréséhez magas mintavételezési frekvencia és nagy digitális állományméret társul. </a:t>
            </a:r>
            <a:endParaRPr lang="hu-HU" dirty="0" smtClean="0"/>
          </a:p>
          <a:p>
            <a:r>
              <a:rPr lang="hu-HU" dirty="0" smtClean="0"/>
              <a:t>A minőségi </a:t>
            </a:r>
            <a:r>
              <a:rPr lang="hu-HU" dirty="0"/>
              <a:t>igény csökkentésével gyorsabbá tehető a digitalizálási folyamat, illetve a digitalizált állomány mérete is csökkenhet. </a:t>
            </a:r>
          </a:p>
          <a:p>
            <a:r>
              <a:rPr lang="hu-HU" dirty="0"/>
              <a:t>A minőségi korlát lehet a digitalizáláshoz használt szoftver/hardver képességei, a digitalizálásra szánt idő, a digitalizált állomány tárolására szánt hely. </a:t>
            </a:r>
          </a:p>
        </p:txBody>
      </p:sp>
    </p:spTree>
    <p:extLst>
      <p:ext uri="{BB962C8B-B14F-4D97-AF65-F5344CB8AC3E}">
        <p14:creationId xmlns:p14="http://schemas.microsoft.com/office/powerpoint/2010/main" val="16413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jel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jel lehet bármi (pl. pont, rajz betű), amit valaminek jelölésére a kommunikációban felhasználunk.</a:t>
            </a:r>
          </a:p>
          <a:p>
            <a:r>
              <a:rPr lang="hu-HU" dirty="0" smtClean="0"/>
              <a:t>A jelek és használatuk szabálya együtt jelrendszert alkot.</a:t>
            </a:r>
          </a:p>
          <a:p>
            <a:r>
              <a:rPr lang="hu-HU" dirty="0" smtClean="0"/>
              <a:t>Az egyes nyelvek abc-je ilyen jelrendszer</a:t>
            </a:r>
          </a:p>
          <a:p>
            <a:r>
              <a:rPr lang="hu-HU" dirty="0" smtClean="0"/>
              <a:t>Pl. az a betű (jel) jelöli beszéd a hangját.</a:t>
            </a:r>
          </a:p>
          <a:p>
            <a:r>
              <a:rPr lang="hu-HU" dirty="0" smtClean="0"/>
              <a:t>A jeleket sokféle szempont lehet csoportosítani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912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jelek csoportosítása-érzékelés szerint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Audió</a:t>
            </a:r>
            <a:r>
              <a:rPr lang="hu-HU" dirty="0" smtClean="0"/>
              <a:t> jel: amit hallunk, hangok sorozata</a:t>
            </a:r>
          </a:p>
          <a:p>
            <a:r>
              <a:rPr lang="hu-HU" dirty="0" smtClean="0"/>
              <a:t>Vizuális jel: amit látunk (ábrák, betűk, mozgóképek)</a:t>
            </a:r>
          </a:p>
          <a:p>
            <a:r>
              <a:rPr lang="hu-HU" dirty="0" smtClean="0"/>
              <a:t>Egyéb jelek:</a:t>
            </a:r>
          </a:p>
          <a:p>
            <a:pPr lvl="1"/>
            <a:r>
              <a:rPr lang="hu-HU" dirty="0" smtClean="0"/>
              <a:t>Tapintással </a:t>
            </a:r>
            <a:r>
              <a:rPr lang="hu-HU" dirty="0" err="1" smtClean="0"/>
              <a:t>érzékelhetőek</a:t>
            </a:r>
            <a:r>
              <a:rPr lang="hu-HU" dirty="0" smtClean="0"/>
              <a:t> (pl. Braille-írás)</a:t>
            </a:r>
          </a:p>
          <a:p>
            <a:pPr lvl="1"/>
            <a:r>
              <a:rPr lang="hu-HU" dirty="0" smtClean="0"/>
              <a:t>Ízleléssel érzékelhető jel (sós, édes)</a:t>
            </a:r>
          </a:p>
          <a:p>
            <a:pPr lvl="1"/>
            <a:r>
              <a:rPr lang="hu-HU" dirty="0" smtClean="0"/>
              <a:t>Szaglással érzékelhető jelek( égett szag)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05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Analóg és diszkrét jel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21766"/>
            <a:ext cx="7886700" cy="4555197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Analóg jel:</a:t>
            </a:r>
          </a:p>
          <a:p>
            <a:pPr lvl="1"/>
            <a:r>
              <a:rPr lang="hu-HU" dirty="0" smtClean="0"/>
              <a:t> Végtelen számú értéket tartalmazhat</a:t>
            </a:r>
          </a:p>
          <a:p>
            <a:pPr lvl="1"/>
            <a:r>
              <a:rPr lang="hu-HU" dirty="0" smtClean="0"/>
              <a:t>Bármely két értéke között folyamatos az átmenet</a:t>
            </a:r>
          </a:p>
          <a:p>
            <a:r>
              <a:rPr lang="hu-HU" dirty="0" smtClean="0"/>
              <a:t>Időtartományban diszkrét jel:</a:t>
            </a:r>
          </a:p>
          <a:p>
            <a:pPr lvl="1"/>
            <a:r>
              <a:rPr lang="hu-HU" dirty="0" smtClean="0"/>
              <a:t>A jel értelmezési tartománya diszkrét (csak bizonyos éréket vehet fel)</a:t>
            </a:r>
          </a:p>
          <a:p>
            <a:pPr lvl="1"/>
            <a:r>
              <a:rPr lang="hu-HU" dirty="0" smtClean="0"/>
              <a:t>A jel értékkészlete analóg: bármilyen értéket </a:t>
            </a:r>
            <a:r>
              <a:rPr lang="hu-HU" dirty="0" err="1" smtClean="0"/>
              <a:t>felvehet</a:t>
            </a:r>
            <a:r>
              <a:rPr lang="hu-HU" dirty="0" smtClean="0"/>
              <a:t> (pl. hőmérő, meghatározott időpontokban leolvasott értékei</a:t>
            </a:r>
          </a:p>
          <a:p>
            <a:r>
              <a:rPr lang="hu-HU" dirty="0" smtClean="0"/>
              <a:t>Amplitúdóban diszkrét jel:</a:t>
            </a:r>
          </a:p>
          <a:p>
            <a:pPr lvl="1"/>
            <a:r>
              <a:rPr lang="hu-HU" dirty="0"/>
              <a:t>A jel értelmezési tartománya </a:t>
            </a:r>
            <a:r>
              <a:rPr lang="hu-HU" dirty="0" smtClean="0"/>
              <a:t>folytonos,</a:t>
            </a:r>
          </a:p>
          <a:p>
            <a:pPr lvl="1"/>
            <a:r>
              <a:rPr lang="hu-HU" dirty="0" smtClean="0"/>
              <a:t>Érékkészlete diszkrét</a:t>
            </a:r>
          </a:p>
          <a:p>
            <a:pPr lvl="1"/>
            <a:r>
              <a:rPr lang="hu-HU" dirty="0" smtClean="0"/>
              <a:t>Tetszőleges helyen lehet értéke, de az érték csak meghatározott mennyiség lehet (</a:t>
            </a:r>
            <a:r>
              <a:rPr lang="hu-HU" dirty="0" smtClean="0"/>
              <a:t>pl. </a:t>
            </a:r>
            <a:r>
              <a:rPr lang="hu-HU" dirty="0" smtClean="0"/>
              <a:t>tápegység kimenő feszültsége)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09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digitális jel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hu-HU" dirty="0" smtClean="0"/>
              <a:t>Digitális az jel, amely mind értelmezési tartományában, mint értékkészletében diszkrét.</a:t>
            </a:r>
          </a:p>
          <a:p>
            <a:r>
              <a:rPr lang="hu-HU" dirty="0" smtClean="0"/>
              <a:t>Csak meghatározott időpontokban vehet fel értékét, és csak meghatározott értéket vehet fel.</a:t>
            </a:r>
          </a:p>
          <a:p>
            <a:r>
              <a:rPr lang="hu-HU" dirty="0" smtClean="0"/>
              <a:t>A számítógép csak digitális jelekkel képes dolgozni, analóg jeleket át kell alakítani digitális jellekké.(digitalizálás).</a:t>
            </a:r>
          </a:p>
          <a:p>
            <a:r>
              <a:rPr lang="hu-HU" dirty="0" smtClean="0"/>
              <a:t>Fontos szempont a mintavételezés, vagyis hogy milyen gyakran olvassuk le az analóg jel értékét, és alakítjuk digitálissá.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1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86933" y="206465"/>
            <a:ext cx="7704667" cy="1054101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analóg és digitális jel közötti különbség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 descr="http://itarena.hu/wp-content/uploads/2011/01/imag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06" y="2080744"/>
            <a:ext cx="7458520" cy="40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2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analóg jelek </a:t>
            </a:r>
            <a:r>
              <a:rPr lang="hu-HU" dirty="0" err="1" smtClean="0"/>
              <a:t>digitalizálhatósága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analóg jeleket át lehet alakítani digitális jelekké.</a:t>
            </a:r>
          </a:p>
          <a:p>
            <a:r>
              <a:rPr lang="hu-HU" dirty="0" smtClean="0"/>
              <a:t>Ez mindig adatvesztéssel, zaj hozzáadásával jár.</a:t>
            </a:r>
          </a:p>
          <a:p>
            <a:r>
              <a:rPr lang="hu-HU" dirty="0" smtClean="0"/>
              <a:t>Az analóg jelsorozatból meghatározott térközönként mintát veszünk.</a:t>
            </a:r>
          </a:p>
          <a:p>
            <a:r>
              <a:rPr lang="hu-HU" dirty="0" smtClean="0"/>
              <a:t>Az adott minta nagyságát előre meghatározott értékekkel írjuk le.</a:t>
            </a:r>
          </a:p>
          <a:p>
            <a:r>
              <a:rPr lang="hu-HU" dirty="0" smtClean="0"/>
              <a:t>Az értékeket bináris jelekkel kódoljuk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87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mintavételezés törvénye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74276"/>
            <a:ext cx="8185412" cy="4602687"/>
          </a:xfrm>
        </p:spPr>
        <p:txBody>
          <a:bodyPr>
            <a:normAutofit/>
          </a:bodyPr>
          <a:lstStyle/>
          <a:p>
            <a:r>
              <a:rPr lang="hu-HU" sz="2400" dirty="0" err="1"/>
              <a:t>Shannon</a:t>
            </a:r>
            <a:r>
              <a:rPr lang="hu-HU" sz="2400" dirty="0"/>
              <a:t> fogalmazta meg azt a törvényszerűséget, hogy egy folytonos jelet milyen gyakorisággal kell </a:t>
            </a:r>
            <a:r>
              <a:rPr lang="hu-HU" sz="2400" dirty="0" err="1"/>
              <a:t>mintavételezni</a:t>
            </a:r>
            <a:r>
              <a:rPr lang="hu-HU" sz="2400" dirty="0"/>
              <a:t> ahhoz, hogy a mintavételezett jelsorozatból az </a:t>
            </a:r>
            <a:r>
              <a:rPr lang="hu-HU" sz="2400" b="1" dirty="0"/>
              <a:t>eredeti jel </a:t>
            </a:r>
            <a:r>
              <a:rPr lang="hu-HU" sz="2400" b="1" dirty="0" smtClean="0"/>
              <a:t>visszaállítható legyen.</a:t>
            </a:r>
          </a:p>
          <a:p>
            <a:r>
              <a:rPr lang="hu-HU" sz="2400" dirty="0" smtClean="0">
                <a:solidFill>
                  <a:srgbClr val="FF0000"/>
                </a:solidFill>
              </a:rPr>
              <a:t>A mintavételezés frekvenciája legalább a kétszerese legyen a jelsorozatban előforduló legnagyobb frekvenciának</a:t>
            </a:r>
            <a:r>
              <a:rPr lang="hu-HU" sz="2400" dirty="0" smtClean="0"/>
              <a:t>.</a:t>
            </a:r>
          </a:p>
          <a:p>
            <a:r>
              <a:rPr lang="hu-HU" sz="2400" dirty="0" smtClean="0"/>
              <a:t>Csak akkor vehetünk egyenlő térközönként mintát a jelsorozatból, ha az analóg jel sávkorlátozott, létezik egy maximális frekvencia (</a:t>
            </a:r>
            <a:r>
              <a:rPr lang="hu-HU" sz="2400" dirty="0" err="1" smtClean="0"/>
              <a:t>Fmax</a:t>
            </a:r>
            <a:r>
              <a:rPr lang="hu-HU" sz="2400" dirty="0" smtClean="0"/>
              <a:t>), amely felett a jel amplitúdója 0.</a:t>
            </a:r>
          </a:p>
          <a:p>
            <a:r>
              <a:rPr lang="hu-HU" sz="2400" dirty="0" smtClean="0"/>
              <a:t>A mintavételi törvény: </a:t>
            </a:r>
            <a:r>
              <a:rPr lang="hu-HU" sz="2400" dirty="0" err="1" smtClean="0"/>
              <a:t>Fmax</a:t>
            </a:r>
            <a:r>
              <a:rPr lang="hu-HU" sz="2400" dirty="0" smtClean="0"/>
              <a:t>=1/ 2*</a:t>
            </a:r>
            <a:r>
              <a:rPr lang="el-GR" sz="2400" dirty="0" smtClean="0"/>
              <a:t>Δ</a:t>
            </a:r>
            <a:r>
              <a:rPr lang="hu-HU" sz="2400" dirty="0" smtClean="0"/>
              <a:t>T </a:t>
            </a:r>
          </a:p>
          <a:p>
            <a:pPr lvl="1"/>
            <a:r>
              <a:rPr lang="hu-HU" sz="2000" dirty="0" smtClean="0"/>
              <a:t>ahol </a:t>
            </a:r>
            <a:r>
              <a:rPr lang="el-GR" sz="2000" dirty="0"/>
              <a:t>Δ</a:t>
            </a:r>
            <a:r>
              <a:rPr lang="hu-HU" sz="2000" dirty="0" smtClean="0"/>
              <a:t>T a lehetséges legnagyobb mintavételi távolság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4985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Különböző </a:t>
            </a:r>
            <a:r>
              <a:rPr lang="hu-HU" smtClean="0"/>
              <a:t>frekvenciájú sinushullámok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22538"/>
            <a:ext cx="7886700" cy="2957512"/>
          </a:xfrm>
        </p:spPr>
      </p:pic>
    </p:spTree>
    <p:extLst>
      <p:ext uri="{BB962C8B-B14F-4D97-AF65-F5344CB8AC3E}">
        <p14:creationId xmlns:p14="http://schemas.microsoft.com/office/powerpoint/2010/main" val="55843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3474DCE6843E54FA852C8F69F664A8F" ma:contentTypeVersion="3" ma:contentTypeDescription="Új dokumentum létrehozása." ma:contentTypeScope="" ma:versionID="0937bb2dfe23904174081ab479bc92f7">
  <xsd:schema xmlns:xsd="http://www.w3.org/2001/XMLSchema" xmlns:xs="http://www.w3.org/2001/XMLSchema" xmlns:p="http://schemas.microsoft.com/office/2006/metadata/properties" xmlns:ns2="ea3aa843-dc61-4add-830b-a00223605696" targetNamespace="http://schemas.microsoft.com/office/2006/metadata/properties" ma:root="true" ma:fieldsID="630bce9ef3fbb035609ba2cb1ac61bfa" ns2:_="">
    <xsd:import namespace="ea3aa843-dc61-4add-830b-a00223605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aa843-dc61-4add-830b-a00223605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70D33B-D149-4482-8594-D5FA2D9F7475}"/>
</file>

<file path=customXml/itemProps2.xml><?xml version="1.0" encoding="utf-8"?>
<ds:datastoreItem xmlns:ds="http://schemas.openxmlformats.org/officeDocument/2006/customXml" ds:itemID="{D6ACDE44-70F8-4CEB-9A81-13CAEF9B0E0A}"/>
</file>

<file path=customXml/itemProps3.xml><?xml version="1.0" encoding="utf-8"?>
<ds:datastoreItem xmlns:ds="http://schemas.openxmlformats.org/officeDocument/2006/customXml" ds:itemID="{F7D17A44-9B16-4973-B9A0-D5F739FD1D4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627</Words>
  <Application>Microsoft Office PowerPoint</Application>
  <PresentationFormat>Diavetítés a képernyőre (4:3 oldalarány)</PresentationFormat>
  <Paragraphs>53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 3.1 Az analóg és a digitális jel fogalma, példák felhasználásukra. Az analóg és digitális jel különbsége és jellemzői. Az analóg jelek digitalizálhatósága. A mintavételezés törvénye. A digitalizált adattárolás pontossága –minőségi problémák, korlátok. </vt:lpstr>
      <vt:lpstr>A jel</vt:lpstr>
      <vt:lpstr>A jelek csoportosítása-érzékelés szerint</vt:lpstr>
      <vt:lpstr>Analóg és diszkrét jel</vt:lpstr>
      <vt:lpstr>A digitális jel</vt:lpstr>
      <vt:lpstr>Az analóg és digitális jel közötti különbség</vt:lpstr>
      <vt:lpstr>Az analóg jelek digitalizálhatósága</vt:lpstr>
      <vt:lpstr>A mintavételezés törvénye</vt:lpstr>
      <vt:lpstr>Különböző frekvenciájú sinushullámok</vt:lpstr>
      <vt:lpstr> A digitalizált adattárolás pontossága –minőségi problémák, korlátok  </vt:lpstr>
      <vt:lpstr>A digitalizált adattárolás pontossága –minőségi problémák, korlátok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Információ, jel, adat, zaj redundancia</dc:title>
  <dc:creator>Felhasználó</dc:creator>
  <cp:lastModifiedBy>André Mihály</cp:lastModifiedBy>
  <cp:revision>30</cp:revision>
  <dcterms:created xsi:type="dcterms:W3CDTF">2017-05-05T08:20:59Z</dcterms:created>
  <dcterms:modified xsi:type="dcterms:W3CDTF">2021-01-29T08:49:10Z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