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5" r:id="rId9"/>
    <p:sldId id="266" r:id="rId10"/>
    <p:sldId id="26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65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02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722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3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95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72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0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6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07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81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8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CA78-1005-4721-9B6B-9AC36EC7BDB0}" type="datetimeFigureOut">
              <a:rPr lang="hu-HU" smtClean="0"/>
              <a:t>2020. 04. 07.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2023-3256-4259-9A06-5CF44F2619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44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/>
            </a:r>
            <a:br>
              <a:rPr lang="hu-HU" dirty="0"/>
            </a:br>
            <a:r>
              <a:rPr lang="hu-HU" sz="3100" dirty="0"/>
              <a:t>3.2. Az analóg jelek digitalizálásának lépései. A hang, a kép és a film digitalizálásának lépései. A digitalizálás eszközei. 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51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film digitalizálása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6884" y="1424539"/>
            <a:ext cx="8489482" cy="4752424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Az analóg film ,valamilyenen analóg hordozón található (filmszalag, videokazetta)</a:t>
            </a:r>
          </a:p>
          <a:p>
            <a:r>
              <a:rPr lang="hu-HU" dirty="0" smtClean="0"/>
              <a:t>A lejátszó eszközt a videókártya bementére kötjük, a számítógépen megfelelő videószerkesztő szoftver  szükséges</a:t>
            </a:r>
          </a:p>
          <a:p>
            <a:r>
              <a:rPr lang="hu-HU" dirty="0" smtClean="0"/>
              <a:t>A digitalizálás során egy fájl készül.</a:t>
            </a:r>
          </a:p>
          <a:p>
            <a:r>
              <a:rPr lang="hu-HU" dirty="0" smtClean="0"/>
              <a:t>Egyszerre kell megoldani a kép és hang digitalizálását.</a:t>
            </a:r>
          </a:p>
          <a:p>
            <a:r>
              <a:rPr lang="hu-HU" dirty="0" smtClean="0"/>
              <a:t>A film képek sorozata.</a:t>
            </a:r>
          </a:p>
          <a:p>
            <a:r>
              <a:rPr lang="hu-HU" dirty="0" smtClean="0"/>
              <a:t>A képkockák közötti váltás sebessége is meghatározza a film minőségét és a fájl mérettét.</a:t>
            </a:r>
          </a:p>
          <a:p>
            <a:r>
              <a:rPr lang="hu-HU" dirty="0" smtClean="0"/>
              <a:t>A kép és hang együttes tárolására különböző konténerformátumok állnak rendelkezésre (pl. </a:t>
            </a:r>
            <a:r>
              <a:rPr lang="hu-HU" dirty="0" err="1"/>
              <a:t>a</a:t>
            </a:r>
            <a:r>
              <a:rPr lang="hu-HU" dirty="0" err="1" smtClean="0"/>
              <a:t>vi</a:t>
            </a:r>
            <a:r>
              <a:rPr lang="hu-HU" dirty="0" smtClean="0"/>
              <a:t>, </a:t>
            </a:r>
            <a:r>
              <a:rPr lang="hu-HU" dirty="0" err="1" smtClean="0"/>
              <a:t>mkv</a:t>
            </a:r>
            <a:endParaRPr lang="hu-HU" dirty="0" smtClean="0"/>
          </a:p>
          <a:p>
            <a:r>
              <a:rPr lang="hu-HU" dirty="0" smtClean="0"/>
              <a:t>Fontos a tömörítés, számos tömörítő algoritmus terjedt 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72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digitalizálás eszközei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Képek digitalizálása:</a:t>
            </a:r>
          </a:p>
          <a:p>
            <a:pPr lvl="1"/>
            <a:r>
              <a:rPr lang="hu-HU" dirty="0" smtClean="0"/>
              <a:t>Digitális fényképezőgép, </a:t>
            </a:r>
            <a:r>
              <a:rPr lang="hu-HU" dirty="0" err="1" smtClean="0"/>
              <a:t>scanner</a:t>
            </a:r>
            <a:r>
              <a:rPr lang="hu-HU" dirty="0" smtClean="0"/>
              <a:t>, digitalizáló tábla</a:t>
            </a:r>
          </a:p>
          <a:p>
            <a:r>
              <a:rPr lang="hu-HU" dirty="0" smtClean="0"/>
              <a:t>Hangok digitalizálása</a:t>
            </a:r>
          </a:p>
          <a:p>
            <a:pPr lvl="1"/>
            <a:r>
              <a:rPr lang="hu-HU" dirty="0" smtClean="0"/>
              <a:t>Hangkártya, mikrofon</a:t>
            </a:r>
          </a:p>
          <a:p>
            <a:r>
              <a:rPr lang="hu-HU" dirty="0" smtClean="0"/>
              <a:t>Filmek digitalizálása</a:t>
            </a:r>
          </a:p>
          <a:p>
            <a:pPr lvl="1"/>
            <a:r>
              <a:rPr lang="hu-HU" dirty="0" smtClean="0"/>
              <a:t>Videokártya megfelelő bemenettel, digitális kamera</a:t>
            </a:r>
          </a:p>
        </p:txBody>
      </p:sp>
    </p:spTree>
    <p:extLst>
      <p:ext uri="{BB962C8B-B14F-4D97-AF65-F5344CB8AC3E}">
        <p14:creationId xmlns:p14="http://schemas.microsoft.com/office/powerpoint/2010/main" val="328148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53683"/>
            <a:ext cx="7886700" cy="845300"/>
          </a:xfrm>
        </p:spPr>
        <p:txBody>
          <a:bodyPr/>
          <a:lstStyle/>
          <a:p>
            <a:pPr algn="ctr"/>
            <a:r>
              <a:rPr lang="hu-HU" dirty="0" smtClean="0"/>
              <a:t>Analóg jel átalakítása digitális jellé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78634"/>
            <a:ext cx="8308316" cy="4598329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Mintavételezés:</a:t>
            </a:r>
          </a:p>
          <a:p>
            <a:pPr lvl="1"/>
            <a:r>
              <a:rPr lang="hu-HU" dirty="0" smtClean="0"/>
              <a:t> Leolvassuk az analóg jel értékét</a:t>
            </a:r>
          </a:p>
          <a:p>
            <a:pPr lvl="1"/>
            <a:r>
              <a:rPr lang="hu-HU" dirty="0" smtClean="0"/>
              <a:t>Fontos a mintavétel gyakoriságának(frekvenciájának kiválasztása)</a:t>
            </a:r>
          </a:p>
          <a:p>
            <a:pPr lvl="1"/>
            <a:r>
              <a:rPr lang="hu-HU" dirty="0"/>
              <a:t>A mintavételezés </a:t>
            </a:r>
            <a:r>
              <a:rPr lang="hu-HU" dirty="0" smtClean="0"/>
              <a:t>törvénye szerint a frekvenciának kétszer olyan nagynak kell lennie, mint a jel sávszélességnek</a:t>
            </a:r>
          </a:p>
          <a:p>
            <a:r>
              <a:rPr lang="hu-HU" dirty="0" smtClean="0"/>
              <a:t>Kvantálás: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kvantálás során mért a </a:t>
            </a:r>
            <a:r>
              <a:rPr lang="hu-HU" dirty="0" smtClean="0"/>
              <a:t>folytonos </a:t>
            </a:r>
            <a:r>
              <a:rPr lang="hu-HU" dirty="0"/>
              <a:t>jeltartományt(értékeket) intervallumokra bontják, és minden intervallumhoz egy számot rendelnek a digitális </a:t>
            </a:r>
            <a:r>
              <a:rPr lang="hu-HU" dirty="0" smtClean="0"/>
              <a:t>kimenet értékkészletéből</a:t>
            </a:r>
          </a:p>
          <a:p>
            <a:r>
              <a:rPr lang="hu-HU" dirty="0"/>
              <a:t>Kódolás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kódolás célja a számítógépes tárolás, rögzítés. A mintavételezett és </a:t>
            </a:r>
            <a:r>
              <a:rPr lang="hu-HU" dirty="0" err="1"/>
              <a:t>kvantált</a:t>
            </a:r>
            <a:r>
              <a:rPr lang="hu-HU" dirty="0"/>
              <a:t> jelet binárissá alakítani kódolással lehetséges: a kódoló egységgel, a kvantálással kapott értékekhez bináris jelsorozatot rendelünk.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57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hang, a kép ,a film digitalizálása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Hasonló lépésekkel történik a médiumtól függetlenül.</a:t>
            </a:r>
          </a:p>
          <a:p>
            <a:r>
              <a:rPr lang="hu-HU" dirty="0" smtClean="0"/>
              <a:t>A lépések: mintavételezés, kvantálás, kódolás.</a:t>
            </a:r>
          </a:p>
          <a:p>
            <a:r>
              <a:rPr lang="hu-HU" dirty="0" smtClean="0"/>
              <a:t>Mindhárom esetben a mintavételezés gyakorisága, illetve a minta leírásához használható digitális jel nagysága (bitmélység) határozza meg, a fájl méretét.</a:t>
            </a:r>
          </a:p>
          <a:p>
            <a:r>
              <a:rPr lang="hu-HU" dirty="0" smtClean="0"/>
              <a:t>Tömörítéssel tudjuk fájl méretét csökkenteni mindhárom esetben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697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hang digitalizálása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49" y="1520792"/>
            <a:ext cx="8188091" cy="4656171"/>
          </a:xfrm>
        </p:spPr>
        <p:txBody>
          <a:bodyPr/>
          <a:lstStyle/>
          <a:p>
            <a:r>
              <a:rPr lang="hu-HU" dirty="0" smtClean="0"/>
              <a:t>Hangkártyával történik</a:t>
            </a:r>
          </a:p>
          <a:p>
            <a:r>
              <a:rPr lang="hu-HU" dirty="0" smtClean="0"/>
              <a:t>A mintavételezés nagysága adja meg hogy másodpercenként hányszor veszünk mintát hangból. (CD minőség: 44100HZ= 44100 minta /sec)</a:t>
            </a:r>
          </a:p>
          <a:p>
            <a:r>
              <a:rPr lang="hu-HU" dirty="0" smtClean="0"/>
              <a:t>A bitmélységtől függ, hogy hallható hangtartományából (20 HZ-20000HZ), milyen széles tartományt tudunk rögzíteni.</a:t>
            </a:r>
          </a:p>
          <a:p>
            <a:r>
              <a:rPr lang="hu-HU" dirty="0" smtClean="0"/>
              <a:t>Hatékonyan alkalmazható a fájlméretcsökkentésre veszteséges tömörítés</a:t>
            </a:r>
            <a:r>
              <a:rPr lang="hu-HU" dirty="0" smtClean="0">
                <a:sym typeface="Wingdings" panose="05000000000000000000" pitchFamily="2" charset="2"/>
              </a:rPr>
              <a:t> leggyakoribb az mp3 tömörítés!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884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24118" y="304799"/>
            <a:ext cx="7704667" cy="1143001"/>
          </a:xfrm>
        </p:spPr>
        <p:txBody>
          <a:bodyPr/>
          <a:lstStyle/>
          <a:p>
            <a:pPr algn="ctr"/>
            <a:r>
              <a:rPr lang="hu-HU" dirty="0" smtClean="0"/>
              <a:t>A hang digitalizálása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8" y="1642511"/>
            <a:ext cx="7974031" cy="4826000"/>
          </a:xfrm>
        </p:spPr>
      </p:pic>
    </p:spTree>
    <p:extLst>
      <p:ext uri="{BB962C8B-B14F-4D97-AF65-F5344CB8AC3E}">
        <p14:creationId xmlns:p14="http://schemas.microsoft.com/office/powerpoint/2010/main" val="2478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73254"/>
            <a:ext cx="7886700" cy="1055422"/>
          </a:xfrm>
        </p:spPr>
        <p:txBody>
          <a:bodyPr/>
          <a:lstStyle/>
          <a:p>
            <a:pPr algn="ctr"/>
            <a:r>
              <a:rPr lang="hu-HU" dirty="0" smtClean="0"/>
              <a:t>A kép digitalizálása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37912"/>
            <a:ext cx="7886700" cy="483905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papíron található kép az analóg kép.</a:t>
            </a:r>
          </a:p>
          <a:p>
            <a:r>
              <a:rPr lang="hu-HU" dirty="0" smtClean="0"/>
              <a:t>A digitalizálást </a:t>
            </a:r>
            <a:r>
              <a:rPr lang="hu-HU" dirty="0" err="1" smtClean="0"/>
              <a:t>szkenerrel</a:t>
            </a:r>
            <a:r>
              <a:rPr lang="hu-HU" dirty="0" smtClean="0"/>
              <a:t> vagy digitális fényképezőgéppel végezzük.</a:t>
            </a:r>
          </a:p>
          <a:p>
            <a:r>
              <a:rPr lang="hu-HU" dirty="0" smtClean="0"/>
              <a:t>A digitalizálás során a képeket pontokra bontják és pontokhoz rendelik aszíninformációt.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A mintavételezés gyakorisága : </a:t>
            </a:r>
            <a:r>
              <a:rPr lang="hu-HU" dirty="0" smtClean="0"/>
              <a:t>hány képpontra bontjuk a képet.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A színmélység: </a:t>
            </a:r>
            <a:r>
              <a:rPr lang="hu-HU" dirty="0" smtClean="0"/>
              <a:t>hány bittel írjuk le az adott pont színét.</a:t>
            </a:r>
          </a:p>
          <a:p>
            <a:r>
              <a:rPr lang="hu-HU" dirty="0" smtClean="0"/>
              <a:t>Minél nagyobb a felbontás és minél nagyobb  a színmélység annál jobb a kép minősége, de annál nagyobba kép mérete.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673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9"/>
          <p:cNvSpPr>
            <a:spLocks noChangeShapeType="1"/>
          </p:cNvSpPr>
          <p:nvPr/>
        </p:nvSpPr>
        <p:spPr bwMode="auto">
          <a:xfrm>
            <a:off x="1735137" y="4984750"/>
            <a:ext cx="24765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1322388" y="1366044"/>
            <a:ext cx="4222750" cy="118745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hu-H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 egy kép 300 </a:t>
            </a:r>
            <a:r>
              <a:rPr lang="hu-HU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DPI-s</a:t>
            </a:r>
            <a:r>
              <a:rPr lang="hu-H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akkor 1 inch hosszon 300 képpontból áll!</a:t>
            </a: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2616200" y="5121276"/>
            <a:ext cx="1031875" cy="45720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hu-H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? pont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514350" y="5562600"/>
            <a:ext cx="4502150" cy="76200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hu-HU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DPI </a:t>
            </a:r>
            <a:r>
              <a:rPr lang="hu-H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(pont per Inch)</a:t>
            </a:r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3132138" y="152400"/>
            <a:ext cx="53260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hu-HU" sz="3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Felbontás</a:t>
            </a:r>
            <a:endParaRPr lang="hu-HU" sz="3800" dirty="0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1860550" y="4343400"/>
            <a:ext cx="2260600" cy="45720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hu-H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inch=2,54 cm</a:t>
            </a:r>
          </a:p>
        </p:txBody>
      </p:sp>
      <p:pic>
        <p:nvPicPr>
          <p:cNvPr id="21512" name="Picture 38" descr="fotozz_131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19" y="206376"/>
            <a:ext cx="237648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41" descr="fotozz_13100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2636839"/>
            <a:ext cx="399415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4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64216" y="0"/>
            <a:ext cx="6540500" cy="1549401"/>
          </a:xfrm>
        </p:spPr>
        <p:txBody>
          <a:bodyPr/>
          <a:lstStyle/>
          <a:p>
            <a:pPr algn="r"/>
            <a:r>
              <a:rPr lang="hu-HU" dirty="0" smtClean="0"/>
              <a:t>A felbontás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70021" y="1460500"/>
            <a:ext cx="8183479" cy="4539316"/>
          </a:xfrm>
        </p:spPr>
        <p:txBody>
          <a:bodyPr>
            <a:normAutofit fontScale="92500"/>
          </a:bodyPr>
          <a:lstStyle/>
          <a:p>
            <a:r>
              <a:rPr lang="hu-HU" dirty="0"/>
              <a:t>Minél nagyobb a </a:t>
            </a:r>
            <a:r>
              <a:rPr lang="hu-HU" dirty="0" smtClean="0"/>
              <a:t>felbontás, </a:t>
            </a:r>
            <a:r>
              <a:rPr lang="hu-HU" dirty="0"/>
              <a:t>annál nagyobb a kép mérete!</a:t>
            </a:r>
          </a:p>
          <a:p>
            <a:r>
              <a:rPr lang="hu-HU" dirty="0"/>
              <a:t>A felbontás 2x-es növelésével a kép mérete a négyzetesen nő!</a:t>
            </a:r>
          </a:p>
          <a:p>
            <a:r>
              <a:rPr lang="hu-HU" dirty="0"/>
              <a:t>A nagy felbontású képek csak normál felbontásban látszanak a képernyőn! Ennek feldolgozása időt vesz igénybe. </a:t>
            </a:r>
            <a:r>
              <a:rPr lang="hu-HU" dirty="0" smtClean="0"/>
              <a:t>Következmény: </a:t>
            </a:r>
            <a:r>
              <a:rPr lang="hu-HU" dirty="0"/>
              <a:t>lassú megjelenés.</a:t>
            </a:r>
          </a:p>
          <a:p>
            <a:r>
              <a:rPr lang="hu-HU" dirty="0"/>
              <a:t>Képernyőképek esetében a 72 </a:t>
            </a:r>
            <a:r>
              <a:rPr lang="hu-HU" dirty="0" err="1"/>
              <a:t>DPI-s</a:t>
            </a:r>
            <a:r>
              <a:rPr lang="hu-HU" dirty="0"/>
              <a:t> felbontást használjuk a méret és a megjelenési idő miatt.</a:t>
            </a:r>
          </a:p>
          <a:p>
            <a:r>
              <a:rPr lang="hu-HU" dirty="0"/>
              <a:t> Nagyfelbontású képeket nyomdai alkalmazásra, archiválásra, vagy egyéb speciális feladatokhoz használunk.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001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pPr algn="ctr"/>
            <a:r>
              <a:rPr lang="hu-HU" dirty="0" smtClean="0"/>
              <a:t>A színmélység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 biten kétféle szín ábrázolható (bittérkép)</a:t>
            </a:r>
          </a:p>
          <a:p>
            <a:r>
              <a:rPr lang="hu-HU" dirty="0" smtClean="0"/>
              <a:t>Általában 24 bit színmélység jellemző (3x8 bit)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19287"/>
            <a:ext cx="7824258" cy="4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3474DCE6843E54FA852C8F69F664A8F" ma:contentTypeVersion="3" ma:contentTypeDescription="Új dokumentum létrehozása." ma:contentTypeScope="" ma:versionID="0937bb2dfe23904174081ab479bc92f7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630bce9ef3fbb035609ba2cb1ac61bfa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F9003D-B024-4993-AA99-82D05F24FD55}"/>
</file>

<file path=customXml/itemProps2.xml><?xml version="1.0" encoding="utf-8"?>
<ds:datastoreItem xmlns:ds="http://schemas.openxmlformats.org/officeDocument/2006/customXml" ds:itemID="{DADA8550-D594-4431-8A2E-FDDA1298B590}"/>
</file>

<file path=customXml/itemProps3.xml><?xml version="1.0" encoding="utf-8"?>
<ds:datastoreItem xmlns:ds="http://schemas.openxmlformats.org/officeDocument/2006/customXml" ds:itemID="{3C3A8B3B-FBAF-41BB-ACA0-BB5B8094706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543</Words>
  <Application>Microsoft Office PowerPoint</Application>
  <PresentationFormat>Diavetítés a képernyőre (4:3 oldalarány)</PresentationFormat>
  <Paragraphs>58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Office-téma</vt:lpstr>
      <vt:lpstr> 3.2. Az analóg jelek digitalizálásának lépései. A hang, a kép és a film digitalizálásának lépései. A digitalizálás eszközei.  </vt:lpstr>
      <vt:lpstr>Analóg jel átalakítása digitális jellé</vt:lpstr>
      <vt:lpstr>A hang, a kép ,a film digitalizálása</vt:lpstr>
      <vt:lpstr>A hang digitalizálása</vt:lpstr>
      <vt:lpstr>A hang digitalizálása</vt:lpstr>
      <vt:lpstr>A kép digitalizálása</vt:lpstr>
      <vt:lpstr>PowerPoint-bemutató</vt:lpstr>
      <vt:lpstr>A felbontás</vt:lpstr>
      <vt:lpstr>A színmélység</vt:lpstr>
      <vt:lpstr>A film digitalizálása</vt:lpstr>
      <vt:lpstr>A digitalizálás eszközei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3.2. Az analóg jelek digitalizálásának lépései. A hang, a kép és a film digitalizálásának lépései. A digitalizálás eszközei.  </dc:title>
  <dc:creator>André Mihály</dc:creator>
  <cp:lastModifiedBy>André Mihály</cp:lastModifiedBy>
  <cp:revision>12</cp:revision>
  <dcterms:created xsi:type="dcterms:W3CDTF">2020-03-26T13:36:42Z</dcterms:created>
  <dcterms:modified xsi:type="dcterms:W3CDTF">2020-04-07T14:39:29Z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