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57" r:id="rId18"/>
    <p:sldId id="258" r:id="rId19"/>
    <p:sldId id="259" r:id="rId20"/>
    <p:sldId id="260" r:id="rId21"/>
    <p:sldId id="261" r:id="rId22"/>
    <p:sldId id="262" r:id="rId23"/>
    <p:sldId id="266" r:id="rId24"/>
    <p:sldId id="263" r:id="rId25"/>
    <p:sldId id="264" r:id="rId26"/>
    <p:sldId id="265" r:id="rId2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33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46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24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3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31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747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78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76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6C2A-72EA-4C92-B6BF-E3018EF3FBFE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1DE-9534-4247-BB6D-91110A6999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8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04231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hu-HU" sz="2700" dirty="0" smtClean="0"/>
              <a:t> 3.3 </a:t>
            </a:r>
            <a:r>
              <a:rPr lang="hu-HU" sz="2700" dirty="0"/>
              <a:t>Az adat és az adatmennyiség fogalma az informatikában. Az informatikában használt mértékegységek és ezek jellemzői. A bináris számábrázolás módszere és jelentősége az informatikában. A bináris karakterábrázolás formái, kódtáblák felépítése, jellemzői (ASCII, UNICODE).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34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79400"/>
            <a:ext cx="7886700" cy="712789"/>
          </a:xfrm>
        </p:spPr>
        <p:txBody>
          <a:bodyPr/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komplemens</a:t>
            </a:r>
            <a:r>
              <a:rPr lang="hu-HU" dirty="0" smtClean="0"/>
              <a:t> 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informatikában egy szám tárolására, ábrázolására gyakran használják a </a:t>
            </a:r>
            <a:r>
              <a:rPr lang="hu-HU" dirty="0" err="1" smtClean="0"/>
              <a:t>komplemens</a:t>
            </a:r>
            <a:r>
              <a:rPr lang="hu-HU" dirty="0" smtClean="0"/>
              <a:t> kódokat.</a:t>
            </a:r>
          </a:p>
          <a:p>
            <a:r>
              <a:rPr lang="hu-HU" dirty="0" smtClean="0"/>
              <a:t>Ez azért van,mert a számítógép összeadásra vezeti vissza </a:t>
            </a:r>
            <a:r>
              <a:rPr lang="hu-HU" dirty="0" smtClean="0"/>
              <a:t>a kivonást </a:t>
            </a:r>
            <a:r>
              <a:rPr lang="hu-HU" dirty="0" smtClean="0"/>
              <a:t>is, és így gyorsabban számol.</a:t>
            </a:r>
          </a:p>
          <a:p>
            <a:r>
              <a:rPr lang="hu-HU" dirty="0"/>
              <a:t> Általában a </a:t>
            </a:r>
            <a:r>
              <a:rPr lang="hu-HU" i="1" dirty="0"/>
              <a:t>p</a:t>
            </a:r>
            <a:r>
              <a:rPr lang="hu-HU" dirty="0"/>
              <a:t> alapszámú számrendszerben egy szám </a:t>
            </a:r>
            <a:r>
              <a:rPr lang="hu-HU" i="1" dirty="0"/>
              <a:t>p</a:t>
            </a:r>
            <a:r>
              <a:rPr lang="hu-HU" dirty="0"/>
              <a:t>-1-es </a:t>
            </a:r>
            <a:r>
              <a:rPr lang="hu-HU" dirty="0" err="1"/>
              <a:t>komplemensén</a:t>
            </a:r>
            <a:r>
              <a:rPr lang="hu-HU" dirty="0"/>
              <a:t>, azt a számot értjük, amely a számot csupa </a:t>
            </a:r>
            <a:r>
              <a:rPr lang="hu-HU" i="1" dirty="0"/>
              <a:t>p</a:t>
            </a:r>
            <a:r>
              <a:rPr lang="hu-HU" dirty="0"/>
              <a:t>-1 jegyűre egészíti ki </a:t>
            </a:r>
            <a:r>
              <a:rPr lang="hu-HU" i="1" dirty="0"/>
              <a:t>n</a:t>
            </a:r>
            <a:r>
              <a:rPr lang="hu-HU" dirty="0"/>
              <a:t> pozíción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153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</a:t>
            </a:r>
            <a:r>
              <a:rPr lang="hu-HU" dirty="0" smtClean="0"/>
              <a:t>élda a </a:t>
            </a:r>
            <a:r>
              <a:rPr lang="hu-HU" dirty="0" err="1" smtClean="0"/>
              <a:t>komplemens</a:t>
            </a:r>
            <a:r>
              <a:rPr lang="hu-HU" dirty="0" smtClean="0"/>
              <a:t> kódra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10-es </a:t>
            </a:r>
            <a:r>
              <a:rPr lang="hu-HU" dirty="0" smtClean="0"/>
              <a:t>számrendszer, </a:t>
            </a:r>
            <a:r>
              <a:rPr lang="hu-HU" dirty="0"/>
              <a:t>3 </a:t>
            </a:r>
            <a:r>
              <a:rPr lang="hu-HU" dirty="0" smtClean="0"/>
              <a:t>pozíción </a:t>
            </a:r>
            <a:r>
              <a:rPr lang="hu-HU" dirty="0"/>
              <a:t>ábrázolunk egy </a:t>
            </a:r>
            <a:r>
              <a:rPr lang="hu-HU" dirty="0" smtClean="0"/>
              <a:t>számot</a:t>
            </a:r>
          </a:p>
          <a:p>
            <a:r>
              <a:rPr lang="hu-HU" dirty="0" smtClean="0"/>
              <a:t>Legnagyobb ábrázolható szám 10</a:t>
            </a:r>
            <a:r>
              <a:rPr lang="hu-HU" baseline="30000" dirty="0" smtClean="0"/>
              <a:t>3</a:t>
            </a:r>
            <a:r>
              <a:rPr lang="hu-HU" dirty="0" smtClean="0"/>
              <a:t>-1 =999</a:t>
            </a:r>
          </a:p>
          <a:p>
            <a:r>
              <a:rPr lang="hu-HU" dirty="0" smtClean="0"/>
              <a:t>A számunk legyen 543, kivonjuk 999-ből.</a:t>
            </a:r>
          </a:p>
          <a:p>
            <a:r>
              <a:rPr lang="hu-HU" dirty="0" smtClean="0"/>
              <a:t>999-543=456, ez 543-nak 9-es </a:t>
            </a:r>
            <a:r>
              <a:rPr lang="hu-HU" dirty="0" err="1" smtClean="0"/>
              <a:t>komplemense</a:t>
            </a:r>
            <a:endParaRPr lang="hu-HU" dirty="0" smtClean="0"/>
          </a:p>
          <a:p>
            <a:r>
              <a:rPr lang="hu-HU" dirty="0" smtClean="0"/>
              <a:t>Ha hozzáadunk egyet, akkor 457-et kapunk, ez 1000-re egészíti ki az 543-at.</a:t>
            </a:r>
          </a:p>
          <a:p>
            <a:r>
              <a:rPr lang="hu-HU" dirty="0" smtClean="0"/>
              <a:t>Tehát 457 az 543-nak a tízes </a:t>
            </a:r>
            <a:r>
              <a:rPr lang="hu-HU" dirty="0" err="1" smtClean="0"/>
              <a:t>komplemense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41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1-es </a:t>
            </a:r>
            <a:r>
              <a:rPr lang="hu-HU" dirty="0" err="1" smtClean="0"/>
              <a:t>komplemens</a:t>
            </a:r>
            <a:r>
              <a:rPr lang="hu-HU" dirty="0" smtClean="0"/>
              <a:t> 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negatív számot a pozitív szám bitenkénti negáltjaként (ellentéteként) ábrázolja.</a:t>
            </a:r>
          </a:p>
          <a:p>
            <a:r>
              <a:rPr lang="hu-HU" dirty="0" smtClean="0"/>
              <a:t>A pozitív számot természetes alakban, kettes kódban tárolja</a:t>
            </a:r>
          </a:p>
          <a:p>
            <a:r>
              <a:rPr lang="hu-HU" dirty="0" smtClean="0"/>
              <a:t>A T negatív szám kódja n bit esetén : 2</a:t>
            </a:r>
            <a:r>
              <a:rPr lang="hu-HU" baseline="30000" dirty="0" smtClean="0"/>
              <a:t>n</a:t>
            </a:r>
            <a:r>
              <a:rPr lang="hu-HU" dirty="0" smtClean="0"/>
              <a:t>-1+T</a:t>
            </a:r>
          </a:p>
          <a:p>
            <a:r>
              <a:rPr lang="hu-HU" dirty="0" smtClean="0"/>
              <a:t>Az első bit itt is az előjelet jelzi.</a:t>
            </a:r>
          </a:p>
          <a:p>
            <a:r>
              <a:rPr lang="hu-HU" dirty="0" smtClean="0"/>
              <a:t>Itt is van negatív zérus: 11111111</a:t>
            </a:r>
          </a:p>
          <a:p>
            <a:r>
              <a:rPr lang="hu-HU" dirty="0" smtClean="0"/>
              <a:t>Példa (8 biten):</a:t>
            </a:r>
            <a:endParaRPr lang="hu-HU" dirty="0"/>
          </a:p>
          <a:p>
            <a:pPr lvl="1"/>
            <a:r>
              <a:rPr lang="hu-HU" dirty="0"/>
              <a:t>13 = 00001101</a:t>
            </a:r>
          </a:p>
          <a:p>
            <a:pPr lvl="1"/>
            <a:r>
              <a:rPr lang="hu-HU" dirty="0"/>
              <a:t>-13= </a:t>
            </a:r>
            <a:r>
              <a:rPr lang="hu-HU" dirty="0" smtClean="0"/>
              <a:t>11110010	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0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2-es </a:t>
            </a:r>
            <a:r>
              <a:rPr lang="hu-HU" dirty="0" err="1" smtClean="0"/>
              <a:t>komplemens</a:t>
            </a:r>
            <a:r>
              <a:rPr lang="hu-HU" dirty="0" smtClean="0"/>
              <a:t> 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negatív szám kódja itt a pozitív szám bitenkénti ellentettje, csak még hozzáadunk egyet.</a:t>
            </a:r>
          </a:p>
          <a:p>
            <a:r>
              <a:rPr lang="hu-HU" dirty="0"/>
              <a:t>A T negatív szám kódja n bit esetén : </a:t>
            </a:r>
            <a:r>
              <a:rPr lang="hu-HU" dirty="0" smtClean="0"/>
              <a:t>2</a:t>
            </a:r>
            <a:r>
              <a:rPr lang="hu-HU" baseline="30000" dirty="0" smtClean="0"/>
              <a:t>n</a:t>
            </a:r>
            <a:r>
              <a:rPr lang="hu-HU" dirty="0" smtClean="0"/>
              <a:t>+T</a:t>
            </a:r>
          </a:p>
          <a:p>
            <a:r>
              <a:rPr lang="hu-HU" dirty="0" smtClean="0"/>
              <a:t>Nincs negatív zérus, minden kód külön számot jelöl</a:t>
            </a:r>
          </a:p>
          <a:p>
            <a:r>
              <a:rPr lang="hu-HU" dirty="0" smtClean="0"/>
              <a:t>Az első bit itt is az előjel</a:t>
            </a:r>
          </a:p>
          <a:p>
            <a:r>
              <a:rPr lang="hu-HU" dirty="0" smtClean="0"/>
              <a:t>Könnyű számolni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Példa (8 biten ):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13 = 00001101</a:t>
            </a:r>
          </a:p>
          <a:p>
            <a:pPr marL="457200" lvl="1" indent="0">
              <a:buNone/>
            </a:pPr>
            <a:r>
              <a:rPr lang="hu-HU" dirty="0"/>
              <a:t>-13= </a:t>
            </a:r>
            <a:r>
              <a:rPr lang="hu-HU" dirty="0" smtClean="0"/>
              <a:t>11110011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614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többletes 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Itt minden számot külön jel ábrázol.</a:t>
            </a:r>
          </a:p>
          <a:p>
            <a:r>
              <a:rPr lang="hu-HU" dirty="0"/>
              <a:t>A </a:t>
            </a:r>
            <a:r>
              <a:rPr lang="hu-HU" dirty="0" smtClean="0"/>
              <a:t>negatív </a:t>
            </a:r>
            <a:r>
              <a:rPr lang="hu-HU" dirty="0"/>
              <a:t>T szám kódja, n  bit szám esetén: </a:t>
            </a:r>
            <a:r>
              <a:rPr lang="hu-HU" dirty="0" smtClean="0"/>
              <a:t>2</a:t>
            </a:r>
            <a:r>
              <a:rPr lang="hu-HU" baseline="30000" dirty="0" smtClean="0"/>
              <a:t>n-1</a:t>
            </a:r>
            <a:r>
              <a:rPr lang="hu-HU" dirty="0" smtClean="0"/>
              <a:t>+T</a:t>
            </a:r>
          </a:p>
          <a:p>
            <a:r>
              <a:rPr lang="hu-HU" dirty="0" smtClean="0"/>
              <a:t>Vagyis a számhoz, akár pozitív, akár negatív, hozzáadjuk 2 </a:t>
            </a:r>
            <a:r>
              <a:rPr lang="hu-HU" baseline="30000" dirty="0" smtClean="0"/>
              <a:t>n-1</a:t>
            </a:r>
            <a:r>
              <a:rPr lang="hu-HU" dirty="0" smtClean="0"/>
              <a:t> értéket, ahol n a bitek száma.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Példa (ábrázolás 8 biten):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13 = </a:t>
            </a:r>
            <a:r>
              <a:rPr lang="hu-HU" dirty="0" err="1" smtClean="0"/>
              <a:t>13</a:t>
            </a:r>
            <a:r>
              <a:rPr lang="hu-HU" dirty="0" smtClean="0"/>
              <a:t>+2</a:t>
            </a:r>
            <a:r>
              <a:rPr lang="hu-HU" baseline="30000" dirty="0" smtClean="0"/>
              <a:t>7</a:t>
            </a:r>
            <a:r>
              <a:rPr lang="hu-HU" dirty="0" smtClean="0"/>
              <a:t>=13+128=241=11110001</a:t>
            </a:r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-13=</a:t>
            </a:r>
            <a:r>
              <a:rPr lang="hu-HU" dirty="0" err="1" smtClean="0"/>
              <a:t>-13</a:t>
            </a:r>
            <a:r>
              <a:rPr lang="hu-HU" dirty="0" smtClean="0"/>
              <a:t>+2</a:t>
            </a:r>
            <a:r>
              <a:rPr lang="hu-HU" baseline="30000" dirty="0" smtClean="0"/>
              <a:t>7</a:t>
            </a:r>
            <a:r>
              <a:rPr lang="hu-HU" dirty="0" smtClean="0"/>
              <a:t>=-13+128=115=</a:t>
            </a:r>
            <a:r>
              <a:rPr lang="hu-HU" dirty="0"/>
              <a:t> </a:t>
            </a:r>
            <a:r>
              <a:rPr lang="hu-HU" dirty="0" smtClean="0"/>
              <a:t>01110011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baseline="30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524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Előjeles fixpontos ábrázolás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Törtszámok   ábrázolásakor használják</a:t>
            </a:r>
          </a:p>
          <a:p>
            <a:r>
              <a:rPr lang="hu-HU" dirty="0"/>
              <a:t>A fixpontos számábrázolásnál a </a:t>
            </a:r>
            <a:r>
              <a:rPr lang="hu-HU" dirty="0" smtClean="0"/>
              <a:t>nem negatív </a:t>
            </a:r>
            <a:r>
              <a:rPr lang="hu-HU" dirty="0"/>
              <a:t>számokat binárisan, míg a negatív számokat bináris alakjuk 2-es </a:t>
            </a:r>
            <a:r>
              <a:rPr lang="hu-HU" dirty="0" err="1"/>
              <a:t>komplemenseként</a:t>
            </a:r>
            <a:r>
              <a:rPr lang="hu-HU" dirty="0"/>
              <a:t> tároljuk/ábrázoljuk.</a:t>
            </a:r>
            <a:endParaRPr lang="hu-HU" dirty="0" smtClean="0"/>
          </a:p>
          <a:p>
            <a:r>
              <a:rPr lang="hu-HU" dirty="0" smtClean="0"/>
              <a:t>Az egész értékhez képest megadjuk a helyi érték eltolódását.</a:t>
            </a:r>
          </a:p>
          <a:p>
            <a:r>
              <a:rPr lang="hu-HU" dirty="0" smtClean="0"/>
              <a:t>Egész szám helyett annak 2</a:t>
            </a:r>
            <a:r>
              <a:rPr lang="hu-HU" baseline="30000" dirty="0" smtClean="0"/>
              <a:t>-p</a:t>
            </a:r>
            <a:r>
              <a:rPr lang="hu-HU" dirty="0" smtClean="0"/>
              <a:t> szeresét értjük, ahol p rögzített pozicionáló tényező</a:t>
            </a:r>
          </a:p>
          <a:p>
            <a:endParaRPr lang="hu-HU" baseline="30000" dirty="0"/>
          </a:p>
          <a:p>
            <a:pPr marL="0" indent="0">
              <a:buNone/>
            </a:pPr>
            <a:r>
              <a:rPr lang="hu-HU" dirty="0" smtClean="0"/>
              <a:t>	Példa: 11110011=-13*2</a:t>
            </a:r>
            <a:r>
              <a:rPr lang="hu-HU" baseline="30000" dirty="0" smtClean="0"/>
              <a:t>-3</a:t>
            </a:r>
            <a:r>
              <a:rPr lang="hu-HU" dirty="0" smtClean="0"/>
              <a:t>= -13/8 ahol p=3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45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lebegőpontos számábrázolás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egész, valós számok ábrázolására használják</a:t>
            </a:r>
          </a:p>
          <a:p>
            <a:r>
              <a:rPr lang="hu-HU" dirty="0" smtClean="0"/>
              <a:t>A számot T=m*c alakban írjuk fel, ahol m a mantissza,  c a karakterisztika.</a:t>
            </a:r>
          </a:p>
          <a:p>
            <a:r>
              <a:rPr lang="hu-HU" dirty="0" smtClean="0"/>
              <a:t>Példa 3,62= 362*10</a:t>
            </a:r>
            <a:r>
              <a:rPr lang="hu-HU" baseline="30000" dirty="0" smtClean="0"/>
              <a:t>-2</a:t>
            </a:r>
          </a:p>
          <a:p>
            <a:r>
              <a:rPr lang="hu-HU" dirty="0" smtClean="0"/>
              <a:t>A mantissza </a:t>
            </a:r>
            <a:r>
              <a:rPr lang="hu-HU" dirty="0" err="1" smtClean="0"/>
              <a:t>komplemens</a:t>
            </a:r>
            <a:r>
              <a:rPr lang="hu-HU" dirty="0" smtClean="0"/>
              <a:t> kódú, a karakterisztika többletes kódú általában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402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kódolás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20792"/>
            <a:ext cx="7886700" cy="465617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Kódolásnak nevezzük, ha egy jelhalmaz minden eleméhez valamilyen szabály szerint  egy másik jelhalmaz elemeit rendeljük.</a:t>
            </a:r>
          </a:p>
          <a:p>
            <a:r>
              <a:rPr lang="hu-HU" dirty="0" smtClean="0"/>
              <a:t>Többféle oka lehet a kódolásnak:</a:t>
            </a:r>
          </a:p>
          <a:p>
            <a:pPr lvl="1"/>
            <a:r>
              <a:rPr lang="hu-HU" dirty="0" smtClean="0"/>
              <a:t>jobb kezelhetőség</a:t>
            </a:r>
          </a:p>
          <a:p>
            <a:pPr lvl="1"/>
            <a:r>
              <a:rPr lang="hu-HU" dirty="0" smtClean="0"/>
              <a:t>titkosítás</a:t>
            </a:r>
          </a:p>
          <a:p>
            <a:pPr lvl="1"/>
            <a:r>
              <a:rPr lang="hu-HU" dirty="0" smtClean="0"/>
              <a:t>Tömörítés(kisebb helyet foglaljon)</a:t>
            </a:r>
          </a:p>
          <a:p>
            <a:pPr marL="0" indent="0">
              <a:buNone/>
            </a:pPr>
            <a:r>
              <a:rPr lang="hu-HU" dirty="0" smtClean="0"/>
              <a:t>Példa kódolásra:</a:t>
            </a:r>
          </a:p>
          <a:p>
            <a:pPr marL="0" indent="0">
              <a:buNone/>
            </a:pPr>
            <a:r>
              <a:rPr lang="hu-HU" dirty="0" smtClean="0"/>
              <a:t>Magyar </a:t>
            </a:r>
            <a:r>
              <a:rPr lang="hu-HU" dirty="0"/>
              <a:t>a</a:t>
            </a:r>
            <a:r>
              <a:rPr lang="hu-HU" dirty="0" smtClean="0"/>
              <a:t>bc</a:t>
            </a:r>
            <a:r>
              <a:rPr lang="hu-HU" dirty="0" smtClean="0">
                <a:sym typeface="Wingdings" panose="05000000000000000000" pitchFamily="2" charset="2"/>
              </a:rPr>
              <a:t> a hanghoz egy betűt rendel</a:t>
            </a:r>
          </a:p>
          <a:p>
            <a:pPr marL="0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Morse jelek az abc betűjéhez egy pont-vonás jelet rendel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11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4528" y="365760"/>
            <a:ext cx="7886700" cy="920668"/>
          </a:xfrm>
        </p:spPr>
        <p:txBody>
          <a:bodyPr/>
          <a:lstStyle/>
          <a:p>
            <a:pPr algn="ctr"/>
            <a:r>
              <a:rPr lang="hu-HU" dirty="0" smtClean="0"/>
              <a:t>A reverzibilis kódolás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Akkor </a:t>
            </a:r>
            <a:r>
              <a:rPr lang="hu-HU" dirty="0" smtClean="0">
                <a:solidFill>
                  <a:srgbClr val="FF0000"/>
                </a:solidFill>
              </a:rPr>
              <a:t>reverzibilis</a:t>
            </a:r>
            <a:r>
              <a:rPr lang="hu-HU" dirty="0" smtClean="0"/>
              <a:t> a </a:t>
            </a:r>
            <a:r>
              <a:rPr lang="hu-HU" dirty="0" smtClean="0">
                <a:solidFill>
                  <a:srgbClr val="FF0000"/>
                </a:solidFill>
              </a:rPr>
              <a:t>kódolás</a:t>
            </a:r>
            <a:r>
              <a:rPr lang="hu-HU" dirty="0" smtClean="0"/>
              <a:t>, ha az eredményül kapott kódból a kódoló eljárás ellentettjével visszakapható az eredeti jelsorozat.</a:t>
            </a:r>
          </a:p>
          <a:p>
            <a:pPr lvl="1"/>
            <a:r>
              <a:rPr lang="hu-HU" dirty="0" smtClean="0"/>
              <a:t>Példa: karakterkódolás 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Irreverzibilis kódolás</a:t>
            </a:r>
            <a:r>
              <a:rPr lang="hu-HU" dirty="0" smtClean="0"/>
              <a:t>kor az eredmény jelsorozatból nem lehet az eredetei jelsorozatot előállítani.</a:t>
            </a:r>
          </a:p>
          <a:p>
            <a:pPr lvl="1"/>
            <a:r>
              <a:rPr lang="hu-HU" dirty="0" smtClean="0"/>
              <a:t>Példa: titkosítás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9526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karakterkódolás az informatikában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számítógép a processzor és memória szintjén csak számokkal képes műveleteket végezni.</a:t>
            </a:r>
          </a:p>
          <a:p>
            <a:r>
              <a:rPr lang="hu-HU" dirty="0" smtClean="0"/>
              <a:t>A karaktereket(betűket) így valamilyen számmal kell jelölni.</a:t>
            </a:r>
          </a:p>
          <a:p>
            <a:r>
              <a:rPr lang="hu-HU" dirty="0" smtClean="0"/>
              <a:t>Többféle kódolás is  kialakult az elmúlt évtizedekben.</a:t>
            </a:r>
          </a:p>
          <a:p>
            <a:r>
              <a:rPr lang="hu-HU" dirty="0" smtClean="0"/>
              <a:t>Mindegyik kódtáblában egy karakternek egy adott szám felel meg.</a:t>
            </a:r>
          </a:p>
          <a:p>
            <a:r>
              <a:rPr lang="hu-HU" dirty="0" smtClean="0"/>
              <a:t>Mindegyik reverzibilis</a:t>
            </a:r>
            <a:r>
              <a:rPr lang="hu-HU" dirty="0" smtClean="0">
                <a:sym typeface="Wingdings" panose="05000000000000000000" pitchFamily="2" charset="2"/>
              </a:rPr>
              <a:t> a számból visszafejthető a karakter.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7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 és adatmennyiség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/>
              <a:t>adat</a:t>
            </a:r>
            <a:r>
              <a:rPr lang="hu-HU" dirty="0"/>
              <a:t>: </a:t>
            </a:r>
            <a:r>
              <a:rPr lang="hu-HU" b="1" dirty="0"/>
              <a:t>elemi ismeret</a:t>
            </a:r>
            <a:r>
              <a:rPr lang="hu-HU" dirty="0"/>
              <a:t>. Az informatikában adatnak nevezzük </a:t>
            </a:r>
            <a:r>
              <a:rPr lang="hu-HU" dirty="0" smtClean="0"/>
              <a:t>a valamilyen </a:t>
            </a:r>
            <a:r>
              <a:rPr lang="hu-HU" dirty="0"/>
              <a:t>jelrendszerben (kódolásban) ábrázolt </a:t>
            </a:r>
            <a:r>
              <a:rPr lang="hu-HU" b="1" dirty="0"/>
              <a:t>jel</a:t>
            </a:r>
            <a:r>
              <a:rPr lang="hu-HU" dirty="0"/>
              <a:t>ek </a:t>
            </a:r>
            <a:r>
              <a:rPr lang="hu-HU" b="1" dirty="0" smtClean="0"/>
              <a:t>halmaz</a:t>
            </a:r>
            <a:r>
              <a:rPr lang="hu-HU" dirty="0" smtClean="0"/>
              <a:t>át</a:t>
            </a:r>
            <a:r>
              <a:rPr lang="hu-HU" dirty="0"/>
              <a:t>, sorozatát, melyek valamilyen számítástechnikai eszközzel rögzíthetők, feldolgozhatók, és megjeleníthetők, </a:t>
            </a:r>
            <a:r>
              <a:rPr lang="hu-HU" dirty="0" smtClean="0"/>
              <a:t>tehát </a:t>
            </a:r>
            <a:r>
              <a:rPr lang="hu-HU" b="1" dirty="0"/>
              <a:t>értelmezhető</a:t>
            </a:r>
            <a:r>
              <a:rPr lang="hu-HU" dirty="0"/>
              <a:t>k. </a:t>
            </a:r>
            <a:endParaRPr lang="hu-HU" dirty="0" smtClean="0"/>
          </a:p>
          <a:p>
            <a:r>
              <a:rPr lang="hu-HU" dirty="0" smtClean="0"/>
              <a:t>Adatot </a:t>
            </a:r>
            <a:r>
              <a:rPr lang="hu-HU" dirty="0"/>
              <a:t>bármilyen formában lehet tárolni, amit értelmezni is tudunk. </a:t>
            </a:r>
            <a:endParaRPr lang="hu-HU" dirty="0" smtClean="0"/>
          </a:p>
          <a:p>
            <a:r>
              <a:rPr lang="hu-HU" b="1" dirty="0"/>
              <a:t>adatmennyiség</a:t>
            </a:r>
            <a:r>
              <a:rPr lang="hu-HU" dirty="0"/>
              <a:t>: Az adatmennyiség az a mennyiség, amely a </a:t>
            </a:r>
            <a:r>
              <a:rPr lang="hu-HU" b="1" dirty="0"/>
              <a:t>jelek számát </a:t>
            </a:r>
            <a:r>
              <a:rPr lang="hu-HU" dirty="0"/>
              <a:t>méri valamely alapul választott </a:t>
            </a:r>
            <a:r>
              <a:rPr lang="hu-HU" b="1" dirty="0" smtClean="0"/>
              <a:t>jelrendszer</a:t>
            </a:r>
            <a:r>
              <a:rPr lang="hu-HU" dirty="0" smtClean="0"/>
              <a:t>ben </a:t>
            </a:r>
            <a:r>
              <a:rPr lang="hu-HU" dirty="0"/>
              <a:t>és ennek megfelelő mértékegységben. </a:t>
            </a:r>
          </a:p>
        </p:txBody>
      </p:sp>
    </p:spTree>
    <p:extLst>
      <p:ext uri="{BB962C8B-B14F-4D97-AF65-F5344CB8AC3E}">
        <p14:creationId xmlns:p14="http://schemas.microsoft.com/office/powerpoint/2010/main" val="81750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BCD-kódolás</a:t>
            </a:r>
            <a:r>
              <a:rPr lang="hu-HU" dirty="0" smtClean="0"/>
              <a:t>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 smtClean="0"/>
              <a:t>Digit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A 10-es számrendszerben ábrázolt számot számjegyenként kettes számrendszerbe alakítja át.</a:t>
            </a:r>
          </a:p>
          <a:p>
            <a:r>
              <a:rPr lang="hu-HU" dirty="0" smtClean="0"/>
              <a:t>A számjegyeket 4 biten ábrázolja</a:t>
            </a:r>
          </a:p>
          <a:p>
            <a:r>
              <a:rPr lang="hu-HU" dirty="0" smtClean="0"/>
              <a:t>Pl. 16</a:t>
            </a:r>
            <a:r>
              <a:rPr lang="hu-HU" dirty="0" smtClean="0">
                <a:sym typeface="Wingdings" panose="05000000000000000000" pitchFamily="2" charset="2"/>
              </a:rPr>
              <a:t> az 1 és a 6 számot külön írja át 2-es számrendszerbe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1 0001, a 60110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16 így </a:t>
            </a:r>
            <a:r>
              <a:rPr lang="hu-HU" dirty="0" err="1" smtClean="0">
                <a:sym typeface="Wingdings" panose="05000000000000000000" pitchFamily="2" charset="2"/>
              </a:rPr>
              <a:t>BCD-ben</a:t>
            </a:r>
            <a:r>
              <a:rPr lang="hu-HU" dirty="0" smtClean="0">
                <a:sym typeface="Wingdings" panose="05000000000000000000" pitchFamily="2" charset="2"/>
              </a:rPr>
              <a:t>: 00010110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607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19097" cy="1325563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EBCDIC-kódolás</a:t>
            </a:r>
            <a:r>
              <a:rPr lang="hu-HU" dirty="0" smtClean="0"/>
              <a:t> (ejtsd: </a:t>
            </a:r>
            <a:r>
              <a:rPr lang="hu-HU" dirty="0" err="1" smtClean="0"/>
              <a:t>ebszidik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588795"/>
          </a:xfrm>
        </p:spPr>
        <p:txBody>
          <a:bodyPr/>
          <a:lstStyle/>
          <a:p>
            <a:r>
              <a:rPr lang="hu-HU" dirty="0" smtClean="0"/>
              <a:t>A BCD kódolás továbbfejlesztése, karakterkódolásra is alkalmas.</a:t>
            </a:r>
          </a:p>
          <a:p>
            <a:r>
              <a:rPr lang="hu-HU" dirty="0" smtClean="0"/>
              <a:t>Az IBM alakította ki 1960-as években</a:t>
            </a:r>
          </a:p>
          <a:p>
            <a:r>
              <a:rPr lang="hu-HU" dirty="0"/>
              <a:t>Elsősorban az IBM nagyszámítógépein alkalmazták</a:t>
            </a:r>
          </a:p>
          <a:p>
            <a:r>
              <a:rPr lang="hu-HU" dirty="0" smtClean="0"/>
              <a:t>8 biten ábrázolja a karaktereket</a:t>
            </a:r>
          </a:p>
          <a:p>
            <a:r>
              <a:rPr lang="hu-HU" dirty="0" smtClean="0"/>
              <a:t>4 bit a karakter kategóriáját jeleníti meg, a másik 4 bit pedig a karaktert jelöli</a:t>
            </a:r>
          </a:p>
          <a:p>
            <a:r>
              <a:rPr lang="hu-HU" dirty="0" smtClean="0"/>
              <a:t>Nem kompatibilis az ASCII-kódolással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személyi számítógépeken nem terjed el!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566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1273" y="154004"/>
            <a:ext cx="7886700" cy="930293"/>
          </a:xfrm>
        </p:spPr>
        <p:txBody>
          <a:bodyPr/>
          <a:lstStyle/>
          <a:p>
            <a:pPr algn="ctr"/>
            <a:r>
              <a:rPr lang="hu-HU" dirty="0" smtClean="0"/>
              <a:t>Az ASCII-kódolás(ejtsd:</a:t>
            </a:r>
            <a:r>
              <a:rPr lang="hu-HU" dirty="0" err="1" smtClean="0"/>
              <a:t>eszki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84421"/>
            <a:ext cx="7886700" cy="2935705"/>
          </a:xfrm>
        </p:spPr>
        <p:txBody>
          <a:bodyPr>
            <a:normAutofit/>
          </a:bodyPr>
          <a:lstStyle/>
          <a:p>
            <a:r>
              <a:rPr lang="hu-HU" dirty="0" smtClean="0"/>
              <a:t>Az USA szabványügyi hivatala dolgozza ki</a:t>
            </a:r>
          </a:p>
          <a:p>
            <a:r>
              <a:rPr lang="hu-HU" dirty="0" smtClean="0"/>
              <a:t>Eredetileg 7 biten tárolta a karaktereket</a:t>
            </a:r>
          </a:p>
          <a:p>
            <a:r>
              <a:rPr lang="hu-HU" dirty="0" smtClean="0"/>
              <a:t>2</a:t>
            </a:r>
            <a:r>
              <a:rPr lang="hu-HU" baseline="30000" dirty="0" smtClean="0"/>
              <a:t>7</a:t>
            </a:r>
            <a:r>
              <a:rPr lang="hu-HU" dirty="0" smtClean="0"/>
              <a:t>=128 féle jelből állt (angol abc)</a:t>
            </a:r>
          </a:p>
          <a:p>
            <a:r>
              <a:rPr lang="hu-HU" dirty="0" smtClean="0"/>
              <a:t>Később 8-bitre bővítik</a:t>
            </a:r>
            <a:r>
              <a:rPr lang="hu-HU" dirty="0" smtClean="0">
                <a:sym typeface="Wingdings" panose="05000000000000000000" pitchFamily="2" charset="2"/>
              </a:rPr>
              <a:t> 2</a:t>
            </a:r>
            <a:r>
              <a:rPr lang="hu-HU" baseline="30000" dirty="0" smtClean="0">
                <a:sym typeface="Wingdings" panose="05000000000000000000" pitchFamily="2" charset="2"/>
              </a:rPr>
              <a:t>8</a:t>
            </a:r>
            <a:r>
              <a:rPr lang="hu-HU" dirty="0" smtClean="0">
                <a:sym typeface="Wingdings" panose="05000000000000000000" pitchFamily="2" charset="2"/>
              </a:rPr>
              <a:t>=256 féle jel</a:t>
            </a:r>
          </a:p>
          <a:p>
            <a:r>
              <a:rPr lang="hu-HU" dirty="0">
                <a:sym typeface="Wingdings" panose="05000000000000000000" pitchFamily="2" charset="2"/>
              </a:rPr>
              <a:t>M</a:t>
            </a:r>
            <a:r>
              <a:rPr lang="hu-HU" dirty="0" smtClean="0">
                <a:sym typeface="Wingdings" panose="05000000000000000000" pitchFamily="2" charset="2"/>
              </a:rPr>
              <a:t>ár a nemzeti karaktereket is képes ábrázolni</a:t>
            </a:r>
          </a:p>
          <a:p>
            <a:pPr marL="0" indent="0">
              <a:buNone/>
            </a:pPr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575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50258"/>
            <a:ext cx="7886700" cy="93029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Különböző kódtáblák ASCII kódolásnál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Különböző kódtáblákat alakítanak </a:t>
            </a:r>
            <a:r>
              <a:rPr lang="hu-HU" dirty="0" smtClean="0">
                <a:sym typeface="Wingdings" panose="05000000000000000000" pitchFamily="2" charset="2"/>
              </a:rPr>
              <a:t>ki, az egyes nemzeti abc-éknek megfelelően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Például: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Latin-1- vagy ISO 8859-1 Nyugat-európai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Latin-2-vagy</a:t>
            </a:r>
            <a:r>
              <a:rPr lang="hu-HU" dirty="0">
                <a:sym typeface="Wingdings" panose="05000000000000000000" pitchFamily="2" charset="2"/>
              </a:rPr>
              <a:t> ISO 8859-1</a:t>
            </a:r>
            <a:r>
              <a:rPr lang="hu-HU" dirty="0" smtClean="0">
                <a:sym typeface="Wingdings" panose="05000000000000000000" pitchFamily="2" charset="2"/>
              </a:rPr>
              <a:t> Kelet-európai- </a:t>
            </a:r>
            <a:r>
              <a:rPr lang="hu-HU" dirty="0">
                <a:sym typeface="Wingdings" panose="05000000000000000000" pitchFamily="2" charset="2"/>
              </a:rPr>
              <a:t>ez a magyar ékezetes betűket is tartalmazza)</a:t>
            </a:r>
          </a:p>
          <a:p>
            <a:r>
              <a:rPr lang="hu-HU" dirty="0">
                <a:sym typeface="Wingdings" panose="05000000000000000000" pitchFamily="2" charset="2"/>
              </a:rPr>
              <a:t>128 jel közös minden </a:t>
            </a:r>
            <a:r>
              <a:rPr lang="hu-HU" dirty="0" smtClean="0">
                <a:sym typeface="Wingdings" panose="05000000000000000000" pitchFamily="2" charset="2"/>
              </a:rPr>
              <a:t>karaktertáblában</a:t>
            </a:r>
            <a:r>
              <a:rPr lang="hu-HU" dirty="0">
                <a:sym typeface="Wingdings" panose="05000000000000000000" pitchFamily="2" charset="2"/>
              </a:rPr>
              <a:t>, 128 pedig változik</a:t>
            </a:r>
          </a:p>
          <a:p>
            <a:r>
              <a:rPr lang="hu-HU" dirty="0">
                <a:sym typeface="Wingdings" panose="05000000000000000000" pitchFamily="2" charset="2"/>
              </a:rPr>
              <a:t>Az egyes kódtáblákat az operációs rendszerben elérik az egyes </a:t>
            </a:r>
            <a:r>
              <a:rPr lang="hu-HU" dirty="0" smtClean="0">
                <a:sym typeface="Wingdings" panose="05000000000000000000" pitchFamily="2" charset="2"/>
              </a:rPr>
              <a:t>programok(állíthatjuk programból)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746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eredeti ASCII-kódtábla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8" y="1461181"/>
            <a:ext cx="7886700" cy="3116671"/>
          </a:xfrm>
        </p:spPr>
      </p:pic>
      <p:sp>
        <p:nvSpPr>
          <p:cNvPr id="5" name="Szövegdoboz 4"/>
          <p:cNvSpPr txBox="1"/>
          <p:nvPr/>
        </p:nvSpPr>
        <p:spPr>
          <a:xfrm>
            <a:off x="1328287" y="4957010"/>
            <a:ext cx="392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adott számot a sor és oszlop jelöli: </a:t>
            </a:r>
          </a:p>
          <a:p>
            <a:r>
              <a:rPr lang="hu-HU" dirty="0" smtClean="0"/>
              <a:t>Példa 24 (hexadecimális szám)= 2 sor 4-es oszlop :$ jel</a:t>
            </a:r>
            <a:r>
              <a:rPr lang="hu-HU" dirty="0" smtClean="0">
                <a:sym typeface="Wingdings" panose="05000000000000000000" pitchFamily="2" charset="2"/>
              </a:rPr>
              <a:t>ez a </a:t>
            </a:r>
            <a:r>
              <a:rPr lang="hu-HU" dirty="0" smtClean="0">
                <a:sym typeface="Wingdings" panose="05000000000000000000" pitchFamily="2" charset="2"/>
              </a:rPr>
              <a:t>36 </a:t>
            </a:r>
            <a:r>
              <a:rPr lang="hu-HU" dirty="0" smtClean="0">
                <a:sym typeface="Wingdings" panose="05000000000000000000" pitchFamily="2" charset="2"/>
              </a:rPr>
              <a:t>a 10-es számrendszerben!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562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UNICODE - kódolás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 byte-</a:t>
            </a:r>
            <a:r>
              <a:rPr lang="hu-HU" dirty="0" err="1" smtClean="0"/>
              <a:t>on</a:t>
            </a:r>
            <a:r>
              <a:rPr lang="hu-HU" dirty="0" smtClean="0"/>
              <a:t> , 16 biten tárolja a jeleket</a:t>
            </a:r>
          </a:p>
          <a:p>
            <a:r>
              <a:rPr lang="hu-HU" dirty="0" smtClean="0"/>
              <a:t>2</a:t>
            </a:r>
            <a:r>
              <a:rPr lang="hu-HU" baseline="30000" dirty="0" smtClean="0"/>
              <a:t>16 =</a:t>
            </a:r>
            <a:r>
              <a:rPr lang="hu-HU" dirty="0" smtClean="0"/>
              <a:t> 65535 féle jel ábrázolására alkalmas</a:t>
            </a:r>
          </a:p>
          <a:p>
            <a:r>
              <a:rPr lang="hu-HU" dirty="0" smtClean="0"/>
              <a:t>Napjainkban korszerű operációs rendszerek már ezt használják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Az UTF-8 az egyik fajtája a </a:t>
            </a:r>
            <a:r>
              <a:rPr lang="hu-HU" dirty="0" err="1" smtClean="0">
                <a:solidFill>
                  <a:srgbClr val="FF0000"/>
                </a:solidFill>
              </a:rPr>
              <a:t>UNICODE-kódolásnak</a:t>
            </a:r>
            <a:r>
              <a:rPr lang="hu-HU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u-HU" dirty="0" smtClean="0"/>
              <a:t>Változó hosszúságú kódolási eljárás</a:t>
            </a:r>
          </a:p>
          <a:p>
            <a:pPr lvl="1"/>
            <a:r>
              <a:rPr lang="hu-HU" dirty="0" smtClean="0"/>
              <a:t>1-8 bitet használ egy-egy jel kódolására</a:t>
            </a:r>
          </a:p>
          <a:p>
            <a:pPr lvl="1"/>
            <a:r>
              <a:rPr lang="hu-HU" dirty="0" smtClean="0"/>
              <a:t>Visszafelé kompatibilis a 7 bites  ASCII szabvánnyal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218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UTF-8- kódolás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7 bites ASCII kódtábla jeleit ASCII kóddal tárolja</a:t>
            </a:r>
          </a:p>
          <a:p>
            <a:r>
              <a:rPr lang="hu-HU" dirty="0" smtClean="0"/>
              <a:t>A 7 bites ASCII kódban tárolt szöveg UTF-8 kódja önmaga</a:t>
            </a:r>
          </a:p>
          <a:p>
            <a:r>
              <a:rPr lang="hu-HU" dirty="0" smtClean="0"/>
              <a:t>A többi  karakter kódját feldarabolja és további byte-okban helyezi 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11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informatikában használt mértékegységek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elemi adat az 1 bit, aminek két értéke lehet(o,1)</a:t>
            </a:r>
          </a:p>
          <a:p>
            <a:r>
              <a:rPr lang="hu-HU" dirty="0" smtClean="0"/>
              <a:t>8 bit=1 byte(bájt)</a:t>
            </a:r>
          </a:p>
          <a:p>
            <a:r>
              <a:rPr lang="hu-HU" dirty="0" smtClean="0"/>
              <a:t>A byte többszöröseit használjuk az adatmennyiség mérésére az informatikában</a:t>
            </a:r>
          </a:p>
          <a:p>
            <a:r>
              <a:rPr lang="hu-HU" dirty="0" smtClean="0"/>
              <a:t>1024 váltószám a 2-es számrendszer miatt.</a:t>
            </a:r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Kibibyte</a:t>
            </a:r>
            <a:r>
              <a:rPr lang="hu-HU" dirty="0" smtClean="0"/>
              <a:t>=1024 byte</a:t>
            </a:r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Mebibyte</a:t>
            </a:r>
            <a:r>
              <a:rPr lang="hu-HU" dirty="0" smtClean="0"/>
              <a:t>=1024 </a:t>
            </a:r>
            <a:r>
              <a:rPr lang="hu-HU" dirty="0" err="1" smtClean="0"/>
              <a:t>KiB</a:t>
            </a:r>
            <a:endParaRPr lang="hu-HU" dirty="0" smtClean="0"/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Gibibyte</a:t>
            </a:r>
            <a:r>
              <a:rPr lang="hu-HU" dirty="0" smtClean="0"/>
              <a:t>=1024  </a:t>
            </a:r>
            <a:r>
              <a:rPr lang="hu-HU" dirty="0" err="1" smtClean="0"/>
              <a:t>MiB</a:t>
            </a:r>
            <a:endParaRPr lang="hu-HU" dirty="0" smtClean="0"/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Tebibyte</a:t>
            </a:r>
            <a:r>
              <a:rPr lang="hu-HU" dirty="0" smtClean="0"/>
              <a:t>=1024 </a:t>
            </a:r>
            <a:r>
              <a:rPr lang="hu-HU" dirty="0" err="1" smtClean="0"/>
              <a:t>GiB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1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számrendszerek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számrendszer alapszáma 1-nél nagyobb szám.</a:t>
            </a:r>
          </a:p>
          <a:p>
            <a:r>
              <a:rPr lang="hu-HU" dirty="0" smtClean="0"/>
              <a:t>A számrendszerben az alapszám-1 lehet a használt legmagasabb értékű szám.</a:t>
            </a:r>
          </a:p>
          <a:p>
            <a:r>
              <a:rPr lang="hu-HU" dirty="0" smtClean="0"/>
              <a:t>Pl. 10-es számrendszerben a 9  használt legnagyobb számjegy.</a:t>
            </a:r>
          </a:p>
          <a:p>
            <a:r>
              <a:rPr lang="hu-HU" dirty="0" smtClean="0"/>
              <a:t>Jobbról balra haladva a helyi értékek az alapszám növekvő hatványait jelentik.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085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kettes (bináris) számrendszer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8543"/>
            <a:ext cx="7886700" cy="459842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 </a:t>
            </a:r>
            <a:r>
              <a:rPr lang="hu-HU" dirty="0"/>
              <a:t>Kettes számrendszer(bináris): alapszáma 2, a használt jelek:0,1</a:t>
            </a:r>
          </a:p>
          <a:p>
            <a:r>
              <a:rPr lang="hu-HU" dirty="0" smtClean="0"/>
              <a:t>A számítógép mindent ilyen kódra vezet vissza</a:t>
            </a:r>
          </a:p>
          <a:p>
            <a:r>
              <a:rPr lang="hu-HU" dirty="0" smtClean="0"/>
              <a:t>Egy bit értéke lehet 0,1</a:t>
            </a:r>
            <a:r>
              <a:rPr lang="hu-HU" dirty="0" smtClean="0">
                <a:sym typeface="Wingdings" panose="05000000000000000000" pitchFamily="2" charset="2"/>
              </a:rPr>
              <a:t> két állapot jelzésére kiváló (pl. van-e feszültség 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leírható szám nagyságát meghatározza, hogy hány biten írjuk le.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Pl. 1 bit=2 féle szám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2 bit= 2x2=4 féle szám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 bit =2</a:t>
            </a:r>
            <a:r>
              <a:rPr lang="hu-HU" baseline="30000" dirty="0" smtClean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 szám, ha a 0-át nem számoljuk: 2</a:t>
            </a:r>
            <a:r>
              <a:rPr lang="hu-HU" baseline="30000" dirty="0" smtClean="0">
                <a:sym typeface="Wingdings" panose="05000000000000000000" pitchFamily="2" charset="2"/>
              </a:rPr>
              <a:t>n</a:t>
            </a:r>
            <a:r>
              <a:rPr lang="hu-HU" dirty="0" smtClean="0">
                <a:sym typeface="Wingdings" panose="05000000000000000000" pitchFamily="2" charset="2"/>
              </a:rPr>
              <a:t>-1 szám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07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2470" cy="1325563"/>
          </a:xfrm>
        </p:spPr>
        <p:txBody>
          <a:bodyPr/>
          <a:lstStyle/>
          <a:p>
            <a:r>
              <a:rPr lang="hu-HU" dirty="0" smtClean="0"/>
              <a:t>A bináris számábrázolás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számítógép </a:t>
            </a:r>
            <a:r>
              <a:rPr lang="hu-HU" dirty="0" smtClean="0"/>
              <a:t>2-es </a:t>
            </a:r>
            <a:r>
              <a:rPr lang="hu-HU" dirty="0" smtClean="0"/>
              <a:t>számrendszerben tudja az adatokat kezelni, mivel így egy jelnek csak két állapota lehet(pl. van áram, nincs áram).</a:t>
            </a:r>
          </a:p>
          <a:p>
            <a:r>
              <a:rPr lang="hu-HU" dirty="0" smtClean="0"/>
              <a:t>Egybiten kétféle jel tárolható, így  1 </a:t>
            </a:r>
            <a:r>
              <a:rPr lang="hu-HU" dirty="0" smtClean="0"/>
              <a:t>byte-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smtClean="0"/>
              <a:t>256 féle szám ábrázolható </a:t>
            </a:r>
          </a:p>
          <a:p>
            <a:r>
              <a:rPr lang="hu-HU" dirty="0"/>
              <a:t>2 bájton már </a:t>
            </a:r>
            <a:r>
              <a:rPr lang="hu-HU" dirty="0" smtClean="0"/>
              <a:t>65 536 </a:t>
            </a:r>
            <a:r>
              <a:rPr lang="hu-HU" dirty="0"/>
              <a:t>különböző egész számot tudunk megjeleníteni (</a:t>
            </a:r>
            <a:r>
              <a:rPr lang="hu-HU" dirty="0" smtClean="0"/>
              <a:t>0-65 535</a:t>
            </a:r>
            <a:r>
              <a:rPr lang="hu-HU" dirty="0"/>
              <a:t>).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bináris számábrázolás során legtöbb esetben előre rögzítik az ábrázolásra használt bájtok számát. </a:t>
            </a:r>
          </a:p>
        </p:txBody>
      </p:sp>
    </p:spTree>
    <p:extLst>
      <p:ext uri="{BB962C8B-B14F-4D97-AF65-F5344CB8AC3E}">
        <p14:creationId xmlns:p14="http://schemas.microsoft.com/office/powerpoint/2010/main" val="20390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Bináris számábrázolás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 számítógépek az adott szám típusától függően, különböző módon képesek ábrázolni  bináris számot</a:t>
            </a:r>
          </a:p>
          <a:p>
            <a:r>
              <a:rPr lang="hu-HU" dirty="0" smtClean="0"/>
              <a:t>Természetes egész számok ábrázolása</a:t>
            </a:r>
          </a:p>
          <a:p>
            <a:r>
              <a:rPr lang="hu-HU" dirty="0" smtClean="0"/>
              <a:t>Előjeles, egész  számok ábrázolása</a:t>
            </a:r>
          </a:p>
          <a:p>
            <a:pPr lvl="1"/>
            <a:r>
              <a:rPr lang="hu-HU" dirty="0" smtClean="0"/>
              <a:t>Előjeles, abszolút értékes ábrázolás</a:t>
            </a:r>
          </a:p>
          <a:p>
            <a:pPr lvl="1"/>
            <a:r>
              <a:rPr lang="hu-HU" dirty="0" smtClean="0"/>
              <a:t>Negációs (vagy 1-es </a:t>
            </a:r>
            <a:r>
              <a:rPr lang="hu-HU" dirty="0" err="1" smtClean="0"/>
              <a:t>komplemens</a:t>
            </a:r>
            <a:r>
              <a:rPr lang="hu-HU" dirty="0" smtClean="0"/>
              <a:t> kód)</a:t>
            </a:r>
          </a:p>
          <a:p>
            <a:pPr lvl="1"/>
            <a:r>
              <a:rPr lang="hu-HU" dirty="0" smtClean="0"/>
              <a:t>2-es </a:t>
            </a:r>
            <a:r>
              <a:rPr lang="hu-HU" dirty="0" err="1" smtClean="0"/>
              <a:t>komplemens</a:t>
            </a:r>
            <a:r>
              <a:rPr lang="hu-HU" dirty="0" smtClean="0"/>
              <a:t> kód</a:t>
            </a:r>
          </a:p>
          <a:p>
            <a:pPr lvl="1"/>
            <a:r>
              <a:rPr lang="hu-HU" dirty="0" smtClean="0"/>
              <a:t>Többletes kód</a:t>
            </a:r>
          </a:p>
          <a:p>
            <a:r>
              <a:rPr lang="hu-HU" dirty="0" smtClean="0"/>
              <a:t>Valós számok ábrázolása</a:t>
            </a:r>
          </a:p>
          <a:p>
            <a:pPr lvl="1"/>
            <a:r>
              <a:rPr lang="hu-HU" dirty="0" smtClean="0"/>
              <a:t>Fixpontos ábrázolás</a:t>
            </a:r>
          </a:p>
          <a:p>
            <a:pPr lvl="1"/>
            <a:r>
              <a:rPr lang="hu-HU" dirty="0" smtClean="0"/>
              <a:t>Lebegőpontos ábrázolás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3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215900"/>
            <a:ext cx="7886700" cy="1169989"/>
          </a:xfrm>
        </p:spPr>
        <p:txBody>
          <a:bodyPr/>
          <a:lstStyle/>
          <a:p>
            <a:r>
              <a:rPr lang="hu-HU" dirty="0" smtClean="0"/>
              <a:t>Pozitív, egész számok ábrázolása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Pozitív egész számokat a kettes számrendszerbeli alakjukkal ábrázoljuk</a:t>
            </a:r>
          </a:p>
          <a:p>
            <a:r>
              <a:rPr lang="hu-HU" dirty="0" smtClean="0"/>
              <a:t>Az igénybe vett memória nagyságától függ, milyen nagyságú számot tudunk tárolni.</a:t>
            </a:r>
          </a:p>
          <a:p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1155700" y="4136936"/>
            <a:ext cx="5854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 smtClean="0">
                <a:sym typeface="Wingdings" panose="05000000000000000000" pitchFamily="2" charset="2"/>
              </a:rPr>
              <a:t>Pl. 1 bit=2 féle szám</a:t>
            </a:r>
          </a:p>
          <a:p>
            <a:r>
              <a:rPr lang="hu-HU" sz="2400" dirty="0" smtClean="0">
                <a:sym typeface="Wingdings" panose="05000000000000000000" pitchFamily="2" charset="2"/>
              </a:rPr>
              <a:t>2 bit= 2x2=4 féle szám</a:t>
            </a:r>
          </a:p>
          <a:p>
            <a:r>
              <a:rPr lang="hu-HU" sz="2400" dirty="0" smtClean="0">
                <a:sym typeface="Wingdings" panose="05000000000000000000" pitchFamily="2" charset="2"/>
              </a:rPr>
              <a:t>n bit =2</a:t>
            </a:r>
            <a:r>
              <a:rPr lang="hu-HU" sz="2400" baseline="30000" dirty="0" smtClean="0">
                <a:sym typeface="Wingdings" panose="05000000000000000000" pitchFamily="2" charset="2"/>
              </a:rPr>
              <a:t>n</a:t>
            </a:r>
            <a:r>
              <a:rPr lang="hu-HU" sz="2400" dirty="0" smtClean="0">
                <a:sym typeface="Wingdings" panose="05000000000000000000" pitchFamily="2" charset="2"/>
              </a:rPr>
              <a:t> szám, ha a 0-át nem számoljuk: 2</a:t>
            </a:r>
            <a:r>
              <a:rPr lang="hu-HU" sz="2400" baseline="30000" dirty="0" smtClean="0">
                <a:sym typeface="Wingdings" panose="05000000000000000000" pitchFamily="2" charset="2"/>
              </a:rPr>
              <a:t>n</a:t>
            </a:r>
            <a:r>
              <a:rPr lang="hu-HU" sz="2400" dirty="0" smtClean="0">
                <a:sym typeface="Wingdings" panose="05000000000000000000" pitchFamily="2" charset="2"/>
              </a:rPr>
              <a:t>-1 szám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77045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Előjeles, abszolút értékű számábrázolás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7500" y="1825625"/>
            <a:ext cx="8712200" cy="4351338"/>
          </a:xfrm>
        </p:spPr>
        <p:txBody>
          <a:bodyPr/>
          <a:lstStyle/>
          <a:p>
            <a:r>
              <a:rPr lang="hu-HU" dirty="0" smtClean="0"/>
              <a:t>Az első biten az előjelet ábrázoljuk (pozitív=0, negatív =1)</a:t>
            </a:r>
          </a:p>
          <a:p>
            <a:r>
              <a:rPr lang="hu-HU" dirty="0" smtClean="0"/>
              <a:t>Utána lévő biteken a számot ábrázolja kettes kódban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negativ</a:t>
            </a:r>
            <a:r>
              <a:rPr lang="hu-HU" dirty="0" smtClean="0"/>
              <a:t> T szám kódja, n  bit szám esetén: 2</a:t>
            </a:r>
            <a:r>
              <a:rPr lang="hu-HU" baseline="30000" dirty="0" smtClean="0"/>
              <a:t>n-1</a:t>
            </a:r>
            <a:r>
              <a:rPr lang="hu-HU" dirty="0" smtClean="0"/>
              <a:t>-T</a:t>
            </a:r>
            <a:endParaRPr lang="hu-HU" dirty="0"/>
          </a:p>
          <a:p>
            <a:r>
              <a:rPr lang="hu-HU" dirty="0" smtClean="0"/>
              <a:t>Példa:</a:t>
            </a:r>
          </a:p>
          <a:p>
            <a:pPr lvl="1"/>
            <a:r>
              <a:rPr lang="hu-HU" dirty="0" smtClean="0"/>
              <a:t>13 =</a:t>
            </a:r>
            <a:r>
              <a:rPr lang="hu-HU" dirty="0"/>
              <a:t> 00001101</a:t>
            </a:r>
            <a:endParaRPr lang="hu-HU" dirty="0" smtClean="0"/>
          </a:p>
          <a:p>
            <a:pPr lvl="1"/>
            <a:r>
              <a:rPr lang="hu-HU" dirty="0" smtClean="0"/>
              <a:t>-13=</a:t>
            </a:r>
            <a:r>
              <a:rPr lang="hu-HU" dirty="0"/>
              <a:t> </a:t>
            </a:r>
            <a:r>
              <a:rPr lang="hu-HU" dirty="0" smtClean="0"/>
              <a:t>10001101</a:t>
            </a:r>
          </a:p>
          <a:p>
            <a:r>
              <a:rPr lang="hu-HU" dirty="0" smtClean="0"/>
              <a:t>Hátránya: nehezen számolható, van negatív 0 is</a:t>
            </a:r>
          </a:p>
          <a:p>
            <a:pPr lvl="1"/>
            <a:r>
              <a:rPr lang="hu-HU" dirty="0" smtClean="0"/>
              <a:t>( 10000000)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136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3" ma:contentTypeDescription="Új dokumentum létrehozása." ma:contentTypeScope="" ma:versionID="0937bb2dfe23904174081ab479bc92f7">
  <xsd:schema xmlns:xsd="http://www.w3.org/2001/XMLSchema" xmlns:xs="http://www.w3.org/2001/XMLSchema" xmlns:p="http://schemas.microsoft.com/office/2006/metadata/properties" xmlns:ns2="ea3aa843-dc61-4add-830b-a00223605696" targetNamespace="http://schemas.microsoft.com/office/2006/metadata/properties" ma:root="true" ma:fieldsID="630bce9ef3fbb035609ba2cb1ac61bfa" ns2:_="">
    <xsd:import namespace="ea3aa843-dc61-4add-830b-a002236056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aa843-dc61-4add-830b-a00223605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DD81BF-874F-4772-A393-C93AED90FAF5}"/>
</file>

<file path=customXml/itemProps2.xml><?xml version="1.0" encoding="utf-8"?>
<ds:datastoreItem xmlns:ds="http://schemas.openxmlformats.org/officeDocument/2006/customXml" ds:itemID="{141F2812-F894-44A9-87E8-9DA5DD177667}"/>
</file>

<file path=customXml/itemProps3.xml><?xml version="1.0" encoding="utf-8"?>
<ds:datastoreItem xmlns:ds="http://schemas.openxmlformats.org/officeDocument/2006/customXml" ds:itemID="{C57CE31F-C075-4BC6-95D5-78545CC5558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1377</Words>
  <Application>Microsoft Office PowerPoint</Application>
  <PresentationFormat>Diavetítés a képernyőre (4:3 oldalarány)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Office-téma</vt:lpstr>
      <vt:lpstr> 3.3 Az adat és az adatmennyiség fogalma az informatikában. Az informatikában használt mértékegységek és ezek jellemzői. A bináris számábrázolás módszere és jelentősége az informatikában. A bináris karakterábrázolás formái, kódtáblák felépítése, jellemzői (ASCII, UNICODE). </vt:lpstr>
      <vt:lpstr>Az adat és adatmennyiség</vt:lpstr>
      <vt:lpstr>Az informatikában használt mértékegységek</vt:lpstr>
      <vt:lpstr>A számrendszerek jellemzői</vt:lpstr>
      <vt:lpstr>A kettes (bináris) számrendszer</vt:lpstr>
      <vt:lpstr>A bináris számábrázolás jelentősége</vt:lpstr>
      <vt:lpstr>Bináris számábrázolás </vt:lpstr>
      <vt:lpstr>Pozitív, egész számok ábrázolása</vt:lpstr>
      <vt:lpstr>Előjeles, abszolút értékű számábrázolás</vt:lpstr>
      <vt:lpstr>A komplemens kód</vt:lpstr>
      <vt:lpstr>Példa a komplemens kódra</vt:lpstr>
      <vt:lpstr>Az 1-es komplemens kód</vt:lpstr>
      <vt:lpstr>2-es komplemens kód</vt:lpstr>
      <vt:lpstr>A többletes kód</vt:lpstr>
      <vt:lpstr>Előjeles fixpontos ábrázolás</vt:lpstr>
      <vt:lpstr>A lebegőpontos számábrázolás</vt:lpstr>
      <vt:lpstr>A kódolás</vt:lpstr>
      <vt:lpstr>A reverzibilis kódolás</vt:lpstr>
      <vt:lpstr>A karakterkódolás az informatikában</vt:lpstr>
      <vt:lpstr>A BCD-kódolás (Binary Code Digit)</vt:lpstr>
      <vt:lpstr>Az EBCDIC-kódolás (ejtsd: ebszidik)</vt:lpstr>
      <vt:lpstr>Az ASCII-kódolás(ejtsd:eszki)</vt:lpstr>
      <vt:lpstr>Különböző kódtáblák ASCII kódolásnál</vt:lpstr>
      <vt:lpstr>Az eredeti ASCII-kódtábla</vt:lpstr>
      <vt:lpstr>A UNICODE - kódolás</vt:lpstr>
      <vt:lpstr>Az UTF-8- kódolás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Misi</dc:creator>
  <cp:lastModifiedBy>André Mihály</cp:lastModifiedBy>
  <cp:revision>23</cp:revision>
  <dcterms:created xsi:type="dcterms:W3CDTF">2017-05-03T14:45:07Z</dcterms:created>
  <dcterms:modified xsi:type="dcterms:W3CDTF">2021-02-11T15:30:18Z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