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3" r:id="rId5"/>
    <p:sldId id="260" r:id="rId6"/>
    <p:sldId id="261" r:id="rId7"/>
    <p:sldId id="259" r:id="rId8"/>
    <p:sldId id="265" r:id="rId9"/>
    <p:sldId id="262" r:id="rId10"/>
    <p:sldId id="263" r:id="rId11"/>
    <p:sldId id="264" r:id="rId12"/>
    <p:sldId id="266" r:id="rId13"/>
    <p:sldId id="267" r:id="rId14"/>
    <p:sldId id="294" r:id="rId15"/>
    <p:sldId id="268" r:id="rId16"/>
    <p:sldId id="269" r:id="rId17"/>
    <p:sldId id="295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08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7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62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73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8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6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5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8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7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0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5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B5E3-7B1F-4B18-B85A-52A4C0F7C7C2}" type="datetimeFigureOut">
              <a:rPr lang="hu-HU" smtClean="0"/>
              <a:t>2021. 02. 12.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45DB-18DD-47E6-ABFC-D8C3368CCE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460290"/>
          </a:xfrm>
        </p:spPr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sz="2700" dirty="0" smtClean="0"/>
              <a:t>3.4 Váltás </a:t>
            </a:r>
            <a:r>
              <a:rPr lang="hu-HU" sz="2700" dirty="0"/>
              <a:t>kettes, tízes és tizenhatos számrendszer között. Bináris számokkal végezhető alapműveletek. A logikai alapműveletek és azok alkalmazása különböző feladatok megoldása során. Igazságtáblák(ÉS, VAGY, NEM, Kizáró VAGY).A Boole-algebra alapjai, logikai kifejezések kiértékelése, egyenértékűsége, tagadása, a logikai műveletek azonosságai. A matematikai logika szerepe az informatikában. 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8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hexadecimális kód jelölése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Többféle módon jelölik az informatikában</a:t>
            </a:r>
          </a:p>
          <a:p>
            <a:r>
              <a:rPr lang="hu-HU" dirty="0"/>
              <a:t> </a:t>
            </a:r>
            <a:r>
              <a:rPr lang="hu-HU" dirty="0" smtClean="0"/>
              <a:t>0x jelöléssel: 0x 011D: (C stílus, memória cím megadására)</a:t>
            </a:r>
          </a:p>
          <a:p>
            <a:r>
              <a:rPr lang="hu-HU" dirty="0" smtClean="0"/>
              <a:t># jelöléssel: # 011D (HTML kódolásnál)</a:t>
            </a:r>
          </a:p>
          <a:p>
            <a:r>
              <a:rPr lang="hu-HU" dirty="0" smtClean="0"/>
              <a:t>$ jelöléssel : $ 011D (Pascal programozásban)</a:t>
            </a:r>
          </a:p>
          <a:p>
            <a:r>
              <a:rPr lang="hu-HU" dirty="0" smtClean="0"/>
              <a:t>H betűvel a végén 011Dh (Assembly programozásnál)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7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50257"/>
            <a:ext cx="7886700" cy="795540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A színek megadása hexadecimális kóddal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99410"/>
            <a:ext cx="8419097" cy="4964180"/>
          </a:xfrm>
        </p:spPr>
        <p:txBody>
          <a:bodyPr>
            <a:normAutofit/>
          </a:bodyPr>
          <a:lstStyle/>
          <a:p>
            <a:r>
              <a:rPr lang="hu-HU" dirty="0" smtClean="0"/>
              <a:t>HTML-kódban színek jelölésére használhatjuk</a:t>
            </a:r>
          </a:p>
          <a:p>
            <a:r>
              <a:rPr lang="hu-HU" dirty="0" smtClean="0"/>
              <a:t>Az RGB-színkódolásnál három 0 és 255 között szám jelöli a vörös, a zöld és a kék szín mennyiségét.</a:t>
            </a:r>
          </a:p>
          <a:p>
            <a:r>
              <a:rPr lang="hu-HU" dirty="0" smtClean="0"/>
              <a:t>Így két </a:t>
            </a:r>
            <a:r>
              <a:rPr lang="hu-HU" dirty="0" err="1" smtClean="0"/>
              <a:t>byte-on</a:t>
            </a:r>
            <a:r>
              <a:rPr lang="hu-HU" dirty="0" smtClean="0"/>
              <a:t> írjuk le az adott szín mennyiségét.</a:t>
            </a:r>
          </a:p>
          <a:p>
            <a:r>
              <a:rPr lang="hu-HU" dirty="0" smtClean="0"/>
              <a:t>Ez kifejezhető színenként 2-2 hexadecimális számjeggyel is</a:t>
            </a:r>
            <a:r>
              <a:rPr lang="hu-HU" dirty="0" smtClean="0">
                <a:sym typeface="Wingdings" panose="05000000000000000000" pitchFamily="2" charset="2"/>
              </a:rPr>
              <a:t> így egy hatjegyű hexadecimális szám jelöli a szín értékét.</a:t>
            </a:r>
          </a:p>
          <a:p>
            <a:pPr marL="457200" lvl="1" indent="0">
              <a:buNone/>
            </a:pPr>
            <a:r>
              <a:rPr lang="hu-HU" dirty="0" err="1" smtClean="0">
                <a:sym typeface="Wingdings" panose="05000000000000000000" pitchFamily="2" charset="2"/>
              </a:rPr>
              <a:t>Pl</a:t>
            </a:r>
            <a:r>
              <a:rPr lang="hu-HU" dirty="0" smtClean="0">
                <a:sym typeface="Wingdings" panose="05000000000000000000" pitchFamily="2" charset="2"/>
              </a:rPr>
              <a:t> # FF0000=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FF- a vörös értéke (</a:t>
            </a:r>
            <a:r>
              <a:rPr lang="hu-HU" dirty="0">
                <a:sym typeface="Wingdings" panose="05000000000000000000" pitchFamily="2" charset="2"/>
              </a:rPr>
              <a:t>15* </a:t>
            </a:r>
            <a:r>
              <a:rPr lang="hu-HU" dirty="0" smtClean="0">
                <a:sym typeface="Wingdings" panose="05000000000000000000" pitchFamily="2" charset="2"/>
              </a:rPr>
              <a:t>16</a:t>
            </a:r>
            <a:r>
              <a:rPr lang="hu-HU" baseline="30000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+15*16</a:t>
            </a:r>
            <a:r>
              <a:rPr lang="hu-HU" baseline="30000" dirty="0" smtClean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= </a:t>
            </a:r>
            <a:r>
              <a:rPr lang="hu-HU" dirty="0" smtClean="0">
                <a:sym typeface="Wingdings" panose="05000000000000000000" pitchFamily="2" charset="2"/>
              </a:rPr>
              <a:t>240+15=255)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 00 a kék, 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és a  00 a zöld</a:t>
            </a:r>
          </a:p>
        </p:txBody>
      </p:sp>
    </p:spTree>
    <p:extLst>
      <p:ext uri="{BB962C8B-B14F-4D97-AF65-F5344CB8AC3E}">
        <p14:creationId xmlns:p14="http://schemas.microsoft.com/office/powerpoint/2010/main" val="12051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24495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Átváltás decimális számból más számrendszerre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tízes számrendszerű számot osztjuk a cél számrendszer alapszámával, majd az osztás maradékát felírjuk.</a:t>
            </a:r>
          </a:p>
          <a:p>
            <a:r>
              <a:rPr lang="hu-HU" dirty="0" smtClean="0"/>
              <a:t>Ezt követően a kapott egész értékét továbbosztjuk az alapszámmal,addig amíg 0-nem lesz, a maradékokat felírjuk.</a:t>
            </a:r>
          </a:p>
          <a:p>
            <a:r>
              <a:rPr lang="hu-HU" dirty="0" smtClean="0"/>
              <a:t>A maradékokat visszafelé olvassuk, ez lesz a kívánt számrendszerben az adott érték.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62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 a decimális szám átváltása bináris számrendszerbe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45-ös számot akarjuk átírni 10-asből 2-e sszámre4dnszerbe.</a:t>
            </a:r>
          </a:p>
          <a:p>
            <a:r>
              <a:rPr lang="hu-HU" dirty="0" smtClean="0"/>
              <a:t>Az osztószám 2.</a:t>
            </a:r>
          </a:p>
          <a:p>
            <a:pPr marL="457200" lvl="1" indent="0">
              <a:buNone/>
            </a:pPr>
            <a:r>
              <a:rPr lang="hu-HU" dirty="0" smtClean="0"/>
              <a:t>45/2=22 	maradék 1</a:t>
            </a:r>
          </a:p>
          <a:p>
            <a:pPr marL="457200" lvl="1" indent="0">
              <a:buNone/>
            </a:pPr>
            <a:r>
              <a:rPr lang="hu-HU" dirty="0" smtClean="0"/>
              <a:t>22/2=11 	maradék 0</a:t>
            </a:r>
          </a:p>
          <a:p>
            <a:pPr marL="457200" lvl="1" indent="0">
              <a:buNone/>
            </a:pPr>
            <a:r>
              <a:rPr lang="hu-HU" dirty="0" smtClean="0"/>
              <a:t>11/2=5	maradék 1</a:t>
            </a:r>
          </a:p>
          <a:p>
            <a:pPr marL="457200" lvl="1" indent="0">
              <a:buNone/>
            </a:pPr>
            <a:r>
              <a:rPr lang="hu-HU" dirty="0" smtClean="0"/>
              <a:t>5/2=</a:t>
            </a:r>
            <a:r>
              <a:rPr lang="hu-HU" dirty="0" err="1" smtClean="0"/>
              <a:t>2</a:t>
            </a:r>
            <a:r>
              <a:rPr lang="hu-HU" dirty="0" smtClean="0"/>
              <a:t> 	maradék 1</a:t>
            </a:r>
          </a:p>
          <a:p>
            <a:pPr marL="457200" lvl="1" indent="0">
              <a:buNone/>
            </a:pPr>
            <a:r>
              <a:rPr lang="hu-HU" dirty="0" smtClean="0"/>
              <a:t>2/</a:t>
            </a:r>
            <a:r>
              <a:rPr lang="hu-HU" dirty="0" err="1" smtClean="0"/>
              <a:t>2</a:t>
            </a:r>
            <a:r>
              <a:rPr lang="hu-HU" dirty="0" smtClean="0"/>
              <a:t>=1 	maradék 0</a:t>
            </a:r>
          </a:p>
          <a:p>
            <a:pPr marL="457200" lvl="1" indent="0">
              <a:buNone/>
            </a:pPr>
            <a:r>
              <a:rPr lang="hu-HU" dirty="0" smtClean="0"/>
              <a:t>½=0 	maradék 1</a:t>
            </a:r>
          </a:p>
          <a:p>
            <a:r>
              <a:rPr lang="hu-HU" dirty="0" smtClean="0"/>
              <a:t>A 45 átváltva bináris kódba : 101101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1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0" y="469782"/>
            <a:ext cx="85629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 smtClean="0"/>
              <a:t>Példa a decimális szám átváltása hexadecimális számrendszerbe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143259"/>
            <a:ext cx="7886700" cy="4351338"/>
          </a:xfrm>
        </p:spPr>
        <p:txBody>
          <a:bodyPr>
            <a:normAutofit/>
          </a:bodyPr>
          <a:lstStyle/>
          <a:p>
            <a:r>
              <a:rPr lang="hu-HU" dirty="0" smtClean="0"/>
              <a:t>A 45-ös számot akarjuk átírni 10-asből 16-os-e számrendszerbe.</a:t>
            </a:r>
          </a:p>
          <a:p>
            <a:r>
              <a:rPr lang="hu-HU" dirty="0" smtClean="0"/>
              <a:t>Az osztószám 16.</a:t>
            </a:r>
          </a:p>
          <a:p>
            <a:pPr marL="457200" lvl="1" indent="0">
              <a:buNone/>
            </a:pPr>
            <a:r>
              <a:rPr lang="hu-HU" dirty="0" smtClean="0"/>
              <a:t>45/16=2 	maradék 13 (ami C)</a:t>
            </a:r>
          </a:p>
          <a:p>
            <a:pPr marL="457200" lvl="1" indent="0">
              <a:buNone/>
            </a:pPr>
            <a:r>
              <a:rPr lang="hu-HU" dirty="0" smtClean="0"/>
              <a:t>2/16=0	maradék  2</a:t>
            </a:r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r>
              <a:rPr lang="hu-HU" dirty="0" smtClean="0"/>
              <a:t>A 45 átváltva hexadecimális kódba : 2C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0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68874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Átváltás 10-es számrendszerre más számrendszerről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adott szám számjegyei a számrendszer megfelelő hatványainak felelnek meg</a:t>
            </a:r>
          </a:p>
          <a:p>
            <a:r>
              <a:rPr lang="hu-HU" dirty="0" smtClean="0"/>
              <a:t>Így átváltáskor a számjegyeket megszorozzuk a helyi értéküknek megfelelő, alapszám hatványaival és összeadjuk.</a:t>
            </a:r>
          </a:p>
          <a:p>
            <a:r>
              <a:rPr lang="hu-HU" dirty="0" smtClean="0"/>
              <a:t>Pl. 101101 kettes számrendszerből  átírása tízes számrendszerbe</a:t>
            </a:r>
          </a:p>
          <a:p>
            <a:r>
              <a:rPr lang="hu-HU" dirty="0" smtClean="0"/>
              <a:t>1*2</a:t>
            </a:r>
            <a:r>
              <a:rPr lang="hu-HU" baseline="30000" dirty="0" smtClean="0"/>
              <a:t>5</a:t>
            </a:r>
            <a:r>
              <a:rPr lang="hu-HU" dirty="0" smtClean="0"/>
              <a:t>+0*2</a:t>
            </a:r>
            <a:r>
              <a:rPr lang="hu-HU" baseline="30000" dirty="0" smtClean="0"/>
              <a:t>4</a:t>
            </a:r>
            <a:r>
              <a:rPr lang="hu-HU" dirty="0" smtClean="0"/>
              <a:t>+1*2</a:t>
            </a:r>
            <a:r>
              <a:rPr lang="hu-HU" baseline="30000" dirty="0" smtClean="0"/>
              <a:t>3</a:t>
            </a:r>
            <a:r>
              <a:rPr lang="hu-HU" dirty="0" smtClean="0"/>
              <a:t>+1*2</a:t>
            </a:r>
            <a:r>
              <a:rPr lang="hu-HU" baseline="30000" dirty="0" smtClean="0"/>
              <a:t>2</a:t>
            </a:r>
            <a:r>
              <a:rPr lang="hu-HU" dirty="0" smtClean="0"/>
              <a:t>+0*2</a:t>
            </a:r>
            <a:r>
              <a:rPr lang="hu-HU" baseline="30000" dirty="0" smtClean="0"/>
              <a:t>1</a:t>
            </a:r>
            <a:r>
              <a:rPr lang="hu-HU" dirty="0" smtClean="0"/>
              <a:t>+1*2</a:t>
            </a:r>
            <a:r>
              <a:rPr lang="hu-HU" baseline="30000" dirty="0" smtClean="0"/>
              <a:t>0</a:t>
            </a:r>
            <a:r>
              <a:rPr lang="hu-HU" dirty="0" smtClean="0"/>
              <a:t>=32+8+4+1=45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6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681639"/>
            <a:ext cx="86677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Átváltás 2-es számrendszerből 8-asba közvetlenül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</a:t>
            </a:r>
            <a:r>
              <a:rPr lang="hu-HU" dirty="0" smtClean="0"/>
              <a:t>2</a:t>
            </a:r>
            <a:r>
              <a:rPr lang="hu-HU" baseline="30000" dirty="0" smtClean="0"/>
              <a:t>3</a:t>
            </a:r>
            <a:r>
              <a:rPr lang="hu-HU" dirty="0" smtClean="0"/>
              <a:t> </a:t>
            </a:r>
            <a:r>
              <a:rPr lang="hu-HU" dirty="0"/>
              <a:t>= 8, ezért az eredeti kettes számrendszerbeli szám számjegyeit </a:t>
            </a:r>
            <a:r>
              <a:rPr lang="hu-HU" dirty="0" smtClean="0"/>
              <a:t>3-asával </a:t>
            </a:r>
            <a:r>
              <a:rPr lang="hu-HU" dirty="0"/>
              <a:t>(jobbról </a:t>
            </a:r>
            <a:r>
              <a:rPr lang="hu-HU" dirty="0" smtClean="0"/>
              <a:t>balra</a:t>
            </a:r>
            <a:r>
              <a:rPr lang="hu-HU" dirty="0"/>
              <a:t>) csoportokba fogjuk. Ezután kiszámoljuk, az egyes csoportok értékét, ezek fogják adni a </a:t>
            </a:r>
            <a:r>
              <a:rPr lang="hu-HU" dirty="0" smtClean="0"/>
              <a:t>8-as </a:t>
            </a:r>
            <a:r>
              <a:rPr lang="hu-HU" dirty="0"/>
              <a:t>számrendszerbeli szám számjegyeit.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11" y="4157111"/>
            <a:ext cx="5489133" cy="150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30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Átváltás 2-ből 16-os számrendszerbe közvetlenül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</a:t>
            </a:r>
            <a:r>
              <a:rPr lang="hu-HU" dirty="0" smtClean="0"/>
              <a:t>ivel 2</a:t>
            </a:r>
            <a:r>
              <a:rPr lang="hu-HU" baseline="30000" dirty="0" smtClean="0"/>
              <a:t>4</a:t>
            </a:r>
            <a:r>
              <a:rPr lang="hu-HU" dirty="0" smtClean="0"/>
              <a:t> </a:t>
            </a:r>
            <a:r>
              <a:rPr lang="hu-HU" dirty="0"/>
              <a:t>= 16, ezért itt </a:t>
            </a:r>
            <a:r>
              <a:rPr lang="hu-HU" dirty="0" smtClean="0"/>
              <a:t>4-esével </a:t>
            </a:r>
            <a:r>
              <a:rPr lang="hu-HU" dirty="0"/>
              <a:t>fogjuk csoportba a </a:t>
            </a:r>
          </a:p>
          <a:p>
            <a:pPr marL="0" indent="0">
              <a:buNone/>
            </a:pPr>
            <a:r>
              <a:rPr lang="hu-HU" dirty="0"/>
              <a:t>számjegyeket.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3748087"/>
            <a:ext cx="5244043" cy="1573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3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számábrázolás fejlődése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történelem során sokféle  mérőszámmal próbálták a mennyiségeket jelölni.</a:t>
            </a:r>
          </a:p>
          <a:p>
            <a:r>
              <a:rPr lang="hu-HU" dirty="0" smtClean="0"/>
              <a:t>A számábrázolásban az áttörést a </a:t>
            </a:r>
            <a:r>
              <a:rPr lang="hu-HU" dirty="0" smtClean="0"/>
              <a:t>helyi érték </a:t>
            </a:r>
            <a:r>
              <a:rPr lang="hu-HU" dirty="0" smtClean="0"/>
              <a:t>fogalmának a felismerése jelentette.</a:t>
            </a:r>
          </a:p>
          <a:p>
            <a:r>
              <a:rPr lang="hu-HU" dirty="0" smtClean="0"/>
              <a:t>A helyi érték lehetővé tette a számábrázolásához szükséges jelek számának csökkentését.</a:t>
            </a:r>
          </a:p>
          <a:p>
            <a:r>
              <a:rPr lang="hu-HU" dirty="0" smtClean="0"/>
              <a:t>Az adott jel értékét egy helyiértékes számábrázolási rendszerben nemcsak a jel milyensége, hanem az elhelyezkedése is meghatározza.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9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Átváltás 8-asból 2-es számrendszerbe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smtClean="0"/>
              <a:t>2-esből 8-asba módszer </a:t>
            </a:r>
            <a:r>
              <a:rPr lang="hu-HU" dirty="0"/>
              <a:t>fordítottja. </a:t>
            </a:r>
            <a:endParaRPr lang="hu-HU" dirty="0" smtClean="0"/>
          </a:p>
          <a:p>
            <a:r>
              <a:rPr lang="hu-HU" dirty="0" smtClean="0"/>
              <a:t>Fogjuk </a:t>
            </a:r>
            <a:r>
              <a:rPr lang="hu-HU" dirty="0"/>
              <a:t>a </a:t>
            </a:r>
            <a:r>
              <a:rPr lang="hu-HU" dirty="0" smtClean="0"/>
              <a:t>8-as</a:t>
            </a:r>
            <a:r>
              <a:rPr lang="hu-HU" dirty="0"/>
              <a:t> </a:t>
            </a:r>
            <a:r>
              <a:rPr lang="hu-HU" dirty="0" smtClean="0"/>
              <a:t>számrendszerbeli </a:t>
            </a:r>
            <a:r>
              <a:rPr lang="hu-HU" dirty="0"/>
              <a:t>szám </a:t>
            </a:r>
            <a:r>
              <a:rPr lang="hu-HU" dirty="0" smtClean="0"/>
              <a:t>számjegyeit</a:t>
            </a:r>
            <a:r>
              <a:rPr lang="hu-HU" dirty="0"/>
              <a:t>, majd </a:t>
            </a:r>
            <a:r>
              <a:rPr lang="hu-HU" dirty="0" smtClean="0"/>
              <a:t>azokat </a:t>
            </a:r>
            <a:r>
              <a:rPr lang="hu-HU" dirty="0"/>
              <a:t>egyenként visszaváltjuk 3 </a:t>
            </a:r>
            <a:r>
              <a:rPr lang="hu-HU" dirty="0" smtClean="0"/>
              <a:t>jegyből álló, </a:t>
            </a:r>
            <a:r>
              <a:rPr lang="hu-HU" dirty="0"/>
              <a:t>kettes számrendszerbeli megfelelőjükre. </a:t>
            </a:r>
            <a:r>
              <a:rPr lang="hu-HU" dirty="0" smtClean="0"/>
              <a:t>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0" y="4001294"/>
            <a:ext cx="7326823" cy="11549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0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Átváltás 16-os számrendszerből 2-be közvetlenül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Hasonló az előzőhöz, de nem </a:t>
            </a:r>
            <a:r>
              <a:rPr lang="hu-HU" dirty="0" smtClean="0"/>
              <a:t>3 </a:t>
            </a:r>
            <a:r>
              <a:rPr lang="hu-HU" dirty="0"/>
              <a:t>jegyet, hanem </a:t>
            </a:r>
            <a:r>
              <a:rPr lang="hu-HU" dirty="0" smtClean="0"/>
              <a:t>4-et </a:t>
            </a:r>
            <a:r>
              <a:rPr lang="hu-HU" dirty="0"/>
              <a:t>kell alkotnunk a </a:t>
            </a:r>
            <a:r>
              <a:rPr lang="hu-HU" dirty="0" smtClean="0"/>
              <a:t>16-os </a:t>
            </a:r>
            <a:r>
              <a:rPr lang="hu-HU" dirty="0"/>
              <a:t>számrendszerbeli </a:t>
            </a:r>
            <a:r>
              <a:rPr lang="hu-HU" dirty="0" smtClean="0"/>
              <a:t>szám </a:t>
            </a:r>
            <a:r>
              <a:rPr lang="hu-HU" dirty="0"/>
              <a:t>egyes jegyeiből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47294"/>
            <a:ext cx="7888800" cy="1599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00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8368"/>
          </a:xfrm>
        </p:spPr>
        <p:txBody>
          <a:bodyPr/>
          <a:lstStyle/>
          <a:p>
            <a:pPr algn="ctr"/>
            <a:r>
              <a:rPr lang="hu-HU" dirty="0" smtClean="0"/>
              <a:t>A logikai algebra kialakulása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logikai műveletek leírásával az angol </a:t>
            </a:r>
            <a:r>
              <a:rPr lang="hu-HU" dirty="0" err="1" smtClean="0"/>
              <a:t>Agustus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0000"/>
                </a:solidFill>
              </a:rPr>
              <a:t>de Morgan </a:t>
            </a:r>
            <a:r>
              <a:rPr lang="hu-HU" dirty="0" smtClean="0"/>
              <a:t>próbálkozott először</a:t>
            </a:r>
            <a:r>
              <a:rPr lang="hu-HU" dirty="0" smtClean="0">
                <a:sym typeface="Wingdings" pitchFamily="2" charset="2"/>
              </a:rPr>
              <a:t> </a:t>
            </a:r>
          </a:p>
          <a:p>
            <a:r>
              <a:rPr lang="hu-HU" dirty="0">
                <a:sym typeface="Wingdings" pitchFamily="2" charset="2"/>
              </a:rPr>
              <a:t>1847-ben megjelent a Formális Logika című műve, ez az alapja a logikai algebrának</a:t>
            </a:r>
          </a:p>
          <a:p>
            <a:r>
              <a:rPr lang="hu-HU" dirty="0" smtClean="0">
                <a:sym typeface="Wingdings" pitchFamily="2" charset="2"/>
              </a:rPr>
              <a:t>Arisztotelész filozófiáján alapult az ő leírása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itchFamily="2" charset="2"/>
              </a:rPr>
              <a:t>George Boole </a:t>
            </a:r>
            <a:r>
              <a:rPr lang="hu-HU" dirty="0" smtClean="0">
                <a:sym typeface="Wingdings" pitchFamily="2" charset="2"/>
              </a:rPr>
              <a:t>angol matematikus a logika törvényszerűségeit a matematikában alkalmazta </a:t>
            </a:r>
            <a:r>
              <a:rPr lang="hu-HU" dirty="0" smtClean="0">
                <a:solidFill>
                  <a:srgbClr val="FF0000"/>
                </a:solidFill>
                <a:sym typeface="Wingdings" pitchFamily="2" charset="2"/>
              </a:rPr>
              <a:t>Boole algebra: a matematika és a logika egyesítése</a:t>
            </a:r>
          </a:p>
          <a:p>
            <a:r>
              <a:rPr lang="hu-HU" dirty="0" smtClean="0">
                <a:sym typeface="Wingdings" pitchFamily="2" charset="2"/>
              </a:rPr>
              <a:t>Claude </a:t>
            </a:r>
            <a:r>
              <a:rPr lang="hu-HU" dirty="0" err="1" smtClean="0">
                <a:sym typeface="Wingdings" pitchFamily="2" charset="2"/>
              </a:rPr>
              <a:t>Shannon</a:t>
            </a:r>
            <a:r>
              <a:rPr lang="hu-HU" dirty="0" smtClean="0">
                <a:sym typeface="Wingdings" pitchFamily="2" charset="2"/>
              </a:rPr>
              <a:t> írta le, hogyan lehet relék kapcsolásával logikai műveleteket végrehajtani ez az első gyakorlati megvalósítása a Boole algebrának!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logika alapfogalmai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772816"/>
            <a:ext cx="8373616" cy="4767808"/>
          </a:xfrm>
        </p:spPr>
        <p:txBody>
          <a:bodyPr/>
          <a:lstStyle/>
          <a:p>
            <a:r>
              <a:rPr lang="hu-HU" dirty="0" smtClean="0"/>
              <a:t>A logika a következtetések törvényszerűségeivel foglakozik.</a:t>
            </a:r>
          </a:p>
          <a:p>
            <a:r>
              <a:rPr lang="hu-HU" dirty="0" smtClean="0"/>
              <a:t>Kijelentéseket (ítéleteket ) vizsgál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 kijelentés (ítélet) olyan kijelentő mondat aminek csak két értéke lehet: IGAZ vagy HAMIS</a:t>
            </a:r>
          </a:p>
          <a:p>
            <a:r>
              <a:rPr lang="hu-HU" dirty="0" smtClean="0"/>
              <a:t>Az IGAZ vagy a HAMIS a logikai értéke a kijelentésnek.</a:t>
            </a:r>
          </a:p>
          <a:p>
            <a:pPr lvl="1"/>
            <a:r>
              <a:rPr lang="hu-HU" dirty="0" smtClean="0"/>
              <a:t>pl. Kijelentés: „A fal pirosra van festve”</a:t>
            </a:r>
          </a:p>
          <a:p>
            <a:pPr lvl="1"/>
            <a:r>
              <a:rPr lang="hu-HU" dirty="0" smtClean="0"/>
              <a:t>Értéke : vagy IGAZ, vagy HAMIS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97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Logika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kijelentésekkel műveleteket lehet végezni</a:t>
            </a:r>
          </a:p>
          <a:p>
            <a:r>
              <a:rPr lang="hu-HU" dirty="0" smtClean="0"/>
              <a:t>Csak azt tekintjük logikai műveletnek, amelynek eredménye szintén kijelentés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 művelet értékét egyértelműen meghatározza az elemek értéke.</a:t>
            </a:r>
          </a:p>
          <a:p>
            <a:pPr lvl="1"/>
            <a:r>
              <a:rPr lang="hu-HU" dirty="0" smtClean="0"/>
              <a:t>Pl. A=„ A fal piros színre van festve”</a:t>
            </a:r>
          </a:p>
          <a:p>
            <a:pPr lvl="1"/>
            <a:r>
              <a:rPr lang="hu-HU" dirty="0" smtClean="0"/>
              <a:t>B=„ A tábla fehér színű”</a:t>
            </a:r>
          </a:p>
          <a:p>
            <a:pPr lvl="1"/>
            <a:r>
              <a:rPr lang="hu-HU" dirty="0" smtClean="0"/>
              <a:t>Művelet: </a:t>
            </a:r>
            <a:r>
              <a:rPr lang="hu-HU" b="1" dirty="0" smtClean="0">
                <a:solidFill>
                  <a:srgbClr val="FF0000"/>
                </a:solidFill>
              </a:rPr>
              <a:t>A ÉS B</a:t>
            </a:r>
            <a:r>
              <a:rPr lang="hu-HU" dirty="0" smtClean="0"/>
              <a:t>= akkor IGAZ, ha mindkét kijelentés IGAZ!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14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0555" y="764703"/>
            <a:ext cx="8388424" cy="687681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 smtClean="0"/>
              <a:t>Not</a:t>
            </a:r>
            <a:r>
              <a:rPr lang="hu-HU" sz="4000" dirty="0" smtClean="0"/>
              <a:t>(</a:t>
            </a:r>
            <a:r>
              <a:rPr lang="hu-HU" sz="4000" dirty="0" err="1" smtClean="0"/>
              <a:t>tagadás-negáció-nem</a:t>
            </a:r>
            <a:r>
              <a:rPr lang="hu-HU" sz="4000" dirty="0" smtClean="0"/>
              <a:t>) művelet</a:t>
            </a:r>
            <a:endParaRPr lang="hu-HU" sz="4000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/>
          </p:nvPr>
        </p:nvGraphicFramePr>
        <p:xfrm>
          <a:off x="409967" y="5085184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A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err="1" smtClean="0"/>
                        <a:t>Not</a:t>
                      </a:r>
                      <a:r>
                        <a:rPr lang="hu-HU" sz="2800" dirty="0" smtClean="0"/>
                        <a:t> A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IGAZ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HAMIS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HAMIS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IGAZ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611560" y="1760099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 negáció az állítás tagadását jelenti</a:t>
            </a:r>
          </a:p>
          <a:p>
            <a:r>
              <a:rPr lang="hu-HU" sz="2400" dirty="0" smtClean="0"/>
              <a:t>Pl. </a:t>
            </a:r>
            <a:r>
              <a:rPr lang="hu-HU" sz="2400" b="1" i="1" dirty="0" smtClean="0">
                <a:solidFill>
                  <a:srgbClr val="0070C0"/>
                </a:solidFill>
              </a:rPr>
              <a:t>A=„</a:t>
            </a:r>
            <a:r>
              <a:rPr lang="hu-HU" sz="2400" b="1" i="1" dirty="0" err="1" smtClean="0">
                <a:solidFill>
                  <a:srgbClr val="0070C0"/>
                </a:solidFill>
              </a:rPr>
              <a:t>A</a:t>
            </a:r>
            <a:r>
              <a:rPr lang="hu-HU" sz="2400" b="1" i="1" dirty="0" smtClean="0">
                <a:solidFill>
                  <a:srgbClr val="0070C0"/>
                </a:solidFill>
              </a:rPr>
              <a:t> fal piros”</a:t>
            </a:r>
          </a:p>
          <a:p>
            <a:r>
              <a:rPr lang="hu-HU" sz="2400" b="1" dirty="0" err="1" smtClean="0">
                <a:solidFill>
                  <a:srgbClr val="0070C0"/>
                </a:solidFill>
              </a:rPr>
              <a:t>Not</a:t>
            </a:r>
            <a:r>
              <a:rPr lang="hu-HU" sz="2400" b="1" dirty="0" smtClean="0">
                <a:solidFill>
                  <a:srgbClr val="0070C0"/>
                </a:solidFill>
              </a:rPr>
              <a:t> A= „</a:t>
            </a:r>
            <a:r>
              <a:rPr lang="hu-HU" sz="2400" b="1" dirty="0" err="1" smtClean="0">
                <a:solidFill>
                  <a:srgbClr val="0070C0"/>
                </a:solidFill>
              </a:rPr>
              <a:t>A</a:t>
            </a:r>
            <a:r>
              <a:rPr lang="hu-HU" sz="2400" b="1" dirty="0" smtClean="0">
                <a:solidFill>
                  <a:srgbClr val="0070C0"/>
                </a:solidFill>
              </a:rPr>
              <a:t> fal nem piros”</a:t>
            </a:r>
          </a:p>
          <a:p>
            <a:endParaRPr lang="hu-HU" sz="2400" dirty="0"/>
          </a:p>
          <a:p>
            <a:r>
              <a:rPr lang="hu-HU" sz="2400" b="1" u="sng" dirty="0" smtClean="0"/>
              <a:t>Tulajdonságai: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 kettős tagadás az eredeti kijelentést adja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Pl. </a:t>
            </a:r>
            <a:r>
              <a:rPr lang="hu-HU" sz="2400" b="1" i="1" dirty="0" err="1" smtClean="0">
                <a:solidFill>
                  <a:srgbClr val="0070C0"/>
                </a:solidFill>
              </a:rPr>
              <a:t>not</a:t>
            </a:r>
            <a:r>
              <a:rPr lang="hu-HU" sz="2400" b="1" i="1" dirty="0" smtClean="0">
                <a:solidFill>
                  <a:srgbClr val="0070C0"/>
                </a:solidFill>
              </a:rPr>
              <a:t> </a:t>
            </a:r>
            <a:r>
              <a:rPr lang="hu-HU" sz="2400" b="1" i="1" dirty="0" err="1" smtClean="0">
                <a:solidFill>
                  <a:srgbClr val="0070C0"/>
                </a:solidFill>
              </a:rPr>
              <a:t>not</a:t>
            </a:r>
            <a:r>
              <a:rPr lang="hu-HU" sz="2400" b="1" i="1" dirty="0" smtClean="0">
                <a:solidFill>
                  <a:srgbClr val="0070C0"/>
                </a:solidFill>
              </a:rPr>
              <a:t> A= „</a:t>
            </a:r>
            <a:r>
              <a:rPr lang="hu-HU" sz="2400" b="1" i="1" dirty="0" err="1" smtClean="0">
                <a:solidFill>
                  <a:srgbClr val="0070C0"/>
                </a:solidFill>
              </a:rPr>
              <a:t>A</a:t>
            </a:r>
            <a:r>
              <a:rPr lang="hu-HU" sz="2400" b="1" i="1" dirty="0" smtClean="0">
                <a:solidFill>
                  <a:srgbClr val="0070C0"/>
                </a:solidFill>
              </a:rPr>
              <a:t> fal piros”</a:t>
            </a:r>
          </a:p>
          <a:p>
            <a:endParaRPr lang="hu-HU" b="1" i="1" dirty="0">
              <a:solidFill>
                <a:srgbClr val="0070C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36725" y="4499249"/>
            <a:ext cx="312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u="sng" dirty="0" smtClean="0"/>
              <a:t>Igazságtáblája:</a:t>
            </a:r>
            <a:endParaRPr lang="hu-HU" sz="2800" b="1" u="sng" dirty="0"/>
          </a:p>
        </p:txBody>
      </p:sp>
    </p:spTree>
    <p:extLst>
      <p:ext uri="{BB962C8B-B14F-4D97-AF65-F5344CB8AC3E}">
        <p14:creationId xmlns:p14="http://schemas.microsoft.com/office/powerpoint/2010/main" val="15517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8984" y="764704"/>
            <a:ext cx="8579296" cy="794352"/>
          </a:xfrm>
        </p:spPr>
        <p:txBody>
          <a:bodyPr>
            <a:normAutofit/>
          </a:bodyPr>
          <a:lstStyle/>
          <a:p>
            <a:r>
              <a:rPr lang="hu-HU" dirty="0" smtClean="0"/>
              <a:t>A NEM (NOT) művelet- halmazoknál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89120"/>
          </a:xfrm>
        </p:spPr>
        <p:txBody>
          <a:bodyPr/>
          <a:lstStyle/>
          <a:p>
            <a:r>
              <a:rPr lang="hu-HU" dirty="0" smtClean="0"/>
              <a:t>A halmazelméletben a NOT műveletnek a komplementer halmaz felel meg</a:t>
            </a:r>
            <a:endParaRPr lang="hu-HU" dirty="0"/>
          </a:p>
        </p:txBody>
      </p:sp>
      <p:pic>
        <p:nvPicPr>
          <p:cNvPr id="3074" name="Picture 2" descr="http://trafo01.uw.hu/10F1_prelm/23_halmaz_komplem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5688632" cy="37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9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3568" y="557808"/>
            <a:ext cx="8229600" cy="854968"/>
          </a:xfrm>
        </p:spPr>
        <p:txBody>
          <a:bodyPr>
            <a:normAutofit/>
          </a:bodyPr>
          <a:lstStyle/>
          <a:p>
            <a:r>
              <a:rPr lang="hu-HU" dirty="0" smtClean="0"/>
              <a:t>Az ÉS (AND) művelet tulajdonságai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hu-HU" dirty="0"/>
              <a:t>Pl. A = „</a:t>
            </a:r>
            <a:r>
              <a:rPr lang="hu-HU" dirty="0" err="1"/>
              <a:t>A</a:t>
            </a:r>
            <a:r>
              <a:rPr lang="hu-HU" dirty="0"/>
              <a:t> fal piros”</a:t>
            </a:r>
          </a:p>
          <a:p>
            <a:r>
              <a:rPr lang="hu-HU" dirty="0"/>
              <a:t>B=„ Az ajtó fehér”</a:t>
            </a:r>
          </a:p>
          <a:p>
            <a:r>
              <a:rPr lang="hu-HU" dirty="0"/>
              <a:t>A and B= akkor igaz, ha minkét állítás igaz</a:t>
            </a:r>
          </a:p>
          <a:p>
            <a:r>
              <a:rPr lang="hu-HU" b="1" u="sng" dirty="0"/>
              <a:t>Tulajdonságai: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Kommutatív-</a:t>
            </a:r>
            <a:r>
              <a:rPr lang="hu-HU" dirty="0"/>
              <a:t> </a:t>
            </a:r>
            <a:r>
              <a:rPr lang="hu-HU" dirty="0" smtClean="0"/>
              <a:t>az elemek felcserélhetőségét jelenti</a:t>
            </a:r>
            <a:endParaRPr lang="hu-HU" dirty="0"/>
          </a:p>
          <a:p>
            <a:pPr lvl="1"/>
            <a:r>
              <a:rPr lang="hu-HU" dirty="0"/>
              <a:t>Pl. </a:t>
            </a:r>
            <a:r>
              <a:rPr lang="hu-HU" b="1" i="1" dirty="0">
                <a:solidFill>
                  <a:srgbClr val="0070C0"/>
                </a:solidFill>
              </a:rPr>
              <a:t>A and B = </a:t>
            </a:r>
            <a:r>
              <a:rPr lang="hu-HU" b="1" i="1" dirty="0" err="1">
                <a:solidFill>
                  <a:srgbClr val="0070C0"/>
                </a:solidFill>
              </a:rPr>
              <a:t>B</a:t>
            </a:r>
            <a:r>
              <a:rPr lang="hu-HU" b="1" i="1" dirty="0">
                <a:solidFill>
                  <a:srgbClr val="0070C0"/>
                </a:solidFill>
              </a:rPr>
              <a:t> and </a:t>
            </a:r>
            <a:r>
              <a:rPr lang="hu-HU" b="1" i="1" dirty="0" smtClean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hu-HU" dirty="0" err="1" smtClean="0">
                <a:solidFill>
                  <a:srgbClr val="FF0000"/>
                </a:solidFill>
              </a:rPr>
              <a:t>Asszociativ</a:t>
            </a:r>
            <a:r>
              <a:rPr lang="hu-HU" dirty="0" err="1" smtClean="0"/>
              <a:t>-</a:t>
            </a:r>
            <a:r>
              <a:rPr lang="hu-HU" dirty="0" smtClean="0"/>
              <a:t> összetett kifejezés bárhogy párokra bontható</a:t>
            </a:r>
          </a:p>
          <a:p>
            <a:pPr lvl="1"/>
            <a:r>
              <a:rPr lang="hu-HU" dirty="0" smtClean="0"/>
              <a:t>Pl. </a:t>
            </a:r>
            <a:r>
              <a:rPr lang="hu-HU" b="1" i="1" dirty="0" smtClean="0">
                <a:solidFill>
                  <a:srgbClr val="0070C0"/>
                </a:solidFill>
              </a:rPr>
              <a:t>A and ( B and C)=B and (A and C)</a:t>
            </a:r>
          </a:p>
          <a:p>
            <a:pPr lvl="1"/>
            <a:r>
              <a:rPr lang="hu-HU" dirty="0" err="1" smtClean="0">
                <a:solidFill>
                  <a:srgbClr val="FF0000"/>
                </a:solidFill>
              </a:rPr>
              <a:t>Idempotencia</a:t>
            </a:r>
            <a:r>
              <a:rPr lang="hu-HU" dirty="0" err="1" smtClean="0"/>
              <a:t>-</a:t>
            </a:r>
            <a:r>
              <a:rPr lang="hu-HU" dirty="0" smtClean="0"/>
              <a:t> ugyanarra az állításra alkalmazva   az eredeti állítás értékét kapjuk é</a:t>
            </a:r>
          </a:p>
          <a:p>
            <a:pPr lvl="1"/>
            <a:r>
              <a:rPr lang="hu-HU" dirty="0" smtClean="0"/>
              <a:t>Pl. </a:t>
            </a:r>
            <a:r>
              <a:rPr lang="hu-HU" b="1" i="1" dirty="0" smtClean="0">
                <a:solidFill>
                  <a:srgbClr val="0070C0"/>
                </a:solidFill>
              </a:rPr>
              <a:t>A and A= </a:t>
            </a:r>
            <a:r>
              <a:rPr lang="hu-HU" b="1" i="1" dirty="0" err="1" smtClean="0">
                <a:solidFill>
                  <a:srgbClr val="0070C0"/>
                </a:solidFill>
              </a:rPr>
              <a:t>A</a:t>
            </a:r>
            <a:endParaRPr lang="hu-HU" b="1" i="1" dirty="0" smtClean="0">
              <a:solidFill>
                <a:srgbClr val="0070C0"/>
              </a:solidFill>
            </a:endParaRP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101037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AND (</a:t>
            </a:r>
            <a:r>
              <a:rPr lang="hu-HU" dirty="0" err="1" smtClean="0"/>
              <a:t>konjunkció-ÉS</a:t>
            </a:r>
            <a:r>
              <a:rPr lang="hu-HU" dirty="0" smtClean="0"/>
              <a:t>) művelet igazságtáblája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2636911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A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B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A and B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17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6087" y="341350"/>
            <a:ext cx="8229600" cy="1143000"/>
          </a:xfrm>
        </p:spPr>
        <p:txBody>
          <a:bodyPr/>
          <a:lstStyle/>
          <a:p>
            <a:r>
              <a:rPr lang="hu-HU" dirty="0" smtClean="0"/>
              <a:t>AND (ÉS) művelet-halmazoknál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2908" y="1847088"/>
            <a:ext cx="8229600" cy="4389120"/>
          </a:xfrm>
        </p:spPr>
        <p:txBody>
          <a:bodyPr/>
          <a:lstStyle/>
          <a:p>
            <a:r>
              <a:rPr lang="hu-HU" dirty="0" smtClean="0"/>
              <a:t>A halmazműveleteknél az ÉS kapcsolatnak a </a:t>
            </a:r>
            <a:r>
              <a:rPr lang="hu-HU" b="1" dirty="0" smtClean="0">
                <a:solidFill>
                  <a:srgbClr val="0070C0"/>
                </a:solidFill>
              </a:rPr>
              <a:t>metszet</a:t>
            </a:r>
            <a:r>
              <a:rPr lang="hu-HU" dirty="0" smtClean="0"/>
              <a:t> felel meg</a:t>
            </a:r>
            <a:endParaRPr lang="hu-HU" dirty="0"/>
          </a:p>
        </p:txBody>
      </p:sp>
      <p:pic>
        <p:nvPicPr>
          <p:cNvPr id="2050" name="Picture 2" descr="http://trafo01.uw.hu/10F1_prelm/23_halmaz_metsz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58519"/>
            <a:ext cx="5760640" cy="384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02131"/>
            <a:ext cx="7886700" cy="1007295"/>
          </a:xfrm>
        </p:spPr>
        <p:txBody>
          <a:bodyPr/>
          <a:lstStyle/>
          <a:p>
            <a:pPr algn="ctr"/>
            <a:r>
              <a:rPr lang="hu-HU" dirty="0" smtClean="0"/>
              <a:t>A számrendszerek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09426"/>
            <a:ext cx="7886700" cy="4967537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Napjainkban a mennyiségek ábrázolása különböző számrendszerekben lehetséges.</a:t>
            </a:r>
          </a:p>
          <a:p>
            <a:r>
              <a:rPr lang="hu-HU" dirty="0" smtClean="0"/>
              <a:t>A számrendszernek mindig van egy alapszáma (radix, jele r)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helyiérték</a:t>
            </a:r>
            <a:r>
              <a:rPr lang="hu-HU" dirty="0" smtClean="0"/>
              <a:t> megfelelő helyeit az az alapszám hatványait jelentik.</a:t>
            </a:r>
          </a:p>
          <a:p>
            <a:r>
              <a:rPr lang="hu-HU" dirty="0" smtClean="0"/>
              <a:t>Az adott helyi értéken leírt értéket megszorozzuk  az alapszám helyi értéknek megfelelő hatványával és összeadjuk a további helyi értéken leírt értékekkel.</a:t>
            </a:r>
          </a:p>
          <a:p>
            <a:r>
              <a:rPr lang="hu-HU" dirty="0" smtClean="0"/>
              <a:t>Pl. 10-es számrendszer</a:t>
            </a:r>
          </a:p>
          <a:p>
            <a:r>
              <a:rPr lang="hu-HU" dirty="0" smtClean="0"/>
              <a:t>256= 2.10</a:t>
            </a:r>
            <a:r>
              <a:rPr lang="hu-HU" baseline="30000" dirty="0" smtClean="0"/>
              <a:t>2</a:t>
            </a:r>
            <a:r>
              <a:rPr lang="hu-HU" dirty="0" smtClean="0"/>
              <a:t> 5.10</a:t>
            </a:r>
            <a:r>
              <a:rPr lang="hu-HU" baseline="30000" dirty="0" smtClean="0"/>
              <a:t>1</a:t>
            </a:r>
            <a:r>
              <a:rPr lang="hu-HU" dirty="0" smtClean="0"/>
              <a:t>+6.10</a:t>
            </a:r>
            <a:r>
              <a:rPr lang="hu-HU" baseline="30000" dirty="0" smtClean="0"/>
              <a:t>0</a:t>
            </a:r>
            <a:endParaRPr lang="hu-HU" baseline="30000" dirty="0"/>
          </a:p>
        </p:txBody>
      </p:sp>
    </p:spTree>
    <p:extLst>
      <p:ext uri="{BB962C8B-B14F-4D97-AF65-F5344CB8AC3E}">
        <p14:creationId xmlns:p14="http://schemas.microsoft.com/office/powerpoint/2010/main" val="18963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6360"/>
          </a:xfrm>
        </p:spPr>
        <p:txBody>
          <a:bodyPr/>
          <a:lstStyle/>
          <a:p>
            <a:pPr algn="ctr"/>
            <a:r>
              <a:rPr lang="hu-HU" dirty="0" smtClean="0"/>
              <a:t> OR (</a:t>
            </a:r>
            <a:r>
              <a:rPr lang="hu-HU" dirty="0" err="1" smtClean="0"/>
              <a:t>Diszjukció-VAGY</a:t>
            </a:r>
            <a:r>
              <a:rPr lang="hu-HU" dirty="0" smtClean="0"/>
              <a:t>) művelet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Pl. A = „</a:t>
            </a:r>
            <a:r>
              <a:rPr lang="hu-HU" dirty="0" err="1"/>
              <a:t>A</a:t>
            </a:r>
            <a:r>
              <a:rPr lang="hu-HU" dirty="0"/>
              <a:t> fal piros”</a:t>
            </a:r>
          </a:p>
          <a:p>
            <a:r>
              <a:rPr lang="hu-HU" dirty="0"/>
              <a:t>B=„ Az ajtó fehér”</a:t>
            </a:r>
          </a:p>
          <a:p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OR B</a:t>
            </a:r>
            <a:r>
              <a:rPr lang="hu-HU" dirty="0"/>
              <a:t>= akkor igaz, ha </a:t>
            </a:r>
            <a:r>
              <a:rPr lang="hu-HU" dirty="0" smtClean="0"/>
              <a:t>az egyik állítás igaz</a:t>
            </a:r>
          </a:p>
          <a:p>
            <a:r>
              <a:rPr lang="hu-HU" b="1" u="sng" dirty="0" smtClean="0"/>
              <a:t>Tulajdonságai</a:t>
            </a:r>
            <a:r>
              <a:rPr lang="hu-HU" b="1" u="sng" dirty="0"/>
              <a:t>: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Kommutatív-</a:t>
            </a:r>
            <a:r>
              <a:rPr lang="hu-HU" dirty="0"/>
              <a:t> az elemek felcserélhetőségét jelenti</a:t>
            </a:r>
          </a:p>
          <a:p>
            <a:pPr lvl="1"/>
            <a:r>
              <a:rPr lang="hu-HU" dirty="0"/>
              <a:t>Pl. </a:t>
            </a:r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OR </a:t>
            </a:r>
            <a:r>
              <a:rPr lang="hu-HU" b="1" i="1" dirty="0">
                <a:solidFill>
                  <a:srgbClr val="0070C0"/>
                </a:solidFill>
              </a:rPr>
              <a:t>B = </a:t>
            </a:r>
            <a:r>
              <a:rPr lang="hu-HU" b="1" i="1" dirty="0" err="1">
                <a:solidFill>
                  <a:srgbClr val="0070C0"/>
                </a:solidFill>
              </a:rPr>
              <a:t>B</a:t>
            </a:r>
            <a:r>
              <a:rPr lang="hu-HU" b="1" i="1" dirty="0">
                <a:solidFill>
                  <a:srgbClr val="0070C0"/>
                </a:solidFill>
              </a:rPr>
              <a:t> </a:t>
            </a:r>
            <a:r>
              <a:rPr lang="hu-HU" b="1" i="1" dirty="0" smtClean="0">
                <a:solidFill>
                  <a:srgbClr val="0070C0"/>
                </a:solidFill>
              </a:rPr>
              <a:t>OR </a:t>
            </a:r>
            <a:r>
              <a:rPr lang="hu-HU" b="1" i="1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Asszociativ</a:t>
            </a:r>
            <a:r>
              <a:rPr lang="hu-HU" dirty="0" err="1"/>
              <a:t>-</a:t>
            </a:r>
            <a:r>
              <a:rPr lang="hu-HU" dirty="0"/>
              <a:t> összetett kifejezés bárhogy párokra bontható</a:t>
            </a:r>
          </a:p>
          <a:p>
            <a:pPr lvl="1"/>
            <a:r>
              <a:rPr lang="hu-HU" dirty="0"/>
              <a:t>Pl. </a:t>
            </a:r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OR </a:t>
            </a:r>
            <a:r>
              <a:rPr lang="hu-HU" b="1" i="1" dirty="0">
                <a:solidFill>
                  <a:srgbClr val="0070C0"/>
                </a:solidFill>
              </a:rPr>
              <a:t>( B </a:t>
            </a:r>
            <a:r>
              <a:rPr lang="hu-HU" b="1" i="1" dirty="0" smtClean="0">
                <a:solidFill>
                  <a:srgbClr val="0070C0"/>
                </a:solidFill>
              </a:rPr>
              <a:t>OR </a:t>
            </a:r>
            <a:r>
              <a:rPr lang="hu-HU" b="1" i="1" dirty="0">
                <a:solidFill>
                  <a:srgbClr val="0070C0"/>
                </a:solidFill>
              </a:rPr>
              <a:t>C)=B and (A </a:t>
            </a:r>
            <a:r>
              <a:rPr lang="hu-HU" b="1" i="1" dirty="0" smtClean="0">
                <a:solidFill>
                  <a:srgbClr val="0070C0"/>
                </a:solidFill>
              </a:rPr>
              <a:t>OR </a:t>
            </a:r>
            <a:r>
              <a:rPr lang="hu-HU" b="1" i="1" dirty="0">
                <a:solidFill>
                  <a:srgbClr val="0070C0"/>
                </a:solidFill>
              </a:rPr>
              <a:t>C)</a:t>
            </a:r>
          </a:p>
          <a:p>
            <a:pPr lvl="1"/>
            <a:r>
              <a:rPr lang="hu-HU" dirty="0" err="1">
                <a:solidFill>
                  <a:srgbClr val="FF0000"/>
                </a:solidFill>
              </a:rPr>
              <a:t>Idempotencia</a:t>
            </a:r>
            <a:r>
              <a:rPr lang="hu-HU" dirty="0" err="1"/>
              <a:t>-</a:t>
            </a:r>
            <a:r>
              <a:rPr lang="hu-HU" dirty="0"/>
              <a:t> ugyanarra az állításra alkalmazva   az eredeti állítás értékét kapjuk 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Pl. </a:t>
            </a:r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OR </a:t>
            </a:r>
            <a:r>
              <a:rPr lang="hu-HU" b="1" i="1" dirty="0">
                <a:solidFill>
                  <a:srgbClr val="0070C0"/>
                </a:solidFill>
              </a:rPr>
              <a:t>A= </a:t>
            </a:r>
            <a:r>
              <a:rPr lang="hu-HU" b="1" i="1" dirty="0" err="1">
                <a:solidFill>
                  <a:srgbClr val="0070C0"/>
                </a:solidFill>
              </a:rPr>
              <a:t>A</a:t>
            </a:r>
            <a:endParaRPr lang="hu-HU" b="1" i="1" dirty="0">
              <a:solidFill>
                <a:srgbClr val="0070C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255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101037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OR (</a:t>
            </a:r>
            <a:r>
              <a:rPr lang="hu-HU" dirty="0" err="1" smtClean="0"/>
              <a:t>diszjunkció-VAGY</a:t>
            </a:r>
            <a:r>
              <a:rPr lang="hu-HU" dirty="0" smtClean="0"/>
              <a:t>) művelet igazságtáblája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2636911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A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B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A OR B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IGAZ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HAMIS</a:t>
                      </a:r>
                      <a:endParaRPr lang="hu-H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0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671434"/>
            <a:ext cx="8229600" cy="722344"/>
          </a:xfrm>
        </p:spPr>
        <p:txBody>
          <a:bodyPr>
            <a:normAutofit/>
          </a:bodyPr>
          <a:lstStyle/>
          <a:p>
            <a:r>
              <a:rPr lang="hu-HU" dirty="0" smtClean="0"/>
              <a:t>OR (vagy) művelet </a:t>
            </a:r>
            <a:r>
              <a:rPr lang="hu-HU" dirty="0" err="1" smtClean="0"/>
              <a:t>-halmazoknál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556792"/>
            <a:ext cx="8515179" cy="4389120"/>
          </a:xfrm>
        </p:spPr>
        <p:txBody>
          <a:bodyPr/>
          <a:lstStyle/>
          <a:p>
            <a:r>
              <a:rPr lang="hu-HU" dirty="0" smtClean="0"/>
              <a:t>A halmazelméletben a VAGY műveletnek az </a:t>
            </a:r>
            <a:r>
              <a:rPr lang="hu-HU" b="1" dirty="0" smtClean="0">
                <a:solidFill>
                  <a:srgbClr val="0070C0"/>
                </a:solidFill>
              </a:rPr>
              <a:t>unió</a:t>
            </a:r>
            <a:r>
              <a:rPr lang="hu-HU" dirty="0" smtClean="0"/>
              <a:t> felel meg</a:t>
            </a:r>
            <a:endParaRPr lang="hu-HU" dirty="0"/>
          </a:p>
        </p:txBody>
      </p:sp>
      <p:pic>
        <p:nvPicPr>
          <p:cNvPr id="1026" name="Picture 2" descr="http://trafo01.uw.hu/10F1_prelm/23_halmaz_un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5760640" cy="384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08" y="692696"/>
            <a:ext cx="8856984" cy="794352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A KIZÁRÓ VAGY (</a:t>
            </a:r>
            <a:r>
              <a:rPr lang="hu-HU" sz="3600" dirty="0" err="1" smtClean="0"/>
              <a:t>Exclusiv</a:t>
            </a:r>
            <a:r>
              <a:rPr lang="hu-HU" sz="3600" dirty="0" smtClean="0"/>
              <a:t> </a:t>
            </a:r>
            <a:r>
              <a:rPr lang="hu-HU" sz="3600" dirty="0" err="1" smtClean="0"/>
              <a:t>or-</a:t>
            </a:r>
            <a:r>
              <a:rPr lang="hu-HU" sz="3600" dirty="0" smtClean="0"/>
              <a:t> XOR) művelet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művelet értéke akkor ad IGAZ eredményt, ha az elemek közül csak az egyik értéke IGAZ</a:t>
            </a:r>
          </a:p>
          <a:p>
            <a:r>
              <a:rPr lang="hu-HU" dirty="0"/>
              <a:t>Pl. A = „</a:t>
            </a:r>
            <a:r>
              <a:rPr lang="hu-HU" dirty="0" err="1"/>
              <a:t>A</a:t>
            </a:r>
            <a:r>
              <a:rPr lang="hu-HU" dirty="0"/>
              <a:t> fal piros”</a:t>
            </a:r>
          </a:p>
          <a:p>
            <a:r>
              <a:rPr lang="hu-HU" dirty="0"/>
              <a:t>B</a:t>
            </a:r>
            <a:r>
              <a:rPr lang="hu-HU" dirty="0" smtClean="0"/>
              <a:t>=„Az </a:t>
            </a:r>
            <a:r>
              <a:rPr lang="hu-HU" dirty="0"/>
              <a:t>ajtó fehér”</a:t>
            </a:r>
          </a:p>
          <a:p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XOR </a:t>
            </a:r>
            <a:r>
              <a:rPr lang="hu-HU" b="1" i="1" dirty="0">
                <a:solidFill>
                  <a:srgbClr val="0070C0"/>
                </a:solidFill>
              </a:rPr>
              <a:t>B</a:t>
            </a:r>
            <a:r>
              <a:rPr lang="hu-HU" dirty="0"/>
              <a:t>= akkor igaz, ha </a:t>
            </a:r>
            <a:r>
              <a:rPr lang="hu-HU" dirty="0" smtClean="0"/>
              <a:t>csak az egyik </a:t>
            </a:r>
            <a:r>
              <a:rPr lang="hu-HU" dirty="0"/>
              <a:t>állítás </a:t>
            </a:r>
            <a:r>
              <a:rPr lang="hu-HU" dirty="0" smtClean="0"/>
              <a:t>igaz</a:t>
            </a:r>
          </a:p>
          <a:p>
            <a:r>
              <a:rPr lang="hu-HU" b="1" u="sng" dirty="0"/>
              <a:t>Tulajdonságai: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Kommutatív-</a:t>
            </a:r>
            <a:r>
              <a:rPr lang="hu-HU" dirty="0"/>
              <a:t> az elemek felcserélhetőségét jelenti</a:t>
            </a:r>
          </a:p>
          <a:p>
            <a:pPr lvl="1"/>
            <a:r>
              <a:rPr lang="hu-HU" dirty="0"/>
              <a:t>Pl. </a:t>
            </a:r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XOR B </a:t>
            </a:r>
            <a:r>
              <a:rPr lang="hu-HU" b="1" i="1" dirty="0">
                <a:solidFill>
                  <a:srgbClr val="0070C0"/>
                </a:solidFill>
              </a:rPr>
              <a:t>= </a:t>
            </a:r>
            <a:r>
              <a:rPr lang="hu-HU" b="1" i="1" dirty="0" err="1">
                <a:solidFill>
                  <a:srgbClr val="0070C0"/>
                </a:solidFill>
              </a:rPr>
              <a:t>B</a:t>
            </a:r>
            <a:r>
              <a:rPr lang="hu-HU" b="1" i="1" dirty="0">
                <a:solidFill>
                  <a:srgbClr val="0070C0"/>
                </a:solidFill>
              </a:rPr>
              <a:t> </a:t>
            </a:r>
            <a:r>
              <a:rPr lang="hu-HU" b="1" i="1" dirty="0" smtClean="0">
                <a:solidFill>
                  <a:srgbClr val="0070C0"/>
                </a:solidFill>
              </a:rPr>
              <a:t>XOR </a:t>
            </a:r>
            <a:r>
              <a:rPr lang="hu-HU" b="1" i="1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hu-HU" dirty="0" err="1" smtClean="0">
                <a:solidFill>
                  <a:srgbClr val="FF0000"/>
                </a:solidFill>
              </a:rPr>
              <a:t>Asszociativ</a:t>
            </a:r>
            <a:r>
              <a:rPr lang="hu-HU" dirty="0" err="1" smtClean="0"/>
              <a:t>-</a:t>
            </a:r>
            <a:r>
              <a:rPr lang="hu-HU" dirty="0" smtClean="0"/>
              <a:t> (csoportosíthatóság) </a:t>
            </a:r>
            <a:r>
              <a:rPr lang="hu-HU" dirty="0"/>
              <a:t>összetett kifejezés bárhogy párokra bontható</a:t>
            </a:r>
          </a:p>
          <a:p>
            <a:pPr lvl="1"/>
            <a:r>
              <a:rPr lang="hu-HU" dirty="0"/>
              <a:t>Pl. </a:t>
            </a:r>
            <a:r>
              <a:rPr lang="hu-HU" b="1" i="1" dirty="0">
                <a:solidFill>
                  <a:srgbClr val="0070C0"/>
                </a:solidFill>
              </a:rPr>
              <a:t>A </a:t>
            </a:r>
            <a:r>
              <a:rPr lang="hu-HU" b="1" i="1" dirty="0" smtClean="0">
                <a:solidFill>
                  <a:srgbClr val="0070C0"/>
                </a:solidFill>
              </a:rPr>
              <a:t>XOR </a:t>
            </a:r>
            <a:r>
              <a:rPr lang="hu-HU" b="1" i="1" dirty="0">
                <a:solidFill>
                  <a:srgbClr val="0070C0"/>
                </a:solidFill>
              </a:rPr>
              <a:t>( B </a:t>
            </a:r>
            <a:r>
              <a:rPr lang="hu-HU" b="1" i="1" dirty="0" smtClean="0">
                <a:solidFill>
                  <a:srgbClr val="0070C0"/>
                </a:solidFill>
              </a:rPr>
              <a:t>XOR </a:t>
            </a:r>
            <a:r>
              <a:rPr lang="hu-HU" b="1" i="1" dirty="0">
                <a:solidFill>
                  <a:srgbClr val="0070C0"/>
                </a:solidFill>
              </a:rPr>
              <a:t>C)=B </a:t>
            </a:r>
            <a:r>
              <a:rPr lang="hu-HU" b="1" i="1" dirty="0" smtClean="0">
                <a:solidFill>
                  <a:srgbClr val="0070C0"/>
                </a:solidFill>
              </a:rPr>
              <a:t>XOR </a:t>
            </a:r>
            <a:r>
              <a:rPr lang="hu-HU" b="1" i="1" dirty="0">
                <a:solidFill>
                  <a:srgbClr val="0070C0"/>
                </a:solidFill>
              </a:rPr>
              <a:t>(A </a:t>
            </a:r>
            <a:r>
              <a:rPr lang="hu-HU" b="1" i="1" dirty="0" smtClean="0">
                <a:solidFill>
                  <a:srgbClr val="0070C0"/>
                </a:solidFill>
              </a:rPr>
              <a:t>XOR </a:t>
            </a:r>
            <a:r>
              <a:rPr lang="hu-HU" b="1" i="1" dirty="0">
                <a:solidFill>
                  <a:srgbClr val="0070C0"/>
                </a:solidFill>
              </a:rPr>
              <a:t>C)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27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712968" cy="702580"/>
          </a:xfrm>
        </p:spPr>
        <p:txBody>
          <a:bodyPr>
            <a:normAutofit/>
          </a:bodyPr>
          <a:lstStyle/>
          <a:p>
            <a:pPr algn="ctr"/>
            <a:r>
              <a:rPr lang="hu-HU" sz="3200" b="1" dirty="0" smtClean="0"/>
              <a:t>A KIZÁRÓ VAGY (XOR)  művelet halmazoknál</a:t>
            </a:r>
            <a:endParaRPr lang="hu-HU" sz="32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halmazelméletben a XOR műveletnek a két halmaz szimmetrikus különbsége felel meg</a:t>
            </a:r>
            <a:endParaRPr lang="hu-HU" dirty="0"/>
          </a:p>
        </p:txBody>
      </p:sp>
      <p:pic>
        <p:nvPicPr>
          <p:cNvPr id="4098" name="Picture 2" descr="http://trafo01.uw.hu/10F1_prelm/23_halmaz_szimmetrikus_differe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472608" cy="364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23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8158" y="908720"/>
            <a:ext cx="8771892" cy="650336"/>
          </a:xfrm>
        </p:spPr>
        <p:txBody>
          <a:bodyPr>
            <a:noAutofit/>
          </a:bodyPr>
          <a:lstStyle/>
          <a:p>
            <a:r>
              <a:rPr lang="hu-HU" sz="4400" dirty="0" smtClean="0"/>
              <a:t>Összetett műveletek és tulajdonságaik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2816"/>
            <a:ext cx="8579296" cy="4551784"/>
          </a:xfrm>
        </p:spPr>
        <p:txBody>
          <a:bodyPr/>
          <a:lstStyle/>
          <a:p>
            <a:r>
              <a:rPr lang="hu-HU" dirty="0" smtClean="0"/>
              <a:t>Elemi műveletekből összetett műveleteket  lehet kialakítani</a:t>
            </a:r>
          </a:p>
          <a:p>
            <a:r>
              <a:rPr lang="hu-HU" dirty="0" smtClean="0"/>
              <a:t>Példa összetett műveletre:  </a:t>
            </a:r>
            <a:r>
              <a:rPr lang="hu-HU" b="1" i="1" dirty="0" smtClean="0">
                <a:solidFill>
                  <a:srgbClr val="0070C0"/>
                </a:solidFill>
              </a:rPr>
              <a:t>A OR ( B AND C)</a:t>
            </a:r>
          </a:p>
          <a:p>
            <a:r>
              <a:rPr lang="hu-HU" dirty="0" smtClean="0"/>
              <a:t>Az összetett műveletekre a következő tulajdonságok igazak:</a:t>
            </a:r>
          </a:p>
          <a:p>
            <a:pPr lvl="1"/>
            <a:r>
              <a:rPr lang="hu-HU" dirty="0" smtClean="0"/>
              <a:t>Abszorpció (elnyelés)</a:t>
            </a:r>
          </a:p>
          <a:p>
            <a:pPr lvl="1"/>
            <a:r>
              <a:rPr lang="hu-HU" dirty="0" smtClean="0"/>
              <a:t>Disztributivitás (szétválaszthatóság)</a:t>
            </a:r>
          </a:p>
          <a:p>
            <a:pPr lvl="1"/>
            <a:r>
              <a:rPr lang="hu-HU" dirty="0" smtClean="0"/>
              <a:t>De Morgan azonosságok</a:t>
            </a:r>
          </a:p>
          <a:p>
            <a:endParaRPr lang="hu-HU" dirty="0" smtClean="0">
              <a:solidFill>
                <a:srgbClr val="FF000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3613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1268" y="1124744"/>
            <a:ext cx="8686800" cy="578328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smtClean="0"/>
              <a:t>Összetett műveletek tulajdonságai- Abszorpció és Disztributivitás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44824"/>
            <a:ext cx="8579296" cy="4479776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Abszorpció (elnyelés)- </a:t>
            </a:r>
            <a:r>
              <a:rPr lang="hu-HU" dirty="0"/>
              <a:t>az AND és az OR összetett műveleteknél, ha valamely állítás duplán szerepel, az lesz az összetett művelet értéke</a:t>
            </a:r>
          </a:p>
          <a:p>
            <a:r>
              <a:rPr lang="hu-HU" dirty="0"/>
              <a:t>Pl</a:t>
            </a:r>
            <a:r>
              <a:rPr lang="hu-HU" b="1" i="1" dirty="0"/>
              <a:t>. </a:t>
            </a:r>
            <a:r>
              <a:rPr lang="hu-HU" b="1" i="1" dirty="0">
                <a:solidFill>
                  <a:srgbClr val="0070C0"/>
                </a:solidFill>
              </a:rPr>
              <a:t>A OR (A AND B)=A    valamint  A AND (A OR </a:t>
            </a:r>
            <a:r>
              <a:rPr lang="hu-HU" b="1" i="1" dirty="0" smtClean="0">
                <a:solidFill>
                  <a:srgbClr val="0070C0"/>
                </a:solidFill>
              </a:rPr>
              <a:t>B)=A</a:t>
            </a:r>
          </a:p>
          <a:p>
            <a:r>
              <a:rPr lang="hu-HU" dirty="0">
                <a:solidFill>
                  <a:srgbClr val="FF0000"/>
                </a:solidFill>
              </a:rPr>
              <a:t>Disztributivitás (szétválaszthatóság)- </a:t>
            </a:r>
            <a:r>
              <a:rPr lang="hu-HU" dirty="0"/>
              <a:t>AND és OR műveleteket tartalmazó összetett </a:t>
            </a:r>
            <a:r>
              <a:rPr lang="hu-HU" dirty="0" smtClean="0"/>
              <a:t>műveleteknél igazak következő azonosságok</a:t>
            </a:r>
          </a:p>
          <a:p>
            <a:r>
              <a:rPr lang="hu-HU" b="1" i="1" dirty="0" smtClean="0">
                <a:solidFill>
                  <a:srgbClr val="0070C0"/>
                </a:solidFill>
              </a:rPr>
              <a:t>A OR B ( AND C)=(A OR B) AND (A OR C)</a:t>
            </a:r>
          </a:p>
          <a:p>
            <a:r>
              <a:rPr lang="hu-HU" b="1" i="1" dirty="0" smtClean="0">
                <a:solidFill>
                  <a:srgbClr val="0070C0"/>
                </a:solidFill>
              </a:rPr>
              <a:t>A AND (B OR C)= (A  AND B) OR (B AND C)</a:t>
            </a:r>
          </a:p>
          <a:p>
            <a:endParaRPr lang="hu-HU" dirty="0">
              <a:solidFill>
                <a:srgbClr val="FF0000"/>
              </a:solidFill>
            </a:endParaRPr>
          </a:p>
          <a:p>
            <a:endParaRPr lang="hu-HU" b="1" i="1" dirty="0">
              <a:solidFill>
                <a:srgbClr val="0070C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689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9001000" cy="11430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Összetett műveletek tulajdonságai- De Morgan azonosságok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kijelentés ÉS kapcsolatának tagadása egyenlő a két kijelentés tagadásának OR kapcsolatával</a:t>
            </a:r>
          </a:p>
          <a:p>
            <a:r>
              <a:rPr lang="hu-HU" b="1" i="1" dirty="0">
                <a:solidFill>
                  <a:srgbClr val="0070C0"/>
                </a:solidFill>
              </a:rPr>
              <a:t> </a:t>
            </a:r>
            <a:r>
              <a:rPr lang="hu-HU" b="1" i="1" dirty="0" smtClean="0">
                <a:solidFill>
                  <a:srgbClr val="0070C0"/>
                </a:solidFill>
              </a:rPr>
              <a:t>NOT (A AND B)= NOT A OR NOT B</a:t>
            </a:r>
          </a:p>
          <a:p>
            <a:r>
              <a:rPr lang="hu-HU" dirty="0" smtClean="0"/>
              <a:t>Két kijelentés VAGY kapcsolatának tagadása egyenlő a két kijelentés tagadásának ÉS kapcsolatával</a:t>
            </a:r>
          </a:p>
          <a:p>
            <a:r>
              <a:rPr lang="hu-HU" b="1" i="1" dirty="0" smtClean="0">
                <a:solidFill>
                  <a:srgbClr val="0070C0"/>
                </a:solidFill>
              </a:rPr>
              <a:t>NOT (A OR B)= NOT A AND NOT B</a:t>
            </a:r>
            <a:endParaRPr lang="hu-HU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7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8356" y="332656"/>
            <a:ext cx="8507288" cy="1143000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Kijelentés logikai formulák 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Kielégíthető</a:t>
            </a:r>
            <a:r>
              <a:rPr lang="hu-HU" dirty="0" smtClean="0"/>
              <a:t> egy formula, ha a lehetséges értékeknek van olyan előfordulása, melyre az állítás igaz.</a:t>
            </a:r>
          </a:p>
          <a:p>
            <a:pPr lvl="1"/>
            <a:r>
              <a:rPr lang="hu-HU" dirty="0" smtClean="0"/>
              <a:t>Pl. </a:t>
            </a:r>
            <a:r>
              <a:rPr lang="hu-HU" b="1" i="1" dirty="0" smtClean="0">
                <a:solidFill>
                  <a:srgbClr val="0070C0"/>
                </a:solidFill>
              </a:rPr>
              <a:t>A AND B</a:t>
            </a:r>
          </a:p>
          <a:p>
            <a:r>
              <a:rPr lang="hu-HU" dirty="0" smtClean="0"/>
              <a:t>Egy formula </a:t>
            </a:r>
            <a:r>
              <a:rPr lang="hu-HU" b="1" dirty="0" smtClean="0">
                <a:solidFill>
                  <a:srgbClr val="FF0000"/>
                </a:solidFill>
              </a:rPr>
              <a:t>ellentmondásos (kontradikció), </a:t>
            </a:r>
            <a:r>
              <a:rPr lang="hu-HU" dirty="0" smtClean="0"/>
              <a:t>ha nem lehet megadni olyan értékeket, hogy igaz legyen</a:t>
            </a:r>
          </a:p>
          <a:p>
            <a:pPr lvl="1"/>
            <a:r>
              <a:rPr lang="hu-HU" dirty="0" smtClean="0"/>
              <a:t>Pl. </a:t>
            </a:r>
            <a:r>
              <a:rPr lang="hu-HU" b="1" dirty="0" smtClean="0">
                <a:solidFill>
                  <a:srgbClr val="0070C0"/>
                </a:solidFill>
              </a:rPr>
              <a:t>A AND NOT A</a:t>
            </a:r>
          </a:p>
          <a:p>
            <a:r>
              <a:rPr lang="hu-HU" dirty="0"/>
              <a:t>Egy </a:t>
            </a:r>
            <a:r>
              <a:rPr lang="hu-HU" dirty="0" smtClean="0"/>
              <a:t>formula </a:t>
            </a:r>
            <a:r>
              <a:rPr lang="hu-HU" b="1" dirty="0" smtClean="0">
                <a:solidFill>
                  <a:srgbClr val="FF0000"/>
                </a:solidFill>
              </a:rPr>
              <a:t>érvényes (tautológia) </a:t>
            </a:r>
            <a:r>
              <a:rPr lang="hu-HU" dirty="0" smtClean="0"/>
              <a:t>ha bármilyen érték megadása esetén IGAZ értéket ad.</a:t>
            </a:r>
          </a:p>
          <a:p>
            <a:r>
              <a:rPr lang="hu-HU" dirty="0" smtClean="0"/>
              <a:t>Pl. </a:t>
            </a:r>
            <a:r>
              <a:rPr lang="hu-HU" b="1" i="1" dirty="0" smtClean="0">
                <a:solidFill>
                  <a:srgbClr val="0070C0"/>
                </a:solidFill>
              </a:rPr>
              <a:t>A OR NOT A</a:t>
            </a:r>
            <a:endParaRPr lang="hu-HU" b="1" i="1" dirty="0">
              <a:solidFill>
                <a:srgbClr val="0070C0"/>
              </a:solidFill>
            </a:endParaRPr>
          </a:p>
          <a:p>
            <a:endParaRPr lang="hu-H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8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704088"/>
            <a:ext cx="857929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Informatikai példák a logikai műveletekre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1.Táblázatkezelés (EXCEL)</a:t>
            </a:r>
          </a:p>
          <a:p>
            <a:pPr lvl="1"/>
            <a:r>
              <a:rPr lang="hu-HU" dirty="0" smtClean="0"/>
              <a:t>A táblázatkelő programokban külön függvények léteznek a logikai állítások létrehozására.</a:t>
            </a:r>
          </a:p>
          <a:p>
            <a:pPr lvl="1"/>
            <a:r>
              <a:rPr lang="hu-HU" dirty="0" smtClean="0"/>
              <a:t>Ilyen függvények a HA, az ÉS, a VAGY függvények</a:t>
            </a:r>
          </a:p>
          <a:p>
            <a:r>
              <a:rPr lang="hu-HU" dirty="0" smtClean="0"/>
              <a:t>2.Adatbáziskezelés</a:t>
            </a:r>
          </a:p>
          <a:p>
            <a:pPr lvl="1"/>
            <a:r>
              <a:rPr lang="hu-HU" dirty="0" smtClean="0"/>
              <a:t>Az adatbázis-kezelő rendszerekben a lekérdezések létrehozásánál gyakran használjuk a logikai kapcsolatokat ( AND, OR, NOT) kapcsolatok</a:t>
            </a:r>
          </a:p>
          <a:p>
            <a:r>
              <a:rPr lang="hu-HU" dirty="0" smtClean="0"/>
              <a:t>3.Programozás</a:t>
            </a:r>
          </a:p>
          <a:p>
            <a:pPr lvl="1"/>
            <a:r>
              <a:rPr lang="hu-HU" dirty="0" smtClean="0"/>
              <a:t>A programozási nyelvekben gyakran kell használni a különböző logikai  állításokat, elágazásokat lehet létrehozni ez által, illetve  ciklusokat(ismétléseket) lehet megvalósítani. (IF… ELSE szerkezetek, AND, OR operátorok)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714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0" y="641717"/>
            <a:ext cx="8428459" cy="5807209"/>
          </a:xfrm>
        </p:spPr>
      </p:pic>
    </p:spTree>
    <p:extLst>
      <p:ext uri="{BB962C8B-B14F-4D97-AF65-F5344CB8AC3E}">
        <p14:creationId xmlns:p14="http://schemas.microsoft.com/office/powerpoint/2010/main" val="1562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143000"/>
          </a:xfrm>
        </p:spPr>
        <p:txBody>
          <a:bodyPr/>
          <a:lstStyle/>
          <a:p>
            <a:r>
              <a:rPr lang="hu-HU" dirty="0" smtClean="0"/>
              <a:t>ÉS kapukat tartalmazó áramkör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 descr="http://szamitogepek.gtportal.eu/oldalak/4_TTL/kepek/6_3_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4" y="1831971"/>
            <a:ext cx="5744951" cy="38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1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számrendszerek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számrendszer alapszáma 1-nél nagyobb szám.</a:t>
            </a:r>
          </a:p>
          <a:p>
            <a:r>
              <a:rPr lang="hu-HU" dirty="0" smtClean="0"/>
              <a:t>A számrendszerben az alapszám-1 lehet a használt legmagasabb értékű szám.</a:t>
            </a:r>
          </a:p>
          <a:p>
            <a:r>
              <a:rPr lang="hu-HU" dirty="0" smtClean="0"/>
              <a:t>Pl. 10-es számrendszerben a 9  használt legnagyobb számjegy.</a:t>
            </a:r>
          </a:p>
          <a:p>
            <a:r>
              <a:rPr lang="hu-HU" dirty="0" smtClean="0"/>
              <a:t>Jobbról balra haladva a helyi értékek az alapszám növekvő hatványait jelentik.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234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2773" y="0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 tízes számrendszer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Tízes számrendszer (decimális): Alapszáma  </a:t>
            </a:r>
            <a:r>
              <a:rPr lang="hu-HU" dirty="0"/>
              <a:t>a 10 a használt </a:t>
            </a:r>
            <a:r>
              <a:rPr lang="hu-HU" dirty="0" smtClean="0"/>
              <a:t>jelek:0,1,2,3,4,5,6,7,8,9</a:t>
            </a:r>
          </a:p>
          <a:p>
            <a:r>
              <a:rPr lang="hu-HU" dirty="0" smtClean="0"/>
              <a:t>A köznapi életben ezt használjuk</a:t>
            </a:r>
          </a:p>
          <a:p>
            <a:r>
              <a:rPr lang="hu-HU" dirty="0" smtClean="0"/>
              <a:t>Informatikában a BCD kód az egyik felhasználása</a:t>
            </a:r>
          </a:p>
          <a:p>
            <a:r>
              <a:rPr lang="hu-HU" dirty="0" smtClean="0"/>
              <a:t>Ekkor a számjegyeket egyenként írjuk át bináris kódba, és egymás mellé írjuk</a:t>
            </a:r>
          </a:p>
          <a:p>
            <a:r>
              <a:rPr lang="hu-HU" dirty="0" smtClean="0"/>
              <a:t>Pl. 24= 00100100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26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kettes (bináris) számrendszer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8543"/>
            <a:ext cx="7886700" cy="4598420"/>
          </a:xfrm>
        </p:spPr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dirty="0"/>
              <a:t>Kettes számrendszer(bináris): alapszáma 2, a használt jelek:0,1</a:t>
            </a:r>
          </a:p>
          <a:p>
            <a:r>
              <a:rPr lang="hu-HU" dirty="0" smtClean="0"/>
              <a:t>A számítógép mindent ilyen kódra vezet vissza</a:t>
            </a:r>
          </a:p>
          <a:p>
            <a:r>
              <a:rPr lang="hu-HU" dirty="0" smtClean="0"/>
              <a:t>Egy bit értéke lehet 0,1</a:t>
            </a:r>
            <a:r>
              <a:rPr lang="hu-HU" dirty="0" smtClean="0">
                <a:sym typeface="Wingdings" panose="05000000000000000000" pitchFamily="2" charset="2"/>
              </a:rPr>
              <a:t> két állapot jelzésére kiváló (pl. van-e feszültség 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leírható szám nagyságát meghatározza, hogy hány biten írjuk le.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Pl. 1 bit=2 féle szám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2 bit= 2x2=4 féle szám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n bit =2</a:t>
            </a:r>
            <a:r>
              <a:rPr lang="hu-HU" baseline="30000" dirty="0" smtClean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 szám, ha a 0-át nem számoljuk: 2</a:t>
            </a:r>
            <a:r>
              <a:rPr lang="hu-HU" baseline="30000" dirty="0" smtClean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-1 szám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26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98383"/>
            <a:ext cx="7886700" cy="776289"/>
          </a:xfrm>
        </p:spPr>
        <p:txBody>
          <a:bodyPr/>
          <a:lstStyle/>
          <a:p>
            <a:pPr algn="ctr"/>
            <a:r>
              <a:rPr lang="hu-HU" dirty="0" smtClean="0"/>
              <a:t>A nyolcas(oktális) számrendszer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Alapszáma a 8</a:t>
            </a:r>
          </a:p>
          <a:p>
            <a:r>
              <a:rPr lang="hu-HU" dirty="0" smtClean="0"/>
              <a:t>Használt számok: 0,1,2,3,4,5,6,7</a:t>
            </a:r>
          </a:p>
          <a:p>
            <a:r>
              <a:rPr lang="hu-HU" dirty="0" smtClean="0"/>
              <a:t>Több programozási nyelv ( C vagy C++) a  0-val kezdődő számokat oktális számként értelmezi (kivéve a hexadecimális kódot , azt 0x kezdettel jelölik)</a:t>
            </a:r>
          </a:p>
          <a:p>
            <a:r>
              <a:rPr lang="hu-HU" dirty="0" smtClean="0"/>
              <a:t>Unix-alapú operációs rendszerekben a jogosultságokat oktális kóddal is meg lehet adni, illetve ki lehet olvasni. (CHMOD parancs paramétereként)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6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31006"/>
            <a:ext cx="7886700" cy="117092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16-os számrendszer</a:t>
            </a:r>
            <a:br>
              <a:rPr lang="hu-HU" dirty="0" smtClean="0"/>
            </a:br>
            <a:r>
              <a:rPr lang="hu-HU" dirty="0" smtClean="0"/>
              <a:t>(hexadecimális)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761423"/>
            <a:ext cx="7886700" cy="4415540"/>
          </a:xfrm>
        </p:spPr>
        <p:txBody>
          <a:bodyPr/>
          <a:lstStyle/>
          <a:p>
            <a:r>
              <a:rPr lang="hu-HU" dirty="0" smtClean="0"/>
              <a:t>Alapszáma 16</a:t>
            </a:r>
          </a:p>
          <a:p>
            <a:r>
              <a:rPr lang="hu-HU" dirty="0" smtClean="0"/>
              <a:t>A 9 feletti számokat betűk jelölik: pl. 10=A, 11=B</a:t>
            </a:r>
          </a:p>
          <a:p>
            <a:r>
              <a:rPr lang="hu-HU" dirty="0" smtClean="0"/>
              <a:t>Használt jelek: 0,1,2,3,4,5,6,7,8,9,A,B,C,D,E, F</a:t>
            </a:r>
          </a:p>
          <a:p>
            <a:r>
              <a:rPr lang="hu-HU" dirty="0" smtClean="0"/>
              <a:t>Informatikában tömörebb kifejezést tesz lehetővé, mint a decimális számrendszer.</a:t>
            </a:r>
          </a:p>
          <a:p>
            <a:r>
              <a:rPr lang="hu-HU" dirty="0" smtClean="0"/>
              <a:t>Egy hexadecimális számjegy 4 bitet ír le, két számjegy pedig 8 bitet (vagyis 1 byte-</a:t>
            </a:r>
            <a:r>
              <a:rPr lang="hu-HU" dirty="0" err="1" smtClean="0"/>
              <a:t>ot</a:t>
            </a:r>
            <a:r>
              <a:rPr lang="hu-HU" dirty="0" smtClean="0"/>
              <a:t>)</a:t>
            </a:r>
          </a:p>
          <a:p>
            <a:r>
              <a:rPr lang="hu-HU" dirty="0" smtClean="0"/>
              <a:t>Gyakran használjuk színkódok megadására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2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C5E32E-3D49-4416-90E5-F9FFD0DF17F3}"/>
</file>

<file path=customXml/itemProps2.xml><?xml version="1.0" encoding="utf-8"?>
<ds:datastoreItem xmlns:ds="http://schemas.openxmlformats.org/officeDocument/2006/customXml" ds:itemID="{1811219E-EA11-41DF-987E-915B6D19BF2D}"/>
</file>

<file path=customXml/itemProps3.xml><?xml version="1.0" encoding="utf-8"?>
<ds:datastoreItem xmlns:ds="http://schemas.openxmlformats.org/officeDocument/2006/customXml" ds:itemID="{F183440C-119A-44E6-AE41-1D84E2DD7BA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1878</Words>
  <Application>Microsoft Office PowerPoint</Application>
  <PresentationFormat>Diavetítés a képernyőre (4:3 oldalarány)</PresentationFormat>
  <Paragraphs>238</Paragraphs>
  <Slides>40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Office-téma</vt:lpstr>
      <vt:lpstr> 3.4 Váltás kettes, tízes és tizenhatos számrendszer között. Bináris számokkal végezhető alapműveletek. A logikai alapműveletek és azok alkalmazása különböző feladatok megoldása során. Igazságtáblák(ÉS, VAGY, NEM, Kizáró VAGY).A Boole-algebra alapjai, logikai kifejezések kiértékelése, egyenértékűsége, tagadása, a logikai műveletek azonosságai. A matematikai logika szerepe az informatikában.  </vt:lpstr>
      <vt:lpstr>A számábrázolás fejlődése</vt:lpstr>
      <vt:lpstr>A számrendszerek</vt:lpstr>
      <vt:lpstr>PowerPoint-bemutató</vt:lpstr>
      <vt:lpstr>A számrendszerek jellemzői</vt:lpstr>
      <vt:lpstr>A tízes számrendszer</vt:lpstr>
      <vt:lpstr>A kettes (bináris) számrendszer</vt:lpstr>
      <vt:lpstr>A nyolcas(oktális) számrendszer</vt:lpstr>
      <vt:lpstr>A 16-os számrendszer (hexadecimális)</vt:lpstr>
      <vt:lpstr>A hexadecimális kód jelölése</vt:lpstr>
      <vt:lpstr>A színek megadása hexadecimális kóddal</vt:lpstr>
      <vt:lpstr>Átváltás decimális számból más számrendszerre</vt:lpstr>
      <vt:lpstr>Példa a decimális szám átváltása bináris számrendszerbe</vt:lpstr>
      <vt:lpstr>PowerPoint-bemutató</vt:lpstr>
      <vt:lpstr>Példa a decimális szám átváltása hexadecimális számrendszerbe</vt:lpstr>
      <vt:lpstr>Átváltás 10-es számrendszerre más számrendszerről</vt:lpstr>
      <vt:lpstr>PowerPoint-bemutató</vt:lpstr>
      <vt:lpstr>Átváltás 2-es számrendszerből 8-asba közvetlenül</vt:lpstr>
      <vt:lpstr>Átváltás 2-ből 16-os számrendszerbe közvetlenül</vt:lpstr>
      <vt:lpstr>Átváltás 8-asból 2-es számrendszerbe</vt:lpstr>
      <vt:lpstr>Átváltás 16-os számrendszerből 2-be közvetlenül</vt:lpstr>
      <vt:lpstr>A logikai algebra kialakulása</vt:lpstr>
      <vt:lpstr>A logika alapfogalmai</vt:lpstr>
      <vt:lpstr>Logika műveletek</vt:lpstr>
      <vt:lpstr>Not(tagadás-negáció-nem) művelet</vt:lpstr>
      <vt:lpstr>A NEM (NOT) művelet- halmazoknál</vt:lpstr>
      <vt:lpstr>Az ÉS (AND) művelet tulajdonságai</vt:lpstr>
      <vt:lpstr>AND (konjunkció-ÉS) művelet igazságtáblája</vt:lpstr>
      <vt:lpstr>AND (ÉS) művelet-halmazoknál</vt:lpstr>
      <vt:lpstr> OR (Diszjukció-VAGY) művelet</vt:lpstr>
      <vt:lpstr>OR (diszjunkció-VAGY) művelet igazságtáblája</vt:lpstr>
      <vt:lpstr>OR (vagy) művelet -halmazoknál</vt:lpstr>
      <vt:lpstr>A KIZÁRÓ VAGY (Exclusiv or- XOR) művelet</vt:lpstr>
      <vt:lpstr>A KIZÁRÓ VAGY (XOR)  művelet halmazoknál</vt:lpstr>
      <vt:lpstr>Összetett műveletek és tulajdonságaik</vt:lpstr>
      <vt:lpstr>Összetett műveletek tulajdonságai- Abszorpció és Disztributivitás</vt:lpstr>
      <vt:lpstr>Összetett műveletek tulajdonságai- De Morgan azonosságok</vt:lpstr>
      <vt:lpstr>Kijelentés logikai formulák  </vt:lpstr>
      <vt:lpstr>Informatikai példák a logikai műveletekre</vt:lpstr>
      <vt:lpstr>ÉS kapukat tartalmazó áramkör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Misi</dc:creator>
  <cp:lastModifiedBy>André Mihály</cp:lastModifiedBy>
  <cp:revision>36</cp:revision>
  <dcterms:created xsi:type="dcterms:W3CDTF">2017-05-01T08:10:48Z</dcterms:created>
  <dcterms:modified xsi:type="dcterms:W3CDTF">2021-02-12T09:29:46Z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