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  <p:sldId id="277" r:id="rId5"/>
    <p:sldId id="279" r:id="rId6"/>
    <p:sldId id="258" r:id="rId7"/>
    <p:sldId id="281" r:id="rId8"/>
    <p:sldId id="283" r:id="rId9"/>
    <p:sldId id="284" r:id="rId10"/>
    <p:sldId id="278" r:id="rId11"/>
    <p:sldId id="282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3581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42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88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0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24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879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9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15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3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9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9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93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1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E27E53-6CD4-4B79-B53C-A703A3369404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D707DB-32EE-49F3-BFA3-120DA5E93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3.6 A </a:t>
            </a:r>
            <a:r>
              <a:rPr lang="hu-HU" sz="2400" dirty="0"/>
              <a:t>hang digitális tárolása, formátumok és azok jellemzői</a:t>
            </a:r>
            <a:r>
              <a:rPr lang="hu-HU" sz="2400" dirty="0" smtClean="0"/>
              <a:t> </a:t>
            </a:r>
            <a:endParaRPr lang="hu-HU" sz="2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8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Számítógépes hangformátumok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848051"/>
            <a:ext cx="7704667" cy="4151765"/>
          </a:xfrm>
        </p:spPr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MP3: </a:t>
            </a:r>
            <a:r>
              <a:rPr lang="hu-HU" dirty="0" smtClean="0"/>
              <a:t>nagyon gyakori  tömörített fájlformátum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WAV</a:t>
            </a:r>
            <a:r>
              <a:rPr lang="hu-HU" dirty="0" smtClean="0"/>
              <a:t>: nagy méretű, tömörítetlen fájlok</a:t>
            </a:r>
          </a:p>
          <a:p>
            <a:r>
              <a:rPr lang="hu-HU" b="1" dirty="0">
                <a:solidFill>
                  <a:srgbClr val="FF0000"/>
                </a:solidFill>
              </a:rPr>
              <a:t>CDA:</a:t>
            </a:r>
            <a:r>
              <a:rPr lang="hu-HU" dirty="0" smtClean="0"/>
              <a:t> a zenei CD-k formátuma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MIDI:</a:t>
            </a:r>
            <a:r>
              <a:rPr lang="hu-HU" dirty="0" smtClean="0"/>
              <a:t> zenei művek szerkezetére, tárolásra</a:t>
            </a:r>
            <a:r>
              <a:rPr lang="hu-HU" dirty="0" smtClean="0">
                <a:sym typeface="Wingdings" panose="05000000000000000000" pitchFamily="2" charset="2"/>
              </a:rPr>
              <a:t> dalszerző programok használják</a:t>
            </a:r>
            <a:endParaRPr lang="hu-HU" dirty="0" smtClean="0"/>
          </a:p>
          <a:p>
            <a:r>
              <a:rPr lang="hu-HU" b="1" dirty="0" smtClean="0">
                <a:solidFill>
                  <a:srgbClr val="FF0000"/>
                </a:solidFill>
              </a:rPr>
              <a:t>RA</a:t>
            </a:r>
            <a:r>
              <a:rPr lang="hu-HU" dirty="0" smtClean="0"/>
              <a:t>: </a:t>
            </a:r>
            <a:r>
              <a:rPr lang="hu-HU" dirty="0" err="1" smtClean="0"/>
              <a:t>streaming</a:t>
            </a:r>
            <a:r>
              <a:rPr lang="hu-HU" dirty="0" smtClean="0"/>
              <a:t> formátum, nem szükséges letölteni, műsorszórásra alkalmas</a:t>
            </a:r>
          </a:p>
        </p:txBody>
      </p:sp>
    </p:spTree>
    <p:extLst>
      <p:ext uri="{BB962C8B-B14F-4D97-AF65-F5344CB8AC3E}">
        <p14:creationId xmlns:p14="http://schemas.microsoft.com/office/powerpoint/2010/main" val="31632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8837"/>
          </a:xfrm>
        </p:spPr>
        <p:txBody>
          <a:bodyPr/>
          <a:lstStyle/>
          <a:p>
            <a:r>
              <a:rPr lang="hu-HU" dirty="0" smtClean="0"/>
              <a:t>Hangformátumok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655545"/>
            <a:ext cx="7704667" cy="4613778"/>
          </a:xfrm>
        </p:spPr>
        <p:txBody>
          <a:bodyPr>
            <a:normAutofit lnSpcReduction="10000"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FlAC</a:t>
            </a:r>
            <a:r>
              <a:rPr lang="hu-HU" b="1" dirty="0" smtClean="0">
                <a:solidFill>
                  <a:srgbClr val="FF0000"/>
                </a:solidFill>
              </a:rPr>
              <a:t>: </a:t>
            </a:r>
            <a:r>
              <a:rPr lang="hu-HU" dirty="0" smtClean="0"/>
              <a:t>veszteségmentes tömörítést alkalmaz, saját konténertípusa is van,  de az OGG konténerrel is alkalmazható</a:t>
            </a:r>
            <a:endParaRPr lang="hu-HU" dirty="0"/>
          </a:p>
          <a:p>
            <a:r>
              <a:rPr lang="hu-HU" b="1" dirty="0" err="1" smtClean="0">
                <a:solidFill>
                  <a:srgbClr val="FF0000"/>
                </a:solidFill>
              </a:rPr>
              <a:t>Vorbis</a:t>
            </a:r>
            <a:r>
              <a:rPr lang="hu-HU" dirty="0" smtClean="0"/>
              <a:t>: az OGG videóformátumhoz kapcsolódó, nyílt, szabad hangformátum </a:t>
            </a:r>
            <a:endParaRPr lang="hu-HU" dirty="0"/>
          </a:p>
          <a:p>
            <a:r>
              <a:rPr lang="hu-HU" b="1" dirty="0" smtClean="0">
                <a:solidFill>
                  <a:srgbClr val="FF0000"/>
                </a:solidFill>
              </a:rPr>
              <a:t>AAC:</a:t>
            </a:r>
            <a:r>
              <a:rPr lang="hu-HU" dirty="0" smtClean="0"/>
              <a:t>  az MP4 videószabvány családhoz tartozik, az MP3 leváltására tervezték. Gyakran videóknál  a hang ilyen formátumban van tömörítve</a:t>
            </a:r>
            <a:endParaRPr lang="hu-HU" dirty="0"/>
          </a:p>
          <a:p>
            <a:r>
              <a:rPr lang="hu-HU" b="1" dirty="0" smtClean="0">
                <a:solidFill>
                  <a:srgbClr val="FF0000"/>
                </a:solidFill>
              </a:rPr>
              <a:t>VMA:</a:t>
            </a:r>
            <a:r>
              <a:rPr lang="hu-HU" dirty="0" smtClean="0"/>
              <a:t>  a Microsoft hangformátuma, az MP3-hoz és az AAC-</a:t>
            </a:r>
            <a:r>
              <a:rPr lang="hu-HU" dirty="0" err="1" smtClean="0"/>
              <a:t>hez</a:t>
            </a:r>
            <a:r>
              <a:rPr lang="hu-HU" dirty="0" smtClean="0"/>
              <a:t> hasonló minőségű tömörített formátum</a:t>
            </a:r>
            <a:endParaRPr lang="hu-HU" dirty="0"/>
          </a:p>
          <a:p>
            <a:r>
              <a:rPr lang="hu-HU" b="1" dirty="0" smtClean="0">
                <a:solidFill>
                  <a:srgbClr val="FF0000"/>
                </a:solidFill>
              </a:rPr>
              <a:t>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16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6433" y="469899"/>
            <a:ext cx="7704667" cy="1117601"/>
          </a:xfrm>
        </p:spPr>
        <p:txBody>
          <a:bodyPr/>
          <a:lstStyle/>
          <a:p>
            <a:r>
              <a:rPr lang="hu-HU" dirty="0" smtClean="0"/>
              <a:t>Az analóg és a digitális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841500"/>
            <a:ext cx="7704667" cy="4158316"/>
          </a:xfrm>
        </p:spPr>
        <p:txBody>
          <a:bodyPr/>
          <a:lstStyle/>
          <a:p>
            <a:r>
              <a:rPr lang="hu-HU" dirty="0" smtClean="0"/>
              <a:t>A számítógépek digitális adatokat kezelnek</a:t>
            </a:r>
            <a:r>
              <a:rPr lang="hu-HU" dirty="0" smtClean="0">
                <a:sym typeface="Wingdings" panose="05000000000000000000" pitchFamily="2" charset="2"/>
              </a:rPr>
              <a:t> meghatározott értékeket vehetnek fel  a jelek (kettes számrendszerben tárolja az adatokat)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Az analóg jelek tetszőleges értéket felvehetnek át kell alakítani őket digitális jelekké!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hangok és a képek analóg jelekből állnak a számítógépes felhasználáshoz digitalizálni kell őket!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04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933" y="206465"/>
            <a:ext cx="7704667" cy="105410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analóg és digitális jel közötti különbség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http://itarena.hu/wp-content/uploads/2011/01/imag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6" y="2080744"/>
            <a:ext cx="7458520" cy="40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8033" y="355599"/>
            <a:ext cx="7704667" cy="1206501"/>
          </a:xfrm>
        </p:spPr>
        <p:txBody>
          <a:bodyPr/>
          <a:lstStyle/>
          <a:p>
            <a:r>
              <a:rPr lang="hu-HU" dirty="0" smtClean="0"/>
              <a:t>A hang digitalizálása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0233" y="1562100"/>
            <a:ext cx="7704667" cy="457200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 hang digitalizálása két lépésből áll, és általában tömörítés is kapcsolódik hozzá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Mintavételezés:</a:t>
            </a:r>
            <a:r>
              <a:rPr lang="hu-HU" dirty="0" smtClean="0"/>
              <a:t> megfelelő időközönként  tároljuk a hang értékét. A mintavételezés frekvenciája: 11, 22 vagy 44 KHZ általában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Kvantálás:</a:t>
            </a:r>
            <a:r>
              <a:rPr lang="hu-HU" dirty="0"/>
              <a:t> a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mért legnagyobb és legkisebb érték közötti tartományt szintekre osztjuk, és a legközelebbi szinteket rendeljük az adott ponthoz (időpillanathoz).Általában 16 bites, vagyis 65 536 szint van.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Tömörítés: </a:t>
            </a:r>
            <a:r>
              <a:rPr lang="hu-HU" dirty="0" smtClean="0"/>
              <a:t>általában nagy adatmennyiséggel írható le a hang, ezért szükséges a tömörítés. </a:t>
            </a:r>
          </a:p>
          <a:p>
            <a:r>
              <a:rPr lang="hu-HU" dirty="0" smtClean="0"/>
              <a:t>Hangoknál  általában veszteséges tömörítést alkalmaznak, vagyis a tömörítő eljárásokkal információ veszik el (csökken a hang minősége)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9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8808" y="387349"/>
            <a:ext cx="7704667" cy="1543051"/>
          </a:xfrm>
        </p:spPr>
        <p:txBody>
          <a:bodyPr/>
          <a:lstStyle/>
          <a:p>
            <a:r>
              <a:rPr lang="hu-HU" dirty="0" smtClean="0"/>
              <a:t>A digitalizált hang minősége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8808" y="1709019"/>
            <a:ext cx="7704667" cy="406941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 digitalizált hang nem tartalmaz zajt, így jobb minőséget eredményez.</a:t>
            </a:r>
          </a:p>
          <a:p>
            <a:r>
              <a:rPr lang="hu-HU" dirty="0" smtClean="0"/>
              <a:t>Ugyanakkor a mintavételezésnél információ vesztés történik, ez jó esetben nem hallható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 mintavételezés frekvenciája (gyakorisága) alapvetően meghatározza a digitális hang minőségét</a:t>
            </a:r>
          </a:p>
          <a:p>
            <a:r>
              <a:rPr lang="hu-HU" dirty="0" smtClean="0"/>
              <a:t>Minél sűrűbben veszünk mintát (minél nagyobb a frekvencia) annál jobb a minőség, de annál több adatot kell tárolnunk</a:t>
            </a:r>
          </a:p>
          <a:p>
            <a:r>
              <a:rPr lang="hu-HU" dirty="0" smtClean="0"/>
              <a:t>A másik tényező ami minőséget meghatározza, hogy hány biten tároljuk hangot ( hányféle értéket tudunk tárolni</a:t>
            </a:r>
            <a:r>
              <a:rPr lang="hu-HU" dirty="0" smtClean="0"/>
              <a:t>)</a:t>
            </a:r>
          </a:p>
          <a:p>
            <a:r>
              <a:rPr lang="hu-HU" dirty="0" smtClean="0"/>
              <a:t>Bitrátának nevezzük, azt, hogy egy időegység (sec) alatt hány bitet továbbítunk lejátszóhoz.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35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4118" y="304799"/>
            <a:ext cx="7704667" cy="1143001"/>
          </a:xfrm>
        </p:spPr>
        <p:txBody>
          <a:bodyPr/>
          <a:lstStyle/>
          <a:p>
            <a:r>
              <a:rPr lang="hu-HU" dirty="0" smtClean="0"/>
              <a:t>A hang digitalizálása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8" y="1238250"/>
            <a:ext cx="7974031" cy="4826000"/>
          </a:xfrm>
        </p:spPr>
      </p:pic>
    </p:spTree>
    <p:extLst>
      <p:ext uri="{BB962C8B-B14F-4D97-AF65-F5344CB8AC3E}">
        <p14:creationId xmlns:p14="http://schemas.microsoft.com/office/powerpoint/2010/main" val="33670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9510" y="577516"/>
            <a:ext cx="7704667" cy="1090864"/>
          </a:xfrm>
        </p:spPr>
        <p:txBody>
          <a:bodyPr/>
          <a:lstStyle/>
          <a:p>
            <a:r>
              <a:rPr lang="hu-HU" dirty="0" smtClean="0"/>
              <a:t>Hangformátumok-tömörítés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520793"/>
            <a:ext cx="7704667" cy="4479024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 jó minőségű digitalizált hang nagy tárhelyet igényel</a:t>
            </a:r>
          </a:p>
          <a:p>
            <a:r>
              <a:rPr lang="hu-HU" dirty="0" smtClean="0"/>
              <a:t>Ezért általában tömörítik hangállományt.</a:t>
            </a:r>
          </a:p>
          <a:p>
            <a:r>
              <a:rPr lang="hu-HU" dirty="0" smtClean="0"/>
              <a:t>Létezik veszteségmentes tömörítéssel dolgozó formátum, de ez is nagy tárhelyet igényel</a:t>
            </a:r>
          </a:p>
          <a:p>
            <a:r>
              <a:rPr lang="hu-HU" dirty="0" smtClean="0"/>
              <a:t>A veszteséges tömörítést alkalmazó hangformátumok vannak többségben (kisebb tárhelyigény</a:t>
            </a:r>
          </a:p>
          <a:p>
            <a:r>
              <a:rPr lang="hu-HU" dirty="0" smtClean="0"/>
              <a:t>Hangformátumoknál megkülönböztethetjük a tároló konténer formátumát és hang tömörítés formátumát</a:t>
            </a:r>
          </a:p>
          <a:p>
            <a:pPr lvl="1"/>
            <a:r>
              <a:rPr lang="hu-HU" dirty="0" smtClean="0"/>
              <a:t>Videók esetén  a videókonténerben </a:t>
            </a:r>
            <a:r>
              <a:rPr lang="hu-HU" dirty="0" err="1" smtClean="0"/>
              <a:t>tárolódik</a:t>
            </a:r>
            <a:r>
              <a:rPr lang="hu-HU" dirty="0" smtClean="0"/>
              <a:t> a  hanganyag</a:t>
            </a:r>
          </a:p>
          <a:p>
            <a:r>
              <a:rPr lang="hu-HU" dirty="0" smtClean="0"/>
              <a:t>Sokféle hangformátum létezik. Az adott formátum kódolását, tömörítését végző szoftver- vagy hardverelemet nevezik </a:t>
            </a:r>
            <a:r>
              <a:rPr lang="hu-HU" dirty="0" err="1" smtClean="0"/>
              <a:t>codec-nek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435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Hangállományok egy videókonténerben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33" y="2329926"/>
            <a:ext cx="6515404" cy="44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bitráta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2531444"/>
            <a:ext cx="7704667" cy="346837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Tömörítés esetén használjuk a bitráta(bitsebesség) kifejezést</a:t>
            </a:r>
          </a:p>
          <a:p>
            <a:r>
              <a:rPr lang="hu-HU" dirty="0"/>
              <a:t>Azt   adja meg, hogy egy adott időegység alatt hány bitet tömörítünk</a:t>
            </a:r>
          </a:p>
          <a:p>
            <a:r>
              <a:rPr lang="hu-HU" dirty="0"/>
              <a:t>Állandó bitráta esetén mindig egyenletes  a tömörítés.</a:t>
            </a:r>
          </a:p>
          <a:p>
            <a:r>
              <a:rPr lang="hu-HU" dirty="0"/>
              <a:t>Változó bitráta esetén komplexebb képkockákat több adattal tárolja el a tömörítő, az egyszerűbb részeket pedig alacsonyabb bitrátával (kevesebb adattal)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1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13F96F-7FF8-4B42-98E4-7ACDD70A7C35}"/>
</file>

<file path=customXml/itemProps2.xml><?xml version="1.0" encoding="utf-8"?>
<ds:datastoreItem xmlns:ds="http://schemas.openxmlformats.org/officeDocument/2006/customXml" ds:itemID="{473B9C17-25BC-4791-8665-F8ADE2B6D301}"/>
</file>

<file path=customXml/itemProps3.xml><?xml version="1.0" encoding="utf-8"?>
<ds:datastoreItem xmlns:ds="http://schemas.openxmlformats.org/officeDocument/2006/customXml" ds:itemID="{5290A1A6-A30E-4A35-86B1-FFFDF02263D3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186</TotalTime>
  <Words>510</Words>
  <Application>Microsoft Office PowerPoint</Application>
  <PresentationFormat>Diavetítés a képernyőre (4:3 oldalarány)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Parallaxis</vt:lpstr>
      <vt:lpstr>3.6 A hang digitális tárolása, formátumok és azok jellemzői </vt:lpstr>
      <vt:lpstr>Az analóg és a digitális jel</vt:lpstr>
      <vt:lpstr>Az analóg és digitális jel közötti különbség</vt:lpstr>
      <vt:lpstr>A hang digitalizálása</vt:lpstr>
      <vt:lpstr>A digitalizált hang minősége</vt:lpstr>
      <vt:lpstr>A hang digitalizálása</vt:lpstr>
      <vt:lpstr>Hangformátumok-tömörítés</vt:lpstr>
      <vt:lpstr>Hangállományok egy videókonténerben</vt:lpstr>
      <vt:lpstr>A bitráta</vt:lpstr>
      <vt:lpstr>Számítógépes hangformátumok</vt:lpstr>
      <vt:lpstr>Hangformátumok 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Misi</dc:creator>
  <cp:lastModifiedBy>André Mihály</cp:lastModifiedBy>
  <cp:revision>28</cp:revision>
  <dcterms:created xsi:type="dcterms:W3CDTF">2016-04-24T08:57:14Z</dcterms:created>
  <dcterms:modified xsi:type="dcterms:W3CDTF">2021-01-07T14:59:39Z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