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58" r:id="rId6"/>
    <p:sldId id="261" r:id="rId7"/>
    <p:sldId id="260" r:id="rId8"/>
    <p:sldId id="269" r:id="rId9"/>
    <p:sldId id="262" r:id="rId10"/>
    <p:sldId id="264" r:id="rId11"/>
    <p:sldId id="263" r:id="rId12"/>
    <p:sldId id="270" r:id="rId13"/>
    <p:sldId id="266" r:id="rId14"/>
    <p:sldId id="271" r:id="rId15"/>
    <p:sldId id="267" r:id="rId1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81CD93-B982-4CC7-A30D-CF147E8BAAD2}" type="datetimeFigureOut">
              <a:rPr lang="hu-HU" smtClean="0"/>
              <a:t>2021. 03. 19.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D1D4C8-7811-4681-B862-048F0116B2EA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Neumann-elv. A számítógépek elvi felépítése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hu-HU" dirty="0" smtClean="0"/>
              <a:t>3. 6 A </a:t>
            </a:r>
            <a:r>
              <a:rPr lang="hu-HU" dirty="0" smtClean="0"/>
              <a:t>Neumann által </a:t>
            </a:r>
            <a:r>
              <a:rPr lang="hu-HU" dirty="0"/>
              <a:t>megfogalmazott elvek, és ezek hatása a számítógépek fejlődésére. A Neumann-elvű számítógép elvi felépítése, az egyes részegységek feladata. A ma használatos számítógépek elvi felépítése és a Neumann elvek 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algn="ctr"/>
            <a:r>
              <a:rPr lang="hu-HU" dirty="0" smtClean="0"/>
              <a:t>További részegységek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67808"/>
          </a:xfrm>
        </p:spPr>
        <p:txBody>
          <a:bodyPr/>
          <a:lstStyle/>
          <a:p>
            <a:r>
              <a:rPr lang="hu-HU" b="1" dirty="0" smtClean="0">
                <a:solidFill>
                  <a:srgbClr val="C00000"/>
                </a:solidFill>
              </a:rPr>
              <a:t>Alaplap:</a:t>
            </a:r>
            <a:r>
              <a:rPr lang="hu-HU" dirty="0" smtClean="0"/>
              <a:t>egységbe foglalja a különböző alkatrészeket, a kiegészítő áramköröket tartalmazza (pl. buszrendszer, csatlakozók)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Számítógép ház: </a:t>
            </a:r>
            <a:r>
              <a:rPr lang="hu-HU" dirty="0" smtClean="0"/>
              <a:t>magában foglalja a többi részegységet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Tápegység: </a:t>
            </a:r>
            <a:r>
              <a:rPr lang="hu-HU" dirty="0" smtClean="0"/>
              <a:t>az áram ellátást biztosítja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Videokártya: </a:t>
            </a:r>
            <a:r>
              <a:rPr lang="hu-HU" dirty="0" smtClean="0"/>
              <a:t>az adatok képi megjelenítését végzi a monitoron. (lehet az alaplapra integrálva napjainkban már gyakran a processzorba integrálják a grafikus chipet)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8328"/>
          </a:xfrm>
        </p:spPr>
        <p:txBody>
          <a:bodyPr>
            <a:normAutofit/>
          </a:bodyPr>
          <a:lstStyle/>
          <a:p>
            <a:pPr algn="ctr"/>
            <a:r>
              <a:rPr lang="hu-HU" sz="3200" dirty="0" smtClean="0"/>
              <a:t>Nem kötelezően szükséges tartozékok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hu-HU" b="1" dirty="0" err="1" smtClean="0">
                <a:solidFill>
                  <a:srgbClr val="C00000"/>
                </a:solidFill>
              </a:rPr>
              <a:t>Audio-illesztő</a:t>
            </a:r>
            <a:r>
              <a:rPr lang="hu-HU" b="1" dirty="0" smtClean="0">
                <a:solidFill>
                  <a:srgbClr val="C00000"/>
                </a:solidFill>
              </a:rPr>
              <a:t> (hangkártya), hangfalak: </a:t>
            </a:r>
            <a:r>
              <a:rPr lang="hu-HU" dirty="0" smtClean="0"/>
              <a:t>a számítógép hangképző alrendszere, hangok megszólaltatásához szükséges.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Hálózati kártya (illesztő):</a:t>
            </a:r>
            <a:r>
              <a:rPr lang="hu-HU" dirty="0" smtClean="0"/>
              <a:t> hálózati csatlakozást tesz lehetővé (internethez vagy helyi hálózathoz)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Nyomtató: </a:t>
            </a:r>
            <a:r>
              <a:rPr lang="hu-HU" dirty="0" smtClean="0"/>
              <a:t>az adatok papírra nyomtatatását teszi lehetővé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Lapolvasó</a:t>
            </a:r>
            <a:r>
              <a:rPr lang="hu-HU" dirty="0" smtClean="0"/>
              <a:t> (szkenner): papíralapú dokumentumok digitalizálását végzi</a:t>
            </a:r>
          </a:p>
          <a:p>
            <a:r>
              <a:rPr lang="hu-HU" b="1" dirty="0">
                <a:solidFill>
                  <a:srgbClr val="C00000"/>
                </a:solidFill>
              </a:rPr>
              <a:t>Optikai meghajtó: </a:t>
            </a:r>
            <a:r>
              <a:rPr lang="hu-HU" dirty="0"/>
              <a:t>CD, illetve DVD lemezek olvasását, illetve írását teszik lehetővé</a:t>
            </a:r>
          </a:p>
          <a:p>
            <a:pPr marL="0" indent="0">
              <a:buNone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5286" y="674540"/>
            <a:ext cx="8622801" cy="684081"/>
          </a:xfrm>
        </p:spPr>
        <p:txBody>
          <a:bodyPr>
            <a:normAutofit/>
          </a:bodyPr>
          <a:lstStyle/>
          <a:p>
            <a:pPr algn="ctr"/>
            <a:r>
              <a:rPr lang="hu-HU" sz="3200" dirty="0" smtClean="0"/>
              <a:t>A személyi számítógép sematikus felépítése</a:t>
            </a:r>
            <a:endParaRPr lang="hu-HU" sz="3200" dirty="0"/>
          </a:p>
        </p:txBody>
      </p:sp>
      <p:grpSp>
        <p:nvGrpSpPr>
          <p:cNvPr id="94" name="Csoportba foglalás 93"/>
          <p:cNvGrpSpPr/>
          <p:nvPr/>
        </p:nvGrpSpPr>
        <p:grpSpPr>
          <a:xfrm>
            <a:off x="683568" y="1700808"/>
            <a:ext cx="7942665" cy="4957846"/>
            <a:chOff x="605286" y="1852634"/>
            <a:chExt cx="7942665" cy="4957846"/>
          </a:xfrm>
        </p:grpSpPr>
        <p:sp>
          <p:nvSpPr>
            <p:cNvPr id="91" name="Téglalap 90"/>
            <p:cNvSpPr/>
            <p:nvPr/>
          </p:nvSpPr>
          <p:spPr>
            <a:xfrm>
              <a:off x="2716617" y="1852634"/>
              <a:ext cx="3606758" cy="4957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9" name="Csoportba foglalás 8"/>
            <p:cNvGrpSpPr/>
            <p:nvPr/>
          </p:nvGrpSpPr>
          <p:grpSpPr>
            <a:xfrm>
              <a:off x="2903983" y="3424382"/>
              <a:ext cx="3206328" cy="2477651"/>
              <a:chOff x="2843808" y="2060848"/>
              <a:chExt cx="3456384" cy="2952328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" name="Téglalap 3"/>
              <p:cNvSpPr/>
              <p:nvPr/>
            </p:nvSpPr>
            <p:spPr>
              <a:xfrm>
                <a:off x="2843808" y="2060848"/>
                <a:ext cx="3456384" cy="295232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" name="Téglalap 4"/>
              <p:cNvSpPr/>
              <p:nvPr/>
            </p:nvSpPr>
            <p:spPr>
              <a:xfrm>
                <a:off x="3635896" y="2248056"/>
                <a:ext cx="1872208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b="1" dirty="0" smtClean="0">
                    <a:solidFill>
                      <a:srgbClr val="C00000"/>
                    </a:solidFill>
                  </a:rPr>
                  <a:t>CPU</a:t>
                </a:r>
                <a:endParaRPr lang="hu-HU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Téglalap 6"/>
              <p:cNvSpPr/>
              <p:nvPr/>
            </p:nvSpPr>
            <p:spPr>
              <a:xfrm>
                <a:off x="3635896" y="4119016"/>
                <a:ext cx="1872208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b="1" dirty="0" smtClean="0">
                    <a:solidFill>
                      <a:srgbClr val="C00000"/>
                    </a:solidFill>
                  </a:rPr>
                  <a:t>Memória</a:t>
                </a:r>
                <a:endParaRPr lang="hu-HU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Felfelé-lefelé nyíl 7"/>
              <p:cNvSpPr/>
              <p:nvPr/>
            </p:nvSpPr>
            <p:spPr>
              <a:xfrm>
                <a:off x="4225813" y="2769206"/>
                <a:ext cx="720080" cy="1341930"/>
              </a:xfrm>
              <a:prstGeom prst="up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hu-HU" dirty="0" smtClean="0">
                    <a:solidFill>
                      <a:srgbClr val="C00000"/>
                    </a:solidFill>
                  </a:rPr>
                  <a:t>BUSZ</a:t>
                </a:r>
                <a:endParaRPr lang="hu-HU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Téglalap 9"/>
            <p:cNvSpPr/>
            <p:nvPr/>
          </p:nvSpPr>
          <p:spPr>
            <a:xfrm>
              <a:off x="2945528" y="2774944"/>
              <a:ext cx="270659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 smtClean="0">
                  <a:solidFill>
                    <a:srgbClr val="C00000"/>
                  </a:solidFill>
                </a:rPr>
                <a:t> video illesztő</a:t>
              </a:r>
              <a:endParaRPr lang="hu-HU" dirty="0">
                <a:solidFill>
                  <a:srgbClr val="C00000"/>
                </a:solidFill>
              </a:endParaRPr>
            </a:p>
          </p:txBody>
        </p:sp>
        <p:sp>
          <p:nvSpPr>
            <p:cNvPr id="11" name="Téglalap 10"/>
            <p:cNvSpPr/>
            <p:nvPr/>
          </p:nvSpPr>
          <p:spPr>
            <a:xfrm>
              <a:off x="2956608" y="2126249"/>
              <a:ext cx="3158670" cy="4962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 smtClean="0">
                  <a:solidFill>
                    <a:srgbClr val="C00000"/>
                  </a:solidFill>
                </a:rPr>
                <a:t> </a:t>
              </a:r>
              <a:r>
                <a:rPr lang="hu-HU" b="1" dirty="0" err="1" smtClean="0">
                  <a:solidFill>
                    <a:srgbClr val="C00000"/>
                  </a:solidFill>
                </a:rPr>
                <a:t>Audio</a:t>
              </a:r>
              <a:r>
                <a:rPr lang="hu-HU" b="1" dirty="0">
                  <a:solidFill>
                    <a:srgbClr val="C00000"/>
                  </a:solidFill>
                </a:rPr>
                <a:t> </a:t>
              </a:r>
              <a:r>
                <a:rPr lang="hu-HU" b="1" dirty="0" smtClean="0">
                  <a:solidFill>
                    <a:srgbClr val="C00000"/>
                  </a:solidFill>
                </a:rPr>
                <a:t>illesztő</a:t>
              </a:r>
              <a:endParaRPr lang="hu-HU" dirty="0">
                <a:solidFill>
                  <a:srgbClr val="C00000"/>
                </a:solidFill>
              </a:endParaRPr>
            </a:p>
          </p:txBody>
        </p:sp>
        <p:sp>
          <p:nvSpPr>
            <p:cNvPr id="12" name="Téglalap 11"/>
            <p:cNvSpPr/>
            <p:nvPr/>
          </p:nvSpPr>
          <p:spPr>
            <a:xfrm>
              <a:off x="6705455" y="5532708"/>
              <a:ext cx="1842496" cy="360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>
                  <a:solidFill>
                    <a:srgbClr val="C00000"/>
                  </a:solidFill>
                </a:rPr>
                <a:t>Optikai lemez</a:t>
              </a:r>
              <a:endParaRPr lang="hu-HU" dirty="0">
                <a:solidFill>
                  <a:srgbClr val="C00000"/>
                </a:solidFill>
              </a:endParaRPr>
            </a:p>
          </p:txBody>
        </p:sp>
        <p:sp>
          <p:nvSpPr>
            <p:cNvPr id="13" name="Téglalap 12"/>
            <p:cNvSpPr/>
            <p:nvPr/>
          </p:nvSpPr>
          <p:spPr>
            <a:xfrm>
              <a:off x="6699407" y="4893268"/>
              <a:ext cx="1842496" cy="360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>
                  <a:solidFill>
                    <a:srgbClr val="C00000"/>
                  </a:solidFill>
                </a:rPr>
                <a:t>merevlemez</a:t>
              </a:r>
              <a:endParaRPr lang="hu-HU" dirty="0">
                <a:solidFill>
                  <a:srgbClr val="C00000"/>
                </a:solidFill>
              </a:endParaRPr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957736" y="6220537"/>
              <a:ext cx="2922616" cy="510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 smtClean="0">
                  <a:solidFill>
                    <a:srgbClr val="C00000"/>
                  </a:solidFill>
                </a:rPr>
                <a:t>Hálózati illesztő</a:t>
              </a:r>
            </a:p>
          </p:txBody>
        </p:sp>
        <p:sp>
          <p:nvSpPr>
            <p:cNvPr id="15" name="Téglalap 14"/>
            <p:cNvSpPr/>
            <p:nvPr/>
          </p:nvSpPr>
          <p:spPr>
            <a:xfrm>
              <a:off x="605286" y="4222094"/>
              <a:ext cx="1523592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>
                  <a:solidFill>
                    <a:srgbClr val="C00000"/>
                  </a:solidFill>
                </a:rPr>
                <a:t>Nyomtató</a:t>
              </a:r>
              <a:endParaRPr lang="hu-HU" dirty="0">
                <a:solidFill>
                  <a:srgbClr val="C00000"/>
                </a:solidFill>
              </a:endParaRPr>
            </a:p>
          </p:txBody>
        </p:sp>
        <p:sp>
          <p:nvSpPr>
            <p:cNvPr id="16" name="Téglalap 15"/>
            <p:cNvSpPr/>
            <p:nvPr/>
          </p:nvSpPr>
          <p:spPr>
            <a:xfrm>
              <a:off x="607700" y="4713248"/>
              <a:ext cx="1518764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>
                  <a:solidFill>
                    <a:srgbClr val="C00000"/>
                  </a:solidFill>
                </a:rPr>
                <a:t>szkenner</a:t>
              </a:r>
              <a:endParaRPr lang="hu-HU" dirty="0">
                <a:solidFill>
                  <a:srgbClr val="C00000"/>
                </a:solidFill>
              </a:endParaRPr>
            </a:p>
          </p:txBody>
        </p:sp>
        <p:sp>
          <p:nvSpPr>
            <p:cNvPr id="17" name="Téglalap 16"/>
            <p:cNvSpPr/>
            <p:nvPr/>
          </p:nvSpPr>
          <p:spPr>
            <a:xfrm>
              <a:off x="642857" y="2818095"/>
              <a:ext cx="1523592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>
                  <a:solidFill>
                    <a:srgbClr val="C00000"/>
                  </a:solidFill>
                </a:rPr>
                <a:t>Monitor</a:t>
              </a:r>
              <a:endParaRPr lang="hu-HU" dirty="0">
                <a:solidFill>
                  <a:srgbClr val="C00000"/>
                </a:solidFill>
              </a:endParaRPr>
            </a:p>
          </p:txBody>
        </p:sp>
        <p:sp>
          <p:nvSpPr>
            <p:cNvPr id="18" name="Téglalap 17"/>
            <p:cNvSpPr/>
            <p:nvPr/>
          </p:nvSpPr>
          <p:spPr>
            <a:xfrm>
              <a:off x="663089" y="2119760"/>
              <a:ext cx="1523592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>
                  <a:solidFill>
                    <a:srgbClr val="C00000"/>
                  </a:solidFill>
                </a:rPr>
                <a:t>Hangfal</a:t>
              </a:r>
              <a:endParaRPr lang="hu-HU" dirty="0">
                <a:solidFill>
                  <a:srgbClr val="C00000"/>
                </a:solidFill>
              </a:endParaRPr>
            </a:p>
          </p:txBody>
        </p:sp>
        <p:sp>
          <p:nvSpPr>
            <p:cNvPr id="19" name="Téglalap 18"/>
            <p:cNvSpPr/>
            <p:nvPr/>
          </p:nvSpPr>
          <p:spPr>
            <a:xfrm>
              <a:off x="6699407" y="4331557"/>
              <a:ext cx="1842496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>
                  <a:solidFill>
                    <a:srgbClr val="C00000"/>
                  </a:solidFill>
                </a:rPr>
                <a:t>Egér</a:t>
              </a:r>
              <a:endParaRPr lang="hu-HU" dirty="0">
                <a:solidFill>
                  <a:srgbClr val="C00000"/>
                </a:solidFill>
              </a:endParaRPr>
            </a:p>
          </p:txBody>
        </p:sp>
        <p:sp>
          <p:nvSpPr>
            <p:cNvPr id="20" name="Téglalap 19"/>
            <p:cNvSpPr/>
            <p:nvPr/>
          </p:nvSpPr>
          <p:spPr>
            <a:xfrm>
              <a:off x="6694439" y="3703975"/>
              <a:ext cx="1842496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>
                  <a:solidFill>
                    <a:srgbClr val="C00000"/>
                  </a:solidFill>
                </a:rPr>
                <a:t>Billentyűzet</a:t>
              </a:r>
              <a:endParaRPr lang="hu-HU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Egyenes összekötő nyíllal 21"/>
            <p:cNvCxnSpPr>
              <a:stCxn id="11" idx="1"/>
            </p:cNvCxnSpPr>
            <p:nvPr/>
          </p:nvCxnSpPr>
          <p:spPr>
            <a:xfrm flipH="1" flipV="1">
              <a:off x="2140514" y="2371816"/>
              <a:ext cx="816094" cy="256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2"/>
            <p:cNvCxnSpPr>
              <a:endCxn id="17" idx="3"/>
            </p:cNvCxnSpPr>
            <p:nvPr/>
          </p:nvCxnSpPr>
          <p:spPr>
            <a:xfrm flipH="1">
              <a:off x="2166449" y="2998115"/>
              <a:ext cx="74936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nyíllal 32"/>
            <p:cNvCxnSpPr/>
            <p:nvPr/>
          </p:nvCxnSpPr>
          <p:spPr>
            <a:xfrm flipH="1">
              <a:off x="6082949" y="3893590"/>
              <a:ext cx="574560" cy="106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gyenes összekötő nyíllal 33"/>
            <p:cNvCxnSpPr/>
            <p:nvPr/>
          </p:nvCxnSpPr>
          <p:spPr>
            <a:xfrm flipH="1">
              <a:off x="6069414" y="4512028"/>
              <a:ext cx="57952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nyíllal 35"/>
            <p:cNvCxnSpPr/>
            <p:nvPr/>
          </p:nvCxnSpPr>
          <p:spPr>
            <a:xfrm flipH="1" flipV="1">
              <a:off x="6092162" y="4944295"/>
              <a:ext cx="585577" cy="424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gyenes összekötő nyíllal 36"/>
            <p:cNvCxnSpPr/>
            <p:nvPr/>
          </p:nvCxnSpPr>
          <p:spPr>
            <a:xfrm flipH="1">
              <a:off x="6069414" y="5574651"/>
              <a:ext cx="59017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nyíllal 37"/>
            <p:cNvCxnSpPr/>
            <p:nvPr/>
          </p:nvCxnSpPr>
          <p:spPr>
            <a:xfrm flipH="1" flipV="1">
              <a:off x="2123902" y="4430623"/>
              <a:ext cx="791916" cy="1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gyenes összekötő nyíllal 39"/>
            <p:cNvCxnSpPr/>
            <p:nvPr/>
          </p:nvCxnSpPr>
          <p:spPr>
            <a:xfrm>
              <a:off x="2094611" y="4944295"/>
              <a:ext cx="806146" cy="46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gyenes összekötő nyíllal 43"/>
            <p:cNvCxnSpPr/>
            <p:nvPr/>
          </p:nvCxnSpPr>
          <p:spPr>
            <a:xfrm>
              <a:off x="6144206" y="5173683"/>
              <a:ext cx="56124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gyenes összekötő nyíllal 47"/>
            <p:cNvCxnSpPr/>
            <p:nvPr/>
          </p:nvCxnSpPr>
          <p:spPr>
            <a:xfrm>
              <a:off x="6110311" y="5843491"/>
              <a:ext cx="549280" cy="1032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elfelé nyíl 78"/>
            <p:cNvSpPr/>
            <p:nvPr/>
          </p:nvSpPr>
          <p:spPr>
            <a:xfrm>
              <a:off x="3924131" y="3104517"/>
              <a:ext cx="280212" cy="32216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" name="Téglalap 79"/>
            <p:cNvSpPr/>
            <p:nvPr/>
          </p:nvSpPr>
          <p:spPr>
            <a:xfrm>
              <a:off x="6694439" y="6319789"/>
              <a:ext cx="1842496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>
                  <a:solidFill>
                    <a:srgbClr val="C00000"/>
                  </a:solidFill>
                </a:rPr>
                <a:t>Internet</a:t>
              </a:r>
              <a:endParaRPr lang="hu-HU" dirty="0">
                <a:solidFill>
                  <a:srgbClr val="C00000"/>
                </a:solidFill>
              </a:endParaRPr>
            </a:p>
          </p:txBody>
        </p:sp>
        <p:cxnSp>
          <p:nvCxnSpPr>
            <p:cNvPr id="81" name="Egyenes összekötő nyíllal 80"/>
            <p:cNvCxnSpPr/>
            <p:nvPr/>
          </p:nvCxnSpPr>
          <p:spPr>
            <a:xfrm>
              <a:off x="5877720" y="6509775"/>
              <a:ext cx="816719" cy="182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elfelé nyíl 87"/>
            <p:cNvSpPr/>
            <p:nvPr/>
          </p:nvSpPr>
          <p:spPr>
            <a:xfrm>
              <a:off x="5777111" y="2625421"/>
              <a:ext cx="338167" cy="759589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Felfelé nyíl 89"/>
            <p:cNvSpPr/>
            <p:nvPr/>
          </p:nvSpPr>
          <p:spPr>
            <a:xfrm rot="10800000">
              <a:off x="4009271" y="5711444"/>
              <a:ext cx="510725" cy="509093"/>
            </a:xfrm>
            <a:prstGeom prst="upArrow">
              <a:avLst>
                <a:gd name="adj1" fmla="val 30902"/>
                <a:gd name="adj2" fmla="val 5729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9250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Nem Neumann-elvű számítógépek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Napjainkban a számítógépek túlnyomó többsége Neumann-elvű (soros utasítás végrehajtás)</a:t>
            </a:r>
          </a:p>
          <a:p>
            <a:r>
              <a:rPr lang="hu-HU" dirty="0" smtClean="0"/>
              <a:t>Léteznek azonban olyan kísérleti gépek, melyek már a párhuzamos adatfeldolgozást próbálják megvalósítani</a:t>
            </a:r>
          </a:p>
          <a:p>
            <a:pPr lvl="1"/>
            <a:r>
              <a:rPr lang="hu-HU" dirty="0" smtClean="0"/>
              <a:t>A Harvard-elvű (architektúrájú) gépeknél a processzor adatot és műveletet is olvashat egyszerre a memóriából (nem egymás után mint a </a:t>
            </a:r>
            <a:r>
              <a:rPr lang="hu-HU" dirty="0"/>
              <a:t>N</a:t>
            </a:r>
            <a:r>
              <a:rPr lang="hu-HU" dirty="0" smtClean="0"/>
              <a:t>eumann-elvű gépnél)</a:t>
            </a:r>
          </a:p>
          <a:p>
            <a:pPr lvl="1"/>
            <a:r>
              <a:rPr lang="hu-HU" dirty="0" smtClean="0"/>
              <a:t>Egyre inkább elterjednek a többmagos processzorok, melyek már képesek a </a:t>
            </a:r>
            <a:r>
              <a:rPr lang="hu-HU" dirty="0"/>
              <a:t>H</a:t>
            </a:r>
            <a:r>
              <a:rPr lang="hu-HU" dirty="0" smtClean="0"/>
              <a:t>arvard –architektúrát is megvalósítani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26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Harvard –architektúra elvi vázlata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46" y="1935163"/>
            <a:ext cx="6902308" cy="4389437"/>
          </a:xfrm>
        </p:spPr>
      </p:pic>
    </p:spTree>
    <p:extLst>
      <p:ext uri="{BB962C8B-B14F-4D97-AF65-F5344CB8AC3E}">
        <p14:creationId xmlns:p14="http://schemas.microsoft.com/office/powerpoint/2010/main" val="297967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5963" y="8367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Nem Neumann-elvű gépek felhasználása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0443" y="2348880"/>
            <a:ext cx="8229600" cy="4389120"/>
          </a:xfrm>
        </p:spPr>
        <p:txBody>
          <a:bodyPr/>
          <a:lstStyle/>
          <a:p>
            <a:r>
              <a:rPr lang="hu-HU" dirty="0" smtClean="0"/>
              <a:t>Bizonyos számítás igényes feladatokra érdemes a párhuzamos adatfeldolgozást megvalósítani</a:t>
            </a:r>
          </a:p>
          <a:p>
            <a:r>
              <a:rPr lang="hu-HU" dirty="0" smtClean="0"/>
              <a:t>Több, párhuzamosan dolgozó processzor jelentős teljesítmény növekedést okozhat</a:t>
            </a:r>
          </a:p>
          <a:p>
            <a:r>
              <a:rPr lang="hu-HU" dirty="0" smtClean="0"/>
              <a:t>Általában speciális feladatokra építenek ilyen gépeket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126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Neumann János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Neumann János (1903-1957) magyar származású matematikus.</a:t>
            </a:r>
          </a:p>
          <a:p>
            <a:r>
              <a:rPr lang="hu-HU" dirty="0" smtClean="0"/>
              <a:t>Az USA-ban élt és dolgozott.</a:t>
            </a:r>
          </a:p>
          <a:p>
            <a:r>
              <a:rPr lang="hu-HU" dirty="0" smtClean="0"/>
              <a:t>Ő fogalmazta meg a számítógépek működésének alapelveit 1945-ban.</a:t>
            </a:r>
          </a:p>
          <a:p>
            <a:r>
              <a:rPr lang="hu-HU" dirty="0" smtClean="0"/>
              <a:t>Az EDVAC nevű számítógép építéséről írt tanulmányt, ebben szerepelnek ezek az alapelvek</a:t>
            </a:r>
          </a:p>
          <a:p>
            <a:r>
              <a:rPr lang="hu-HU" dirty="0" smtClean="0"/>
              <a:t>A mai számítógépek is ezeknek az alapelveknek megfelelően működnek.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800422"/>
            <a:ext cx="8229600" cy="794352"/>
          </a:xfrm>
        </p:spPr>
        <p:txBody>
          <a:bodyPr>
            <a:noAutofit/>
          </a:bodyPr>
          <a:lstStyle/>
          <a:p>
            <a:pPr algn="ctr"/>
            <a:r>
              <a:rPr lang="hu-HU" sz="3200" dirty="0" smtClean="0"/>
              <a:t>Neumann János és Robert Oppenheimer az EDVAC mellett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https://upload.wikimedia.org/wikipedia/commons/thumb/0/0f/Edvac-vonNeumann.jpg/1024px-Edvac-vonNeuma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328516" cy="498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7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 A Neumann-elvek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Neumann szerint a számítógépnek az alábbi alapelvek szerint kell működni:</a:t>
            </a:r>
          </a:p>
          <a:p>
            <a:pPr lvl="1"/>
            <a:r>
              <a:rPr lang="hu-HU" dirty="0" smtClean="0"/>
              <a:t>Az utasításokat egymás után hajtja végre</a:t>
            </a:r>
          </a:p>
          <a:p>
            <a:pPr lvl="1"/>
            <a:r>
              <a:rPr lang="hu-HU" dirty="0" smtClean="0"/>
              <a:t>Az adatok és a program ugyanabban a memóriában találhatóak (tárolt program elve)</a:t>
            </a:r>
          </a:p>
          <a:p>
            <a:pPr lvl="1"/>
            <a:r>
              <a:rPr lang="hu-HU" dirty="0" smtClean="0"/>
              <a:t>A számítógép kettes számrendszerben (bináris kódban) tárol minden adatot</a:t>
            </a:r>
          </a:p>
          <a:p>
            <a:pPr lvl="1"/>
            <a:r>
              <a:rPr lang="hu-HU" dirty="0" smtClean="0"/>
              <a:t>Univerzális feladat végrehajtás</a:t>
            </a:r>
            <a:r>
              <a:rPr lang="hu-HU" dirty="0" smtClean="0">
                <a:sym typeface="Wingdings" pitchFamily="2" charset="2"/>
              </a:rPr>
              <a:t> minden elemi feladatokra bontható feladatot képes megoldani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A számítógép részegységei elektronikusak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A számítógép fő részegységei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935480"/>
            <a:ext cx="8856984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dirty="0" smtClean="0"/>
              <a:t>	Neumann szerint a számítógép 3 fő részegységgel kell, hogy rendelkezzen:</a:t>
            </a:r>
          </a:p>
          <a:p>
            <a:pPr lvl="1"/>
            <a:r>
              <a:rPr lang="hu-HU" b="1" dirty="0" smtClean="0">
                <a:solidFill>
                  <a:srgbClr val="C00000"/>
                </a:solidFill>
              </a:rPr>
              <a:t>Központi feldolgozó egység </a:t>
            </a:r>
            <a:r>
              <a:rPr lang="hu-HU" dirty="0" smtClean="0"/>
              <a:t>(CPU- </a:t>
            </a:r>
            <a:r>
              <a:rPr lang="hu-HU" dirty="0" err="1" smtClean="0"/>
              <a:t>Central</a:t>
            </a:r>
            <a:r>
              <a:rPr lang="hu-HU" dirty="0" smtClean="0"/>
              <a:t> </a:t>
            </a:r>
            <a:r>
              <a:rPr lang="hu-HU" dirty="0" err="1" smtClean="0"/>
              <a:t>Proccessing</a:t>
            </a:r>
            <a:r>
              <a:rPr lang="hu-HU" dirty="0" smtClean="0"/>
              <a:t> Unit)- ez végzi a műveleteket</a:t>
            </a:r>
          </a:p>
          <a:p>
            <a:pPr lvl="1"/>
            <a:r>
              <a:rPr lang="hu-HU" b="1" dirty="0" smtClean="0">
                <a:solidFill>
                  <a:srgbClr val="C00000"/>
                </a:solidFill>
              </a:rPr>
              <a:t>Memória</a:t>
            </a:r>
            <a:r>
              <a:rPr lang="hu-HU" dirty="0" smtClean="0"/>
              <a:t>: az adatok és programok tárolási helye a műveletvégzés közben</a:t>
            </a:r>
          </a:p>
          <a:p>
            <a:pPr lvl="1"/>
            <a:r>
              <a:rPr lang="hu-HU" b="1" dirty="0" smtClean="0">
                <a:solidFill>
                  <a:srgbClr val="C00000"/>
                </a:solidFill>
              </a:rPr>
              <a:t>Ki- és bemeneti egységek</a:t>
            </a:r>
            <a:r>
              <a:rPr lang="hu-HU" dirty="0" smtClean="0">
                <a:solidFill>
                  <a:srgbClr val="C00000"/>
                </a:solidFill>
              </a:rPr>
              <a:t>:</a:t>
            </a:r>
            <a:r>
              <a:rPr lang="hu-HU" dirty="0" smtClean="0"/>
              <a:t>minden olyan egység, ami adatot tartalmaz, és arra kiírás, vagy onnan beolvasás történik</a:t>
            </a:r>
          </a:p>
          <a:p>
            <a:pPr lvl="1"/>
            <a:r>
              <a:rPr lang="hu-HU" dirty="0" smtClean="0"/>
              <a:t>A perifériák egy részére csak  kimeneti (pl. nyomtató) vagy bemeneti egység (pl. egér), másik része mindkét irányba képes az adatkezelésre (érintőképernyő).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központi feldolgozó egység (CPU)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központi feldolgozó egység (CPU) 4 részből áll</a:t>
            </a:r>
          </a:p>
          <a:p>
            <a:pPr lvl="1"/>
            <a:r>
              <a:rPr lang="hu-HU" b="1" dirty="0" smtClean="0">
                <a:solidFill>
                  <a:srgbClr val="C00000"/>
                </a:solidFill>
              </a:rPr>
              <a:t>CU (</a:t>
            </a:r>
            <a:r>
              <a:rPr lang="hu-HU" b="1" dirty="0" err="1" smtClean="0">
                <a:solidFill>
                  <a:srgbClr val="C00000"/>
                </a:solidFill>
              </a:rPr>
              <a:t>Control</a:t>
            </a:r>
            <a:r>
              <a:rPr lang="hu-HU" b="1" dirty="0" smtClean="0">
                <a:solidFill>
                  <a:srgbClr val="C00000"/>
                </a:solidFill>
              </a:rPr>
              <a:t> Unit): vezérlőegység,</a:t>
            </a:r>
            <a:r>
              <a:rPr lang="hu-HU" dirty="0" smtClean="0"/>
              <a:t> ez végzi a többi részegység irányítását</a:t>
            </a:r>
          </a:p>
          <a:p>
            <a:pPr lvl="1"/>
            <a:r>
              <a:rPr lang="hu-HU" b="1" dirty="0" smtClean="0">
                <a:solidFill>
                  <a:srgbClr val="C00000"/>
                </a:solidFill>
              </a:rPr>
              <a:t>ALU (Aritmetikai logikai egység): </a:t>
            </a:r>
            <a:r>
              <a:rPr lang="hu-HU" dirty="0" smtClean="0"/>
              <a:t>műveleteket végez a regiszterek tartalmával (számol)</a:t>
            </a:r>
          </a:p>
          <a:p>
            <a:pPr lvl="1"/>
            <a:r>
              <a:rPr lang="hu-HU" b="1" dirty="0" smtClean="0">
                <a:solidFill>
                  <a:srgbClr val="C00000"/>
                </a:solidFill>
              </a:rPr>
              <a:t>Regiszterek:</a:t>
            </a:r>
            <a:r>
              <a:rPr lang="hu-HU" dirty="0" smtClean="0"/>
              <a:t> az éppen végrehajtott utasítások adatai találhatóak benne</a:t>
            </a:r>
          </a:p>
          <a:p>
            <a:pPr lvl="1"/>
            <a:r>
              <a:rPr lang="hu-HU" b="1" dirty="0" smtClean="0">
                <a:solidFill>
                  <a:srgbClr val="C00000"/>
                </a:solidFill>
              </a:rPr>
              <a:t>Gyorsmemória(cache): </a:t>
            </a:r>
            <a:r>
              <a:rPr lang="hu-HU" dirty="0" smtClean="0"/>
              <a:t>feldolgozás alatt lévő memória adatok tárolási helye</a:t>
            </a:r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3648" y="692696"/>
            <a:ext cx="699512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számítógép elvi felépítése</a:t>
            </a:r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976772" y="1916832"/>
            <a:ext cx="7848872" cy="3960440"/>
            <a:chOff x="1187624" y="1844824"/>
            <a:chExt cx="7848872" cy="3960440"/>
          </a:xfrm>
        </p:grpSpPr>
        <p:sp>
          <p:nvSpPr>
            <p:cNvPr id="3" name="Ellipszis 2"/>
            <p:cNvSpPr/>
            <p:nvPr/>
          </p:nvSpPr>
          <p:spPr>
            <a:xfrm>
              <a:off x="2771800" y="2276872"/>
              <a:ext cx="3456384" cy="25540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3" name="Csoportba foglalás 42"/>
            <p:cNvGrpSpPr/>
            <p:nvPr/>
          </p:nvGrpSpPr>
          <p:grpSpPr>
            <a:xfrm>
              <a:off x="1187624" y="1844824"/>
              <a:ext cx="6840760" cy="3960440"/>
              <a:chOff x="1043608" y="2060848"/>
              <a:chExt cx="6840760" cy="3960440"/>
            </a:xfrm>
            <a:solidFill>
              <a:schemeClr val="bg1"/>
            </a:solidFill>
          </p:grpSpPr>
          <p:grpSp>
            <p:nvGrpSpPr>
              <p:cNvPr id="13" name="Csoportba foglalás 12"/>
              <p:cNvGrpSpPr/>
              <p:nvPr/>
            </p:nvGrpSpPr>
            <p:grpSpPr>
              <a:xfrm>
                <a:off x="3131840" y="3068960"/>
                <a:ext cx="2448272" cy="1512168"/>
                <a:chOff x="3491880" y="3861048"/>
                <a:chExt cx="2448272" cy="1512168"/>
              </a:xfrm>
              <a:grpFill/>
            </p:grpSpPr>
            <p:sp>
              <p:nvSpPr>
                <p:cNvPr id="8" name="Téglalap 7"/>
                <p:cNvSpPr/>
                <p:nvPr/>
              </p:nvSpPr>
              <p:spPr>
                <a:xfrm>
                  <a:off x="4932040" y="3861048"/>
                  <a:ext cx="1008112" cy="10081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 smtClean="0">
                      <a:solidFill>
                        <a:srgbClr val="C00000"/>
                      </a:solidFill>
                    </a:rPr>
                    <a:t>ALU</a:t>
                  </a:r>
                  <a:endParaRPr lang="hu-HU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" name="Téglalap 8"/>
                <p:cNvSpPr/>
                <p:nvPr/>
              </p:nvSpPr>
              <p:spPr>
                <a:xfrm>
                  <a:off x="3491880" y="3861048"/>
                  <a:ext cx="1440160" cy="5040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 smtClean="0">
                      <a:solidFill>
                        <a:srgbClr val="C00000"/>
                      </a:solidFill>
                    </a:rPr>
                    <a:t>CU</a:t>
                  </a:r>
                  <a:endParaRPr lang="hu-HU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491880" y="4365104"/>
                  <a:ext cx="1440160" cy="5040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 smtClean="0">
                      <a:solidFill>
                        <a:srgbClr val="C00000"/>
                      </a:solidFill>
                    </a:rPr>
                    <a:t>Regiszterek</a:t>
                  </a:r>
                  <a:endParaRPr lang="hu-HU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" name="Téglalap 10"/>
                <p:cNvSpPr/>
                <p:nvPr/>
              </p:nvSpPr>
              <p:spPr>
                <a:xfrm>
                  <a:off x="3491880" y="4869160"/>
                  <a:ext cx="2448272" cy="5040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 smtClean="0">
                      <a:solidFill>
                        <a:srgbClr val="C00000"/>
                      </a:solidFill>
                    </a:rPr>
                    <a:t>Cache</a:t>
                  </a:r>
                  <a:endParaRPr lang="hu-HU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" name="Téglalap 3"/>
              <p:cNvSpPr/>
              <p:nvPr/>
            </p:nvSpPr>
            <p:spPr>
              <a:xfrm>
                <a:off x="1043608" y="2060848"/>
                <a:ext cx="1800200" cy="72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>
                    <a:solidFill>
                      <a:srgbClr val="C00000"/>
                    </a:solidFill>
                  </a:rPr>
                  <a:t>Bemeneti perifériák</a:t>
                </a:r>
                <a:endParaRPr lang="hu-HU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3" name="Szögletes összekötő 22"/>
              <p:cNvCxnSpPr>
                <a:endCxn id="10" idx="1"/>
              </p:cNvCxnSpPr>
              <p:nvPr/>
            </p:nvCxnSpPr>
            <p:spPr>
              <a:xfrm>
                <a:off x="1763688" y="2780928"/>
                <a:ext cx="1368152" cy="1044116"/>
              </a:xfrm>
              <a:prstGeom prst="bentConnector3">
                <a:avLst>
                  <a:gd name="adj1" fmla="val 685"/>
                </a:avLst>
              </a:prstGeom>
              <a:grpFill/>
              <a:ln w="635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églalap 5"/>
              <p:cNvSpPr/>
              <p:nvPr/>
            </p:nvSpPr>
            <p:spPr>
              <a:xfrm>
                <a:off x="6084168" y="2132856"/>
                <a:ext cx="1800200" cy="72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>
                    <a:solidFill>
                      <a:srgbClr val="C00000"/>
                    </a:solidFill>
                  </a:rPr>
                  <a:t>Kimeneti perifériák</a:t>
                </a:r>
                <a:endParaRPr lang="hu-HU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Téglalap 13"/>
              <p:cNvSpPr/>
              <p:nvPr/>
            </p:nvSpPr>
            <p:spPr>
              <a:xfrm>
                <a:off x="3203848" y="5301208"/>
                <a:ext cx="2520280" cy="72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>
                    <a:solidFill>
                      <a:srgbClr val="C00000"/>
                    </a:solidFill>
                  </a:rPr>
                  <a:t>Memória</a:t>
                </a:r>
                <a:endParaRPr lang="hu-HU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Egyenes összekötő nyíllal 15"/>
              <p:cNvCxnSpPr/>
              <p:nvPr/>
            </p:nvCxnSpPr>
            <p:spPr>
              <a:xfrm>
                <a:off x="3635896" y="4581128"/>
                <a:ext cx="0" cy="720080"/>
              </a:xfrm>
              <a:prstGeom prst="straightConnector1">
                <a:avLst/>
              </a:prstGeom>
              <a:grpFill/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gyenes összekötő nyíllal 17"/>
              <p:cNvCxnSpPr/>
              <p:nvPr/>
            </p:nvCxnSpPr>
            <p:spPr>
              <a:xfrm flipV="1">
                <a:off x="5076056" y="4581128"/>
                <a:ext cx="0" cy="720080"/>
              </a:xfrm>
              <a:prstGeom prst="straightConnector1">
                <a:avLst/>
              </a:prstGeom>
              <a:grpFill/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Alak 38"/>
              <p:cNvCxnSpPr>
                <a:endCxn id="6" idx="2"/>
              </p:cNvCxnSpPr>
              <p:nvPr/>
            </p:nvCxnSpPr>
            <p:spPr>
              <a:xfrm flipV="1">
                <a:off x="5580112" y="2852936"/>
                <a:ext cx="1404156" cy="936104"/>
              </a:xfrm>
              <a:prstGeom prst="bentConnector2">
                <a:avLst/>
              </a:prstGeom>
              <a:grpFill/>
              <a:ln w="635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zis buborék 6"/>
            <p:cNvSpPr/>
            <p:nvPr/>
          </p:nvSpPr>
          <p:spPr>
            <a:xfrm>
              <a:off x="6372200" y="4581128"/>
              <a:ext cx="2664296" cy="1224136"/>
            </a:xfrm>
            <a:prstGeom prst="wedgeEllipseCallout">
              <a:avLst>
                <a:gd name="adj1" fmla="val -65849"/>
                <a:gd name="adj2" fmla="val -78927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>
                  <a:solidFill>
                    <a:srgbClr val="FF0000"/>
                  </a:solidFill>
                </a:rPr>
                <a:t>Központi feldolgozó egység(CPU)</a:t>
              </a:r>
              <a:endParaRPr lang="hu-HU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229600" cy="650336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számítógép elvi 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 descr="https://upload.wikimedia.org/wikipedia/commons/thumb/e/e5/Von_Neumann_Architecture.svg/510px-Von_Neumann_Architectu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7028724" cy="406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6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személyi számítógép részegységei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b="1" dirty="0" smtClean="0">
                <a:solidFill>
                  <a:srgbClr val="C00000"/>
                </a:solidFill>
              </a:rPr>
              <a:t>CPU </a:t>
            </a:r>
            <a:r>
              <a:rPr lang="hu-HU" b="1" dirty="0">
                <a:solidFill>
                  <a:srgbClr val="C00000"/>
                </a:solidFill>
              </a:rPr>
              <a:t>(</a:t>
            </a:r>
            <a:r>
              <a:rPr lang="hu-HU" b="1" dirty="0" smtClean="0">
                <a:solidFill>
                  <a:srgbClr val="C00000"/>
                </a:solidFill>
              </a:rPr>
              <a:t>mikroprocesszor): </a:t>
            </a:r>
            <a:r>
              <a:rPr lang="hu-HU" dirty="0" smtClean="0"/>
              <a:t>központi feldolgozó egység, itt történik a  programok végrehajtása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Memória: </a:t>
            </a:r>
            <a:r>
              <a:rPr lang="hu-HU" dirty="0"/>
              <a:t>a </a:t>
            </a:r>
            <a:r>
              <a:rPr lang="hu-HU" dirty="0" smtClean="0"/>
              <a:t>végrehajtás alatti adattárolás helye</a:t>
            </a:r>
          </a:p>
          <a:p>
            <a:pPr lvl="1">
              <a:buNone/>
            </a:pPr>
            <a:r>
              <a:rPr lang="hu-HU" dirty="0" smtClean="0"/>
              <a:t>Típusai: </a:t>
            </a:r>
          </a:p>
          <a:p>
            <a:pPr lvl="1"/>
            <a:r>
              <a:rPr lang="hu-HU" dirty="0" smtClean="0">
                <a:solidFill>
                  <a:srgbClr val="C00000"/>
                </a:solidFill>
              </a:rPr>
              <a:t>ROM</a:t>
            </a:r>
            <a:r>
              <a:rPr lang="hu-HU" dirty="0" smtClean="0"/>
              <a:t> (Read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Memory-</a:t>
            </a:r>
            <a:r>
              <a:rPr lang="hu-HU" dirty="0" smtClean="0"/>
              <a:t> csak olvasható memória)</a:t>
            </a:r>
          </a:p>
          <a:p>
            <a:pPr lvl="1"/>
            <a:r>
              <a:rPr lang="hu-HU" dirty="0" smtClean="0">
                <a:solidFill>
                  <a:srgbClr val="C00000"/>
                </a:solidFill>
              </a:rPr>
              <a:t>RAM </a:t>
            </a:r>
            <a:r>
              <a:rPr lang="hu-HU" dirty="0" smtClean="0"/>
              <a:t>(Random </a:t>
            </a:r>
            <a:r>
              <a:rPr lang="hu-HU" dirty="0" err="1" smtClean="0"/>
              <a:t>Acces</a:t>
            </a:r>
            <a:r>
              <a:rPr lang="hu-HU" dirty="0" smtClean="0"/>
              <a:t> </a:t>
            </a:r>
            <a:r>
              <a:rPr lang="hu-HU" dirty="0" err="1" smtClean="0"/>
              <a:t>Memory-</a:t>
            </a:r>
            <a:r>
              <a:rPr lang="hu-HU" dirty="0" smtClean="0"/>
              <a:t> írható olvasható memória)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Monitor:</a:t>
            </a:r>
            <a:r>
              <a:rPr lang="hu-HU" dirty="0" smtClean="0"/>
              <a:t> a számítógép elsődleges kimeneti egysége, itt jelennek meg az információk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Mágneslemez (Fix lemez): </a:t>
            </a:r>
            <a:r>
              <a:rPr lang="hu-HU" dirty="0" smtClean="0"/>
              <a:t>a fő adattároló helye a gépnek, a felhasználás előtt és után itt tárolja az adatokat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Polgár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3474DCE6843E54FA852C8F69F664A8F" ma:contentTypeVersion="3" ma:contentTypeDescription="Új dokumentum létrehozása." ma:contentTypeScope="" ma:versionID="0937bb2dfe23904174081ab479bc92f7">
  <xsd:schema xmlns:xsd="http://www.w3.org/2001/XMLSchema" xmlns:xs="http://www.w3.org/2001/XMLSchema" xmlns:p="http://schemas.microsoft.com/office/2006/metadata/properties" xmlns:ns2="ea3aa843-dc61-4add-830b-a00223605696" targetNamespace="http://schemas.microsoft.com/office/2006/metadata/properties" ma:root="true" ma:fieldsID="630bce9ef3fbb035609ba2cb1ac61bfa" ns2:_="">
    <xsd:import namespace="ea3aa843-dc61-4add-830b-a00223605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aa843-dc61-4add-830b-a00223605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5A1544-E00B-40CF-8B0E-EE74076A0BE4}"/>
</file>

<file path=customXml/itemProps2.xml><?xml version="1.0" encoding="utf-8"?>
<ds:datastoreItem xmlns:ds="http://schemas.openxmlformats.org/officeDocument/2006/customXml" ds:itemID="{9F2DB98E-FE50-48E0-95D0-B7884F00BFA6}"/>
</file>

<file path=customXml/itemProps3.xml><?xml version="1.0" encoding="utf-8"?>
<ds:datastoreItem xmlns:ds="http://schemas.openxmlformats.org/officeDocument/2006/customXml" ds:itemID="{8FBCE7A9-7816-49DD-8CC6-19CD3E105EDF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276</TotalTime>
  <Words>661</Words>
  <Application>Microsoft Office PowerPoint</Application>
  <PresentationFormat>Diavetítés a képernyőre (4:3 oldalarány)</PresentationFormat>
  <Paragraphs>83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Calibri</vt:lpstr>
      <vt:lpstr>Constantia</vt:lpstr>
      <vt:lpstr>Wingdings</vt:lpstr>
      <vt:lpstr>Wingdings 2</vt:lpstr>
      <vt:lpstr>Áramlás</vt:lpstr>
      <vt:lpstr>A Neumann-elv. A számítógépek elvi felépítése</vt:lpstr>
      <vt:lpstr>Neumann János</vt:lpstr>
      <vt:lpstr>Neumann János és Robert Oppenheimer az EDVAC mellett</vt:lpstr>
      <vt:lpstr> A Neumann-elvek</vt:lpstr>
      <vt:lpstr>A számítógép fő részegységei</vt:lpstr>
      <vt:lpstr>A központi feldolgozó egység (CPU)</vt:lpstr>
      <vt:lpstr>A számítógép elvi felépítése</vt:lpstr>
      <vt:lpstr>A számítógép elvi felépítése</vt:lpstr>
      <vt:lpstr>A személyi számítógép részegységei</vt:lpstr>
      <vt:lpstr>További részegységek</vt:lpstr>
      <vt:lpstr>Nem kötelezően szükséges tartozékok</vt:lpstr>
      <vt:lpstr>A személyi számítógép sematikus felépítése</vt:lpstr>
      <vt:lpstr>Nem Neumann-elvű számítógépek</vt:lpstr>
      <vt:lpstr>A Harvard –architektúra elvi vázlata</vt:lpstr>
      <vt:lpstr>Nem Neumann-elvű gépek felhasználása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Neumann-elv. A számítógépek elvi felépítése</dc:title>
  <dc:creator>bajza</dc:creator>
  <cp:lastModifiedBy>André Mihály</cp:lastModifiedBy>
  <cp:revision>36</cp:revision>
  <dcterms:created xsi:type="dcterms:W3CDTF">2016-04-27T08:53:48Z</dcterms:created>
  <dcterms:modified xsi:type="dcterms:W3CDTF">2021-03-19T09:37:29Z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