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3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8746-0B81-4241-A16D-6DC854EE1E1D}" type="datetimeFigureOut">
              <a:rPr lang="hu-HU" smtClean="0"/>
              <a:t>2021. 03. 26.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8FCF-60BA-4406-AEB4-F5870EE65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807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8746-0B81-4241-A16D-6DC854EE1E1D}" type="datetimeFigureOut">
              <a:rPr lang="hu-HU" smtClean="0"/>
              <a:t>2021. 03. 26.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8FCF-60BA-4406-AEB4-F5870EE65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510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8746-0B81-4241-A16D-6DC854EE1E1D}" type="datetimeFigureOut">
              <a:rPr lang="hu-HU" smtClean="0"/>
              <a:t>2021. 03. 26.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8FCF-60BA-4406-AEB4-F5870EE65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63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8746-0B81-4241-A16D-6DC854EE1E1D}" type="datetimeFigureOut">
              <a:rPr lang="hu-HU" smtClean="0"/>
              <a:t>2021. 03. 26.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8FCF-60BA-4406-AEB4-F5870EE65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448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8746-0B81-4241-A16D-6DC854EE1E1D}" type="datetimeFigureOut">
              <a:rPr lang="hu-HU" smtClean="0"/>
              <a:t>2021. 03. 26.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8FCF-60BA-4406-AEB4-F5870EE65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347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8746-0B81-4241-A16D-6DC854EE1E1D}" type="datetimeFigureOut">
              <a:rPr lang="hu-HU" smtClean="0"/>
              <a:t>2021. 03. 26.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8FCF-60BA-4406-AEB4-F5870EE65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576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8746-0B81-4241-A16D-6DC854EE1E1D}" type="datetimeFigureOut">
              <a:rPr lang="hu-HU" smtClean="0"/>
              <a:t>2021. 03. 26.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8FCF-60BA-4406-AEB4-F5870EE65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433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8746-0B81-4241-A16D-6DC854EE1E1D}" type="datetimeFigureOut">
              <a:rPr lang="hu-HU" smtClean="0"/>
              <a:t>2021. 03. 26.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8FCF-60BA-4406-AEB4-F5870EE65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988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8746-0B81-4241-A16D-6DC854EE1E1D}" type="datetimeFigureOut">
              <a:rPr lang="hu-HU" smtClean="0"/>
              <a:t>2021. 03. 26.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8FCF-60BA-4406-AEB4-F5870EE65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11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8746-0B81-4241-A16D-6DC854EE1E1D}" type="datetimeFigureOut">
              <a:rPr lang="hu-HU" smtClean="0"/>
              <a:t>2021. 03. 26.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8FCF-60BA-4406-AEB4-F5870EE65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211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8746-0B81-4241-A16D-6DC854EE1E1D}" type="datetimeFigureOut">
              <a:rPr lang="hu-HU" smtClean="0"/>
              <a:t>2021. 03. 26.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8FCF-60BA-4406-AEB4-F5870EE65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87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58746-0B81-4241-A16D-6DC854EE1E1D}" type="datetimeFigureOut">
              <a:rPr lang="hu-HU" smtClean="0"/>
              <a:t>2021. 03. 26.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8FCF-60BA-4406-AEB4-F5870EE65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86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3.8 A </a:t>
            </a:r>
            <a:r>
              <a:rPr lang="hu-HU" dirty="0"/>
              <a:t>mai személyi számítógépek részei és ezek jellemző paramétereinek bemutatása. Az egyes részek funkciói</a:t>
            </a:r>
          </a:p>
        </p:txBody>
      </p:sp>
    </p:spTree>
    <p:extLst>
      <p:ext uri="{BB962C8B-B14F-4D97-AF65-F5344CB8AC3E}">
        <p14:creationId xmlns:p14="http://schemas.microsoft.com/office/powerpoint/2010/main" val="235916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processzor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491916"/>
            <a:ext cx="7886700" cy="4685047"/>
          </a:xfrm>
        </p:spPr>
        <p:txBody>
          <a:bodyPr>
            <a:normAutofit/>
          </a:bodyPr>
          <a:lstStyle/>
          <a:p>
            <a:r>
              <a:rPr lang="hu-HU" dirty="0" smtClean="0"/>
              <a:t>A processzor (CPU) a számítógép művelet végrehajtó egysége.</a:t>
            </a:r>
          </a:p>
          <a:p>
            <a:r>
              <a:rPr lang="hu-HU" dirty="0" smtClean="0"/>
              <a:t>Irányítja a számítógép minden részegységét, tárolja az éppen feldolgozás alatt lévő adatokat (regiszter, gyorsító tárak)</a:t>
            </a:r>
          </a:p>
          <a:p>
            <a:r>
              <a:rPr lang="hu-HU" dirty="0" smtClean="0"/>
              <a:t>A processzor több millió tranzisztorból áll.</a:t>
            </a:r>
          </a:p>
          <a:p>
            <a:r>
              <a:rPr lang="hu-HU" dirty="0" smtClean="0"/>
              <a:t>Logikailag három részre osztható:</a:t>
            </a:r>
          </a:p>
          <a:p>
            <a:pPr lvl="1"/>
            <a:r>
              <a:rPr lang="hu-HU" dirty="0" smtClean="0"/>
              <a:t>Vezérlőegység</a:t>
            </a:r>
          </a:p>
          <a:p>
            <a:pPr lvl="1"/>
            <a:r>
              <a:rPr lang="hu-HU" dirty="0" smtClean="0"/>
              <a:t>Logikai aritmetikai feldolgozóegység</a:t>
            </a:r>
          </a:p>
          <a:p>
            <a:pPr lvl="1"/>
            <a:r>
              <a:rPr lang="hu-HU" dirty="0" smtClean="0"/>
              <a:t>regiszterek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81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processzor működésének elve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processzor beolvassa az adatot  és a programkódból származó utasítást a regiszterekbe</a:t>
            </a:r>
          </a:p>
          <a:p>
            <a:r>
              <a:rPr lang="hu-HU" dirty="0" smtClean="0"/>
              <a:t>Az utasítást végrehajtja az adatokon.</a:t>
            </a:r>
          </a:p>
          <a:p>
            <a:r>
              <a:rPr lang="hu-HU" dirty="0" smtClean="0"/>
              <a:t>Az eredményt visszaírja memóriába</a:t>
            </a:r>
          </a:p>
          <a:p>
            <a:r>
              <a:rPr lang="hu-HU" dirty="0" smtClean="0"/>
              <a:t>A gép memóriája tárolja az utasításokat és az adatokat egyaránt (a Neumann-elvek egyike).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1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processzor alapvető jellemzői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Belső órajel: </a:t>
            </a:r>
            <a:r>
              <a:rPr lang="hu-HU" dirty="0" smtClean="0"/>
              <a:t>ez vezérli a műveletvégzést a processzorban. Az órajel frekvenciáját szokás megadni </a:t>
            </a:r>
            <a:r>
              <a:rPr lang="hu-HU" dirty="0" err="1" smtClean="0"/>
              <a:t>HZ-ben</a:t>
            </a:r>
            <a:r>
              <a:rPr lang="hu-HU" dirty="0" smtClean="0"/>
              <a:t> (napjainkban 2-3 GHZ a processzorok órajele)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Külső órajel: </a:t>
            </a:r>
            <a:r>
              <a:rPr lang="hu-HU" dirty="0" smtClean="0"/>
              <a:t>(FSB): az az órajel, amivel a processzor a környezetével kommunikál. 800 MHZ körül van általában. </a:t>
            </a:r>
          </a:p>
          <a:p>
            <a:pPr lvl="1"/>
            <a:r>
              <a:rPr lang="hu-HU" dirty="0" smtClean="0"/>
              <a:t>Miután a memóriavezérlő a processzormagba kerül ez alap órajel néven fut(BCLK)</a:t>
            </a:r>
          </a:p>
          <a:p>
            <a:r>
              <a:rPr lang="hu-HU" b="1" dirty="0" err="1" smtClean="0">
                <a:solidFill>
                  <a:srgbClr val="FF0000"/>
                </a:solidFill>
              </a:rPr>
              <a:t>Szóhosssz</a:t>
            </a:r>
            <a:r>
              <a:rPr lang="hu-HU" b="1" dirty="0" smtClean="0">
                <a:solidFill>
                  <a:srgbClr val="FF0000"/>
                </a:solidFill>
              </a:rPr>
              <a:t> : </a:t>
            </a:r>
            <a:r>
              <a:rPr lang="hu-HU" dirty="0" smtClean="0"/>
              <a:t>az adja meg, hogy hány bites adatokkal tud a processzor dolgozni (32 vagy 64 bit)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87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processzor alapvető jellemzői 2.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>
                <a:solidFill>
                  <a:srgbClr val="FF0000"/>
                </a:solidFill>
              </a:rPr>
              <a:t> Magok száma: </a:t>
            </a:r>
            <a:r>
              <a:rPr lang="hu-HU" dirty="0" smtClean="0"/>
              <a:t>hány processzor mag van egybeépítve ( 1,2,4, 8, 16)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Cashe (gyorsító tár) mérete, száma: </a:t>
            </a:r>
            <a:r>
              <a:rPr lang="hu-HU" dirty="0" smtClean="0"/>
              <a:t>napjainkban általában 3 gyorsító tár könnyíti meg a memória használatát a processzor számára (L1, L2,L3)</a:t>
            </a:r>
          </a:p>
          <a:p>
            <a:pPr lvl="1"/>
            <a:r>
              <a:rPr lang="hu-HU" dirty="0" smtClean="0"/>
              <a:t>Nagyságuk 128 KB-tól 3 MB-ig terjed, egymásra épülnek.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Utasítások száma: </a:t>
            </a:r>
            <a:r>
              <a:rPr lang="hu-HU" dirty="0" smtClean="0"/>
              <a:t>egy időegység alatt hány utasítást tud végrehajtani (MIPS- hány millió utasítást hajt végre 1 másodperc alatt).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72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1487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sz="3600" dirty="0" smtClean="0"/>
              <a:t>A processzorok fejlődése-több szál (multithreadding)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440433"/>
            <a:ext cx="7886700" cy="5198492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A processzorok teljesítményét a többszálú feladatvégrehajtással is lehet növelni</a:t>
            </a:r>
          </a:p>
          <a:p>
            <a:r>
              <a:rPr lang="hu-HU" dirty="0" smtClean="0"/>
              <a:t>Ekkor a processzor felváltva hajtja végre a két szál utasításait</a:t>
            </a:r>
          </a:p>
          <a:p>
            <a:r>
              <a:rPr lang="hu-HU" dirty="0" smtClean="0"/>
              <a:t>Az operációs rendszer több logikai processzornak látja </a:t>
            </a:r>
            <a:r>
              <a:rPr lang="hu-HU" dirty="0" smtClean="0"/>
              <a:t>az egy </a:t>
            </a:r>
            <a:r>
              <a:rPr lang="hu-HU" dirty="0" smtClean="0"/>
              <a:t>fizikai magot</a:t>
            </a:r>
          </a:p>
          <a:p>
            <a:r>
              <a:rPr lang="hu-HU" dirty="0" smtClean="0"/>
              <a:t>A  többszálú feladatvégrehajtást </a:t>
            </a:r>
            <a:r>
              <a:rPr lang="hu-HU" b="1" dirty="0" err="1" smtClean="0">
                <a:solidFill>
                  <a:srgbClr val="FF0000"/>
                </a:solidFill>
              </a:rPr>
              <a:t>multithreaddingnak</a:t>
            </a:r>
            <a:r>
              <a:rPr lang="hu-HU" b="1" dirty="0" smtClean="0">
                <a:solidFill>
                  <a:srgbClr val="FF0000"/>
                </a:solidFill>
              </a:rPr>
              <a:t> nevezzük</a:t>
            </a:r>
            <a:r>
              <a:rPr lang="hu-HU" dirty="0" smtClean="0"/>
              <a:t>  </a:t>
            </a:r>
          </a:p>
          <a:p>
            <a:r>
              <a:rPr lang="hu-HU" dirty="0" smtClean="0"/>
              <a:t>Az Intel </a:t>
            </a:r>
            <a:r>
              <a:rPr lang="hu-HU" b="1" dirty="0" smtClean="0">
                <a:solidFill>
                  <a:srgbClr val="FF0000"/>
                </a:solidFill>
              </a:rPr>
              <a:t> multithreadding </a:t>
            </a:r>
            <a:r>
              <a:rPr lang="hu-HU" dirty="0" smtClean="0"/>
              <a:t>megoldását  </a:t>
            </a:r>
            <a:r>
              <a:rPr lang="hu-HU" b="1" dirty="0" err="1" smtClean="0">
                <a:solidFill>
                  <a:srgbClr val="FF0000"/>
                </a:solidFill>
              </a:rPr>
              <a:t>Hyper-threading</a:t>
            </a:r>
            <a:r>
              <a:rPr lang="hu-HU" dirty="0" err="1" smtClean="0"/>
              <a:t>nek</a:t>
            </a:r>
            <a:r>
              <a:rPr lang="hu-HU" dirty="0" smtClean="0"/>
              <a:t>  nevezték, 2002-ben alkalmazták először </a:t>
            </a:r>
          </a:p>
          <a:p>
            <a:r>
              <a:rPr lang="hu-HU" dirty="0" smtClean="0"/>
              <a:t>Az AMD a Buldozer architektúránál próbálkozott </a:t>
            </a:r>
            <a:r>
              <a:rPr lang="hu-HU" b="1" dirty="0" smtClean="0">
                <a:solidFill>
                  <a:srgbClr val="FF0000"/>
                </a:solidFill>
              </a:rPr>
              <a:t>klaszter alapú </a:t>
            </a:r>
            <a:r>
              <a:rPr lang="hu-HU" b="1" dirty="0" err="1" smtClean="0">
                <a:solidFill>
                  <a:srgbClr val="FF0000"/>
                </a:solidFill>
              </a:rPr>
              <a:t>multithreaddinggel</a:t>
            </a:r>
            <a:r>
              <a:rPr lang="hu-HU" b="1" dirty="0" smtClean="0">
                <a:solidFill>
                  <a:srgbClr val="FF0000"/>
                </a:solidFill>
              </a:rPr>
              <a:t> (CMT)</a:t>
            </a:r>
            <a:r>
              <a:rPr lang="hu-HU" dirty="0" smtClean="0"/>
              <a:t>, melyben csak a lebegőpontos egység volt többszálú, az egész számok feldolgozása egyszálú maradt</a:t>
            </a:r>
          </a:p>
          <a:p>
            <a:r>
              <a:rPr lang="hu-HU" dirty="0" smtClean="0"/>
              <a:t>A teljes többszálú multithreadding az AMD </a:t>
            </a:r>
            <a:r>
              <a:rPr lang="hu-HU" dirty="0" err="1" smtClean="0"/>
              <a:t>nél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FF0000"/>
                </a:solidFill>
              </a:rPr>
              <a:t>SMT</a:t>
            </a:r>
            <a:r>
              <a:rPr lang="hu-HU" dirty="0" smtClean="0"/>
              <a:t> néven (</a:t>
            </a:r>
            <a:r>
              <a:rPr lang="hu-HU" dirty="0" err="1" smtClean="0"/>
              <a:t>Simultanius</a:t>
            </a:r>
            <a:r>
              <a:rPr lang="hu-HU" dirty="0" smtClean="0"/>
              <a:t> Multi-</a:t>
            </a:r>
            <a:r>
              <a:rPr lang="hu-HU" dirty="0" err="1" smtClean="0"/>
              <a:t>Threadding</a:t>
            </a:r>
            <a:r>
              <a:rPr lang="hu-HU" dirty="0" smtClean="0"/>
              <a:t>)- jelent meg 2017-ben </a:t>
            </a:r>
            <a:r>
              <a:rPr lang="hu-HU" dirty="0" smtClean="0"/>
              <a:t>a Zen </a:t>
            </a:r>
            <a:r>
              <a:rPr lang="hu-HU" dirty="0" smtClean="0"/>
              <a:t>architektúrában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54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4003" y="365126"/>
            <a:ext cx="8826367" cy="1325563"/>
          </a:xfrm>
        </p:spPr>
        <p:txBody>
          <a:bodyPr/>
          <a:lstStyle/>
          <a:p>
            <a:pPr algn="ctr"/>
            <a:r>
              <a:rPr lang="hu-HU" dirty="0" smtClean="0"/>
              <a:t> </a:t>
            </a:r>
            <a:r>
              <a:rPr lang="hu-HU" sz="3600" dirty="0" smtClean="0"/>
              <a:t>A processzorok fejlődése- a 64 bites szóhossz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A 80-as években a kialakuló személyi számítógépek processzorai 32 bit hosszú adatokkal voltak képesek dolgozni. (X86 architektúra)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2003-ban az AMD cég  fejlesztésében jelent meg az a processzortípus amely már 64 bit </a:t>
            </a:r>
            <a:r>
              <a:rPr lang="hu-HU" dirty="0" smtClean="0">
                <a:solidFill>
                  <a:srgbClr val="FF0000"/>
                </a:solidFill>
              </a:rPr>
              <a:t>hosszúságú </a:t>
            </a:r>
            <a:r>
              <a:rPr lang="hu-HU" dirty="0" smtClean="0">
                <a:solidFill>
                  <a:srgbClr val="FF0000"/>
                </a:solidFill>
              </a:rPr>
              <a:t>adatokkal dolgozott, de kompatibilis volt a korábbi 32 bites programokkal is (X86-64)</a:t>
            </a:r>
          </a:p>
          <a:p>
            <a:r>
              <a:rPr lang="hu-HU" dirty="0" smtClean="0"/>
              <a:t>Azt technológiát 2004-től az Intel is átvette.</a:t>
            </a:r>
          </a:p>
          <a:p>
            <a:r>
              <a:rPr lang="hu-HU" dirty="0" smtClean="0"/>
              <a:t>Az Intelnek létezett egy másik 64 bites architektúrája,az </a:t>
            </a:r>
            <a:r>
              <a:rPr lang="hu-HU" dirty="0" err="1" smtClean="0">
                <a:solidFill>
                  <a:srgbClr val="FF0000"/>
                </a:solidFill>
              </a:rPr>
              <a:t>Itanium</a:t>
            </a:r>
            <a:r>
              <a:rPr lang="hu-HU" dirty="0" smtClean="0"/>
              <a:t> nevű szerver  processzorokban alkalmazta,de az nem volt kompatibilis a 32 bites rendszerekkel.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22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6368"/>
            <a:ext cx="8447973" cy="1325563"/>
          </a:xfrm>
        </p:spPr>
        <p:txBody>
          <a:bodyPr>
            <a:normAutofit/>
          </a:bodyPr>
          <a:lstStyle/>
          <a:p>
            <a:pPr algn="ctr"/>
            <a:r>
              <a:rPr lang="hu-HU" sz="3600" dirty="0" smtClean="0"/>
              <a:t>A processzorok fejlődése- az integrált memóriavezérlő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2506" y="1748623"/>
            <a:ext cx="8730114" cy="4806181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A processzorok fejlesztésénél megfigyelhető   az új funkciók beépítése a processzorba.</a:t>
            </a:r>
          </a:p>
          <a:p>
            <a:r>
              <a:rPr lang="hu-HU" dirty="0" smtClean="0"/>
              <a:t>A memóriavezérlő 2003-tól a processzorba került, így megszűnt  az a busz (FSB), amely összekötötte az alaplapi memóriavezérlőt ( az </a:t>
            </a:r>
            <a:r>
              <a:rPr lang="hu-HU" dirty="0"/>
              <a:t>a</a:t>
            </a:r>
            <a:r>
              <a:rPr lang="hu-HU" dirty="0" smtClean="0"/>
              <a:t>laplap északi hídjában) a processzorral</a:t>
            </a:r>
          </a:p>
          <a:p>
            <a:r>
              <a:rPr lang="hu-HU" dirty="0" smtClean="0"/>
              <a:t>Az AMD a K8-as Athlon 64-ben alkalmazta először ezt technikát</a:t>
            </a:r>
          </a:p>
          <a:p>
            <a:pPr lvl="1"/>
            <a:r>
              <a:rPr lang="hu-HU" dirty="0" smtClean="0"/>
              <a:t>Az AMD a megszűnő FSB helyett bevezette  </a:t>
            </a:r>
            <a:r>
              <a:rPr lang="hu-HU" b="1" dirty="0" err="1" smtClean="0">
                <a:solidFill>
                  <a:srgbClr val="FF0000"/>
                </a:solidFill>
              </a:rPr>
              <a:t>HyperTrasport</a:t>
            </a:r>
            <a:r>
              <a:rPr lang="hu-HU" dirty="0" smtClean="0"/>
              <a:t> buszt, ami tartja a kapcsolatot az alaplap lapkakészlete és processzor  között. </a:t>
            </a:r>
          </a:p>
          <a:p>
            <a:pPr lvl="1"/>
            <a:r>
              <a:rPr lang="hu-HU" dirty="0" smtClean="0"/>
              <a:t>Az Intel saját megoldása a </a:t>
            </a:r>
            <a:r>
              <a:rPr lang="hu-HU" b="1" dirty="0" smtClean="0">
                <a:solidFill>
                  <a:srgbClr val="FF0000"/>
                </a:solidFill>
              </a:rPr>
              <a:t>Quick </a:t>
            </a:r>
            <a:r>
              <a:rPr lang="hu-HU" b="1" dirty="0" err="1" smtClean="0">
                <a:solidFill>
                  <a:srgbClr val="FF0000"/>
                </a:solidFill>
              </a:rPr>
              <a:t>Path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Inteconect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dirty="0" smtClean="0"/>
              <a:t>volt 2008-tól az FSB felváltására. (Intel i7 Nehalem 9xxx processzorokban jelent meg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15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2654" y="336884"/>
            <a:ext cx="7886700" cy="814790"/>
          </a:xfrm>
        </p:spPr>
        <p:txBody>
          <a:bodyPr>
            <a:noAutofit/>
          </a:bodyPr>
          <a:lstStyle/>
          <a:p>
            <a:pPr algn="ctr"/>
            <a:r>
              <a:rPr lang="hu-HU" sz="3600" dirty="0" smtClean="0"/>
              <a:t>A processzorok fejlődése- a csíkszélesség csökkenése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49" y="1443789"/>
            <a:ext cx="8428723" cy="4733174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Moore megfigyelése szerint  évente megduplázódik az áramköri egységek száma, amit a részegységek méretének csökkentése tesz lehetővé (Moore-törvény1965)</a:t>
            </a:r>
          </a:p>
          <a:p>
            <a:r>
              <a:rPr lang="hu-HU" dirty="0" smtClean="0"/>
              <a:t> Az Intel 2007-től alkalmazta a </a:t>
            </a:r>
            <a:r>
              <a:rPr lang="hu-HU" b="1" dirty="0" err="1" smtClean="0">
                <a:solidFill>
                  <a:srgbClr val="FF0000"/>
                </a:solidFill>
              </a:rPr>
              <a:t>tick-tock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modelt</a:t>
            </a:r>
            <a:r>
              <a:rPr lang="hu-HU" b="1" dirty="0" smtClean="0">
                <a:solidFill>
                  <a:srgbClr val="FF0000"/>
                </a:solidFill>
              </a:rPr>
              <a:t>(Tik-tak)</a:t>
            </a:r>
          </a:p>
          <a:p>
            <a:r>
              <a:rPr lang="hu-HU" dirty="0" smtClean="0"/>
              <a:t>Eszerint </a:t>
            </a:r>
            <a:r>
              <a:rPr lang="hu-HU" dirty="0" smtClean="0">
                <a:solidFill>
                  <a:srgbClr val="FF0000"/>
                </a:solidFill>
              </a:rPr>
              <a:t>az egyik évben csökkenti a méretet (</a:t>
            </a:r>
            <a:r>
              <a:rPr lang="hu-HU" dirty="0" err="1" smtClean="0">
                <a:solidFill>
                  <a:srgbClr val="FF0000"/>
                </a:solidFill>
              </a:rPr>
              <a:t>tick</a:t>
            </a:r>
            <a:r>
              <a:rPr lang="hu-HU" dirty="0" smtClean="0">
                <a:solidFill>
                  <a:srgbClr val="FF0000"/>
                </a:solidFill>
              </a:rPr>
              <a:t>) (csíkszélesség) másik évben új </a:t>
            </a:r>
            <a:r>
              <a:rPr lang="hu-HU" dirty="0" err="1" smtClean="0">
                <a:solidFill>
                  <a:srgbClr val="FF0000"/>
                </a:solidFill>
              </a:rPr>
              <a:t>mikroarchitektúrát</a:t>
            </a:r>
            <a:r>
              <a:rPr lang="hu-HU" dirty="0" smtClean="0">
                <a:solidFill>
                  <a:srgbClr val="FF0000"/>
                </a:solidFill>
              </a:rPr>
              <a:t> vezet be (</a:t>
            </a:r>
            <a:r>
              <a:rPr lang="hu-HU" dirty="0" err="1" smtClean="0">
                <a:solidFill>
                  <a:srgbClr val="FF0000"/>
                </a:solidFill>
              </a:rPr>
              <a:t>tock</a:t>
            </a:r>
            <a:r>
              <a:rPr lang="hu-HU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hu-HU" dirty="0" smtClean="0"/>
              <a:t>2018-ban már inkább 3 fázisról beszélnek: mikroarchitektúra fejlesztése, a csíkszélesség csökkentése, a optimalizálás</a:t>
            </a:r>
          </a:p>
          <a:p>
            <a:r>
              <a:rPr lang="hu-HU" dirty="0" smtClean="0"/>
              <a:t>A csíkszélesség csökkentése  egy szint alatt már nem folytatható,  a jövő a többrétegű(3D) integrált áramkörök fejlesztése lesz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03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Az Intel </a:t>
            </a:r>
            <a:r>
              <a:rPr lang="hu-HU" dirty="0" err="1" smtClean="0"/>
              <a:t>Tikk-Takk</a:t>
            </a:r>
            <a:r>
              <a:rPr lang="hu-HU" dirty="0" smtClean="0"/>
              <a:t> modellje</a:t>
            </a:r>
            <a:endParaRPr lang="hu-HU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/>
          </p:nvPr>
        </p:nvGraphicFramePr>
        <p:xfrm>
          <a:off x="991401" y="2492943"/>
          <a:ext cx="6453656" cy="2540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3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2006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2007</a:t>
                      </a:r>
                      <a:endParaRPr lang="hu-HU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2008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2009</a:t>
                      </a:r>
                      <a:endParaRPr lang="hu-HU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b="1" dirty="0">
                          <a:solidFill>
                            <a:schemeClr val="bg1"/>
                          </a:solidFill>
                          <a:effectLst/>
                        </a:rPr>
                        <a:t>2010</a:t>
                      </a:r>
                      <a:endParaRPr lang="hu-HU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0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Merom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Penryn</a:t>
                      </a:r>
                      <a:endParaRPr lang="hu-HU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b="1" dirty="0">
                          <a:solidFill>
                            <a:schemeClr val="bg1"/>
                          </a:solidFill>
                          <a:effectLst/>
                        </a:rPr>
                        <a:t>Nehalem</a:t>
                      </a:r>
                      <a:endParaRPr lang="hu-HU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Westmere</a:t>
                      </a:r>
                      <a:endParaRPr lang="hu-HU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b="1" dirty="0" err="1">
                          <a:solidFill>
                            <a:schemeClr val="bg1"/>
                          </a:solidFill>
                          <a:effectLst/>
                        </a:rPr>
                        <a:t>Sandy</a:t>
                      </a:r>
                      <a:r>
                        <a:rPr lang="hu-HU" sz="1400" b="1" dirty="0">
                          <a:solidFill>
                            <a:schemeClr val="bg1"/>
                          </a:solidFill>
                          <a:effectLst/>
                        </a:rPr>
                        <a:t> Bridge</a:t>
                      </a:r>
                      <a:endParaRPr lang="hu-HU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30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Új mikro-architektúra</a:t>
                      </a:r>
                      <a:endParaRPr lang="hu-HU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65 nm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Új processzor</a:t>
                      </a:r>
                      <a:endParaRPr lang="hu-HU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45 nm</a:t>
                      </a:r>
                      <a:endParaRPr lang="hu-HU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b="1" dirty="0">
                          <a:solidFill>
                            <a:schemeClr val="bg1"/>
                          </a:solidFill>
                          <a:effectLst/>
                        </a:rPr>
                        <a:t>Új mikro-architektúra</a:t>
                      </a:r>
                      <a:endParaRPr lang="hu-HU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b="1" dirty="0">
                          <a:solidFill>
                            <a:schemeClr val="bg1"/>
                          </a:solidFill>
                          <a:effectLst/>
                        </a:rPr>
                        <a:t>45 nm</a:t>
                      </a:r>
                      <a:endParaRPr lang="hu-HU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Új processzor</a:t>
                      </a:r>
                      <a:endParaRPr lang="hu-HU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32 nm</a:t>
                      </a:r>
                      <a:endParaRPr lang="hu-HU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b="1" dirty="0">
                          <a:solidFill>
                            <a:schemeClr val="bg1"/>
                          </a:solidFill>
                          <a:effectLst/>
                        </a:rPr>
                        <a:t>Új mikro-architektúra</a:t>
                      </a:r>
                      <a:endParaRPr lang="hu-HU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b="1" dirty="0">
                          <a:solidFill>
                            <a:schemeClr val="bg1"/>
                          </a:solidFill>
                          <a:effectLst/>
                        </a:rPr>
                        <a:t>32 nm</a:t>
                      </a:r>
                      <a:endParaRPr lang="hu-HU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 err="1">
                          <a:effectLst/>
                        </a:rPr>
                        <a:t>Takk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Tikk</a:t>
                      </a:r>
                      <a:endParaRPr lang="hu-HU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b="1" dirty="0" err="1">
                          <a:solidFill>
                            <a:schemeClr val="bg1"/>
                          </a:solidFill>
                          <a:effectLst/>
                        </a:rPr>
                        <a:t>Takk</a:t>
                      </a:r>
                      <a:endParaRPr lang="hu-HU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Tikk</a:t>
                      </a:r>
                      <a:endParaRPr lang="hu-HU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400" b="1" dirty="0" err="1">
                          <a:solidFill>
                            <a:schemeClr val="bg1"/>
                          </a:solidFill>
                          <a:effectLst/>
                        </a:rPr>
                        <a:t>Takk</a:t>
                      </a:r>
                      <a:endParaRPr lang="hu-HU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0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Adattároló részegységek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 számítógép adatokkal dolgozik, ezért többféle részegysége is tárol adatokat.</a:t>
            </a:r>
          </a:p>
          <a:p>
            <a:r>
              <a:rPr lang="hu-HU" dirty="0" smtClean="0"/>
              <a:t>Az adattároló részegységek négy kategóriába sorolhatóak:</a:t>
            </a:r>
          </a:p>
          <a:p>
            <a:pPr lvl="1"/>
            <a:r>
              <a:rPr lang="hu-HU" dirty="0" smtClean="0"/>
              <a:t>Háttértárak</a:t>
            </a:r>
          </a:p>
          <a:p>
            <a:pPr lvl="1"/>
            <a:r>
              <a:rPr lang="hu-HU" dirty="0" smtClean="0"/>
              <a:t>Operatív tárak (memória)</a:t>
            </a:r>
          </a:p>
          <a:p>
            <a:pPr lvl="1"/>
            <a:r>
              <a:rPr lang="hu-HU" dirty="0" smtClean="0"/>
              <a:t>Gyorsító tárak (Cashe)</a:t>
            </a:r>
          </a:p>
          <a:p>
            <a:pPr lvl="1"/>
            <a:r>
              <a:rPr lang="hu-HU" dirty="0" smtClean="0"/>
              <a:t>regiszterek</a:t>
            </a:r>
          </a:p>
          <a:p>
            <a:r>
              <a:rPr lang="hu-HU" dirty="0" smtClean="0"/>
              <a:t>A négy kategória eltérő feladatkörrel rendelkezik, különböző módokon, és különböző ideg tárolják az adatokat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0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mai számítógép fő részegységei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Alaplap</a:t>
            </a:r>
          </a:p>
          <a:p>
            <a:r>
              <a:rPr lang="hu-HU" dirty="0" smtClean="0"/>
              <a:t>Processzor</a:t>
            </a:r>
          </a:p>
          <a:p>
            <a:r>
              <a:rPr lang="hu-HU" dirty="0" smtClean="0"/>
              <a:t>Memória</a:t>
            </a:r>
          </a:p>
          <a:p>
            <a:r>
              <a:rPr lang="hu-HU" dirty="0" smtClean="0"/>
              <a:t>Videóvezérlő (sokszor alapra vagy processzorba integrálva)</a:t>
            </a:r>
          </a:p>
          <a:p>
            <a:r>
              <a:rPr lang="hu-HU" dirty="0" smtClean="0"/>
              <a:t>Háttértárak (merevlemez, cserélhető háttértárak)</a:t>
            </a:r>
          </a:p>
          <a:p>
            <a:r>
              <a:rPr lang="hu-HU" dirty="0" smtClean="0"/>
              <a:t>Beviteli perifériák (egér, </a:t>
            </a:r>
            <a:r>
              <a:rPr lang="hu-HU" dirty="0" err="1" smtClean="0"/>
              <a:t>billenytűzet</a:t>
            </a:r>
            <a:r>
              <a:rPr lang="hu-HU" dirty="0" smtClean="0"/>
              <a:t>  stb.)</a:t>
            </a:r>
          </a:p>
          <a:p>
            <a:r>
              <a:rPr lang="hu-HU" dirty="0" smtClean="0"/>
              <a:t>Kiviteli Perifériák ( monitor, nyomtató stb.)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81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2950" y="468423"/>
            <a:ext cx="7886700" cy="880602"/>
          </a:xfrm>
        </p:spPr>
        <p:txBody>
          <a:bodyPr/>
          <a:lstStyle/>
          <a:p>
            <a:r>
              <a:rPr lang="hu-HU" dirty="0" smtClean="0"/>
              <a:t>A tárolók összeghasonlítása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9" name="Csoportba foglalás 8"/>
          <p:cNvGrpSpPr/>
          <p:nvPr/>
        </p:nvGrpSpPr>
        <p:grpSpPr>
          <a:xfrm>
            <a:off x="742950" y="1552754"/>
            <a:ext cx="6993790" cy="4540072"/>
            <a:chOff x="842110" y="1636890"/>
            <a:chExt cx="6993790" cy="4540072"/>
          </a:xfrm>
        </p:grpSpPr>
        <p:sp>
          <p:nvSpPr>
            <p:cNvPr id="4" name="Téglalap 3"/>
            <p:cNvSpPr/>
            <p:nvPr/>
          </p:nvSpPr>
          <p:spPr>
            <a:xfrm>
              <a:off x="6092791" y="3782728"/>
              <a:ext cx="1743109" cy="84702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3200" b="1" dirty="0" smtClean="0"/>
                <a:t>regiszter</a:t>
              </a:r>
              <a:endParaRPr lang="hu-HU" sz="3200" b="1" dirty="0"/>
            </a:p>
          </p:txBody>
        </p:sp>
        <p:sp>
          <p:nvSpPr>
            <p:cNvPr id="5" name="Téglalap 4"/>
            <p:cNvSpPr/>
            <p:nvPr/>
          </p:nvSpPr>
          <p:spPr>
            <a:xfrm>
              <a:off x="4262387" y="3561346"/>
              <a:ext cx="1630413" cy="143416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b="1" dirty="0" err="1"/>
                <a:t>G</a:t>
              </a:r>
              <a:r>
                <a:rPr lang="hu-HU" sz="2400" b="1" dirty="0" err="1" smtClean="0"/>
                <a:t>yorsítótár</a:t>
              </a:r>
              <a:endParaRPr lang="hu-HU" sz="2400" b="1" dirty="0"/>
            </a:p>
          </p:txBody>
        </p:sp>
        <p:sp>
          <p:nvSpPr>
            <p:cNvPr id="6" name="Téglalap 5"/>
            <p:cNvSpPr/>
            <p:nvPr/>
          </p:nvSpPr>
          <p:spPr>
            <a:xfrm>
              <a:off x="2645443" y="3155858"/>
              <a:ext cx="1376413" cy="252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b="1" dirty="0" smtClean="0"/>
                <a:t>memória</a:t>
              </a:r>
              <a:endParaRPr lang="hu-HU" sz="2400" b="1" dirty="0"/>
            </a:p>
          </p:txBody>
        </p:sp>
        <p:sp>
          <p:nvSpPr>
            <p:cNvPr id="7" name="Téglalap 6"/>
            <p:cNvSpPr/>
            <p:nvPr/>
          </p:nvSpPr>
          <p:spPr>
            <a:xfrm>
              <a:off x="842110" y="2656573"/>
              <a:ext cx="1589873" cy="35203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00" b="1" dirty="0" smtClean="0"/>
                <a:t>Háttértár</a:t>
              </a:r>
              <a:endParaRPr lang="hu-HU" sz="2800" b="1" dirty="0"/>
            </a:p>
          </p:txBody>
        </p:sp>
        <p:sp>
          <p:nvSpPr>
            <p:cNvPr id="8" name="Jobbra nyíl 7"/>
            <p:cNvSpPr/>
            <p:nvPr/>
          </p:nvSpPr>
          <p:spPr>
            <a:xfrm>
              <a:off x="842110" y="1636890"/>
              <a:ext cx="6993790" cy="1130300"/>
            </a:xfrm>
            <a:prstGeom prst="rightArrow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00" b="1" dirty="0" smtClean="0">
                  <a:solidFill>
                    <a:srgbClr val="FF0000"/>
                  </a:solidFill>
                </a:rPr>
                <a:t>Gyorsabb, drágább, kisebb</a:t>
              </a:r>
              <a:endParaRPr lang="hu-HU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77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háttértárak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háttértárak a számítógép kikapcsolt állapotában is tárolják az adatokat.</a:t>
            </a:r>
          </a:p>
          <a:p>
            <a:r>
              <a:rPr lang="hu-HU" dirty="0" smtClean="0"/>
              <a:t>A háttértárakon történik a programok, illetve a különböző adatfájloknak a tárolása.</a:t>
            </a:r>
          </a:p>
          <a:p>
            <a:r>
              <a:rPr lang="hu-HU" dirty="0" smtClean="0"/>
              <a:t>A legfontosabb háttértár a merevlemez,általában innen indul a számítógép operációs rendszere és a felhasználó által létrehozott fájlok is itt találhatóak.</a:t>
            </a:r>
          </a:p>
          <a:p>
            <a:r>
              <a:rPr lang="hu-HU" dirty="0" smtClean="0"/>
              <a:t>Ezen kívül cserélhető háttértárak is léteznek( CD-lemez, </a:t>
            </a:r>
            <a:r>
              <a:rPr lang="hu-HU" dirty="0" err="1" smtClean="0"/>
              <a:t>pendrive</a:t>
            </a:r>
            <a:r>
              <a:rPr lang="hu-HU" dirty="0" smtClean="0"/>
              <a:t> stb.)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9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memória (operatív tár) jellemzői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 számítógép indításkor az operációs rendszer a memóriába töltődik</a:t>
            </a:r>
          </a:p>
          <a:p>
            <a:r>
              <a:rPr lang="hu-HU" dirty="0" smtClean="0"/>
              <a:t>A felhasználó által elindított programok, valamint használt fájlok is memóriába töltődnek.</a:t>
            </a:r>
          </a:p>
          <a:p>
            <a:r>
              <a:rPr lang="hu-HU" dirty="0" smtClean="0"/>
              <a:t>A memória nagy része csak addig tárol adatokat, ameddig feszültség alatt van, tehát a számítógép kikapcsolásakor ezek az adatok elvesznek.</a:t>
            </a:r>
          </a:p>
          <a:p>
            <a:r>
              <a:rPr lang="hu-HU" dirty="0" smtClean="0"/>
              <a:t>Létezik olyan speciális memória, melynek az adatai megmaradnak  kikapcsolás után is, a számítógép indításához szükséges programok vannak itt eltárolva. (ROM, EPROM, EEPROM)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6391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6950" y="385064"/>
            <a:ext cx="7886700" cy="756745"/>
          </a:xfrm>
        </p:spPr>
        <p:txBody>
          <a:bodyPr/>
          <a:lstStyle/>
          <a:p>
            <a:pPr algn="ctr"/>
            <a:r>
              <a:rPr lang="hu-HU" dirty="0" smtClean="0"/>
              <a:t>Az adatok olvasása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7" name="Csoportba foglalás 6"/>
          <p:cNvGrpSpPr/>
          <p:nvPr/>
        </p:nvGrpSpPr>
        <p:grpSpPr>
          <a:xfrm>
            <a:off x="355600" y="2111216"/>
            <a:ext cx="8432799" cy="3451385"/>
            <a:chOff x="355600" y="2466816"/>
            <a:chExt cx="8432799" cy="3451385"/>
          </a:xfrm>
        </p:grpSpPr>
        <p:sp>
          <p:nvSpPr>
            <p:cNvPr id="4" name="Téglalap 3"/>
            <p:cNvSpPr/>
            <p:nvPr/>
          </p:nvSpPr>
          <p:spPr>
            <a:xfrm>
              <a:off x="355600" y="2500296"/>
              <a:ext cx="4635499" cy="34179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Ellipszis 4"/>
            <p:cNvSpPr/>
            <p:nvPr/>
          </p:nvSpPr>
          <p:spPr>
            <a:xfrm>
              <a:off x="476249" y="4693938"/>
              <a:ext cx="1473200" cy="698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Regiszter</a:t>
              </a:r>
              <a:endParaRPr lang="hu-HU" dirty="0"/>
            </a:p>
          </p:txBody>
        </p:sp>
        <p:sp>
          <p:nvSpPr>
            <p:cNvPr id="8" name="Ellipszis 7"/>
            <p:cNvSpPr/>
            <p:nvPr/>
          </p:nvSpPr>
          <p:spPr>
            <a:xfrm>
              <a:off x="457199" y="3792254"/>
              <a:ext cx="1473200" cy="698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Regiszter</a:t>
              </a:r>
              <a:endParaRPr lang="hu-HU" dirty="0"/>
            </a:p>
          </p:txBody>
        </p:sp>
        <p:sp>
          <p:nvSpPr>
            <p:cNvPr id="9" name="Ellipszis 8"/>
            <p:cNvSpPr/>
            <p:nvPr/>
          </p:nvSpPr>
          <p:spPr>
            <a:xfrm>
              <a:off x="457199" y="2797025"/>
              <a:ext cx="1473200" cy="698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Regiszter</a:t>
              </a:r>
              <a:endParaRPr lang="hu-HU" dirty="0"/>
            </a:p>
          </p:txBody>
        </p:sp>
        <p:sp>
          <p:nvSpPr>
            <p:cNvPr id="10" name="Téglalap 9"/>
            <p:cNvSpPr/>
            <p:nvPr/>
          </p:nvSpPr>
          <p:spPr>
            <a:xfrm>
              <a:off x="2987449" y="3495525"/>
              <a:ext cx="1587500" cy="136048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1" dirty="0" err="1" smtClean="0">
                  <a:solidFill>
                    <a:srgbClr val="FF0000"/>
                  </a:solidFill>
                </a:rPr>
                <a:t>Gyorsítótárak</a:t>
              </a:r>
              <a:r>
                <a:rPr lang="hu-HU" b="1" dirty="0" smtClean="0">
                  <a:solidFill>
                    <a:srgbClr val="FF0000"/>
                  </a:solidFill>
                </a:rPr>
                <a:t> (L1, L2,L3 cashe)</a:t>
              </a:r>
              <a:endParaRPr lang="hu-HU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églalap 12"/>
            <p:cNvSpPr/>
            <p:nvPr/>
          </p:nvSpPr>
          <p:spPr>
            <a:xfrm>
              <a:off x="5515405" y="2466816"/>
              <a:ext cx="1434362" cy="3417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b="1" dirty="0" smtClean="0"/>
                <a:t>M</a:t>
              </a:r>
              <a:r>
                <a:rPr lang="hu-HU" sz="2400" b="1" dirty="0"/>
                <a:t>e</a:t>
              </a:r>
              <a:r>
                <a:rPr lang="hu-HU" sz="2400" b="1" dirty="0" smtClean="0"/>
                <a:t>mória</a:t>
              </a:r>
              <a:endParaRPr lang="hu-HU" sz="2400" b="1" dirty="0"/>
            </a:p>
          </p:txBody>
        </p:sp>
        <p:sp>
          <p:nvSpPr>
            <p:cNvPr id="14" name="Téglalap 13"/>
            <p:cNvSpPr/>
            <p:nvPr/>
          </p:nvSpPr>
          <p:spPr>
            <a:xfrm>
              <a:off x="7334249" y="2500297"/>
              <a:ext cx="1454150" cy="341790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b="1" dirty="0" smtClean="0"/>
                <a:t>Háttértár</a:t>
              </a:r>
              <a:endParaRPr lang="hu-HU" sz="2400" b="1" dirty="0"/>
            </a:p>
          </p:txBody>
        </p:sp>
        <p:cxnSp>
          <p:nvCxnSpPr>
            <p:cNvPr id="16" name="Egyenes összekötő nyíllal 15"/>
            <p:cNvCxnSpPr/>
            <p:nvPr/>
          </p:nvCxnSpPr>
          <p:spPr>
            <a:xfrm>
              <a:off x="1874723" y="3995438"/>
              <a:ext cx="1112726" cy="0"/>
            </a:xfrm>
            <a:prstGeom prst="straightConnector1">
              <a:avLst/>
            </a:prstGeom>
            <a:ln w="825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nyíllal 18"/>
            <p:cNvCxnSpPr/>
            <p:nvPr/>
          </p:nvCxnSpPr>
          <p:spPr>
            <a:xfrm>
              <a:off x="4574949" y="3966219"/>
              <a:ext cx="1112726" cy="0"/>
            </a:xfrm>
            <a:prstGeom prst="straightConnector1">
              <a:avLst/>
            </a:prstGeom>
            <a:ln w="825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nyíllal 19"/>
            <p:cNvCxnSpPr/>
            <p:nvPr/>
          </p:nvCxnSpPr>
          <p:spPr>
            <a:xfrm>
              <a:off x="6662623" y="3966219"/>
              <a:ext cx="1112726" cy="0"/>
            </a:xfrm>
            <a:prstGeom prst="straightConnector1">
              <a:avLst/>
            </a:prstGeom>
            <a:ln w="825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zövegdoboz 20"/>
            <p:cNvSpPr txBox="1"/>
            <p:nvPr/>
          </p:nvSpPr>
          <p:spPr>
            <a:xfrm>
              <a:off x="2643363" y="5384418"/>
              <a:ext cx="1827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b="1" dirty="0" smtClean="0"/>
                <a:t>Processzor</a:t>
              </a:r>
              <a:endParaRPr lang="hu-HU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806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tároló jellemzői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5129" y="1690689"/>
            <a:ext cx="8749364" cy="4486274"/>
          </a:xfrm>
        </p:spPr>
        <p:txBody>
          <a:bodyPr>
            <a:normAutofit/>
          </a:bodyPr>
          <a:lstStyle/>
          <a:p>
            <a:r>
              <a:rPr lang="hu-HU" b="1" dirty="0" smtClean="0"/>
              <a:t>Tárolókapacitás:</a:t>
            </a:r>
            <a:r>
              <a:rPr lang="hu-HU" dirty="0" smtClean="0"/>
              <a:t> mennyi adatot tud tárolni-byte sokszorosai ( </a:t>
            </a:r>
            <a:r>
              <a:rPr lang="hu-HU" dirty="0" err="1" smtClean="0"/>
              <a:t>Terrabyte</a:t>
            </a:r>
            <a:r>
              <a:rPr lang="hu-HU" dirty="0" smtClean="0"/>
              <a:t>, </a:t>
            </a:r>
            <a:r>
              <a:rPr lang="hu-HU" dirty="0" err="1"/>
              <a:t>G</a:t>
            </a:r>
            <a:r>
              <a:rPr lang="hu-HU" dirty="0" err="1" smtClean="0"/>
              <a:t>igabyte</a:t>
            </a:r>
            <a:r>
              <a:rPr lang="hu-HU" dirty="0" smtClean="0"/>
              <a:t>, Megabyte)</a:t>
            </a:r>
          </a:p>
          <a:p>
            <a:r>
              <a:rPr lang="hu-HU" b="1" dirty="0" smtClean="0"/>
              <a:t>Hozzáférési idő: </a:t>
            </a:r>
            <a:r>
              <a:rPr lang="hu-HU" dirty="0" smtClean="0"/>
              <a:t>mennyi idő alatt lehet adatot kiolvasni</a:t>
            </a:r>
          </a:p>
          <a:p>
            <a:r>
              <a:rPr lang="hu-HU" b="1" dirty="0" smtClean="0"/>
              <a:t>Ciklusidő:</a:t>
            </a:r>
            <a:r>
              <a:rPr lang="hu-HU" dirty="0" smtClean="0"/>
              <a:t> mennyi idő múlva áll rendelkezésre ugyanarra a műveletre</a:t>
            </a:r>
          </a:p>
          <a:p>
            <a:r>
              <a:rPr lang="hu-HU" b="1" dirty="0" smtClean="0"/>
              <a:t>Címzési mód</a:t>
            </a:r>
            <a:r>
              <a:rPr lang="hu-HU" dirty="0" smtClean="0"/>
              <a:t>: milyen módon olvassa ki az adatokat</a:t>
            </a:r>
          </a:p>
          <a:p>
            <a:pPr lvl="1"/>
            <a:r>
              <a:rPr lang="hu-HU" dirty="0" smtClean="0"/>
              <a:t>Soros elérés</a:t>
            </a:r>
          </a:p>
          <a:p>
            <a:pPr lvl="1"/>
            <a:r>
              <a:rPr lang="hu-HU" dirty="0" smtClean="0"/>
              <a:t>Közvetlen véletlen elérés (Random </a:t>
            </a:r>
            <a:r>
              <a:rPr lang="hu-HU" dirty="0" err="1" smtClean="0"/>
              <a:t>Acces</a:t>
            </a:r>
            <a:r>
              <a:rPr lang="hu-HU" dirty="0" smtClean="0"/>
              <a:t> </a:t>
            </a:r>
            <a:r>
              <a:rPr lang="hu-HU" dirty="0" err="1"/>
              <a:t>M</a:t>
            </a:r>
            <a:r>
              <a:rPr lang="hu-HU" dirty="0" err="1" smtClean="0"/>
              <a:t>emory</a:t>
            </a:r>
            <a:r>
              <a:rPr lang="hu-HU" dirty="0" smtClean="0"/>
              <a:t> -RAM)</a:t>
            </a:r>
          </a:p>
          <a:p>
            <a:pPr lvl="1"/>
            <a:r>
              <a:rPr lang="hu-HU" dirty="0" smtClean="0"/>
              <a:t>Tartalom szerinti elérés(</a:t>
            </a: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Addressabele</a:t>
            </a:r>
            <a:r>
              <a:rPr lang="hu-HU" dirty="0" smtClean="0"/>
              <a:t> </a:t>
            </a:r>
            <a:r>
              <a:rPr lang="hu-HU" dirty="0" err="1" smtClean="0"/>
              <a:t>Memory</a:t>
            </a:r>
            <a:r>
              <a:rPr lang="hu-HU" dirty="0" smtClean="0"/>
              <a:t> CAM)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7449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tárolók csoportosítása  címzési mód szerint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b="1" dirty="0" smtClean="0"/>
              <a:t>Soros elérés</a:t>
            </a:r>
          </a:p>
          <a:p>
            <a:pPr lvl="1"/>
            <a:r>
              <a:rPr lang="hu-HU" dirty="0" smtClean="0"/>
              <a:t>Egymás után lehet csak a tároló cellákat elérni</a:t>
            </a:r>
          </a:p>
          <a:p>
            <a:pPr lvl="1"/>
            <a:r>
              <a:rPr lang="hu-HU" dirty="0" smtClean="0"/>
              <a:t>Lehet </a:t>
            </a:r>
            <a:r>
              <a:rPr lang="hu-HU" b="1" dirty="0" smtClean="0"/>
              <a:t>FIFO</a:t>
            </a:r>
            <a:r>
              <a:rPr lang="hu-HU" dirty="0" smtClean="0"/>
              <a:t> (</a:t>
            </a:r>
            <a:r>
              <a:rPr lang="hu-HU" dirty="0" err="1" smtClean="0"/>
              <a:t>firs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out). Az elsőként bekerült adat elsőként kerül kiolvasásra (sor)</a:t>
            </a:r>
          </a:p>
          <a:p>
            <a:pPr lvl="1"/>
            <a:r>
              <a:rPr lang="hu-HU" dirty="0" smtClean="0"/>
              <a:t>Lehet </a:t>
            </a:r>
            <a:r>
              <a:rPr lang="hu-HU" b="1" dirty="0" smtClean="0"/>
              <a:t>LIFO</a:t>
            </a:r>
            <a:r>
              <a:rPr lang="hu-HU" dirty="0" smtClean="0"/>
              <a:t> (</a:t>
            </a:r>
            <a:r>
              <a:rPr lang="hu-HU" dirty="0" err="1" smtClean="0"/>
              <a:t>last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out) az utolsó ként bekerült adat kerül elsőként kiolvasásra (verem)</a:t>
            </a:r>
          </a:p>
          <a:p>
            <a:r>
              <a:rPr lang="hu-HU" b="1" dirty="0" smtClean="0"/>
              <a:t>Közvetlen (véletlen elérés): </a:t>
            </a:r>
            <a:r>
              <a:rPr lang="hu-HU" dirty="0" smtClean="0"/>
              <a:t>bármelyik cella elérhető, ugyanannyi idő alatt (ilyen a memória és a merevlemez)</a:t>
            </a:r>
          </a:p>
          <a:p>
            <a:r>
              <a:rPr lang="hu-HU" b="1" dirty="0" smtClean="0"/>
              <a:t>Asszociatív (tartalom szerint elérés):</a:t>
            </a:r>
            <a:r>
              <a:rPr lang="hu-HU" dirty="0" smtClean="0"/>
              <a:t> az adott tároló cellát nem a címe, hanem a tartalma alapján lehet elérni .(Ilyen pl. a </a:t>
            </a:r>
            <a:r>
              <a:rPr lang="hu-HU" dirty="0" err="1" smtClean="0"/>
              <a:t>gyorsítótár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619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Tárolók csoportosítása működési elv szerint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Mechanikus tárak</a:t>
            </a:r>
            <a:r>
              <a:rPr lang="hu-HU" dirty="0" smtClean="0"/>
              <a:t>: mechanikus módon alakítanak ki jelet ( pl. lyukszalag, lyukkártya) elavultak</a:t>
            </a:r>
          </a:p>
          <a:p>
            <a:r>
              <a:rPr lang="hu-HU" b="1" dirty="0" smtClean="0"/>
              <a:t>Félvezető alapú tárak </a:t>
            </a:r>
            <a:r>
              <a:rPr lang="hu-HU" dirty="0" smtClean="0"/>
              <a:t>(elektromos töltéssel tárol)</a:t>
            </a:r>
          </a:p>
          <a:p>
            <a:r>
              <a:rPr lang="hu-HU" b="1" dirty="0" smtClean="0"/>
              <a:t>Mágneses tárak</a:t>
            </a:r>
            <a:r>
              <a:rPr lang="hu-HU" dirty="0" smtClean="0"/>
              <a:t>: mágneses úton tárolja az adatokat</a:t>
            </a:r>
          </a:p>
          <a:p>
            <a:r>
              <a:rPr lang="hu-HU" b="1" dirty="0" smtClean="0"/>
              <a:t>Optikai tárak </a:t>
            </a:r>
            <a:r>
              <a:rPr lang="hu-HU" dirty="0" smtClean="0"/>
              <a:t>(p CD, DVD): lézer által égetett jelek tárolják az adatokat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3621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félvezető alapú tárak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u-HU" dirty="0" smtClean="0"/>
              <a:t>Csak </a:t>
            </a:r>
            <a:r>
              <a:rPr lang="hu-HU" dirty="0"/>
              <a:t>elektromos </a:t>
            </a:r>
            <a:r>
              <a:rPr lang="hu-HU" dirty="0" smtClean="0"/>
              <a:t>feszültség </a:t>
            </a:r>
            <a:r>
              <a:rPr lang="hu-HU" dirty="0"/>
              <a:t>hatására tárolja az adatot, </a:t>
            </a:r>
            <a:r>
              <a:rPr lang="hu-HU" dirty="0" smtClean="0"/>
              <a:t>feszültség </a:t>
            </a:r>
            <a:r>
              <a:rPr lang="hu-HU" dirty="0"/>
              <a:t>nélkül elvesznek az adatok. </a:t>
            </a:r>
            <a:endParaRPr lang="hu-HU" dirty="0" smtClean="0"/>
          </a:p>
          <a:p>
            <a:pPr lvl="1"/>
            <a:r>
              <a:rPr lang="hu-HU" dirty="0" smtClean="0"/>
              <a:t>Ilyen pl</a:t>
            </a:r>
            <a:r>
              <a:rPr lang="hu-HU" dirty="0"/>
              <a:t>. RAM </a:t>
            </a:r>
            <a:r>
              <a:rPr lang="hu-HU" dirty="0" smtClean="0"/>
              <a:t>memória</a:t>
            </a:r>
            <a:endParaRPr lang="hu-HU" dirty="0"/>
          </a:p>
          <a:p>
            <a:pPr lvl="1"/>
            <a:r>
              <a:rPr lang="hu-HU" dirty="0"/>
              <a:t>A </a:t>
            </a:r>
            <a:r>
              <a:rPr lang="hu-HU" dirty="0" smtClean="0"/>
              <a:t>tároló cellák </a:t>
            </a:r>
            <a:r>
              <a:rPr lang="hu-HU" dirty="0"/>
              <a:t>tranzisztorokból </a:t>
            </a:r>
            <a:r>
              <a:rPr lang="hu-HU" dirty="0" smtClean="0"/>
              <a:t>állnak</a:t>
            </a:r>
          </a:p>
          <a:p>
            <a:pPr lvl="1"/>
            <a:r>
              <a:rPr lang="hu-HU" dirty="0" smtClean="0"/>
              <a:t>Gyors elérés, viszonylag drága</a:t>
            </a:r>
          </a:p>
          <a:p>
            <a:pPr lvl="1"/>
            <a:r>
              <a:rPr lang="hu-HU" dirty="0" smtClean="0"/>
              <a:t>Frissítés szerint lehet:</a:t>
            </a:r>
          </a:p>
          <a:p>
            <a:pPr lvl="2"/>
            <a:r>
              <a:rPr lang="hu-HU" b="1" dirty="0" smtClean="0"/>
              <a:t>Statikus (SRAM)- </a:t>
            </a:r>
            <a:r>
              <a:rPr lang="hu-HU" dirty="0" smtClean="0"/>
              <a:t>elektromos jelfrissítés nélkül tárol</a:t>
            </a:r>
          </a:p>
          <a:p>
            <a:pPr lvl="3"/>
            <a:r>
              <a:rPr lang="hu-HU" dirty="0" smtClean="0"/>
              <a:t>Drágább,de gyorsabb mint a DRAM</a:t>
            </a:r>
          </a:p>
          <a:p>
            <a:pPr lvl="2"/>
            <a:r>
              <a:rPr lang="hu-HU" b="1" dirty="0" smtClean="0"/>
              <a:t>Dinamikus (DRAM)- </a:t>
            </a:r>
            <a:r>
              <a:rPr lang="hu-HU" dirty="0" smtClean="0"/>
              <a:t>időnként frissíteni kell a tárolt jelet, különben elveszik</a:t>
            </a:r>
          </a:p>
          <a:p>
            <a:pPr lvl="3"/>
            <a:r>
              <a:rPr lang="hu-HU" dirty="0" smtClean="0"/>
              <a:t>Olcsóbb, lassabb mint SRAM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5508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Félvezető alapú speciális tárak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Léteznek olyan tárak ,melyek elektromos fezsülség nélkül is tárolják az adatokat</a:t>
            </a:r>
          </a:p>
          <a:p>
            <a:r>
              <a:rPr lang="hu-HU" b="1" dirty="0" smtClean="0"/>
              <a:t>ROM</a:t>
            </a:r>
            <a:r>
              <a:rPr lang="hu-HU" dirty="0" smtClean="0"/>
              <a:t>( Read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/>
              <a:t>M</a:t>
            </a:r>
            <a:r>
              <a:rPr lang="hu-HU" dirty="0" err="1" smtClean="0"/>
              <a:t>emory</a:t>
            </a:r>
            <a:r>
              <a:rPr lang="hu-HU" dirty="0" smtClean="0"/>
              <a:t>)- gyárilag elkészíttet tartalom, csak olvasható</a:t>
            </a:r>
          </a:p>
          <a:p>
            <a:pPr lvl="1"/>
            <a:r>
              <a:rPr lang="hu-HU" dirty="0" smtClean="0"/>
              <a:t>Ilyen a számítógépekben a BIOS, ami az operációs rendszer betöltését végzi indításkor</a:t>
            </a:r>
          </a:p>
          <a:p>
            <a:r>
              <a:rPr lang="hu-HU" b="1" dirty="0" smtClean="0"/>
              <a:t>PROM</a:t>
            </a:r>
            <a:r>
              <a:rPr lang="hu-HU" dirty="0" smtClean="0"/>
              <a:t>- programozható ROM, speciális eszközzel, egyszer  újraírható</a:t>
            </a:r>
          </a:p>
          <a:p>
            <a:r>
              <a:rPr lang="hu-HU" b="1" dirty="0" smtClean="0"/>
              <a:t>EPROM</a:t>
            </a:r>
            <a:r>
              <a:rPr lang="hu-HU" dirty="0" smtClean="0"/>
              <a:t>: UV fénnyel  törölhető és újraírható  </a:t>
            </a:r>
          </a:p>
          <a:p>
            <a:r>
              <a:rPr lang="hu-HU" b="1" dirty="0" smtClean="0"/>
              <a:t>EEPROM</a:t>
            </a:r>
            <a:r>
              <a:rPr lang="hu-HU" dirty="0" smtClean="0"/>
              <a:t>: elektromosan törölhető, újraírható pl. </a:t>
            </a:r>
            <a:r>
              <a:rPr lang="hu-HU" dirty="0" err="1" smtClean="0"/>
              <a:t>Flash</a:t>
            </a:r>
            <a:r>
              <a:rPr lang="hu-HU" dirty="0" smtClean="0"/>
              <a:t> memória, </a:t>
            </a:r>
            <a:r>
              <a:rPr lang="hu-HU" dirty="0" err="1" smtClean="0"/>
              <a:t>pendrive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7102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mágneses tárak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u-HU" dirty="0" smtClean="0"/>
              <a:t>Mágneses jel útján tárolják az adatokat</a:t>
            </a:r>
          </a:p>
          <a:p>
            <a:pPr lvl="1"/>
            <a:r>
              <a:rPr lang="hu-HU" dirty="0" smtClean="0"/>
              <a:t>Lassabb hozzáférés, </a:t>
            </a:r>
            <a:r>
              <a:rPr lang="hu-HU" dirty="0"/>
              <a:t>mint félvezető alapú tárolás esetén</a:t>
            </a:r>
          </a:p>
          <a:p>
            <a:pPr lvl="1"/>
            <a:r>
              <a:rPr lang="hu-HU" dirty="0"/>
              <a:t>Kikapcsolás után is megmaradnak </a:t>
            </a:r>
            <a:r>
              <a:rPr lang="hu-HU" dirty="0" smtClean="0"/>
              <a:t>az adatok</a:t>
            </a:r>
          </a:p>
          <a:p>
            <a:pPr lvl="1"/>
            <a:r>
              <a:rPr lang="hu-HU" dirty="0" smtClean="0"/>
              <a:t>Érzékenyek a  mágneses behatásra</a:t>
            </a:r>
          </a:p>
          <a:p>
            <a:pPr lvl="1"/>
            <a:r>
              <a:rPr lang="hu-HU" dirty="0" smtClean="0"/>
              <a:t>Korábban mágnesszalagokat is használtak (soros elérés)</a:t>
            </a:r>
          </a:p>
          <a:p>
            <a:pPr lvl="1"/>
            <a:r>
              <a:rPr lang="hu-HU" dirty="0" smtClean="0"/>
              <a:t>A merevlemezek működnek ilyen elven</a:t>
            </a:r>
            <a:endParaRPr lang="hu-HU" dirty="0"/>
          </a:p>
          <a:p>
            <a:pPr lvl="1"/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512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144379"/>
            <a:ext cx="7886700" cy="911043"/>
          </a:xfrm>
        </p:spPr>
        <p:txBody>
          <a:bodyPr/>
          <a:lstStyle/>
          <a:p>
            <a:pPr algn="ctr"/>
            <a:r>
              <a:rPr lang="hu-HU" dirty="0" smtClean="0"/>
              <a:t>Az alaplap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99411"/>
            <a:ext cx="7886700" cy="4877552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 számítógépen az egyes részegységek kapcsolódását az alaplap valósítja meg.</a:t>
            </a:r>
          </a:p>
          <a:p>
            <a:r>
              <a:rPr lang="hu-HU" dirty="0" smtClean="0"/>
              <a:t>Az alaplaphoz illeszkedik a </a:t>
            </a:r>
            <a:r>
              <a:rPr lang="hu-HU" b="1" dirty="0" smtClean="0">
                <a:solidFill>
                  <a:srgbClr val="FF0000"/>
                </a:solidFill>
              </a:rPr>
              <a:t>processzor</a:t>
            </a:r>
            <a:r>
              <a:rPr lang="hu-HU" dirty="0" smtClean="0"/>
              <a:t> és </a:t>
            </a:r>
            <a:r>
              <a:rPr lang="hu-HU" b="1" dirty="0" smtClean="0">
                <a:solidFill>
                  <a:srgbClr val="FF0000"/>
                </a:solidFill>
              </a:rPr>
              <a:t>memória</a:t>
            </a:r>
            <a:r>
              <a:rPr lang="hu-HU" dirty="0" smtClean="0"/>
              <a:t>.</a:t>
            </a:r>
          </a:p>
          <a:p>
            <a:r>
              <a:rPr lang="hu-HU" dirty="0" smtClean="0"/>
              <a:t>Az alaplap tartalmazza a többi részegység kapcsolódását biztosító illesztő felületet is.</a:t>
            </a:r>
          </a:p>
          <a:p>
            <a:r>
              <a:rPr lang="hu-HU" dirty="0" smtClean="0"/>
              <a:t>A csatlakozó eszközökkel az alaplap az úgynevezett </a:t>
            </a:r>
            <a:r>
              <a:rPr lang="hu-HU" b="1" dirty="0" smtClean="0">
                <a:solidFill>
                  <a:srgbClr val="FF0000"/>
                </a:solidFill>
              </a:rPr>
              <a:t>busz</a:t>
            </a:r>
            <a:r>
              <a:rPr lang="hu-HU" dirty="0" smtClean="0"/>
              <a:t>okon, </a:t>
            </a:r>
            <a:r>
              <a:rPr lang="hu-HU" b="1" dirty="0" smtClean="0">
                <a:solidFill>
                  <a:srgbClr val="FF0000"/>
                </a:solidFill>
              </a:rPr>
              <a:t>adatsín</a:t>
            </a:r>
            <a:r>
              <a:rPr lang="hu-HU" dirty="0" smtClean="0"/>
              <a:t>eken tartja a kapcsolatot.</a:t>
            </a:r>
          </a:p>
          <a:p>
            <a:r>
              <a:rPr lang="hu-HU" dirty="0" smtClean="0"/>
              <a:t>Az alaplap energiaellátást a tápegység biztosítja</a:t>
            </a:r>
          </a:p>
          <a:p>
            <a:r>
              <a:rPr lang="hu-HU" dirty="0" smtClean="0"/>
              <a:t>A </a:t>
            </a:r>
            <a:r>
              <a:rPr lang="hu-HU" b="1" dirty="0" smtClean="0">
                <a:solidFill>
                  <a:srgbClr val="FF0000"/>
                </a:solidFill>
              </a:rPr>
              <a:t>tápegység</a:t>
            </a:r>
            <a:r>
              <a:rPr lang="hu-HU" dirty="0" smtClean="0"/>
              <a:t> a hálózati feszültséget (230 V) a számítógép számára szükséges különböző -12 -+12 V-közötti egyenfeszültségre alakítja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50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Optikai tárak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Lézer végzi az adatok írását ,olvasását</a:t>
            </a:r>
          </a:p>
          <a:p>
            <a:r>
              <a:rPr lang="hu-HU" dirty="0" smtClean="0"/>
              <a:t>Viszonylag hosszú ideig képes tárolni az adatokat</a:t>
            </a:r>
          </a:p>
          <a:p>
            <a:r>
              <a:rPr lang="hu-HU" dirty="0" smtClean="0"/>
              <a:t>Fizikai sérülésére érzékeny</a:t>
            </a:r>
          </a:p>
          <a:p>
            <a:r>
              <a:rPr lang="hu-HU" dirty="0" smtClean="0"/>
              <a:t>Archiválásra használják</a:t>
            </a:r>
          </a:p>
          <a:p>
            <a:r>
              <a:rPr lang="hu-HU" dirty="0" smtClean="0"/>
              <a:t>Energiaforrás nélkül is tároló képes</a:t>
            </a:r>
          </a:p>
          <a:p>
            <a:r>
              <a:rPr lang="hu-HU" dirty="0" smtClean="0"/>
              <a:t>Ilyen a CD, DVD, </a:t>
            </a:r>
            <a:r>
              <a:rPr lang="hu-HU" dirty="0" err="1" smtClean="0"/>
              <a:t>BLUE-Ray</a:t>
            </a:r>
            <a:r>
              <a:rPr lang="hu-HU" dirty="0" smtClean="0"/>
              <a:t> lemez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8358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Tárolók csoportosítása az adat módosíthatósága szerint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Irható és olvasható tárolók:</a:t>
            </a:r>
          </a:p>
          <a:p>
            <a:pPr lvl="1"/>
            <a:r>
              <a:rPr lang="hu-HU" dirty="0" smtClean="0"/>
              <a:t> RAM, merevlemez, optikai tár (újraírható lemez)</a:t>
            </a:r>
          </a:p>
          <a:p>
            <a:pPr lvl="1"/>
            <a:r>
              <a:rPr lang="hu-HU" dirty="0" smtClean="0"/>
              <a:t>Az adattárolás módjától függ, hogy hányszor lehet újraírni az adatokat</a:t>
            </a:r>
          </a:p>
          <a:p>
            <a:r>
              <a:rPr lang="hu-HU" dirty="0" smtClean="0"/>
              <a:t>Csak írható:</a:t>
            </a:r>
          </a:p>
          <a:p>
            <a:pPr lvl="1"/>
            <a:r>
              <a:rPr lang="hu-HU" dirty="0" smtClean="0"/>
              <a:t>Végleges beírású tárnak is nevezik</a:t>
            </a:r>
          </a:p>
          <a:p>
            <a:pPr lvl="1"/>
            <a:r>
              <a:rPr lang="hu-HU" dirty="0" smtClean="0"/>
              <a:t>Csak egyszer lehet rá adatot írni</a:t>
            </a:r>
          </a:p>
          <a:p>
            <a:pPr lvl="1"/>
            <a:r>
              <a:rPr lang="hu-HU" dirty="0" smtClean="0"/>
              <a:t>Ilyen a ROM, és a csak olvasható CD-lemez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326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59" y="132249"/>
            <a:ext cx="6736976" cy="618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9400" y="352426"/>
            <a:ext cx="8566150" cy="1325563"/>
          </a:xfrm>
        </p:spPr>
        <p:txBody>
          <a:bodyPr/>
          <a:lstStyle/>
          <a:p>
            <a:pPr algn="ctr"/>
            <a:r>
              <a:rPr lang="hu-HU" dirty="0" smtClean="0"/>
              <a:t>Az alaplap legfontosabb részegységei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 alaplapon lévő hardverelemek összehangolását a lapkakészlet  (chipset) végzi, ez egy áramköri elem.</a:t>
            </a:r>
          </a:p>
          <a:p>
            <a:r>
              <a:rPr lang="hu-HU" dirty="0" smtClean="0"/>
              <a:t>Az alaplap legfontosabb elmei:</a:t>
            </a:r>
          </a:p>
          <a:p>
            <a:pPr lvl="1"/>
            <a:r>
              <a:rPr lang="hu-HU" dirty="0" smtClean="0"/>
              <a:t>Órajel generátor</a:t>
            </a:r>
          </a:p>
          <a:p>
            <a:pPr lvl="1"/>
            <a:r>
              <a:rPr lang="hu-HU" dirty="0" smtClean="0"/>
              <a:t>CMOS memória- tárolja a BIOS beállításait</a:t>
            </a:r>
          </a:p>
          <a:p>
            <a:pPr lvl="1"/>
            <a:r>
              <a:rPr lang="hu-HU" dirty="0" smtClean="0"/>
              <a:t>Adatáramlást biztosító buszrendszer</a:t>
            </a:r>
          </a:p>
          <a:p>
            <a:pPr lvl="1"/>
            <a:r>
              <a:rPr lang="hu-HU" dirty="0" smtClean="0"/>
              <a:t>Alaplapra integrált csatlakozók (USB, VGA,HDMI stb.)</a:t>
            </a:r>
          </a:p>
          <a:p>
            <a:pPr lvl="1"/>
            <a:r>
              <a:rPr lang="hu-HU" dirty="0" smtClean="0"/>
              <a:t>Bővítőkártyák helyei</a:t>
            </a:r>
          </a:p>
          <a:p>
            <a:pPr lvl="1"/>
            <a:r>
              <a:rPr lang="hu-HU" dirty="0" smtClean="0"/>
              <a:t>Memória hely</a:t>
            </a:r>
          </a:p>
          <a:p>
            <a:pPr lvl="1"/>
            <a:r>
              <a:rPr lang="hu-HU" dirty="0" smtClean="0"/>
              <a:t>Processzor foglalat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00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7574"/>
          </a:xfrm>
        </p:spPr>
        <p:txBody>
          <a:bodyPr/>
          <a:lstStyle/>
          <a:p>
            <a:pPr algn="ctr"/>
            <a:r>
              <a:rPr lang="hu-HU" dirty="0" smtClean="0"/>
              <a:t>A lapkakészlet (CHIPSET)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7500" y="1549400"/>
            <a:ext cx="8674100" cy="4627563"/>
          </a:xfrm>
        </p:spPr>
        <p:txBody>
          <a:bodyPr>
            <a:normAutofit/>
          </a:bodyPr>
          <a:lstStyle/>
          <a:p>
            <a:r>
              <a:rPr lang="hu-HU" dirty="0" smtClean="0"/>
              <a:t>Két fő integrált áramkörből áll, az alaplap legfontosabb vezérlő eleme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Északi híd:</a:t>
            </a:r>
            <a:r>
              <a:rPr lang="hu-HU" dirty="0" smtClean="0"/>
              <a:t> ez vezérli a gyors eszközöket(processzor, memória, videokártya)</a:t>
            </a:r>
          </a:p>
          <a:p>
            <a:pPr lvl="1"/>
            <a:r>
              <a:rPr lang="hu-HU" dirty="0" smtClean="0"/>
              <a:t>Az északi híd és a processzor között húzódik az FSB (Front </a:t>
            </a:r>
            <a:r>
              <a:rPr lang="hu-HU" dirty="0" err="1"/>
              <a:t>S</a:t>
            </a:r>
            <a:r>
              <a:rPr lang="hu-HU" dirty="0" err="1" smtClean="0"/>
              <a:t>ide</a:t>
            </a:r>
            <a:r>
              <a:rPr lang="hu-HU" dirty="0" smtClean="0"/>
              <a:t> </a:t>
            </a:r>
            <a:r>
              <a:rPr lang="hu-HU" dirty="0" err="1" smtClean="0"/>
              <a:t>Bus</a:t>
            </a:r>
            <a:r>
              <a:rPr lang="hu-HU" dirty="0" smtClean="0"/>
              <a:t>) melynek sebessége meghatározza az egész alaplap működését.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Déli híd: </a:t>
            </a:r>
            <a:r>
              <a:rPr lang="hu-HU" dirty="0" smtClean="0"/>
              <a:t>ez </a:t>
            </a:r>
            <a:r>
              <a:rPr lang="hu-HU" dirty="0" err="1" smtClean="0"/>
              <a:t>vezérli</a:t>
            </a:r>
            <a:r>
              <a:rPr lang="hu-HU" dirty="0" smtClean="0"/>
              <a:t> a lassabb eszközöket (optikai tárak, merevlemez stb.)</a:t>
            </a:r>
          </a:p>
          <a:p>
            <a:pPr lvl="1"/>
            <a:r>
              <a:rPr lang="hu-HU" dirty="0" smtClean="0"/>
              <a:t>A déli híd nem áll közvetlen kapcsolatban a processzorral, az északi hídon keresztül kommunikál vele.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63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9400" y="546100"/>
            <a:ext cx="3238500" cy="2882900"/>
          </a:xfrm>
        </p:spPr>
        <p:txBody>
          <a:bodyPr/>
          <a:lstStyle/>
          <a:p>
            <a:r>
              <a:rPr lang="hu-HU" dirty="0" smtClean="0"/>
              <a:t>Az alaplap logikai felépítése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00" y="60983"/>
            <a:ext cx="4877325" cy="6736033"/>
          </a:xfrm>
        </p:spPr>
      </p:pic>
    </p:spTree>
    <p:extLst>
      <p:ext uri="{BB962C8B-B14F-4D97-AF65-F5344CB8AC3E}">
        <p14:creationId xmlns:p14="http://schemas.microsoft.com/office/powerpoint/2010/main" val="392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buszrendszer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alaplapon és a processzoron belül is működő adatvezetékek.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Belső buszrendszer</a:t>
            </a:r>
            <a:r>
              <a:rPr lang="hu-HU" dirty="0" smtClean="0">
                <a:solidFill>
                  <a:srgbClr val="FF0000"/>
                </a:solidFill>
              </a:rPr>
              <a:t>: </a:t>
            </a:r>
            <a:r>
              <a:rPr lang="hu-HU" dirty="0" smtClean="0"/>
              <a:t>a processzoron belüli adatátvitelt bonyolítja 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Külső buszrendszer</a:t>
            </a:r>
            <a:r>
              <a:rPr lang="hu-HU" dirty="0" smtClean="0">
                <a:solidFill>
                  <a:srgbClr val="FF0000"/>
                </a:solidFill>
              </a:rPr>
              <a:t>:</a:t>
            </a:r>
            <a:r>
              <a:rPr lang="hu-HU" dirty="0" smtClean="0"/>
              <a:t>a processzor és a perifériák közötti adatforgalmat bonyolítja</a:t>
            </a:r>
          </a:p>
          <a:p>
            <a:r>
              <a:rPr lang="hu-HU" dirty="0" smtClean="0"/>
              <a:t>A processzort és az északi hidat összekapcsoló buszt nevezzük rendszersínnek(Front </a:t>
            </a:r>
            <a:r>
              <a:rPr lang="hu-HU" dirty="0" err="1" smtClean="0"/>
              <a:t>Side</a:t>
            </a:r>
            <a:r>
              <a:rPr lang="hu-HU" dirty="0" smtClean="0"/>
              <a:t> BUS) (2003-ig)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94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busz (adatsín)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Tartalmi szempontból az adatvezetékek három csoportba sorolhatóak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Adatbusz:</a:t>
            </a:r>
            <a:r>
              <a:rPr lang="hu-HU" dirty="0" smtClean="0"/>
              <a:t> ezen áramlanak az adatok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Címbusz:</a:t>
            </a:r>
            <a:r>
              <a:rPr lang="hu-HU" dirty="0" smtClean="0"/>
              <a:t>  Ezen történik memória részeinek a címzése  a processzor által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Vezérlőbusz:</a:t>
            </a:r>
            <a:r>
              <a:rPr lang="hu-HU" dirty="0" smtClean="0"/>
              <a:t> itt haladnak vezérlő jelek pl. órajel, megszakítás stb.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05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3474DCE6843E54FA852C8F69F664A8F" ma:contentTypeVersion="3" ma:contentTypeDescription="Új dokumentum létrehozása." ma:contentTypeScope="" ma:versionID="0937bb2dfe23904174081ab479bc92f7">
  <xsd:schema xmlns:xsd="http://www.w3.org/2001/XMLSchema" xmlns:xs="http://www.w3.org/2001/XMLSchema" xmlns:p="http://schemas.microsoft.com/office/2006/metadata/properties" xmlns:ns2="ea3aa843-dc61-4add-830b-a00223605696" targetNamespace="http://schemas.microsoft.com/office/2006/metadata/properties" ma:root="true" ma:fieldsID="630bce9ef3fbb035609ba2cb1ac61bfa" ns2:_="">
    <xsd:import namespace="ea3aa843-dc61-4add-830b-a002236056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aa843-dc61-4add-830b-a00223605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E1AAEA-8DF1-4B4B-AB20-547AD9875ADA}"/>
</file>

<file path=customXml/itemProps2.xml><?xml version="1.0" encoding="utf-8"?>
<ds:datastoreItem xmlns:ds="http://schemas.openxmlformats.org/officeDocument/2006/customXml" ds:itemID="{5F2AFE77-147C-4CA3-8C50-CA22AFF290BA}"/>
</file>

<file path=customXml/itemProps3.xml><?xml version="1.0" encoding="utf-8"?>
<ds:datastoreItem xmlns:ds="http://schemas.openxmlformats.org/officeDocument/2006/customXml" ds:itemID="{A20C06D1-5475-4417-B9D4-53493A09D5D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1727</Words>
  <Application>Microsoft Office PowerPoint</Application>
  <PresentationFormat>Diavetítés a képernyőre (4:3 oldalarány)</PresentationFormat>
  <Paragraphs>211</Paragraphs>
  <Slides>31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Office-téma</vt:lpstr>
      <vt:lpstr> </vt:lpstr>
      <vt:lpstr>A mai számítógép fő részegységei</vt:lpstr>
      <vt:lpstr>Az alaplap</vt:lpstr>
      <vt:lpstr>PowerPoint-bemutató</vt:lpstr>
      <vt:lpstr>Az alaplap legfontosabb részegységei</vt:lpstr>
      <vt:lpstr>A lapkakészlet (CHIPSET)</vt:lpstr>
      <vt:lpstr>Az alaplap logikai felépítése</vt:lpstr>
      <vt:lpstr>A buszrendszer</vt:lpstr>
      <vt:lpstr>A busz (adatsín) típusai</vt:lpstr>
      <vt:lpstr>A processzor</vt:lpstr>
      <vt:lpstr>A processzor működésének elve</vt:lpstr>
      <vt:lpstr>A processzor alapvető jellemzői</vt:lpstr>
      <vt:lpstr>A processzor alapvető jellemzői 2.</vt:lpstr>
      <vt:lpstr>A processzorok fejlődése-több szál (multithreadding)</vt:lpstr>
      <vt:lpstr> A processzorok fejlődése- a 64 bites szóhossz</vt:lpstr>
      <vt:lpstr>A processzorok fejlődése- az integrált memóriavezérlő</vt:lpstr>
      <vt:lpstr>A processzorok fejlődése- a csíkszélesség csökkenése</vt:lpstr>
      <vt:lpstr>Az Intel Tikk-Takk modellje</vt:lpstr>
      <vt:lpstr>Adattároló részegységek</vt:lpstr>
      <vt:lpstr>A tárolók összeghasonlítása</vt:lpstr>
      <vt:lpstr>A háttértárak</vt:lpstr>
      <vt:lpstr>A memória (operatív tár) jellemzői</vt:lpstr>
      <vt:lpstr>Az adatok olvasása</vt:lpstr>
      <vt:lpstr>A tároló jellemzői</vt:lpstr>
      <vt:lpstr>A tárolók csoportosítása  címzési mód szerint</vt:lpstr>
      <vt:lpstr>Tárolók csoportosítása működési elv szerint</vt:lpstr>
      <vt:lpstr>A félvezető alapú tárak</vt:lpstr>
      <vt:lpstr>Félvezető alapú speciális tárak</vt:lpstr>
      <vt:lpstr>A mágneses tárak</vt:lpstr>
      <vt:lpstr>Optikai tárak</vt:lpstr>
      <vt:lpstr>Tárolók csoportosítása az adat módosíthatósága szerint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André Mihály</dc:creator>
  <cp:lastModifiedBy>André Mihály</cp:lastModifiedBy>
  <cp:revision>9</cp:revision>
  <dcterms:created xsi:type="dcterms:W3CDTF">2021-01-16T13:58:34Z</dcterms:created>
  <dcterms:modified xsi:type="dcterms:W3CDTF">2021-03-26T09:36:02Z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0x010100B3474DCE6843E54FA852C8F69F664A8F</vt:lpwstr>
  </property>
</Properties>
</file>