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9E795"/>
    <a:srgbClr val="156B1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1" autoAdjust="0"/>
    <p:restoredTop sz="94660"/>
  </p:normalViewPr>
  <p:slideViewPr>
    <p:cSldViewPr>
      <p:cViewPr varScale="1">
        <p:scale>
          <a:sx n="68" d="100"/>
          <a:sy n="68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CE4-E9E7-49DA-9A40-F5028860CF9B}" type="datetimeFigureOut">
              <a:rPr lang="hu-HU" smtClean="0"/>
              <a:t>2020.10.02.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75B4-615A-4C87-BC04-D5983A5EB9E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CE4-E9E7-49DA-9A40-F5028860CF9B}" type="datetimeFigureOut">
              <a:rPr lang="hu-HU" smtClean="0"/>
              <a:t>2020.10.02.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75B4-615A-4C87-BC04-D5983A5EB9E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CE4-E9E7-49DA-9A40-F5028860CF9B}" type="datetimeFigureOut">
              <a:rPr lang="hu-HU" smtClean="0"/>
              <a:t>2020.10.02.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75B4-615A-4C87-BC04-D5983A5EB9E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CE4-E9E7-49DA-9A40-F5028860CF9B}" type="datetimeFigureOut">
              <a:rPr lang="hu-HU" smtClean="0"/>
              <a:t>2020.10.02.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75B4-615A-4C87-BC04-D5983A5EB9E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CE4-E9E7-49DA-9A40-F5028860CF9B}" type="datetimeFigureOut">
              <a:rPr lang="hu-HU" smtClean="0"/>
              <a:t>2020.10.02.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75B4-615A-4C87-BC04-D5983A5EB9E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CE4-E9E7-49DA-9A40-F5028860CF9B}" type="datetimeFigureOut">
              <a:rPr lang="hu-HU" smtClean="0"/>
              <a:t>2020.10.02.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75B4-615A-4C87-BC04-D5983A5EB9E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CE4-E9E7-49DA-9A40-F5028860CF9B}" type="datetimeFigureOut">
              <a:rPr lang="hu-HU" smtClean="0"/>
              <a:t>2020.10.02.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75B4-615A-4C87-BC04-D5983A5EB9E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CE4-E9E7-49DA-9A40-F5028860CF9B}" type="datetimeFigureOut">
              <a:rPr lang="hu-HU" smtClean="0"/>
              <a:t>2020.10.02.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75B4-615A-4C87-BC04-D5983A5EB9E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CE4-E9E7-49DA-9A40-F5028860CF9B}" type="datetimeFigureOut">
              <a:rPr lang="hu-HU" smtClean="0"/>
              <a:t>2020.10.02.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75B4-615A-4C87-BC04-D5983A5EB9E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CE4-E9E7-49DA-9A40-F5028860CF9B}" type="datetimeFigureOut">
              <a:rPr lang="hu-HU" smtClean="0"/>
              <a:t>2020.10.02.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75B4-615A-4C87-BC04-D5983A5EB9E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CE4-E9E7-49DA-9A40-F5028860CF9B}" type="datetimeFigureOut">
              <a:rPr lang="hu-HU" smtClean="0"/>
              <a:t>2020.10.02.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75B4-615A-4C87-BC04-D5983A5EB9E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50000">
              <a:srgbClr val="FF5050"/>
            </a:gs>
            <a:gs pos="100000">
              <a:srgbClr val="F9E795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46CE4-E9E7-49DA-9A40-F5028860CF9B}" type="datetimeFigureOut">
              <a:rPr lang="hu-HU" smtClean="0"/>
              <a:t>2020.10.02.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B75B4-615A-4C87-BC04-D5983A5EB9E6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85728"/>
            <a:ext cx="4107675" cy="230029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Az Oscar-díj története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Készítette: Urbán Eszter Klára 12.d</a:t>
            </a:r>
            <a:endParaRPr lang="hu-H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Források: https://hu.wikipedia.org/wiki/Oscar-d%C3%ADj</a:t>
            </a:r>
            <a:endParaRPr lang="hu-H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28596" y="142828"/>
            <a:ext cx="5043494" cy="6715172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Az </a:t>
            </a:r>
            <a:r>
              <a:rPr lang="hu-HU" b="1" dirty="0"/>
              <a:t>Oscar-díj</a:t>
            </a:r>
            <a:r>
              <a:rPr lang="hu-HU" dirty="0"/>
              <a:t> </a:t>
            </a:r>
            <a:r>
              <a:rPr lang="hu-HU" dirty="0" smtClean="0"/>
              <a:t> </a:t>
            </a:r>
            <a:r>
              <a:rPr lang="hu-HU" dirty="0"/>
              <a:t>az Egyesült Államok legrangosabb filmművészeti díja, amelyet a Filmművészeti és Filmtudományi </a:t>
            </a:r>
            <a:r>
              <a:rPr lang="hu-HU" dirty="0" smtClean="0"/>
              <a:t>Akadémia ad </a:t>
            </a:r>
            <a:r>
              <a:rPr lang="hu-HU" dirty="0"/>
              <a:t>ki több kategóriában 1929 óta.</a:t>
            </a:r>
          </a:p>
          <a:p>
            <a:r>
              <a:rPr lang="hu-HU" dirty="0" smtClean="0"/>
              <a:t>A </a:t>
            </a:r>
            <a:r>
              <a:rPr lang="hu-HU" dirty="0"/>
              <a:t>díjátadás estéjén a meghívott vendégek </a:t>
            </a:r>
            <a:r>
              <a:rPr lang="hu-HU" dirty="0" smtClean="0"/>
              <a:t>bevonulnak </a:t>
            </a:r>
            <a:r>
              <a:rPr lang="hu-HU" dirty="0"/>
              <a:t>a vörös szőnyegen a Dolby Színházba (2012-ig Kodak Színház</a:t>
            </a:r>
            <a:r>
              <a:rPr lang="hu-HU" dirty="0" smtClean="0"/>
              <a:t>). </a:t>
            </a:r>
            <a:r>
              <a:rPr lang="hu-HU" dirty="0"/>
              <a:t>Az eseményt több száz televíziós csatorna sugározza az egész világon.</a:t>
            </a:r>
          </a:p>
        </p:txBody>
      </p:sp>
      <p:pic>
        <p:nvPicPr>
          <p:cNvPr id="4" name="Kép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670" y="357166"/>
            <a:ext cx="3580495" cy="2457461"/>
          </a:xfrm>
          <a:prstGeom prst="rect">
            <a:avLst/>
          </a:prstGeom>
        </p:spPr>
      </p:pic>
      <p:pic>
        <p:nvPicPr>
          <p:cNvPr id="5" name="Kép 4" descr="250px-1988_Academy_Awards_red_carpe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8" y="2857496"/>
            <a:ext cx="2524126" cy="364483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14290"/>
            <a:ext cx="3900486" cy="6643710"/>
          </a:xfrm>
        </p:spPr>
        <p:txBody>
          <a:bodyPr>
            <a:normAutofit fontScale="77500" lnSpcReduction="20000"/>
          </a:bodyPr>
          <a:lstStyle/>
          <a:p>
            <a:r>
              <a:rPr lang="hu-HU" dirty="0" smtClean="0"/>
              <a:t>A díjakat látványos gála keretében minden év februárjában általában a hónap utolsó vasárnapján adják át Hollywoodban. A számos kategória jelöltjei az előző évben bemutatott filmek alkotói közül kerülnek ki, az Akadémia állítja fel a jelöltek listáját, a technikai kategóriákban három, a többi kategóriában öt jelöltet választanak ki, kivétel a Legjobb film kategória, melyben 2010-től 10 jelöltet választanak ki.  A jelöltekre az akadémia tagjai szavazhatnak.</a:t>
            </a:r>
          </a:p>
        </p:txBody>
      </p:sp>
      <p:pic>
        <p:nvPicPr>
          <p:cNvPr id="4" name="Kép 3" descr="220px-Red_carpet_Academy_Awards_200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2" y="1714488"/>
            <a:ext cx="4273576" cy="320518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214422"/>
            <a:ext cx="4114800" cy="5643578"/>
          </a:xfrm>
        </p:spPr>
        <p:txBody>
          <a:bodyPr>
            <a:normAutofit fontScale="47500" lnSpcReduction="20000"/>
          </a:bodyPr>
          <a:lstStyle/>
          <a:p>
            <a:r>
              <a:rPr lang="hu-HU" dirty="0"/>
              <a:t>Az egyes kategóriák megnevezése időnként változott, de az első díjátadón kettő is volt, amely eltért a későbbiektől: a legjobb film megjelölése </a:t>
            </a:r>
            <a:r>
              <a:rPr lang="hu-HU" dirty="0" smtClean="0"/>
              <a:t>az </a:t>
            </a:r>
            <a:r>
              <a:rPr lang="hu-HU" dirty="0"/>
              <a:t>„egyedi és művészi produkció</a:t>
            </a:r>
            <a:r>
              <a:rPr lang="hu-HU" dirty="0" smtClean="0"/>
              <a:t>” címen futott; </a:t>
            </a:r>
            <a:r>
              <a:rPr lang="hu-HU" dirty="0"/>
              <a:t>az </a:t>
            </a:r>
            <a:r>
              <a:rPr lang="hu-HU" i="1" dirty="0" err="1"/>
              <a:t>Engineering</a:t>
            </a:r>
            <a:r>
              <a:rPr lang="hu-HU" i="1" dirty="0"/>
              <a:t> </a:t>
            </a:r>
            <a:r>
              <a:rPr lang="hu-HU" i="1" dirty="0" err="1"/>
              <a:t>Effects</a:t>
            </a:r>
            <a:r>
              <a:rPr lang="hu-HU" dirty="0"/>
              <a:t> a technikai díjak előfutára, 1930-ban nem osztottak ilyet </a:t>
            </a:r>
            <a:r>
              <a:rPr lang="hu-HU" dirty="0" smtClean="0"/>
              <a:t>de </a:t>
            </a:r>
            <a:r>
              <a:rPr lang="hu-HU" dirty="0"/>
              <a:t>hangmérnökit </a:t>
            </a:r>
            <a:r>
              <a:rPr lang="hu-HU" dirty="0" smtClean="0"/>
              <a:t>igen, </a:t>
            </a:r>
            <a:r>
              <a:rPr lang="hu-HU" dirty="0"/>
              <a:t>1931-ben pedig bevezették a </a:t>
            </a:r>
            <a:r>
              <a:rPr lang="hu-HU" i="1" dirty="0" err="1"/>
              <a:t>Scientific</a:t>
            </a:r>
            <a:r>
              <a:rPr lang="hu-HU" i="1" dirty="0"/>
              <a:t> and </a:t>
            </a:r>
            <a:r>
              <a:rPr lang="hu-HU" i="1" dirty="0" err="1"/>
              <a:t>Engineering</a:t>
            </a:r>
            <a:r>
              <a:rPr lang="hu-HU" dirty="0"/>
              <a:t> és a </a:t>
            </a:r>
            <a:r>
              <a:rPr lang="hu-HU" i="1" dirty="0" err="1"/>
              <a:t>Technical</a:t>
            </a:r>
            <a:r>
              <a:rPr lang="hu-HU" i="1" dirty="0"/>
              <a:t> </a:t>
            </a:r>
            <a:r>
              <a:rPr lang="hu-HU" i="1" dirty="0" err="1"/>
              <a:t>Achievement</a:t>
            </a:r>
            <a:r>
              <a:rPr lang="hu-HU" dirty="0"/>
              <a:t> kategóriákat. Az 1929-es év kategóriái között még szerepelt a </a:t>
            </a:r>
            <a:r>
              <a:rPr lang="hu-HU" i="1" dirty="0" err="1"/>
              <a:t>Title</a:t>
            </a:r>
            <a:r>
              <a:rPr lang="hu-HU" i="1" dirty="0"/>
              <a:t> </a:t>
            </a:r>
            <a:r>
              <a:rPr lang="hu-HU" i="1" dirty="0" err="1"/>
              <a:t>Writing</a:t>
            </a:r>
            <a:r>
              <a:rPr lang="hu-HU" i="1" dirty="0"/>
              <a:t>,</a:t>
            </a:r>
            <a:r>
              <a:rPr lang="hu-HU" dirty="0"/>
              <a:t> azaz a némafilmekben feltűnő feliratok írása. Szintén az első évben külön díjat kapott a legjobb vígjáték és dráma rendezője.</a:t>
            </a:r>
          </a:p>
          <a:p>
            <a:r>
              <a:rPr lang="hu-HU" dirty="0"/>
              <a:t>Az első 15 díjátadó ünnepség a Hollywood Roosevelt Hotelben, majd az </a:t>
            </a:r>
            <a:r>
              <a:rPr lang="hu-HU" i="1" dirty="0" err="1"/>
              <a:t>Ambassador</a:t>
            </a:r>
            <a:r>
              <a:rPr lang="hu-HU" dirty="0"/>
              <a:t> és a </a:t>
            </a:r>
            <a:r>
              <a:rPr lang="hu-HU" i="1" dirty="0" err="1"/>
              <a:t>Biltmore</a:t>
            </a:r>
            <a:r>
              <a:rPr lang="hu-HU" dirty="0"/>
              <a:t> szállodáknál került megrendezésre. Az érdeklődés növekedésével egyre nagyobb tömeget vonzott a rendezvény, így 1942 után a fokozott látogatottság és a II. világháború használhatatlanná tette a helyszíneket. Az ünnepség ekkor színházakba költözött. 1953. március 19-én közvetítették először a bemutatást, hollywoodi </a:t>
            </a:r>
            <a:r>
              <a:rPr lang="hu-HU" i="1" dirty="0"/>
              <a:t>RKO </a:t>
            </a:r>
            <a:r>
              <a:rPr lang="hu-HU" i="1" dirty="0" err="1"/>
              <a:t>Pantages</a:t>
            </a:r>
            <a:r>
              <a:rPr lang="hu-HU" i="1" dirty="0"/>
              <a:t> Színház</a:t>
            </a:r>
            <a:r>
              <a:rPr lang="hu-HU" dirty="0"/>
              <a:t>ból. További helyszínváltások következtek, míg végül Los Angeles és New York után 2001-ben a díjátadás visszatért Hollywoodba, a 3400 üléssel rendelkező </a:t>
            </a:r>
            <a:r>
              <a:rPr lang="hu-HU" i="1" dirty="0"/>
              <a:t>Kodak Színház</a:t>
            </a:r>
            <a:r>
              <a:rPr lang="hu-HU" dirty="0"/>
              <a:t>ba</a:t>
            </a:r>
            <a:r>
              <a:rPr lang="hu-HU" dirty="0" smtClean="0"/>
              <a:t>.</a:t>
            </a:r>
            <a:endParaRPr lang="hu-HU" dirty="0"/>
          </a:p>
        </p:txBody>
      </p:sp>
      <p:pic>
        <p:nvPicPr>
          <p:cNvPr id="4" name="Kép 3" descr="oscar1931_600x4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1928802"/>
            <a:ext cx="4000508" cy="300038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500042"/>
            <a:ext cx="4186238" cy="6572296"/>
          </a:xfrm>
        </p:spPr>
        <p:txBody>
          <a:bodyPr>
            <a:normAutofit fontScale="55000" lnSpcReduction="20000"/>
          </a:bodyPr>
          <a:lstStyle/>
          <a:p>
            <a:r>
              <a:rPr lang="hu-HU" dirty="0" smtClean="0"/>
              <a:t>Az átadás látványos gála keretében történik, a filmipar legjobbjai több kategóriában kerülhetnek jelölésre, és vehetik át az arany-szobrocskát.</a:t>
            </a:r>
          </a:p>
          <a:p>
            <a:r>
              <a:rPr lang="hu-HU" dirty="0" smtClean="0"/>
              <a:t>Évekig változott, hogy az Oscar nyerteseinek nevét közzé tegyék-e az átadást megelőzően, vagy sem, míg végül az Akadémia 1941 óta használja a zárt borítékos megoldást.</a:t>
            </a:r>
          </a:p>
          <a:p>
            <a:r>
              <a:rPr lang="hu-HU" dirty="0" smtClean="0"/>
              <a:t>Az első ünnepségen 15 szobrocskát osztottak ki az 1927 és 1928-as eredményekért. Az első, a legjobb színésznek járó díjat az elismert német tragédiaíró, Emil </a:t>
            </a:r>
            <a:r>
              <a:rPr lang="hu-HU" dirty="0" err="1" smtClean="0"/>
              <a:t>Jannings</a:t>
            </a:r>
            <a:r>
              <a:rPr lang="hu-HU" dirty="0" smtClean="0"/>
              <a:t> (felső képen) kapta.</a:t>
            </a:r>
          </a:p>
          <a:p>
            <a:r>
              <a:rPr lang="hu-HU" dirty="0" smtClean="0"/>
              <a:t>Az első díjátadás a média jelenléte nélkül zajlott, míg a második évben olyan lelkesedés várta az ünnepséget, hogy egy egyórás élő rádióadás közvetítette az eseményt. Az első televíziós közvetítés 1953-ban volt, ekkor milliók kísérték figyelemmel az ünnepséget a képernyőkön keresztül Amerikából és Kanadából. 1966-ban már színesben nézhették a televízió-nézők ugyanezt, 1969-re már több mint 200 országban közvetítették a ceremóniát.</a:t>
            </a:r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4" name="Kép 3" descr="letölté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6" y="357166"/>
            <a:ext cx="3733817" cy="2796759"/>
          </a:xfrm>
          <a:prstGeom prst="rect">
            <a:avLst/>
          </a:prstGeom>
        </p:spPr>
      </p:pic>
      <p:pic>
        <p:nvPicPr>
          <p:cNvPr id="5" name="Kép 4" descr="letöltés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3643314"/>
            <a:ext cx="3890980" cy="255652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Szobor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071546"/>
            <a:ext cx="8258204" cy="4572032"/>
          </a:xfrm>
        </p:spPr>
        <p:txBody>
          <a:bodyPr>
            <a:noAutofit/>
          </a:bodyPr>
          <a:lstStyle/>
          <a:p>
            <a:r>
              <a:rPr lang="hu-HU" sz="1800" dirty="0"/>
              <a:t>Az első díjkiosztón még senki sem tudta a szobor nevét. Oscar végső elfogadott alakját George Stanley öntötte agyagba, azután bronzba és takarta be 24 karátos arannyal. A szoborból 12 példányt készített. Ötszáz dollárral honorálták a munkáját. 1931-ben született meg a szobor neve. </a:t>
            </a:r>
            <a:r>
              <a:rPr lang="hu-HU" sz="1800" dirty="0" smtClean="0"/>
              <a:t>A </a:t>
            </a:r>
            <a:r>
              <a:rPr lang="hu-HU" sz="1800" dirty="0"/>
              <a:t>texasi Oscar </a:t>
            </a:r>
            <a:r>
              <a:rPr lang="hu-HU" sz="1800" dirty="0" err="1" smtClean="0"/>
              <a:t>Pierce-ról</a:t>
            </a:r>
            <a:r>
              <a:rPr lang="hu-HU" sz="1800" dirty="0" smtClean="0"/>
              <a:t> kapta nevét.</a:t>
            </a:r>
            <a:endParaRPr lang="hu-HU" sz="1800" dirty="0"/>
          </a:p>
          <a:p>
            <a:r>
              <a:rPr lang="hu-HU" sz="1800" dirty="0" smtClean="0"/>
              <a:t>Évente </a:t>
            </a:r>
            <a:r>
              <a:rPr lang="hu-HU" sz="1800" dirty="0"/>
              <a:t>50 szobrot készítenek 12 ember munkája segítségével. A szobor tömege 3,856 kg, magassága 34,3 cm. Előállítási ára korábban 400 dollár körül járt, de az aranyárak emelkedése miatt 2008-ban már körülbelül 500 dollárra nőtt</a:t>
            </a:r>
            <a:r>
              <a:rPr lang="hu-HU" sz="1800" dirty="0" smtClean="0"/>
              <a:t>.</a:t>
            </a:r>
            <a:r>
              <a:rPr lang="hu-HU" sz="1800" dirty="0"/>
              <a:t> A jelentősebb kategóriákban győzteseknek átadott szobrok eszmei értéke viszont természetesen dollár-százezrekben mérhető. Az Amerikai Filmakadémia 1950 óta eleinte kérte, később már előírta, hogy a díjazottak a szobrot nem adhatják el, de a gyűjtők számos ennél régebbi díjat szereztek már meg árverésen</a:t>
            </a:r>
            <a:r>
              <a:rPr lang="hu-HU" sz="1800" dirty="0" smtClean="0"/>
              <a:t>.</a:t>
            </a:r>
            <a:endParaRPr lang="hu-HU" sz="1800" dirty="0"/>
          </a:p>
        </p:txBody>
      </p:sp>
      <p:pic>
        <p:nvPicPr>
          <p:cNvPr id="4" name="Kép 3" descr="IMG_20190214_1227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4286256"/>
            <a:ext cx="4142190" cy="233362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</a:t>
            </a:r>
            <a:r>
              <a:rPr lang="hu-HU" dirty="0" smtClean="0"/>
              <a:t>elölés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285860"/>
            <a:ext cx="8043890" cy="2714644"/>
          </a:xfrm>
        </p:spPr>
        <p:txBody>
          <a:bodyPr>
            <a:normAutofit fontScale="55000" lnSpcReduction="20000"/>
          </a:bodyPr>
          <a:lstStyle/>
          <a:p>
            <a:r>
              <a:rPr lang="hu-HU" dirty="0"/>
              <a:t>A mostani szabályozás szerint a jelölendő filmnek a megelőző naptári év valamelyik napján kell forgalomba kerülnie Los Angelesben. A filmnek el kell érnie a 40 perces </a:t>
            </a:r>
            <a:r>
              <a:rPr lang="hu-HU" dirty="0" smtClean="0"/>
              <a:t>hosszúságot </a:t>
            </a:r>
            <a:r>
              <a:rPr lang="hu-HU" dirty="0"/>
              <a:t>a kvalifikációhoz </a:t>
            </a:r>
            <a:r>
              <a:rPr lang="hu-HU" dirty="0" smtClean="0"/>
              <a:t>kivéve </a:t>
            </a:r>
            <a:r>
              <a:rPr lang="hu-HU" dirty="0"/>
              <a:t>a rövidfilmes </a:t>
            </a:r>
            <a:r>
              <a:rPr lang="hu-HU" dirty="0" smtClean="0"/>
              <a:t>díjaknál. </a:t>
            </a:r>
            <a:r>
              <a:rPr lang="hu-HU" dirty="0"/>
              <a:t>A filmnek hozzáférhetőnek kell lennie 35 mm-es vagy 70 mm-es filmen vagy egy 24/48 </a:t>
            </a:r>
            <a:r>
              <a:rPr lang="hu-HU" dirty="0" err="1"/>
              <a:t>fps-es</a:t>
            </a:r>
            <a:r>
              <a:rPr lang="hu-HU" dirty="0"/>
              <a:t> </a:t>
            </a:r>
            <a:r>
              <a:rPr lang="hu-HU" dirty="0" err="1"/>
              <a:t>progressive</a:t>
            </a:r>
            <a:r>
              <a:rPr lang="hu-HU" dirty="0"/>
              <a:t> </a:t>
            </a:r>
            <a:r>
              <a:rPr lang="hu-HU" dirty="0" err="1"/>
              <a:t>scan</a:t>
            </a:r>
            <a:r>
              <a:rPr lang="hu-HU" dirty="0"/>
              <a:t> digitális filmen legalább 1280×720 pixel felbontásban.</a:t>
            </a:r>
          </a:p>
          <a:p>
            <a:r>
              <a:rPr lang="hu-HU" dirty="0"/>
              <a:t>Az Akadémia különböző tagozatai a saját területükön adhatnak le jelöléseket, ugyanakkor minden Akadémia-tag jelölhet A legjobb film kategóriában filmeket. Győzteseket a szavazás második fordulója után hirdethetnek, amikor is minden tag minden kategóriában szavazhat a jelöltekre</a:t>
            </a:r>
            <a:r>
              <a:rPr lang="hu-HU" dirty="0" smtClean="0"/>
              <a:t>.</a:t>
            </a:r>
            <a:endParaRPr lang="hu-HU" dirty="0"/>
          </a:p>
        </p:txBody>
      </p:sp>
      <p:pic>
        <p:nvPicPr>
          <p:cNvPr id="4" name="Kép 3" descr="ee2ab-oscar_2020_jeloltek_illusztracio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3643338"/>
            <a:ext cx="5842009" cy="3143248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500958" y="4071942"/>
            <a:ext cx="1000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2020-as A legjobb filmre jelölt filmek képei.</a:t>
            </a:r>
            <a:endParaRPr lang="hu-H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Kategóriák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7972452" cy="2900370"/>
          </a:xfrm>
        </p:spPr>
        <p:txBody>
          <a:bodyPr>
            <a:normAutofit fontScale="55000" lnSpcReduction="20000"/>
          </a:bodyPr>
          <a:lstStyle/>
          <a:p>
            <a:r>
              <a:rPr lang="hu-HU" dirty="0"/>
              <a:t>Az Oscar első évében a legjobb rendező díja ketté volt választva dráma és vígjáték kategóriákra. Néhány alkalommal a legjobb eredeti filmzene is külön futott drámai, illetve vígjáték/musical kategóriákban. Jelenleg a legjobb eredeti filmzene egyetlen kategóriát alkot. Az 1930-as évektől az 1960-as évekig az operatőri, látványtervezői és sminkes díjakat külön osztották a fekete-fehér és a színes filmeknél</a:t>
            </a:r>
            <a:r>
              <a:rPr lang="hu-HU" dirty="0" smtClean="0"/>
              <a:t>.</a:t>
            </a:r>
          </a:p>
          <a:p>
            <a:r>
              <a:rPr lang="hu-HU" dirty="0" smtClean="0"/>
              <a:t>Jelenlegi kategóriák: </a:t>
            </a:r>
            <a:r>
              <a:rPr lang="hu-HU" dirty="0"/>
              <a:t>legjobb </a:t>
            </a:r>
            <a:r>
              <a:rPr lang="hu-HU" dirty="0" smtClean="0"/>
              <a:t>film, rendező,</a:t>
            </a:r>
            <a:r>
              <a:rPr lang="hu-HU" dirty="0"/>
              <a:t> </a:t>
            </a:r>
            <a:r>
              <a:rPr lang="hu-HU" dirty="0" smtClean="0"/>
              <a:t>férfi főszereplő, női főszereplő, férfi mellékszereplő, női mellékszereplő, eredeti forgatókönyv, adaptált forgatókönyv, operatőr, látványtervezés/díszlet, jelmeztervezés, vágás, vizuális effektusok,  smink, eredeti filmzene, eredeti dal, animációs film, animációs rövidfilm, </a:t>
            </a:r>
            <a:r>
              <a:rPr lang="hu-HU" dirty="0" err="1" smtClean="0"/>
              <a:t>rövidfilm</a:t>
            </a:r>
            <a:r>
              <a:rPr lang="hu-HU" dirty="0" smtClean="0"/>
              <a:t>, dokumentumfilm, rövid dokumentumfilm, nemzetközi játékfilm és hang.</a:t>
            </a:r>
            <a:endParaRPr lang="hu-HU" dirty="0"/>
          </a:p>
        </p:txBody>
      </p:sp>
      <p:pic>
        <p:nvPicPr>
          <p:cNvPr id="4" name="Kép 3" descr="letöltés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4214818"/>
            <a:ext cx="4743462" cy="2371731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6786578" y="4214818"/>
            <a:ext cx="1000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2019-as A legjobb filmre jelölt filmek képei.</a:t>
            </a:r>
          </a:p>
          <a:p>
            <a:endParaRPr lang="hu-H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Speciális díjak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Az </a:t>
            </a:r>
            <a:r>
              <a:rPr lang="hu-HU" dirty="0"/>
              <a:t>alábbi díjakat nem rendszeresen ítélik oda.</a:t>
            </a:r>
          </a:p>
          <a:p>
            <a:r>
              <a:rPr lang="hu-HU" dirty="0" smtClean="0"/>
              <a:t>Életműdíj, Irving </a:t>
            </a:r>
            <a:r>
              <a:rPr lang="hu-HU" dirty="0"/>
              <a:t>G. </a:t>
            </a:r>
            <a:r>
              <a:rPr lang="hu-HU" dirty="0" err="1" smtClean="0"/>
              <a:t>Thalberg-emlékdíj</a:t>
            </a:r>
            <a:r>
              <a:rPr lang="hu-HU" dirty="0" smtClean="0"/>
              <a:t>, Jean </a:t>
            </a:r>
            <a:r>
              <a:rPr lang="hu-HU" dirty="0" err="1"/>
              <a:t>Hersholt</a:t>
            </a:r>
            <a:r>
              <a:rPr lang="hu-HU" dirty="0"/>
              <a:t> Humanitárius </a:t>
            </a:r>
            <a:r>
              <a:rPr lang="hu-HU" dirty="0" smtClean="0"/>
              <a:t>Díj, Különleges Oscar-díj, Ifjúsági Oscar-díj</a:t>
            </a:r>
            <a:r>
              <a:rPr lang="hu-HU" dirty="0"/>
              <a:t> </a:t>
            </a:r>
            <a:r>
              <a:rPr lang="hu-HU" dirty="0" smtClean="0"/>
              <a:t>és a Diák Oscar-díj.</a:t>
            </a:r>
            <a:endParaRPr lang="hu-HU" dirty="0"/>
          </a:p>
        </p:txBody>
      </p:sp>
      <p:pic>
        <p:nvPicPr>
          <p:cNvPr id="4" name="Kép 3" descr="osc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4000504"/>
            <a:ext cx="6643702" cy="265017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82</TotalTime>
  <Words>387</Words>
  <Application>Microsoft Office PowerPoint</Application>
  <PresentationFormat>Diavetítés a képernyőre (4:3 oldalarány)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Office-téma</vt:lpstr>
      <vt:lpstr>Az Oscar-díj története</vt:lpstr>
      <vt:lpstr>2. dia</vt:lpstr>
      <vt:lpstr>3. dia</vt:lpstr>
      <vt:lpstr>Története</vt:lpstr>
      <vt:lpstr>5. dia</vt:lpstr>
      <vt:lpstr>Szobor</vt:lpstr>
      <vt:lpstr>Jelölés</vt:lpstr>
      <vt:lpstr>Kategóriák</vt:lpstr>
      <vt:lpstr>Speciális díjak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Oscar-díj története</dc:title>
  <dc:creator>User</dc:creator>
  <cp:lastModifiedBy>User</cp:lastModifiedBy>
  <cp:revision>20</cp:revision>
  <dcterms:created xsi:type="dcterms:W3CDTF">2020-10-02T17:29:31Z</dcterms:created>
  <dcterms:modified xsi:type="dcterms:W3CDTF">2020-10-02T18:51:41Z</dcterms:modified>
</cp:coreProperties>
</file>