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9BD473-D372-4440-8C70-18591B275E33}" type="datetimeFigureOut">
              <a:rPr lang="hu-HU" smtClean="0"/>
              <a:pPr/>
              <a:t>2020.04.28.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340655-7684-49F1-9E87-D056BF0D4DD6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Úszás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Urbán Eszter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Hosszú Katinka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half" idx="1"/>
          </p:nvPr>
        </p:nvSpPr>
        <p:spPr>
          <a:xfrm>
            <a:off x="457200" y="1920084"/>
            <a:ext cx="4038600" cy="4937915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Pécsen,</a:t>
            </a:r>
            <a:r>
              <a:rPr lang="hu-HU" dirty="0" smtClean="0"/>
              <a:t> 1989. május 3</a:t>
            </a:r>
            <a:r>
              <a:rPr lang="hu-HU" dirty="0" smtClean="0"/>
              <a:t>.-ám született. </a:t>
            </a:r>
          </a:p>
          <a:p>
            <a:r>
              <a:rPr lang="hu-HU" dirty="0" smtClean="0"/>
              <a:t>H</a:t>
            </a:r>
            <a:r>
              <a:rPr lang="hu-HU" dirty="0" smtClean="0"/>
              <a:t>áromszoros </a:t>
            </a:r>
            <a:r>
              <a:rPr lang="hu-HU" dirty="0" smtClean="0"/>
              <a:t>olimpiai, kilencszeres világ- és tizennégyszeres Európa-bajnok magyar úszónő. </a:t>
            </a:r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 smtClean="0"/>
              <a:t>első olyan versenyző, aki egy időben tartotta a világcsúcsot mind az öt </a:t>
            </a:r>
            <a:r>
              <a:rPr lang="hu-HU" dirty="0" err="1" smtClean="0"/>
              <a:t>vegyesúszó</a:t>
            </a:r>
            <a:r>
              <a:rPr lang="hu-HU" dirty="0" smtClean="0"/>
              <a:t> számban (200 m, 400 m, rövid pályán: 100 m, 200 m, 400 m</a:t>
            </a:r>
            <a:r>
              <a:rPr lang="hu-HU" dirty="0" smtClean="0"/>
              <a:t>).</a:t>
            </a:r>
            <a:endParaRPr lang="hu-HU" dirty="0" smtClean="0"/>
          </a:p>
          <a:p>
            <a:r>
              <a:rPr lang="hu-HU" dirty="0" smtClean="0"/>
              <a:t>Egyetem alatt az USA-ban tanult és úszott. Itt ismerte meg volt edzőjét és férjét, </a:t>
            </a:r>
            <a:r>
              <a:rPr lang="hu-HU" dirty="0" err="1" smtClean="0"/>
              <a:t>Shane</a:t>
            </a:r>
            <a:r>
              <a:rPr lang="hu-HU" dirty="0" smtClean="0"/>
              <a:t> </a:t>
            </a:r>
            <a:r>
              <a:rPr lang="hu-HU" dirty="0" err="1" smtClean="0"/>
              <a:t>Tusupot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5" name="Kép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785794"/>
            <a:ext cx="3600000" cy="2016000"/>
          </a:xfrm>
          <a:prstGeom prst="rect">
            <a:avLst/>
          </a:prstGeom>
        </p:spPr>
      </p:pic>
      <p:pic>
        <p:nvPicPr>
          <p:cNvPr id="6" name="Kép 5" descr="letöltés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643446"/>
            <a:ext cx="3600000" cy="1881290"/>
          </a:xfrm>
          <a:prstGeom prst="rect">
            <a:avLst/>
          </a:prstGeom>
        </p:spPr>
      </p:pic>
      <p:pic>
        <p:nvPicPr>
          <p:cNvPr id="4" name="Kép 3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2643182"/>
            <a:ext cx="3600000" cy="2022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magyar úszók </a:t>
            </a:r>
            <a:endParaRPr lang="hu-HU" dirty="0"/>
          </a:p>
        </p:txBody>
      </p:sp>
      <p:pic>
        <p:nvPicPr>
          <p:cNvPr id="3" name="Kép 2" descr="letölté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85926"/>
            <a:ext cx="2714644" cy="1806472"/>
          </a:xfrm>
          <a:prstGeom prst="rect">
            <a:avLst/>
          </a:prstGeom>
        </p:spPr>
      </p:pic>
      <p:pic>
        <p:nvPicPr>
          <p:cNvPr id="4" name="Kép 3" descr="letölté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1785926"/>
            <a:ext cx="3189196" cy="178595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71472" y="3643314"/>
            <a:ext cx="1798121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err="1" smtClean="0">
                <a:solidFill>
                  <a:schemeClr val="tx2"/>
                </a:solidFill>
              </a:rPr>
              <a:t>Rasovszky</a:t>
            </a:r>
            <a:r>
              <a:rPr lang="hu-HU" sz="1500" b="1" dirty="0" smtClean="0">
                <a:solidFill>
                  <a:schemeClr val="tx2"/>
                </a:solidFill>
              </a:rPr>
              <a:t> Kristóf</a:t>
            </a:r>
            <a:endParaRPr lang="hu-HU" sz="1500" b="1" dirty="0">
              <a:solidFill>
                <a:schemeClr val="tx2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500430" y="3643314"/>
            <a:ext cx="1671740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smtClean="0">
                <a:solidFill>
                  <a:schemeClr val="tx2"/>
                </a:solidFill>
              </a:rPr>
              <a:t>Kozma Dominik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5140" y="4143380"/>
            <a:ext cx="1386983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err="1" smtClean="0">
                <a:solidFill>
                  <a:schemeClr val="tx2"/>
                </a:solidFill>
              </a:rPr>
              <a:t>Milák</a:t>
            </a:r>
            <a:r>
              <a:rPr lang="hu-HU" sz="1500" b="1" dirty="0" smtClean="0">
                <a:solidFill>
                  <a:schemeClr val="tx2"/>
                </a:solidFill>
              </a:rPr>
              <a:t> Kristóf</a:t>
            </a:r>
          </a:p>
        </p:txBody>
      </p:sp>
      <p:pic>
        <p:nvPicPr>
          <p:cNvPr id="9" name="Kép 8" descr="letöltés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29066"/>
            <a:ext cx="1809750" cy="2533650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428596" y="6576384"/>
            <a:ext cx="1589346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smtClean="0">
                <a:solidFill>
                  <a:schemeClr val="tx2"/>
                </a:solidFill>
              </a:rPr>
              <a:t>Kapás Boglárka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5429256" y="6357958"/>
            <a:ext cx="6209713" cy="50004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smtClean="0">
                <a:solidFill>
                  <a:schemeClr val="tx2"/>
                </a:solidFill>
              </a:rPr>
              <a:t>Hosszú Katinka, </a:t>
            </a:r>
            <a:r>
              <a:rPr lang="hu-HU" sz="1500" b="1" dirty="0" err="1" smtClean="0">
                <a:solidFill>
                  <a:schemeClr val="tx2"/>
                </a:solidFill>
              </a:rPr>
              <a:t>Verrasztó</a:t>
            </a:r>
            <a:r>
              <a:rPr lang="hu-HU" sz="1500" b="1" dirty="0" smtClean="0">
                <a:solidFill>
                  <a:schemeClr val="tx2"/>
                </a:solidFill>
              </a:rPr>
              <a:t> </a:t>
            </a:r>
            <a:r>
              <a:rPr lang="hu-HU" sz="1500" b="1" dirty="0" err="1" smtClean="0">
                <a:solidFill>
                  <a:schemeClr val="tx2"/>
                </a:solidFill>
              </a:rPr>
              <a:t>Evelyn</a:t>
            </a:r>
            <a:r>
              <a:rPr lang="hu-HU" sz="1500" b="1" dirty="0" smtClean="0">
                <a:solidFill>
                  <a:schemeClr val="tx2"/>
                </a:solidFill>
              </a:rPr>
              <a:t>,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err="1" smtClean="0">
                <a:solidFill>
                  <a:schemeClr val="tx2"/>
                </a:solidFill>
              </a:rPr>
              <a:t>Késely</a:t>
            </a:r>
            <a:r>
              <a:rPr lang="hu-HU" sz="1500" b="1" dirty="0" smtClean="0">
                <a:solidFill>
                  <a:schemeClr val="tx2"/>
                </a:solidFill>
              </a:rPr>
              <a:t> Ajna, Jakabos Zsuzsanna </a:t>
            </a:r>
          </a:p>
        </p:txBody>
      </p:sp>
      <p:pic>
        <p:nvPicPr>
          <p:cNvPr id="13" name="Kép 12" descr="1564063539-PQ9vtHWrh_m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1670" y="4000504"/>
            <a:ext cx="4143372" cy="2330647"/>
          </a:xfrm>
          <a:prstGeom prst="rect">
            <a:avLst/>
          </a:prstGeom>
        </p:spPr>
      </p:pic>
      <p:pic>
        <p:nvPicPr>
          <p:cNvPr id="5" name="Kép 4" descr="unname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446" y="1785926"/>
            <a:ext cx="3143240" cy="2357430"/>
          </a:xfrm>
          <a:prstGeom prst="rect">
            <a:avLst/>
          </a:prstGeom>
        </p:spPr>
      </p:pic>
      <p:pic>
        <p:nvPicPr>
          <p:cNvPr id="11" name="Kép 10" descr="letöltés (2)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6" y="4429132"/>
            <a:ext cx="3510657" cy="1965968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3000364" y="6357958"/>
            <a:ext cx="1439625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err="1" smtClean="0">
                <a:solidFill>
                  <a:schemeClr val="tx2"/>
                </a:solidFill>
              </a:rPr>
              <a:t>Telegdy</a:t>
            </a:r>
            <a:r>
              <a:rPr lang="hu-HU" sz="1500" b="1" dirty="0" smtClean="0">
                <a:solidFill>
                  <a:schemeClr val="tx2"/>
                </a:solidFill>
              </a:rPr>
              <a:t> Ádám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Forrás: </a:t>
            </a:r>
            <a:r>
              <a:rPr lang="hu-HU" dirty="0" err="1" smtClean="0"/>
              <a:t>Wikipédia</a:t>
            </a:r>
            <a:r>
              <a:rPr lang="hu-HU" dirty="0" smtClean="0"/>
              <a:t>, saját tudás, 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920084"/>
            <a:ext cx="4038600" cy="4937915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A versenyúszás 1800 körül kezdett elterjedni. 1837-ben alapították az első német úszóklubot. Az első újkori olimpiától kezdve vannak úszószámok. 1908-ban alapították meg az úszók nemzetközi szervezetét, a </a:t>
            </a:r>
            <a:r>
              <a:rPr lang="hu-HU" dirty="0" err="1" smtClean="0"/>
              <a:t>FINA-t</a:t>
            </a:r>
            <a:r>
              <a:rPr lang="hu-HU" dirty="0" smtClean="0"/>
              <a:t> (</a:t>
            </a:r>
            <a:r>
              <a:rPr lang="hu-HU" dirty="0" err="1" smtClean="0"/>
              <a:t>Fédération</a:t>
            </a:r>
            <a:r>
              <a:rPr lang="hu-HU" dirty="0" smtClean="0"/>
              <a:t> </a:t>
            </a:r>
            <a:r>
              <a:rPr lang="hu-HU" dirty="0" err="1" smtClean="0"/>
              <a:t>Internationale</a:t>
            </a:r>
            <a:r>
              <a:rPr lang="hu-HU" dirty="0" smtClean="0"/>
              <a:t> de </a:t>
            </a:r>
            <a:r>
              <a:rPr lang="hu-HU" dirty="0" err="1" smtClean="0"/>
              <a:t>Natation</a:t>
            </a:r>
            <a:r>
              <a:rPr lang="hu-HU" dirty="0" smtClean="0"/>
              <a:t>).</a:t>
            </a:r>
          </a:p>
          <a:p>
            <a:r>
              <a:rPr lang="hu-HU" dirty="0" smtClean="0"/>
              <a:t>Magyarországon  1880-ra tehető a sportúszás kezdete, ekkor rendezték az első versenyt Siófok és Balatonfüred között. Az első úszóklub 1893-ban, a Magyar Úszó Szövetség pedig 1907-ben alakult meg.</a:t>
            </a:r>
            <a:endParaRPr lang="hu-HU" dirty="0"/>
          </a:p>
        </p:txBody>
      </p:sp>
      <p:pic>
        <p:nvPicPr>
          <p:cNvPr id="7" name="Kép 6" descr="letölté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1" y="3500421"/>
            <a:ext cx="3357579" cy="3357579"/>
          </a:xfrm>
          <a:prstGeom prst="rect">
            <a:avLst/>
          </a:prstGeom>
        </p:spPr>
      </p:pic>
      <p:pic>
        <p:nvPicPr>
          <p:cNvPr id="6" name="Tartalom helye 5" descr="letölté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0562" y="1071546"/>
            <a:ext cx="2786082" cy="32126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Versenyzés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Úszóversenyeket jellemzően 50 méteres, 8 pályás, rövid pályás bajnokságot 25 méteres medencékben rendeznek. </a:t>
            </a:r>
          </a:p>
          <a:p>
            <a:r>
              <a:rPr lang="hu-HU" dirty="0" smtClean="0"/>
              <a:t>Összesen 17 egyéni- és számos csapatszámban rendeznek versenyeket. </a:t>
            </a:r>
          </a:p>
          <a:p>
            <a:r>
              <a:rPr lang="hu-HU" dirty="0" smtClean="0"/>
              <a:t>Vannak hosszútávúszó versenyek is, azokat általában nyílt vízen rendezik meg.</a:t>
            </a:r>
            <a:endParaRPr lang="hu-HU" dirty="0"/>
          </a:p>
        </p:txBody>
      </p:sp>
      <p:pic>
        <p:nvPicPr>
          <p:cNvPr id="6" name="Tartalom helye 5" descr="0SZJ5862_resiz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86314" y="1071546"/>
            <a:ext cx="4038600" cy="2694709"/>
          </a:xfrm>
        </p:spPr>
      </p:pic>
      <p:pic>
        <p:nvPicPr>
          <p:cNvPr id="7" name="Kép 6" descr="letölté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6190"/>
            <a:ext cx="4260746" cy="2386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rtalom helye 9" descr="nevtelen_2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000496" y="2071678"/>
            <a:ext cx="4952018" cy="2628143"/>
          </a:xfrm>
        </p:spPr>
      </p:pic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Versenyszámok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3"/>
          </p:nvPr>
        </p:nvSpPr>
        <p:spPr>
          <a:xfrm>
            <a:off x="4714876" y="4572008"/>
            <a:ext cx="4041775" cy="654843"/>
          </a:xfrm>
        </p:spPr>
        <p:txBody>
          <a:bodyPr/>
          <a:lstStyle/>
          <a:p>
            <a:r>
              <a:rPr lang="hu-HU" dirty="0" smtClean="0"/>
              <a:t>Példa versenykiírásra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785926"/>
            <a:ext cx="4040188" cy="5072074"/>
          </a:xfrm>
        </p:spPr>
        <p:txBody>
          <a:bodyPr>
            <a:normAutofit fontScale="85000" lnSpcReduction="20000"/>
          </a:bodyPr>
          <a:lstStyle/>
          <a:p>
            <a:r>
              <a:rPr lang="hu-HU" b="1" dirty="0" smtClean="0"/>
              <a:t>Egyéni számok:</a:t>
            </a:r>
            <a:endParaRPr lang="hu-HU" dirty="0" smtClean="0"/>
          </a:p>
          <a:p>
            <a:pPr lvl="1"/>
            <a:r>
              <a:rPr lang="hu-HU" dirty="0" smtClean="0"/>
              <a:t>gyorsúszás: 50, 100, 200, 400,    800, 1500 m</a:t>
            </a:r>
          </a:p>
          <a:p>
            <a:pPr lvl="1"/>
            <a:r>
              <a:rPr lang="hu-HU" dirty="0" smtClean="0"/>
              <a:t>hátúszás: 50, 100 és 200 m</a:t>
            </a:r>
          </a:p>
          <a:p>
            <a:pPr lvl="1"/>
            <a:r>
              <a:rPr lang="hu-HU" dirty="0" smtClean="0"/>
              <a:t>mellúszás: 50, 100 és 200 m</a:t>
            </a:r>
          </a:p>
          <a:p>
            <a:pPr lvl="1"/>
            <a:r>
              <a:rPr lang="hu-HU" dirty="0" smtClean="0"/>
              <a:t>pillangóúszás: 50, 100 és 200 m</a:t>
            </a:r>
          </a:p>
          <a:p>
            <a:pPr lvl="1"/>
            <a:r>
              <a:rPr lang="hu-HU" dirty="0" err="1" smtClean="0"/>
              <a:t>vegyesúszás</a:t>
            </a:r>
            <a:r>
              <a:rPr lang="hu-HU" dirty="0" smtClean="0"/>
              <a:t>: 200 és 400 m</a:t>
            </a:r>
          </a:p>
          <a:p>
            <a:pPr lvl="2"/>
            <a:r>
              <a:rPr lang="hu-HU" dirty="0" smtClean="0"/>
              <a:t>pillangó – hát – mell – gyors, a sorrend.</a:t>
            </a:r>
          </a:p>
          <a:p>
            <a:r>
              <a:rPr lang="hu-HU" b="1" dirty="0" smtClean="0"/>
              <a:t>Csapatszámok:</a:t>
            </a:r>
          </a:p>
          <a:p>
            <a:pPr lvl="1"/>
            <a:r>
              <a:rPr lang="hu-HU" dirty="0" smtClean="0"/>
              <a:t>gyorsúszó váltó: 4 × 100 és 4 × 200 m</a:t>
            </a:r>
          </a:p>
          <a:p>
            <a:pPr lvl="1"/>
            <a:r>
              <a:rPr lang="hu-HU" dirty="0" err="1" smtClean="0"/>
              <a:t>vegyesúszó</a:t>
            </a:r>
            <a:r>
              <a:rPr lang="hu-HU" dirty="0" smtClean="0"/>
              <a:t> váltó: 4 × 100 m</a:t>
            </a:r>
          </a:p>
          <a:p>
            <a:pPr lvl="2"/>
            <a:r>
              <a:rPr lang="hu-HU" dirty="0" smtClean="0"/>
              <a:t>hát – mell – pillangó – gyors  a sorrend.</a:t>
            </a:r>
          </a:p>
          <a:p>
            <a:r>
              <a:rPr lang="hu-HU" b="1" dirty="0" smtClean="0"/>
              <a:t>Hosszútávúszó számok:</a:t>
            </a:r>
            <a:endParaRPr lang="hu-HU" dirty="0" smtClean="0"/>
          </a:p>
          <a:p>
            <a:pPr lvl="1"/>
            <a:r>
              <a:rPr lang="hu-HU" dirty="0" smtClean="0"/>
              <a:t>5 km gyorsúszás</a:t>
            </a:r>
          </a:p>
          <a:p>
            <a:pPr lvl="1"/>
            <a:r>
              <a:rPr lang="hu-HU" dirty="0" smtClean="0"/>
              <a:t>10 km gyorsúszás</a:t>
            </a:r>
          </a:p>
          <a:p>
            <a:pPr lvl="1"/>
            <a:r>
              <a:rPr lang="hu-HU" dirty="0" smtClean="0"/>
              <a:t>25 km gyorsúszás.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Versenyek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Vannak országszerte versenyek az utánpótlás vagy a nagy versenyzők számára az év egészében.</a:t>
            </a:r>
          </a:p>
          <a:p>
            <a:r>
              <a:rPr lang="hu-HU" dirty="0" smtClean="0"/>
              <a:t>Az országos bajnokság évente egyszer minden korosztály számára más időpontban van megtartva.</a:t>
            </a:r>
          </a:p>
          <a:p>
            <a:r>
              <a:rPr lang="hu-HU" dirty="0" smtClean="0"/>
              <a:t>Európa és Világ bajnokságok két évente kerülnek megrendezésre.</a:t>
            </a:r>
          </a:p>
          <a:p>
            <a:r>
              <a:rPr lang="hu-HU" dirty="0" smtClean="0"/>
              <a:t>Az úszás olimpiai szám így az természetesen  négy évente van megrendezve.</a:t>
            </a:r>
          </a:p>
          <a:p>
            <a:endParaRPr lang="hu-HU" dirty="0"/>
          </a:p>
        </p:txBody>
      </p:sp>
      <p:pic>
        <p:nvPicPr>
          <p:cNvPr id="7" name="Kép 6" descr="c5cfb7a046e423f4e477884dff4d69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71546"/>
            <a:ext cx="4250208" cy="2830638"/>
          </a:xfrm>
          <a:prstGeom prst="rect">
            <a:avLst/>
          </a:prstGeom>
        </p:spPr>
      </p:pic>
      <p:pic>
        <p:nvPicPr>
          <p:cNvPr id="6" name="Tartalom helye 5" descr="3403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3571876"/>
            <a:ext cx="4295428" cy="2416179"/>
          </a:xfrm>
        </p:spPr>
      </p:pic>
      <p:sp>
        <p:nvSpPr>
          <p:cNvPr id="8" name="Szövegdoboz 7"/>
          <p:cNvSpPr txBox="1"/>
          <p:nvPr/>
        </p:nvSpPr>
        <p:spPr>
          <a:xfrm>
            <a:off x="4500562" y="6000768"/>
            <a:ext cx="4327217" cy="461665"/>
          </a:xfrm>
          <a:prstGeom prst="rect">
            <a:avLst/>
          </a:prstGeom>
        </p:spPr>
        <p:txBody>
          <a:bodyPr vert="horz" lIns="45720" tIns="0" rIns="45720" bIns="0" anchor="ctr">
            <a:normAutofit fontScale="62500" lnSpcReduction="20000"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2400" b="1" dirty="0">
                <a:solidFill>
                  <a:schemeClr val="tx2"/>
                </a:solidFill>
              </a:rPr>
              <a:t>A képen több Bajzás diák is látható </a:t>
            </a:r>
            <a:endParaRPr lang="hu-HU" sz="2400" b="1" dirty="0" smtClean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2400" b="1" dirty="0" smtClean="0">
                <a:solidFill>
                  <a:schemeClr val="tx2"/>
                </a:solidFill>
              </a:rPr>
              <a:t>(</a:t>
            </a:r>
            <a:r>
              <a:rPr lang="hu-HU" sz="2400" b="1" dirty="0">
                <a:solidFill>
                  <a:schemeClr val="tx2"/>
                </a:solidFill>
              </a:rPr>
              <a:t>köztük én is).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Michael </a:t>
            </a:r>
            <a:r>
              <a:rPr lang="hu-HU" b="1" dirty="0" err="1" smtClean="0"/>
              <a:t>Phelps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4"/>
            <a:ext cx="4038600" cy="4937915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Baltimore, Marylandben, 1985. június 30.-án született.</a:t>
            </a:r>
          </a:p>
          <a:p>
            <a:r>
              <a:rPr lang="hu-HU" dirty="0" smtClean="0"/>
              <a:t>Huszonháromszoros olimpiai bajnok amerikai úszó, minden idők legsikeresebb olimpikonja.</a:t>
            </a:r>
          </a:p>
          <a:p>
            <a:r>
              <a:rPr lang="hu-HU" dirty="0" smtClean="0"/>
              <a:t>Nemzetközi címei és rekordjai miatt "az év úszója díjat" is megkapta hat alkalommal, az "év amerikai úszójának díját" nyolc alkalommal. </a:t>
            </a:r>
          </a:p>
          <a:p>
            <a:r>
              <a:rPr lang="hu-HU" dirty="0" smtClean="0"/>
              <a:t>Nemzetközi, hosszúpályás versenyeken 71 érmet nyert, ötvenhét aranyat, tizenegy ezüstöt és három bronzot az olimpiai, világbajnoki és Pan </a:t>
            </a:r>
            <a:r>
              <a:rPr lang="hu-HU" dirty="0" err="1" smtClean="0"/>
              <a:t>Pacific</a:t>
            </a:r>
            <a:r>
              <a:rPr lang="hu-HU" dirty="0" smtClean="0"/>
              <a:t> bajnoksági versenyeken.</a:t>
            </a:r>
          </a:p>
          <a:p>
            <a:r>
              <a:rPr lang="hu-HU" dirty="0" smtClean="0"/>
              <a:t>2001-ben a világbajnokságon 200 méteres pillangóban világrekordot állított fel tizenöt évesen. Ezzel ő lett a legfiatalabb világrekord szintet megúszó sportoló.</a:t>
            </a:r>
          </a:p>
          <a:p>
            <a:pPr>
              <a:buNone/>
            </a:pPr>
            <a:endParaRPr lang="hu-HU" dirty="0"/>
          </a:p>
        </p:txBody>
      </p:sp>
      <p:pic>
        <p:nvPicPr>
          <p:cNvPr id="5" name="Tartalom helye 4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752" y="1285860"/>
            <a:ext cx="3546276" cy="2194723"/>
          </a:xfrm>
        </p:spPr>
      </p:pic>
      <p:pic>
        <p:nvPicPr>
          <p:cNvPr id="6" name="Kép 5" descr="letölté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4000504"/>
            <a:ext cx="3827036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Sarah</a:t>
            </a:r>
            <a:r>
              <a:rPr lang="hu-HU" dirty="0" smtClean="0"/>
              <a:t> </a:t>
            </a:r>
            <a:r>
              <a:rPr lang="hu-HU" dirty="0" err="1" smtClean="0"/>
              <a:t>Sjöström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err="1" smtClean="0"/>
              <a:t>Salem</a:t>
            </a:r>
            <a:r>
              <a:rPr lang="hu-HU" dirty="0" smtClean="0"/>
              <a:t> </a:t>
            </a:r>
            <a:r>
              <a:rPr lang="hu-HU" dirty="0" smtClean="0"/>
              <a:t>községben,</a:t>
            </a:r>
            <a:r>
              <a:rPr lang="hu-HU" dirty="0" smtClean="0"/>
              <a:t> 1993. augusztus 17</a:t>
            </a:r>
            <a:r>
              <a:rPr lang="hu-HU" dirty="0" smtClean="0"/>
              <a:t>.-én született.</a:t>
            </a:r>
          </a:p>
          <a:p>
            <a:r>
              <a:rPr lang="hu-HU" dirty="0" smtClean="0"/>
              <a:t>Egyszeres </a:t>
            </a:r>
            <a:r>
              <a:rPr lang="hu-HU" dirty="0" smtClean="0"/>
              <a:t>olimpiai, hétszeres világ- és tízszeres Európa-bajnok svéd úszónő</a:t>
            </a:r>
            <a:r>
              <a:rPr lang="hu-HU" dirty="0" smtClean="0"/>
              <a:t>.</a:t>
            </a:r>
          </a:p>
          <a:p>
            <a:r>
              <a:rPr lang="hu-HU" dirty="0" smtClean="0"/>
              <a:t>Egy időben tartotta az 50 </a:t>
            </a:r>
            <a:r>
              <a:rPr lang="hu-HU" dirty="0" smtClean="0"/>
              <a:t>m, </a:t>
            </a:r>
            <a:r>
              <a:rPr lang="hu-HU" dirty="0" smtClean="0"/>
              <a:t>a 100 </a:t>
            </a:r>
            <a:r>
              <a:rPr lang="hu-HU" dirty="0" smtClean="0"/>
              <a:t>m, a </a:t>
            </a:r>
            <a:r>
              <a:rPr lang="hu-HU" dirty="0" smtClean="0"/>
              <a:t>200 </a:t>
            </a:r>
            <a:r>
              <a:rPr lang="hu-HU" dirty="0" smtClean="0"/>
              <a:t>m </a:t>
            </a:r>
            <a:r>
              <a:rPr lang="hu-HU" dirty="0" smtClean="0"/>
              <a:t>gyorsúszás (rövid pálya), az 50 </a:t>
            </a:r>
            <a:r>
              <a:rPr lang="hu-HU" dirty="0" smtClean="0"/>
              <a:t>m és </a:t>
            </a:r>
            <a:r>
              <a:rPr lang="hu-HU" dirty="0" smtClean="0"/>
              <a:t>a 100 </a:t>
            </a:r>
            <a:r>
              <a:rPr lang="hu-HU" dirty="0" smtClean="0"/>
              <a:t>m pillangó </a:t>
            </a:r>
            <a:r>
              <a:rPr lang="hu-HU" dirty="0" smtClean="0"/>
              <a:t>úszás </a:t>
            </a:r>
            <a:r>
              <a:rPr lang="hu-HU" dirty="0" smtClean="0"/>
              <a:t>(mindkét medencében </a:t>
            </a:r>
            <a:r>
              <a:rPr lang="hu-HU" dirty="0" smtClean="0"/>
              <a:t>egyaránt) világrekordját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2017-ben a világ legjobb női úszójának választotta a Nemzetközi Úszószövetség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5" name="Kép 4" descr="kazan-russia-08th-aug-2015-sarah-sjostrom-of-sweden-celebrates-after-F069X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857232"/>
            <a:ext cx="3428992" cy="2460961"/>
          </a:xfrm>
          <a:prstGeom prst="rect">
            <a:avLst/>
          </a:prstGeom>
        </p:spPr>
      </p:pic>
      <p:pic>
        <p:nvPicPr>
          <p:cNvPr id="7" name="Kép 6" descr="unnam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2786058"/>
            <a:ext cx="3429025" cy="1928826"/>
          </a:xfrm>
          <a:prstGeom prst="rect">
            <a:avLst/>
          </a:prstGeom>
        </p:spPr>
      </p:pic>
      <p:pic>
        <p:nvPicPr>
          <p:cNvPr id="6" name="Kép 5" descr="Sarah-Sjostrom-by-Mike-Lewis-LDM_539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9256" y="4572008"/>
            <a:ext cx="3036114" cy="2024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külföldi úszók </a:t>
            </a:r>
            <a:endParaRPr lang="hu-HU" dirty="0"/>
          </a:p>
        </p:txBody>
      </p:sp>
      <p:pic>
        <p:nvPicPr>
          <p:cNvPr id="4" name="Kép 3" descr="letöltés (3)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1785926"/>
            <a:ext cx="2160000" cy="21600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85786" y="4000504"/>
            <a:ext cx="1253741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>
                <a:solidFill>
                  <a:schemeClr val="tx2"/>
                </a:solidFill>
              </a:rPr>
              <a:t>Adam </a:t>
            </a:r>
            <a:r>
              <a:rPr lang="hu-HU" sz="1500" b="1" dirty="0" err="1">
                <a:solidFill>
                  <a:schemeClr val="tx2"/>
                </a:solidFill>
              </a:rPr>
              <a:t>Peaty</a:t>
            </a:r>
            <a:endParaRPr lang="hu-HU" sz="1500" b="1" dirty="0">
              <a:solidFill>
                <a:schemeClr val="tx2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571868" y="3643314"/>
            <a:ext cx="1394100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err="1">
                <a:solidFill>
                  <a:schemeClr val="tx2"/>
                </a:solidFill>
              </a:rPr>
              <a:t>Ryan</a:t>
            </a:r>
            <a:r>
              <a:rPr lang="hu-HU" sz="1500" b="1" dirty="0">
                <a:solidFill>
                  <a:schemeClr val="tx2"/>
                </a:solidFill>
              </a:rPr>
              <a:t> Murphy</a:t>
            </a:r>
          </a:p>
        </p:txBody>
      </p:sp>
      <p:pic>
        <p:nvPicPr>
          <p:cNvPr id="8" name="Kép 7" descr="letölté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1785926"/>
            <a:ext cx="2562225" cy="178117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572264" y="3786190"/>
            <a:ext cx="1523687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err="1">
                <a:solidFill>
                  <a:schemeClr val="tx2"/>
                </a:solidFill>
              </a:rPr>
              <a:t>Caeleb</a:t>
            </a:r>
            <a:r>
              <a:rPr lang="hu-HU" sz="1500" b="1" dirty="0">
                <a:solidFill>
                  <a:schemeClr val="tx2"/>
                </a:solidFill>
              </a:rPr>
              <a:t> </a:t>
            </a:r>
            <a:r>
              <a:rPr lang="hu-HU" sz="1500" b="1" dirty="0" err="1">
                <a:solidFill>
                  <a:schemeClr val="tx2"/>
                </a:solidFill>
              </a:rPr>
              <a:t>Dressel</a:t>
            </a:r>
            <a:endParaRPr lang="hu-HU" sz="1500" b="1" dirty="0">
              <a:solidFill>
                <a:schemeClr val="tx2"/>
              </a:solidFill>
            </a:endParaRPr>
          </a:p>
        </p:txBody>
      </p:sp>
      <p:pic>
        <p:nvPicPr>
          <p:cNvPr id="10" name="Kép 9" descr="caeleb-dressel-100-fly-prelims-2019-world-championships-e156417075776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22" y="1785926"/>
            <a:ext cx="2860910" cy="1911088"/>
          </a:xfrm>
          <a:prstGeom prst="rect">
            <a:avLst/>
          </a:prstGeom>
        </p:spPr>
      </p:pic>
      <p:pic>
        <p:nvPicPr>
          <p:cNvPr id="11" name="Kép 10" descr="Lilly-King-By-Jack-Spitser-CD8I152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29322" y="4143380"/>
            <a:ext cx="2942531" cy="1961208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7072330" y="6143644"/>
            <a:ext cx="992516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err="1">
                <a:solidFill>
                  <a:schemeClr val="tx2"/>
                </a:solidFill>
              </a:rPr>
              <a:t>Lily King</a:t>
            </a:r>
          </a:p>
        </p:txBody>
      </p:sp>
      <p:pic>
        <p:nvPicPr>
          <p:cNvPr id="13" name="Kép 12" descr="world-swimming-championships-Katie-Ledecky-scoreboard-American-Aug-4-20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86116" y="4000504"/>
            <a:ext cx="1906483" cy="2392449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3571868" y="6429396"/>
            <a:ext cx="1461619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err="1">
                <a:solidFill>
                  <a:schemeClr val="tx2"/>
                </a:solidFill>
              </a:rPr>
              <a:t>Katie</a:t>
            </a:r>
            <a:r>
              <a:rPr lang="hu-HU" sz="1500" b="1" dirty="0">
                <a:solidFill>
                  <a:schemeClr val="tx2"/>
                </a:solidFill>
              </a:rPr>
              <a:t> </a:t>
            </a:r>
            <a:r>
              <a:rPr lang="hu-HU" sz="1500" b="1" dirty="0" err="1">
                <a:solidFill>
                  <a:schemeClr val="tx2"/>
                </a:solidFill>
              </a:rPr>
              <a:t>Ledecky</a:t>
            </a:r>
            <a:endParaRPr lang="hu-HU" sz="1500" b="1" dirty="0">
              <a:solidFill>
                <a:schemeClr val="tx2"/>
              </a:solidFill>
            </a:endParaRPr>
          </a:p>
        </p:txBody>
      </p:sp>
      <p:pic>
        <p:nvPicPr>
          <p:cNvPr id="15" name="Kép 14" descr="letöltés (6)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58" y="4357694"/>
            <a:ext cx="2619375" cy="1743075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642910" y="6143644"/>
            <a:ext cx="1889556" cy="281616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hu-HU" sz="1500" b="1" dirty="0" err="1">
                <a:solidFill>
                  <a:schemeClr val="tx2"/>
                </a:solidFill>
              </a:rPr>
              <a:t>Federica</a:t>
            </a:r>
            <a:r>
              <a:rPr lang="hu-HU" sz="1500" b="1" dirty="0">
                <a:solidFill>
                  <a:schemeClr val="tx2"/>
                </a:solidFill>
              </a:rPr>
              <a:t> Pellegrini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Cseh László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Budapesten,</a:t>
            </a:r>
            <a:r>
              <a:rPr lang="hu-HU" dirty="0" smtClean="0"/>
              <a:t> 1985. december 3</a:t>
            </a:r>
            <a:r>
              <a:rPr lang="hu-HU" dirty="0" smtClean="0"/>
              <a:t>.-án született.</a:t>
            </a:r>
          </a:p>
          <a:p>
            <a:r>
              <a:rPr lang="hu-HU" dirty="0" smtClean="0"/>
              <a:t>Olimpiai </a:t>
            </a:r>
            <a:r>
              <a:rPr lang="hu-HU" dirty="0" smtClean="0"/>
              <a:t>ezüst- és bronzérmes, világ- és Európa-bajnok, </a:t>
            </a:r>
            <a:r>
              <a:rPr lang="hu-HU" dirty="0" smtClean="0"/>
              <a:t>száztízszeres </a:t>
            </a:r>
            <a:r>
              <a:rPr lang="hu-HU" dirty="0" smtClean="0"/>
              <a:t>magyar bajnok úszó</a:t>
            </a:r>
            <a:r>
              <a:rPr lang="hu-HU" dirty="0" smtClean="0"/>
              <a:t>.</a:t>
            </a:r>
          </a:p>
          <a:p>
            <a:r>
              <a:rPr lang="hu-HU" dirty="0" smtClean="0"/>
              <a:t>Európa-csúcstartó </a:t>
            </a:r>
            <a:r>
              <a:rPr lang="hu-HU" dirty="0" smtClean="0"/>
              <a:t>400 m vegyesen, 200 m vegyesen (rövid és nagy pályán is).</a:t>
            </a:r>
          </a:p>
          <a:p>
            <a:r>
              <a:rPr lang="hu-HU" dirty="0" smtClean="0"/>
              <a:t>2020 áprilisában a </a:t>
            </a:r>
            <a:r>
              <a:rPr lang="hu-HU" dirty="0" err="1" smtClean="0"/>
              <a:t>swimswam</a:t>
            </a:r>
            <a:r>
              <a:rPr lang="hu-HU" dirty="0" smtClean="0"/>
              <a:t> internetes szakportál minden idők legjobb úszójának választotta azok közül, akik sohasem nyertek olimpiai aranyérmet.</a:t>
            </a:r>
          </a:p>
        </p:txBody>
      </p:sp>
      <p:pic>
        <p:nvPicPr>
          <p:cNvPr id="7" name="Kép 6" descr="letölté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857232"/>
            <a:ext cx="3405192" cy="2043115"/>
          </a:xfrm>
          <a:prstGeom prst="rect">
            <a:avLst/>
          </a:prstGeom>
        </p:spPr>
      </p:pic>
      <p:pic>
        <p:nvPicPr>
          <p:cNvPr id="6" name="Kép 5" descr="letölté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2786058"/>
            <a:ext cx="3220566" cy="2143140"/>
          </a:xfrm>
          <a:prstGeom prst="rect">
            <a:avLst/>
          </a:prstGeom>
        </p:spPr>
      </p:pic>
      <p:pic>
        <p:nvPicPr>
          <p:cNvPr id="5" name="Kép 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4857760"/>
            <a:ext cx="373321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Words>269</Words>
  <Application>Microsoft Office PowerPoint</Application>
  <PresentationFormat>Diavetítés a képernyőre (4:3 oldalarány)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Áramlás</vt:lpstr>
      <vt:lpstr>Úszás</vt:lpstr>
      <vt:lpstr>Története</vt:lpstr>
      <vt:lpstr>Versenyzés</vt:lpstr>
      <vt:lpstr>Versenyszámok</vt:lpstr>
      <vt:lpstr>Versenyek</vt:lpstr>
      <vt:lpstr>Michael Phelps</vt:lpstr>
      <vt:lpstr>Sarah Sjöström</vt:lpstr>
      <vt:lpstr>További külföldi úszók </vt:lpstr>
      <vt:lpstr>Cseh László</vt:lpstr>
      <vt:lpstr>Hosszú Katinka</vt:lpstr>
      <vt:lpstr>További magyar úszók 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User</dc:creator>
  <cp:lastModifiedBy>User</cp:lastModifiedBy>
  <cp:revision>28</cp:revision>
  <dcterms:created xsi:type="dcterms:W3CDTF">2020-04-27T18:30:27Z</dcterms:created>
  <dcterms:modified xsi:type="dcterms:W3CDTF">2020-04-28T16:21:20Z</dcterms:modified>
</cp:coreProperties>
</file>