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6" r:id="rId3"/>
    <p:sldId id="257" r:id="rId4"/>
    <p:sldId id="258" r:id="rId5"/>
    <p:sldId id="267" r:id="rId6"/>
    <p:sldId id="259" r:id="rId7"/>
    <p:sldId id="260" r:id="rId8"/>
    <p:sldId id="261" r:id="rId9"/>
    <p:sldId id="262" r:id="rId10"/>
    <p:sldId id="263" r:id="rId11"/>
    <p:sldId id="265" r:id="rId12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0" autoAdjust="0"/>
    <p:restoredTop sz="94662" autoAdjust="0"/>
  </p:normalViewPr>
  <p:slideViewPr>
    <p:cSldViewPr>
      <p:cViewPr varScale="1">
        <p:scale>
          <a:sx n="69" d="100"/>
          <a:sy n="69" d="100"/>
        </p:scale>
        <p:origin x="-141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Átellenes sarkain kerekített téglalap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Cím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9" name="Alcím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hu-HU" smtClean="0"/>
              <a:t>Alcím mintájának szerkesztése</a:t>
            </a:r>
            <a:endParaRPr kumimoji="0" lang="en-US"/>
          </a:p>
        </p:txBody>
      </p:sp>
      <p:sp>
        <p:nvSpPr>
          <p:cNvPr id="10" name="Dátum helye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BB8B5FB4-0407-4E62-B544-D10010A86073}" type="datetimeFigureOut">
              <a:rPr lang="hu-HU" smtClean="0"/>
              <a:pPr/>
              <a:t>2021.01.06.</a:t>
            </a:fld>
            <a:endParaRPr lang="hu-HU"/>
          </a:p>
        </p:txBody>
      </p:sp>
      <p:sp>
        <p:nvSpPr>
          <p:cNvPr id="11" name="Dia számának helye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E003274-7622-477D-885D-139B3CB098C9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12" name="Élőláb helye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hu-HU"/>
          </a:p>
        </p:txBody>
      </p:sp>
    </p:spTree>
  </p:cSld>
  <p:clrMapOvr>
    <a:masterClrMapping/>
  </p:clrMapOvr>
  <p:transition spd="med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8B5FB4-0407-4E62-B544-D10010A86073}" type="datetimeFigureOut">
              <a:rPr lang="hu-HU" smtClean="0"/>
              <a:pPr/>
              <a:t>2021.01.06.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003274-7622-477D-885D-139B3CB098C9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8B5FB4-0407-4E62-B544-D10010A86073}" type="datetimeFigureOut">
              <a:rPr lang="hu-HU" smtClean="0"/>
              <a:pPr/>
              <a:t>2021.01.06.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003274-7622-477D-885D-139B3CB098C9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8B5FB4-0407-4E62-B544-D10010A86073}" type="datetimeFigureOut">
              <a:rPr lang="hu-HU" smtClean="0"/>
              <a:pPr/>
              <a:t>2021.01.06.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003274-7622-477D-885D-139B3CB098C9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  <p:transition spd="med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8" name="Dátum helye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BB8B5FB4-0407-4E62-B544-D10010A86073}" type="datetimeFigureOut">
              <a:rPr lang="hu-HU" smtClean="0"/>
              <a:pPr/>
              <a:t>2021.01.06.</a:t>
            </a:fld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E003274-7622-477D-885D-139B3CB098C9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10" name="Élőláb helye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8B5FB4-0407-4E62-B544-D10010A86073}" type="datetimeFigureOut">
              <a:rPr lang="hu-HU" smtClean="0"/>
              <a:pPr/>
              <a:t>2021.01.06.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CE003274-7622-477D-885D-139B3CB098C9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10" name="Téglalap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Téglalap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Tartalom helye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8B5FB4-0407-4E62-B544-D10010A86073}" type="datetimeFigureOut">
              <a:rPr lang="hu-HU" smtClean="0"/>
              <a:pPr/>
              <a:t>2021.01.06.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CE003274-7622-477D-885D-139B3CB098C9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  <p:transition spd="med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8B5FB4-0407-4E62-B544-D10010A86073}" type="datetimeFigureOut">
              <a:rPr lang="hu-HU" smtClean="0"/>
              <a:pPr/>
              <a:t>2021.01.06.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003274-7622-477D-885D-139B3CB098C9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7" name="Téglalap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8B5FB4-0407-4E62-B544-D10010A86073}" type="datetimeFigureOut">
              <a:rPr lang="hu-HU" smtClean="0"/>
              <a:pPr/>
              <a:t>2021.01.06.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003274-7622-477D-885D-139B3CB098C9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  <p:transition spd="med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9" name="Dátum helye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BB8B5FB4-0407-4E62-B544-D10010A86073}" type="datetimeFigureOut">
              <a:rPr lang="hu-HU" smtClean="0"/>
              <a:pPr/>
              <a:t>2021.01.06.</a:t>
            </a:fld>
            <a:endParaRPr lang="hu-HU"/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E003274-7622-477D-885D-139B3CB098C9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11" name="Élőláb helye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13" name="Kép helye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hu-H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Kép beszúrásához kattintson az ikonra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átum helye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BB8B5FB4-0407-4E62-B544-D10010A86073}" type="datetimeFigureOut">
              <a:rPr lang="hu-HU" smtClean="0"/>
              <a:pPr/>
              <a:t>2021.01.06.</a:t>
            </a:fld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E003274-7622-477D-885D-139B3CB098C9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10" name="Élőláb helye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hu-HU"/>
          </a:p>
        </p:txBody>
      </p:sp>
    </p:spTree>
  </p:cSld>
  <p:clrMapOvr>
    <a:masterClrMapping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Átellenes sarkain kerekített téglalap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hu-HU"/>
          </a:p>
        </p:txBody>
      </p:sp>
      <p:sp>
        <p:nvSpPr>
          <p:cNvPr id="14" name="Dátum helye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BB8B5FB4-0407-4E62-B544-D10010A86073}" type="datetimeFigureOut">
              <a:rPr lang="hu-HU" smtClean="0"/>
              <a:pPr/>
              <a:t>2021.01.06.</a:t>
            </a:fld>
            <a:endParaRPr lang="hu-HU"/>
          </a:p>
        </p:txBody>
      </p:sp>
      <p:sp>
        <p:nvSpPr>
          <p:cNvPr id="23" name="Dia számának helye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CE003274-7622-477D-885D-139B3CB098C9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22" name="Cím helye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13" name="Szöveg helye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  <a:p>
            <a:pPr lvl="1" eaLnBrk="1" latinLnBrk="0" hangingPunct="1"/>
            <a:r>
              <a:rPr kumimoji="0" lang="hu-HU" smtClean="0"/>
              <a:t>Második szint</a:t>
            </a:r>
          </a:p>
          <a:p>
            <a:pPr lvl="2" eaLnBrk="1" latinLnBrk="0" hangingPunct="1"/>
            <a:r>
              <a:rPr kumimoji="0" lang="hu-HU" smtClean="0"/>
              <a:t>Harmadik szint</a:t>
            </a:r>
          </a:p>
          <a:p>
            <a:pPr lvl="3" eaLnBrk="1" latinLnBrk="0" hangingPunct="1"/>
            <a:r>
              <a:rPr kumimoji="0" lang="hu-HU" smtClean="0"/>
              <a:t>Negyedik szint</a:t>
            </a:r>
          </a:p>
          <a:p>
            <a:pPr lvl="4" eaLnBrk="1" latinLnBrk="0" hangingPunct="1"/>
            <a:r>
              <a:rPr kumimoji="0" lang="hu-HU" smtClean="0"/>
              <a:t>Ötödik szint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med">
    <p:wipe dir="d"/>
  </p:transition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b="1" dirty="0"/>
              <a:t>Márai </a:t>
            </a:r>
            <a:r>
              <a:rPr lang="hu-HU" b="1" dirty="0" smtClean="0"/>
              <a:t>Sándor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Kassa, 1900. április 11. – San Diego, 1989. február 21. magyar író, költő, újságíró</a:t>
            </a:r>
            <a:endParaRPr lang="hu-HU" dirty="0"/>
          </a:p>
        </p:txBody>
      </p:sp>
      <p:pic>
        <p:nvPicPr>
          <p:cNvPr id="5" name="Kép 4" descr="Marai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3571876"/>
            <a:ext cx="2175520" cy="3071834"/>
          </a:xfrm>
          <a:prstGeom prst="rect">
            <a:avLst/>
          </a:prstGeom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rtalom helye 4"/>
          <p:cNvSpPr>
            <a:spLocks noGrp="1"/>
          </p:cNvSpPr>
          <p:nvPr>
            <p:ph idx="4294967295"/>
          </p:nvPr>
        </p:nvSpPr>
        <p:spPr>
          <a:xfrm>
            <a:off x="428596" y="428604"/>
            <a:ext cx="3929090" cy="3357586"/>
          </a:xfrm>
        </p:spPr>
        <p:txBody>
          <a:bodyPr>
            <a:normAutofit fontScale="55000" lnSpcReduction="20000"/>
          </a:bodyPr>
          <a:lstStyle/>
          <a:p>
            <a:r>
              <a:rPr lang="hu-HU" dirty="0" smtClean="0"/>
              <a:t>Az emigráns lét keserveit mutatja be a műben.</a:t>
            </a:r>
          </a:p>
          <a:p>
            <a:r>
              <a:rPr lang="hu-HU" dirty="0" smtClean="0"/>
              <a:t>Lírai hőse nemcsak önmaga hanem minden sorstársa aki emigrálni kényszerül.</a:t>
            </a:r>
          </a:p>
          <a:p>
            <a:r>
              <a:rPr lang="hu-HU" dirty="0" smtClean="0"/>
              <a:t>Váltogatja a mi, te és a tegező formát.</a:t>
            </a:r>
          </a:p>
          <a:p>
            <a:r>
              <a:rPr lang="hu-HU" dirty="0" smtClean="0"/>
              <a:t>Nem személyekről hanem személyiségekről szól, mivel az emigrálás személyiségváltozásról is szól.</a:t>
            </a:r>
          </a:p>
          <a:p>
            <a:r>
              <a:rPr lang="hu-HU" dirty="0" smtClean="0"/>
              <a:t>A nyelvezete modern részeket is tartalmaz. </a:t>
            </a:r>
            <a:endParaRPr lang="hu-HU" dirty="0"/>
          </a:p>
        </p:txBody>
      </p:sp>
      <p:pic>
        <p:nvPicPr>
          <p:cNvPr id="6" name="Kép 5" descr="letöltés (12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840" y="3643314"/>
            <a:ext cx="1992714" cy="2967412"/>
          </a:xfrm>
          <a:prstGeom prst="rect">
            <a:avLst/>
          </a:prstGeom>
        </p:spPr>
      </p:pic>
      <p:pic>
        <p:nvPicPr>
          <p:cNvPr id="7" name="Kép 6" descr="Halotti_beszé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4876" y="585946"/>
            <a:ext cx="3723211" cy="5743054"/>
          </a:xfrm>
          <a:prstGeom prst="rect">
            <a:avLst/>
          </a:prstGeom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Köszönöm a figyelmet!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Készítette: Urbán Eszter</a:t>
            </a:r>
          </a:p>
          <a:p>
            <a:r>
              <a:rPr lang="hu-HU" dirty="0" smtClean="0"/>
              <a:t>Források: </a:t>
            </a:r>
            <a:r>
              <a:rPr lang="hu-HU" dirty="0" err="1" smtClean="0"/>
              <a:t>wikipédia</a:t>
            </a:r>
            <a:r>
              <a:rPr lang="hu-HU" dirty="0" smtClean="0"/>
              <a:t>, tankönyv, g-portál  </a:t>
            </a:r>
            <a:endParaRPr lang="hu-HU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ím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Élete</a:t>
            </a:r>
            <a:endParaRPr lang="hu-HU" dirty="0"/>
          </a:p>
        </p:txBody>
      </p:sp>
      <p:sp>
        <p:nvSpPr>
          <p:cNvPr id="10" name="Tartalom helye 9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997790"/>
          </a:xfrm>
        </p:spPr>
        <p:txBody>
          <a:bodyPr>
            <a:normAutofit fontScale="70000" lnSpcReduction="20000"/>
          </a:bodyPr>
          <a:lstStyle/>
          <a:p>
            <a:r>
              <a:rPr lang="hu-HU" dirty="0" smtClean="0"/>
              <a:t>Felmenői eredetileg polgári származású cipszerek voltak.</a:t>
            </a:r>
          </a:p>
          <a:p>
            <a:r>
              <a:rPr lang="hu-HU" dirty="0" smtClean="0"/>
              <a:t>Három testvére volt.</a:t>
            </a:r>
          </a:p>
          <a:p>
            <a:r>
              <a:rPr lang="hu-HU" dirty="0" smtClean="0"/>
              <a:t>Házitanító járt hozzá, harmadiktól pedig a Jászóvári Premontrei Kanonok Kassai Főgimnáziumában tanult.</a:t>
            </a:r>
          </a:p>
          <a:p>
            <a:r>
              <a:rPr lang="hu-HU" dirty="0" smtClean="0"/>
              <a:t>Intézetbe adták Budára, a Budapesti Királyi Egyetemi Katolikus Gimnáziumba.</a:t>
            </a:r>
          </a:p>
          <a:p>
            <a:r>
              <a:rPr lang="hu-HU" dirty="0" smtClean="0"/>
              <a:t>Eperjesi Katolikus Főgimnáziumban érettségizett, 1917-ben. </a:t>
            </a:r>
          </a:p>
          <a:p>
            <a:r>
              <a:rPr lang="hu-HU" dirty="0" smtClean="0"/>
              <a:t>1918 őszén Budapestre költözött.  Tanulmányait az egyetem jogi karán kezdte, majd átiratkozott a bölcsészkarra. </a:t>
            </a:r>
            <a:endParaRPr lang="hu-HU" dirty="0"/>
          </a:p>
        </p:txBody>
      </p:sp>
      <p:pic>
        <p:nvPicPr>
          <p:cNvPr id="5" name="Tartalom helye 4" descr="letöltés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15008" y="1643050"/>
            <a:ext cx="2924177" cy="1921300"/>
          </a:xfrm>
        </p:spPr>
      </p:pic>
      <p:sp>
        <p:nvSpPr>
          <p:cNvPr id="6" name="Szövegdoboz 5"/>
          <p:cNvSpPr txBox="1"/>
          <p:nvPr/>
        </p:nvSpPr>
        <p:spPr>
          <a:xfrm>
            <a:off x="5643570" y="3500438"/>
            <a:ext cx="3036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 smtClean="0"/>
              <a:t>Budapesti Királyi Egyetemi Katolikus Gimnáziumba</a:t>
            </a:r>
            <a:endParaRPr lang="hu-HU" sz="1200" dirty="0"/>
          </a:p>
        </p:txBody>
      </p:sp>
      <p:pic>
        <p:nvPicPr>
          <p:cNvPr id="7" name="Kép 6" descr="letöltés (1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562" y="3929066"/>
            <a:ext cx="3058846" cy="2009783"/>
          </a:xfrm>
          <a:prstGeom prst="rect">
            <a:avLst/>
          </a:prstGeom>
        </p:spPr>
      </p:pic>
      <p:sp>
        <p:nvSpPr>
          <p:cNvPr id="8" name="Szövegdoboz 7"/>
          <p:cNvSpPr txBox="1"/>
          <p:nvPr/>
        </p:nvSpPr>
        <p:spPr>
          <a:xfrm>
            <a:off x="4714876" y="5857892"/>
            <a:ext cx="2710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/>
              <a:t>Eperjesi Katolikus Főgimnáziumban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uiExpand="1" build="p"/>
      <p:bldP spid="6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sz="half" idx="4294967295"/>
          </p:nvPr>
        </p:nvSpPr>
        <p:spPr>
          <a:xfrm>
            <a:off x="428596" y="642918"/>
            <a:ext cx="4038600" cy="5711825"/>
          </a:xfrm>
        </p:spPr>
        <p:txBody>
          <a:bodyPr>
            <a:normAutofit fontScale="70000" lnSpcReduction="20000"/>
          </a:bodyPr>
          <a:lstStyle/>
          <a:p>
            <a:r>
              <a:rPr lang="hu-HU" dirty="0" smtClean="0"/>
              <a:t>Elhagyta az országot, így Lipcsében folytatta tanulmányait.</a:t>
            </a:r>
          </a:p>
          <a:p>
            <a:r>
              <a:rPr lang="de-DE" dirty="0" err="1" smtClean="0"/>
              <a:t>Onnan</a:t>
            </a:r>
            <a:r>
              <a:rPr lang="de-DE" dirty="0" smtClean="0"/>
              <a:t> </a:t>
            </a:r>
            <a:r>
              <a:rPr lang="de-DE" dirty="0" err="1" smtClean="0"/>
              <a:t>Frankfurtba</a:t>
            </a:r>
            <a:r>
              <a:rPr lang="de-DE" dirty="0" smtClean="0"/>
              <a:t>, </a:t>
            </a:r>
            <a:r>
              <a:rPr lang="de-DE" dirty="0" err="1" smtClean="0"/>
              <a:t>majd</a:t>
            </a:r>
            <a:r>
              <a:rPr lang="de-DE" dirty="0" smtClean="0"/>
              <a:t> </a:t>
            </a:r>
            <a:r>
              <a:rPr lang="de-DE" dirty="0" err="1" smtClean="0"/>
              <a:t>Berlinbe</a:t>
            </a:r>
            <a:r>
              <a:rPr lang="de-DE" dirty="0" smtClean="0"/>
              <a:t> </a:t>
            </a:r>
            <a:r>
              <a:rPr lang="de-DE" dirty="0" err="1" smtClean="0"/>
              <a:t>ment</a:t>
            </a:r>
            <a:r>
              <a:rPr lang="de-DE" dirty="0" smtClean="0"/>
              <a:t>, 1920-ban.</a:t>
            </a:r>
            <a:endParaRPr lang="hu-HU" dirty="0" smtClean="0"/>
          </a:p>
          <a:p>
            <a:r>
              <a:rPr lang="hu-HU" dirty="0" smtClean="0"/>
              <a:t>Ekkor már ismerte későbbi feleségét,  </a:t>
            </a:r>
            <a:r>
              <a:rPr lang="hu-HU" dirty="0" err="1" smtClean="0"/>
              <a:t>Matzner</a:t>
            </a:r>
            <a:r>
              <a:rPr lang="hu-HU" dirty="0" smtClean="0"/>
              <a:t> Ilonát (Lolát).</a:t>
            </a:r>
          </a:p>
          <a:p>
            <a:r>
              <a:rPr lang="hu-HU" dirty="0" smtClean="0"/>
              <a:t>1923. április 17-én  kötöttek házasságot Budapesten.</a:t>
            </a:r>
          </a:p>
          <a:p>
            <a:r>
              <a:rPr lang="hu-HU" dirty="0" smtClean="0"/>
              <a:t>Németországban 1923-ig élt.</a:t>
            </a:r>
          </a:p>
          <a:p>
            <a:r>
              <a:rPr lang="hu-HU" dirty="0" smtClean="0"/>
              <a:t>1923-ban Párizsba utaztak. </a:t>
            </a:r>
          </a:p>
          <a:p>
            <a:r>
              <a:rPr lang="hu-HU" dirty="0" smtClean="0"/>
              <a:t>Olaszországban is éltek.</a:t>
            </a:r>
          </a:p>
          <a:p>
            <a:r>
              <a:rPr lang="hu-HU" dirty="0" smtClean="0"/>
              <a:t> 1952-ben végül elhagyta  Európát és  New Yorkba költözött és Az USA-ban is hallt meg.</a:t>
            </a:r>
          </a:p>
          <a:p>
            <a:endParaRPr lang="hu-HU" dirty="0" smtClean="0"/>
          </a:p>
          <a:p>
            <a:endParaRPr lang="hu-HU" dirty="0" smtClean="0"/>
          </a:p>
          <a:p>
            <a:endParaRPr lang="hu-HU" dirty="0"/>
          </a:p>
        </p:txBody>
      </p:sp>
      <p:pic>
        <p:nvPicPr>
          <p:cNvPr id="7" name="Kép 6" descr="letöltés (3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562" y="642918"/>
            <a:ext cx="4262458" cy="2740152"/>
          </a:xfrm>
          <a:prstGeom prst="rect">
            <a:avLst/>
          </a:prstGeom>
        </p:spPr>
      </p:pic>
      <p:pic>
        <p:nvPicPr>
          <p:cNvPr id="8" name="Kép 7" descr="letöltés (4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314" y="3429000"/>
            <a:ext cx="3638559" cy="3005126"/>
          </a:xfrm>
          <a:prstGeom prst="rect">
            <a:avLst/>
          </a:prstGeom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Művei</a:t>
            </a:r>
            <a:endParaRPr lang="hu-HU" dirty="0"/>
          </a:p>
        </p:txBody>
      </p:sp>
      <p:sp>
        <p:nvSpPr>
          <p:cNvPr id="5" name="Tartalom helye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smtClean="0"/>
              <a:t>A kommunista kultúrpolitika 1948-tól elfeledtetni. </a:t>
            </a:r>
          </a:p>
          <a:p>
            <a:r>
              <a:rPr lang="hu-HU" dirty="0" smtClean="0"/>
              <a:t>Halála után kezdték el munkáit újra megjelentetni Magyarországon.</a:t>
            </a:r>
          </a:p>
          <a:p>
            <a:r>
              <a:rPr lang="hu-HU" dirty="0" smtClean="0"/>
              <a:t>1990-ben, egy évvel halála után, posztumusz Kossuth-díjat kapott.</a:t>
            </a:r>
          </a:p>
          <a:p>
            <a:r>
              <a:rPr lang="hu-HU" dirty="0" smtClean="0"/>
              <a:t>Franciaországban fedezték fel újra az 1990-es évek elején.</a:t>
            </a:r>
            <a:endParaRPr lang="hu-HU" dirty="0"/>
          </a:p>
        </p:txBody>
      </p:sp>
      <p:pic>
        <p:nvPicPr>
          <p:cNvPr id="7" name="Tartalom helye 6" descr="letöltés (5)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29124" y="1857364"/>
            <a:ext cx="4332300" cy="2166150"/>
          </a:xfrm>
        </p:spPr>
      </p:pic>
      <p:sp>
        <p:nvSpPr>
          <p:cNvPr id="8" name="Szövegdoboz 7"/>
          <p:cNvSpPr txBox="1"/>
          <p:nvPr/>
        </p:nvSpPr>
        <p:spPr>
          <a:xfrm>
            <a:off x="5929322" y="3929066"/>
            <a:ext cx="971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/>
              <a:t>Kossuth</a:t>
            </a:r>
            <a:r>
              <a:rPr lang="hu-HU" dirty="0" smtClean="0"/>
              <a:t> </a:t>
            </a:r>
            <a:r>
              <a:rPr lang="hu-HU" sz="1200" dirty="0" smtClean="0"/>
              <a:t>díj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Művei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 smtClean="0"/>
              <a:t>A teljes napló</a:t>
            </a:r>
          </a:p>
          <a:p>
            <a:r>
              <a:rPr lang="hu-HU" dirty="0" smtClean="0"/>
              <a:t>Judit... és az utóhang</a:t>
            </a:r>
          </a:p>
          <a:p>
            <a:r>
              <a:rPr lang="hu-HU" dirty="0" smtClean="0"/>
              <a:t>A gyertyák csonkig égnek</a:t>
            </a:r>
          </a:p>
          <a:p>
            <a:r>
              <a:rPr lang="hu-HU" dirty="0" smtClean="0"/>
              <a:t>Vendégjáték </a:t>
            </a:r>
            <a:r>
              <a:rPr lang="hu-HU" dirty="0" err="1" smtClean="0"/>
              <a:t>Bolzanóban</a:t>
            </a:r>
            <a:endParaRPr lang="hu-HU" dirty="0" smtClean="0"/>
          </a:p>
          <a:p>
            <a:r>
              <a:rPr lang="hu-HU" dirty="0" smtClean="0"/>
              <a:t>Zendülők</a:t>
            </a:r>
          </a:p>
          <a:p>
            <a:r>
              <a:rPr lang="hu-HU" dirty="0" smtClean="0"/>
              <a:t>Föld, </a:t>
            </a:r>
            <a:r>
              <a:rPr lang="hu-HU" dirty="0" err="1" smtClean="0"/>
              <a:t>Föld</a:t>
            </a:r>
            <a:r>
              <a:rPr lang="hu-HU" dirty="0" smtClean="0"/>
              <a:t>…!</a:t>
            </a:r>
          </a:p>
          <a:p>
            <a:r>
              <a:rPr lang="hu-HU" dirty="0" smtClean="0"/>
              <a:t>Sértődöttek, 1.–3.</a:t>
            </a:r>
          </a:p>
          <a:p>
            <a:r>
              <a:rPr lang="hu-HU" dirty="0" smtClean="0"/>
              <a:t>Eszter hagyatéka</a:t>
            </a:r>
          </a:p>
          <a:p>
            <a:endParaRPr lang="hu-HU" dirty="0"/>
          </a:p>
        </p:txBody>
      </p:sp>
      <p:pic>
        <p:nvPicPr>
          <p:cNvPr id="6" name="Kép 5" descr="letöltés (8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330" y="4024335"/>
            <a:ext cx="1752600" cy="2619375"/>
          </a:xfrm>
          <a:prstGeom prst="rect">
            <a:avLst/>
          </a:prstGeom>
        </p:spPr>
      </p:pic>
      <p:pic>
        <p:nvPicPr>
          <p:cNvPr id="7" name="Kép 6" descr="letöltés (7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44" y="4014810"/>
            <a:ext cx="1733550" cy="2628900"/>
          </a:xfrm>
          <a:prstGeom prst="rect">
            <a:avLst/>
          </a:prstGeom>
        </p:spPr>
      </p:pic>
      <p:pic>
        <p:nvPicPr>
          <p:cNvPr id="9" name="Kép 8" descr="letöltés (11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372" y="2285992"/>
            <a:ext cx="4643561" cy="1724032"/>
          </a:xfrm>
          <a:prstGeom prst="rect">
            <a:avLst/>
          </a:prstGeom>
        </p:spPr>
      </p:pic>
      <p:pic>
        <p:nvPicPr>
          <p:cNvPr id="11" name="Kép 10" descr="letöltés (10)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0118" y="4000504"/>
            <a:ext cx="1734167" cy="2643206"/>
          </a:xfrm>
          <a:prstGeom prst="rect">
            <a:avLst/>
          </a:prstGeom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Egy polgár vallomásai</a:t>
            </a:r>
            <a:endParaRPr lang="hu-HU" dirty="0"/>
          </a:p>
        </p:txBody>
      </p:sp>
      <p:sp>
        <p:nvSpPr>
          <p:cNvPr id="5" name="Tartalom helye 4"/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hu-HU" sz="6800" dirty="0" smtClean="0"/>
              <a:t>Epikus,önéletrajzi mű, amelyben a szerző saját életét vagy annak egy részletét, világszemléletét mondja el.</a:t>
            </a:r>
          </a:p>
          <a:p>
            <a:r>
              <a:rPr lang="hu-HU" sz="6800" dirty="0" smtClean="0"/>
              <a:t>Az író legjelentősebb alkotásában egy városhoz, Kassához, a polgársághoz és az európai kultúrához való elkötelezettségéről ír. </a:t>
            </a:r>
          </a:p>
          <a:p>
            <a:r>
              <a:rPr lang="hu-HU" sz="6800" dirty="0" smtClean="0"/>
              <a:t>Gyermekévei tájaira, a Felvidékre, ifjúkori élményeinek színhelyeire, Berlinbe, Párizsba, Velencébe visz el.</a:t>
            </a:r>
          </a:p>
          <a:p>
            <a:r>
              <a:rPr lang="hu-HU" sz="6800" dirty="0" smtClean="0"/>
              <a:t>A mű két része 1934-ben, illetve 1935-ben jelent meg. A vallomás a naplóval és az önéletrajzzal együtt a legszemélyesebb epikai műfajok közé tartozik.</a:t>
            </a:r>
          </a:p>
          <a:p>
            <a:r>
              <a:rPr lang="hu-HU" sz="6800" dirty="0" smtClean="0"/>
              <a:t>Az első kötetben a kisfiú kamasszá válik, fel is lázad, minden ellen. Így az otthon védettségéből végleg ki kell kerülnie a rideg és könyörtelen világba. Az igazi nevelődési regény a második kötet.</a:t>
            </a:r>
          </a:p>
          <a:p>
            <a:endParaRPr lang="hu-HU" dirty="0"/>
          </a:p>
        </p:txBody>
      </p:sp>
      <p:pic>
        <p:nvPicPr>
          <p:cNvPr id="7" name="Tartalom helye 6" descr="letöltés (13)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57818" y="1857364"/>
            <a:ext cx="2609847" cy="3936163"/>
          </a:xfrm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rtalom helye 4"/>
          <p:cNvSpPr>
            <a:spLocks noGrp="1"/>
          </p:cNvSpPr>
          <p:nvPr>
            <p:ph sz="half" idx="4294967295"/>
          </p:nvPr>
        </p:nvSpPr>
        <p:spPr>
          <a:xfrm>
            <a:off x="428596" y="571480"/>
            <a:ext cx="4038600" cy="5068888"/>
          </a:xfrm>
        </p:spPr>
        <p:txBody>
          <a:bodyPr>
            <a:noAutofit/>
          </a:bodyPr>
          <a:lstStyle/>
          <a:p>
            <a:r>
              <a:rPr lang="hu-HU" sz="1600" dirty="0" smtClean="0"/>
              <a:t>Első kötet: I. A ház és lakói, a lakás, a város. II. A család, az ősök, a rokonok. III. Az iskola, a tanárok, a fiúk. IV. Az elbeszélő lázadása, az első pesti tanév, 1914 nyara.</a:t>
            </a:r>
          </a:p>
          <a:p>
            <a:r>
              <a:rPr lang="hu-HU" sz="1600" dirty="0" smtClean="0"/>
              <a:t>Második kötet: I. Keret: utazás Párizsba. Németországi évek. </a:t>
            </a:r>
            <a:r>
              <a:rPr lang="hu-HU" sz="1600" dirty="0" err="1" smtClean="0"/>
              <a:t>Leipzig</a:t>
            </a:r>
            <a:r>
              <a:rPr lang="hu-HU" sz="1600" dirty="0" smtClean="0"/>
              <a:t>, Frankfurt. II. Németországi évek: Berlin. Házasság. III. Párizsi évek. Olaszországi hónapok. IV. Utazások: Damaszkusz, London, Genf. Hazatérés Budapestre, egzisztenciateremtés. Az apa halála.</a:t>
            </a:r>
          </a:p>
          <a:p>
            <a:r>
              <a:rPr lang="hu-HU" sz="1600" dirty="0" smtClean="0"/>
              <a:t>A kötet 4-4 része további 11-12 fejezetre tagolódik.</a:t>
            </a:r>
          </a:p>
          <a:p>
            <a:r>
              <a:rPr lang="hu-HU" sz="1600" dirty="0" smtClean="0"/>
              <a:t>Alig említi a világháborút. </a:t>
            </a:r>
          </a:p>
          <a:p>
            <a:r>
              <a:rPr lang="hu-HU" sz="1600" dirty="0" smtClean="0"/>
              <a:t>Időben a világot két részre tagolja: egy a háború előtti békebeli és egy utána következő hanyatlásra.</a:t>
            </a:r>
          </a:p>
          <a:p>
            <a:r>
              <a:rPr lang="hu-HU" sz="1600" dirty="0" smtClean="0"/>
              <a:t>Írói hitvallása: Tanúságtevés és értékőrzés. A másság elfogadását vallja, ugyanakkor az általános emberi értékekhez ragaszkodik.</a:t>
            </a:r>
          </a:p>
        </p:txBody>
      </p:sp>
      <p:pic>
        <p:nvPicPr>
          <p:cNvPr id="7" name="Tartalom helye 6" descr="letöltés (15).jpg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4452968" y="1714500"/>
            <a:ext cx="4405312" cy="3435350"/>
          </a:xfrm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Halotti </a:t>
            </a:r>
            <a:r>
              <a:rPr lang="hu-HU" smtClean="0"/>
              <a:t>beszéd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571472" y="714356"/>
            <a:ext cx="3995766" cy="5429264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hu-HU" sz="1500" dirty="0" smtClean="0"/>
              <a:t>Látjátok, feleim, szem’ </a:t>
            </a:r>
            <a:r>
              <a:rPr lang="hu-HU" sz="1500" dirty="0" err="1" smtClean="0"/>
              <a:t>tekkel</a:t>
            </a:r>
            <a:r>
              <a:rPr lang="hu-HU" sz="1500" dirty="0" smtClean="0"/>
              <a:t> mik vagyunk</a:t>
            </a:r>
            <a:br>
              <a:rPr lang="hu-HU" sz="1500" dirty="0" smtClean="0"/>
            </a:br>
            <a:r>
              <a:rPr lang="hu-HU" sz="1500" dirty="0" smtClean="0"/>
              <a:t>Por és hamu vagyunk</a:t>
            </a:r>
            <a:br>
              <a:rPr lang="hu-HU" sz="1500" dirty="0" smtClean="0"/>
            </a:br>
            <a:r>
              <a:rPr lang="hu-HU" sz="1500" dirty="0" smtClean="0"/>
              <a:t>Emlékeink szétesnek, mint a régi szövetek.</a:t>
            </a:r>
            <a:br>
              <a:rPr lang="hu-HU" sz="1500" dirty="0" smtClean="0"/>
            </a:br>
            <a:r>
              <a:rPr lang="hu-HU" sz="1500" dirty="0" smtClean="0"/>
              <a:t>Össze tudod még rakni a Margitszigetet? ...</a:t>
            </a:r>
            <a:br>
              <a:rPr lang="hu-HU" sz="1500" dirty="0" smtClean="0"/>
            </a:br>
            <a:r>
              <a:rPr lang="hu-HU" sz="1500" dirty="0" smtClean="0"/>
              <a:t>Már minden csak </a:t>
            </a:r>
            <a:r>
              <a:rPr lang="hu-HU" sz="1500" dirty="0" err="1" smtClean="0"/>
              <a:t>dirib-darab</a:t>
            </a:r>
            <a:r>
              <a:rPr lang="hu-HU" sz="1500" dirty="0" smtClean="0"/>
              <a:t>, szilánk, </a:t>
            </a:r>
            <a:r>
              <a:rPr lang="hu-HU" sz="1500" dirty="0" err="1" smtClean="0"/>
              <a:t>avitt</a:t>
            </a:r>
            <a:r>
              <a:rPr lang="hu-HU" sz="1500" dirty="0" smtClean="0"/>
              <a:t> kacat</a:t>
            </a:r>
            <a:br>
              <a:rPr lang="hu-HU" sz="1500" dirty="0" smtClean="0"/>
            </a:br>
            <a:r>
              <a:rPr lang="hu-HU" sz="1500" dirty="0" smtClean="0"/>
              <a:t>A halottnak szakálla nőtt, a neved számadat</a:t>
            </a:r>
            <a:br>
              <a:rPr lang="hu-HU" sz="1500" dirty="0" smtClean="0"/>
            </a:br>
            <a:r>
              <a:rPr lang="hu-HU" sz="1500" dirty="0" smtClean="0"/>
              <a:t>Nyelvünk is foszlik, </a:t>
            </a:r>
            <a:r>
              <a:rPr lang="hu-HU" sz="1500" dirty="0" err="1" smtClean="0"/>
              <a:t>szakadoz</a:t>
            </a:r>
            <a:r>
              <a:rPr lang="hu-HU" sz="1500" dirty="0" smtClean="0"/>
              <a:t> és a drága szavak</a:t>
            </a:r>
            <a:br>
              <a:rPr lang="hu-HU" sz="1500" dirty="0" smtClean="0"/>
            </a:br>
            <a:r>
              <a:rPr lang="hu-HU" sz="1500" dirty="0" smtClean="0"/>
              <a:t>Elporlanak, elszáradnak a szájpadlat alatt</a:t>
            </a:r>
            <a:br>
              <a:rPr lang="hu-HU" sz="1500" dirty="0" smtClean="0"/>
            </a:br>
            <a:r>
              <a:rPr lang="hu-HU" sz="1500" dirty="0" smtClean="0"/>
              <a:t>A „ pillangó ”, a „ gyöngy ”, a „ szív ”- már nem az, ami volt</a:t>
            </a:r>
            <a:br>
              <a:rPr lang="hu-HU" sz="1500" dirty="0" smtClean="0"/>
            </a:br>
            <a:r>
              <a:rPr lang="hu-HU" sz="1500" dirty="0" smtClean="0"/>
              <a:t>Amikor a költő még egy család nyelvén dalolt</a:t>
            </a:r>
            <a:br>
              <a:rPr lang="hu-HU" sz="1500" dirty="0" smtClean="0"/>
            </a:br>
            <a:r>
              <a:rPr lang="hu-HU" sz="1500" dirty="0" smtClean="0"/>
              <a:t>És megértették, ahogy a dajkaéneket</a:t>
            </a:r>
            <a:br>
              <a:rPr lang="hu-HU" sz="1500" dirty="0" smtClean="0"/>
            </a:br>
            <a:r>
              <a:rPr lang="hu-HU" sz="1500" dirty="0" smtClean="0"/>
              <a:t>A szunnyadó, nyűgös gyerek álmában érti meg</a:t>
            </a:r>
            <a:br>
              <a:rPr lang="hu-HU" sz="1500" dirty="0" smtClean="0"/>
            </a:br>
            <a:r>
              <a:rPr lang="hu-HU" sz="1500" dirty="0" smtClean="0"/>
              <a:t>Szívverésünk titkos beszéd, álmunk zsiványoké</a:t>
            </a:r>
            <a:br>
              <a:rPr lang="hu-HU" sz="1500" dirty="0" smtClean="0"/>
            </a:br>
            <a:r>
              <a:rPr lang="hu-HU" sz="1500" dirty="0" smtClean="0"/>
              <a:t>A gyereknek T o l d i - t olvasod és azt feleli, o k é</a:t>
            </a:r>
            <a:br>
              <a:rPr lang="hu-HU" sz="1500" dirty="0" smtClean="0"/>
            </a:br>
            <a:r>
              <a:rPr lang="hu-HU" sz="1500" dirty="0" smtClean="0"/>
              <a:t>A pap már spanyolul morogja koporsónk felett:</a:t>
            </a:r>
            <a:br>
              <a:rPr lang="hu-HU" sz="1500" dirty="0" smtClean="0"/>
            </a:br>
            <a:r>
              <a:rPr lang="hu-HU" sz="1500" dirty="0" smtClean="0"/>
              <a:t>„ A halál gyötrelmei körülvettek engemet ”</a:t>
            </a:r>
            <a:br>
              <a:rPr lang="hu-HU" sz="1500" dirty="0" smtClean="0"/>
            </a:br>
            <a:r>
              <a:rPr lang="hu-HU" sz="1500" dirty="0" smtClean="0"/>
              <a:t>Az </a:t>
            </a:r>
            <a:r>
              <a:rPr lang="hu-HU" sz="1500" dirty="0" err="1" smtClean="0"/>
              <a:t>ohioi</a:t>
            </a:r>
            <a:r>
              <a:rPr lang="hu-HU" sz="1500" dirty="0" smtClean="0"/>
              <a:t> bányában megbicsaklik kezed</a:t>
            </a:r>
            <a:br>
              <a:rPr lang="hu-HU" sz="1500" dirty="0" smtClean="0"/>
            </a:br>
            <a:endParaRPr lang="hu-HU" sz="1500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3438" y="1285860"/>
            <a:ext cx="4038600" cy="4743464"/>
          </a:xfrm>
        </p:spPr>
        <p:txBody>
          <a:bodyPr>
            <a:noAutofit/>
          </a:bodyPr>
          <a:lstStyle/>
          <a:p>
            <a:r>
              <a:rPr lang="hu-HU" sz="1400" dirty="0" smtClean="0"/>
              <a:t>A csákány koppan és lehull nevedről az ékezet</a:t>
            </a:r>
            <a:br>
              <a:rPr lang="hu-HU" sz="1400" dirty="0" smtClean="0"/>
            </a:br>
            <a:r>
              <a:rPr lang="hu-HU" sz="1400" dirty="0" smtClean="0"/>
              <a:t>A </a:t>
            </a:r>
            <a:r>
              <a:rPr lang="hu-HU" sz="1400" dirty="0" err="1" smtClean="0"/>
              <a:t>tyrrheni</a:t>
            </a:r>
            <a:r>
              <a:rPr lang="hu-HU" sz="1400" dirty="0" smtClean="0"/>
              <a:t> tenger zúgni kezd s hallod Babits szavát</a:t>
            </a:r>
            <a:br>
              <a:rPr lang="hu-HU" sz="1400" dirty="0" smtClean="0"/>
            </a:br>
            <a:r>
              <a:rPr lang="hu-HU" sz="1400" dirty="0" smtClean="0"/>
              <a:t>Krúdy hárfája zengi át az ausztrál éjszakát</a:t>
            </a:r>
            <a:br>
              <a:rPr lang="hu-HU" sz="1400" dirty="0" smtClean="0"/>
            </a:br>
            <a:r>
              <a:rPr lang="hu-HU" sz="1400" dirty="0" smtClean="0"/>
              <a:t>Még szólnak és üzennek ők, mély szellemhangokon</a:t>
            </a:r>
            <a:br>
              <a:rPr lang="hu-HU" sz="1400" dirty="0" smtClean="0"/>
            </a:br>
            <a:r>
              <a:rPr lang="hu-HU" sz="1400" dirty="0" smtClean="0"/>
              <a:t>A tested is emlékezik, mint távoli rokon</a:t>
            </a:r>
            <a:br>
              <a:rPr lang="hu-HU" sz="1400" dirty="0" smtClean="0"/>
            </a:br>
            <a:r>
              <a:rPr lang="hu-HU" sz="1400" dirty="0" smtClean="0"/>
              <a:t>Még </a:t>
            </a:r>
            <a:r>
              <a:rPr lang="hu-HU" sz="1400" dirty="0" err="1" smtClean="0"/>
              <a:t>felkiáltsz</a:t>
            </a:r>
            <a:r>
              <a:rPr lang="hu-HU" sz="1400" dirty="0" smtClean="0"/>
              <a:t>: „ Az nem lehet, hogy oly szent akarat ...”</a:t>
            </a:r>
            <a:br>
              <a:rPr lang="hu-HU" sz="1400" dirty="0" smtClean="0"/>
            </a:br>
            <a:r>
              <a:rPr lang="hu-HU" sz="1400" dirty="0" smtClean="0"/>
              <a:t>De már tudod: igen, lehet ... És fejted a vasat</a:t>
            </a:r>
            <a:br>
              <a:rPr lang="hu-HU" sz="1400" dirty="0" smtClean="0"/>
            </a:br>
            <a:r>
              <a:rPr lang="hu-HU" sz="1400" dirty="0" err="1" smtClean="0"/>
              <a:t>Thüringiában</a:t>
            </a:r>
            <a:r>
              <a:rPr lang="hu-HU" sz="1400" dirty="0" smtClean="0"/>
              <a:t>. Posta nincs. Nem mernek írni már.</a:t>
            </a:r>
            <a:br>
              <a:rPr lang="hu-HU" sz="1400" dirty="0" smtClean="0"/>
            </a:br>
            <a:r>
              <a:rPr lang="hu-HU" sz="1400" dirty="0" smtClean="0"/>
              <a:t>Minden </a:t>
            </a:r>
            <a:r>
              <a:rPr lang="hu-HU" sz="1400" dirty="0" err="1" smtClean="0"/>
              <a:t>katorga</a:t>
            </a:r>
            <a:r>
              <a:rPr lang="hu-HU" sz="1400" dirty="0" smtClean="0"/>
              <a:t> jeltelen, halottért sírni kár</a:t>
            </a:r>
            <a:br>
              <a:rPr lang="hu-HU" sz="1400" dirty="0" smtClean="0"/>
            </a:br>
            <a:r>
              <a:rPr lang="hu-HU" sz="1400" dirty="0" smtClean="0"/>
              <a:t>A Konzul gumit rág, zabos, törli pápaszemét</a:t>
            </a:r>
            <a:br>
              <a:rPr lang="hu-HU" sz="1400" dirty="0" smtClean="0"/>
            </a:br>
            <a:r>
              <a:rPr lang="hu-HU" sz="1400" dirty="0" smtClean="0"/>
              <a:t>Látnivaló, untatja a sok okmány és pecsét -</a:t>
            </a:r>
            <a:br>
              <a:rPr lang="hu-HU" sz="1400" dirty="0" smtClean="0"/>
            </a:br>
            <a:r>
              <a:rPr lang="hu-HU" sz="1400" dirty="0" smtClean="0"/>
              <a:t>Havi ezret kap és kocsit. A </a:t>
            </a:r>
            <a:r>
              <a:rPr lang="hu-HU" sz="1400" dirty="0" err="1" smtClean="0"/>
              <a:t>Mistress</a:t>
            </a:r>
            <a:r>
              <a:rPr lang="hu-HU" sz="1400" dirty="0" smtClean="0"/>
              <a:t> s a baby</a:t>
            </a:r>
            <a:br>
              <a:rPr lang="hu-HU" sz="1400" dirty="0" smtClean="0"/>
            </a:br>
            <a:r>
              <a:rPr lang="hu-HU" sz="1400" dirty="0" smtClean="0"/>
              <a:t>Fénykép áll az asztalán. Ki volt neki Ady?</a:t>
            </a:r>
            <a:br>
              <a:rPr lang="hu-HU" sz="1400" dirty="0" smtClean="0"/>
            </a:br>
            <a:r>
              <a:rPr lang="hu-HU" sz="1400" dirty="0" smtClean="0"/>
              <a:t>Mi volt egy nép? Mi ezer év? Költészet és zene?</a:t>
            </a:r>
            <a:br>
              <a:rPr lang="hu-HU" sz="1400" dirty="0" smtClean="0"/>
            </a:br>
            <a:r>
              <a:rPr lang="hu-HU" sz="1400" dirty="0" smtClean="0"/>
              <a:t>Arany szava?... </a:t>
            </a:r>
            <a:r>
              <a:rPr lang="hu-HU" sz="1400" dirty="0" err="1" smtClean="0"/>
              <a:t>Rippli</a:t>
            </a:r>
            <a:r>
              <a:rPr lang="hu-HU" sz="1400" dirty="0" smtClean="0"/>
              <a:t> színe? Bartók vad szelleme?</a:t>
            </a:r>
            <a:br>
              <a:rPr lang="hu-HU" sz="1400" dirty="0" smtClean="0"/>
            </a:br>
            <a:r>
              <a:rPr lang="hu-HU" sz="1400" dirty="0" smtClean="0"/>
              <a:t> „ Az nem lehet, hogy annyi szív ...” Maradj nyugodt. Lehet.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sz="half" idx="4294967295"/>
          </p:nvPr>
        </p:nvSpPr>
        <p:spPr>
          <a:xfrm>
            <a:off x="500034" y="428604"/>
            <a:ext cx="4038600" cy="6215106"/>
          </a:xfrm>
        </p:spPr>
        <p:txBody>
          <a:bodyPr>
            <a:noAutofit/>
          </a:bodyPr>
          <a:lstStyle/>
          <a:p>
            <a:r>
              <a:rPr lang="hu-HU" sz="1400" dirty="0" smtClean="0"/>
              <a:t>Nagyhatalmak cserélnek majd hosszú jegyzékeket.</a:t>
            </a:r>
            <a:br>
              <a:rPr lang="hu-HU" sz="1400" dirty="0" smtClean="0"/>
            </a:br>
            <a:r>
              <a:rPr lang="hu-HU" sz="1400" dirty="0" smtClean="0"/>
              <a:t>Te hallgass és figyelj. Tudjad, már él a kis sakál</a:t>
            </a:r>
            <a:br>
              <a:rPr lang="hu-HU" sz="1400" dirty="0" smtClean="0"/>
            </a:br>
            <a:r>
              <a:rPr lang="hu-HU" sz="1400" dirty="0" smtClean="0"/>
              <a:t>Mely afrikai sírodon tíz körmével kapál</a:t>
            </a:r>
            <a:br>
              <a:rPr lang="hu-HU" sz="1400" dirty="0" smtClean="0"/>
            </a:br>
            <a:r>
              <a:rPr lang="hu-HU" sz="1400" dirty="0" smtClean="0"/>
              <a:t>Már sarjad a vadkaktusz is, mely elfedi neved</a:t>
            </a:r>
            <a:br>
              <a:rPr lang="hu-HU" sz="1400" dirty="0" smtClean="0"/>
            </a:br>
            <a:r>
              <a:rPr lang="hu-HU" sz="1400" dirty="0" smtClean="0"/>
              <a:t>A mexikói fejfán, hogy ne is keressenek</a:t>
            </a:r>
            <a:br>
              <a:rPr lang="hu-HU" sz="1400" dirty="0" smtClean="0"/>
            </a:br>
            <a:r>
              <a:rPr lang="hu-HU" sz="1400" dirty="0" smtClean="0"/>
              <a:t>Még azt hiszed, élsz? ... Nem, rossz álom ez is.</a:t>
            </a:r>
            <a:br>
              <a:rPr lang="hu-HU" sz="1400" dirty="0" smtClean="0"/>
            </a:br>
            <a:r>
              <a:rPr lang="hu-HU" sz="1400" dirty="0" smtClean="0"/>
              <a:t>Még hallod a hörgő panaszt: „ Testvért testvér elad ...”</a:t>
            </a:r>
            <a:br>
              <a:rPr lang="hu-HU" sz="1400" dirty="0" smtClean="0"/>
            </a:br>
            <a:r>
              <a:rPr lang="hu-HU" sz="1400" dirty="0" smtClean="0"/>
              <a:t>Egy hang aléltan közbeszól: „ Ne szóljon ajakad ...”</a:t>
            </a:r>
            <a:br>
              <a:rPr lang="hu-HU" sz="1400" dirty="0" smtClean="0"/>
            </a:br>
            <a:r>
              <a:rPr lang="hu-HU" sz="1400" dirty="0" smtClean="0"/>
              <a:t>S egy másik nyög: „ Nehogy ki távol sír e nemzeten ...”</a:t>
            </a:r>
            <a:br>
              <a:rPr lang="hu-HU" sz="1400" dirty="0" smtClean="0"/>
            </a:br>
            <a:r>
              <a:rPr lang="hu-HU" sz="1400" dirty="0" smtClean="0"/>
              <a:t>Még egy hörög: „ Megutálni is kénytelen legyen.”</a:t>
            </a:r>
            <a:br>
              <a:rPr lang="hu-HU" sz="1400" dirty="0" smtClean="0"/>
            </a:br>
            <a:r>
              <a:rPr lang="hu-HU" sz="1400" dirty="0" smtClean="0"/>
              <a:t>Hát így. </a:t>
            </a:r>
            <a:r>
              <a:rPr lang="hu-HU" sz="1400" dirty="0" err="1" smtClean="0"/>
              <a:t>Keep</a:t>
            </a:r>
            <a:r>
              <a:rPr lang="hu-HU" sz="1400" dirty="0" smtClean="0"/>
              <a:t> </a:t>
            </a:r>
            <a:r>
              <a:rPr lang="hu-HU" sz="1400" dirty="0" err="1" smtClean="0"/>
              <a:t>smiling</a:t>
            </a:r>
            <a:r>
              <a:rPr lang="hu-HU" sz="1400" dirty="0" smtClean="0"/>
              <a:t>. És ne kérdjed senkitől, m i é r t?</a:t>
            </a:r>
            <a:br>
              <a:rPr lang="hu-HU" sz="1400" dirty="0" smtClean="0"/>
            </a:br>
            <a:r>
              <a:rPr lang="hu-HU" sz="1400" dirty="0" smtClean="0"/>
              <a:t>Vagy: „ Rosszabb voltam mint e z e k ? ...” Magyar voltál, ezért.</a:t>
            </a:r>
            <a:br>
              <a:rPr lang="hu-HU" sz="1400" dirty="0" smtClean="0"/>
            </a:br>
            <a:r>
              <a:rPr lang="hu-HU" sz="1400" dirty="0" smtClean="0"/>
              <a:t>És észt voltál, litván, román ... Most hallgass és fizess.</a:t>
            </a:r>
            <a:br>
              <a:rPr lang="hu-HU" sz="1400" dirty="0" smtClean="0"/>
            </a:br>
            <a:r>
              <a:rPr lang="hu-HU" sz="1400" dirty="0" smtClean="0"/>
              <a:t>Elmúltak az aztékok is. Majd csak lesz, ami lesz.</a:t>
            </a:r>
            <a:br>
              <a:rPr lang="hu-HU" sz="1400" dirty="0" smtClean="0"/>
            </a:br>
            <a:r>
              <a:rPr lang="hu-HU" sz="1400" dirty="0" smtClean="0"/>
              <a:t>Egyszer kiás egy nagy tudós, mint avar lófejet</a:t>
            </a:r>
            <a:br>
              <a:rPr lang="hu-HU" sz="1400" dirty="0" smtClean="0"/>
            </a:br>
            <a:r>
              <a:rPr lang="hu-HU" sz="1400" dirty="0" smtClean="0"/>
              <a:t>A radioaktív hamu mindent betemet</a:t>
            </a:r>
          </a:p>
        </p:txBody>
      </p:sp>
      <p:sp>
        <p:nvSpPr>
          <p:cNvPr id="5" name="Tartalom helye 4"/>
          <p:cNvSpPr>
            <a:spLocks noGrp="1"/>
          </p:cNvSpPr>
          <p:nvPr>
            <p:ph sz="half" idx="4294967295"/>
          </p:nvPr>
        </p:nvSpPr>
        <p:spPr>
          <a:xfrm>
            <a:off x="4714876" y="428604"/>
            <a:ext cx="4038600" cy="6143668"/>
          </a:xfrm>
        </p:spPr>
        <p:txBody>
          <a:bodyPr>
            <a:noAutofit/>
          </a:bodyPr>
          <a:lstStyle/>
          <a:p>
            <a:r>
              <a:rPr lang="hu-HU" sz="1400" dirty="0" smtClean="0"/>
              <a:t>Tűrd, hogy már nem vagy ember i t </a:t>
            </a:r>
            <a:r>
              <a:rPr lang="hu-HU" sz="1400" dirty="0" err="1" smtClean="0"/>
              <a:t>t</a:t>
            </a:r>
            <a:r>
              <a:rPr lang="hu-HU" sz="1400" dirty="0" smtClean="0"/>
              <a:t>, csak szám egy képleten</a:t>
            </a:r>
            <a:br>
              <a:rPr lang="hu-HU" sz="1400" dirty="0" smtClean="0"/>
            </a:br>
            <a:r>
              <a:rPr lang="hu-HU" sz="1400" dirty="0" smtClean="0"/>
              <a:t>Tűrd, hogy az Isten tűri ezt s a vad, tajtékos ég</a:t>
            </a:r>
            <a:br>
              <a:rPr lang="hu-HU" sz="1400" dirty="0" smtClean="0"/>
            </a:br>
            <a:r>
              <a:rPr lang="hu-HU" sz="1400" dirty="0" smtClean="0"/>
              <a:t>Nem küld villámot gyújtani, hasznos a bölcsesség</a:t>
            </a:r>
            <a:br>
              <a:rPr lang="hu-HU" sz="1400" dirty="0" smtClean="0"/>
            </a:br>
            <a:r>
              <a:rPr lang="hu-HU" sz="1400" dirty="0" smtClean="0"/>
              <a:t>Mosolyogj, mikor a pribék kitépi nyelvedet</a:t>
            </a:r>
            <a:br>
              <a:rPr lang="hu-HU" sz="1400" dirty="0" smtClean="0"/>
            </a:br>
            <a:r>
              <a:rPr lang="hu-HU" sz="1400" dirty="0" smtClean="0"/>
              <a:t>Köszöni a koporsóban is, ha van, ki eltemet</a:t>
            </a:r>
            <a:br>
              <a:rPr lang="hu-HU" sz="1400" dirty="0" smtClean="0"/>
            </a:br>
            <a:r>
              <a:rPr lang="hu-HU" sz="1400" dirty="0" smtClean="0"/>
              <a:t>Őrizd eszelősen néhány jelződet, álmodat</a:t>
            </a:r>
            <a:br>
              <a:rPr lang="hu-HU" sz="1400" dirty="0" smtClean="0"/>
            </a:br>
            <a:r>
              <a:rPr lang="hu-HU" sz="1400" dirty="0" smtClean="0"/>
              <a:t>Ne mukkanj, amikor a b o s </a:t>
            </a:r>
            <a:r>
              <a:rPr lang="hu-HU" sz="1400" dirty="0" err="1" smtClean="0"/>
              <a:t>s</a:t>
            </a:r>
            <a:r>
              <a:rPr lang="hu-HU" sz="1400" dirty="0" smtClean="0"/>
              <a:t> megszámolja fogad</a:t>
            </a:r>
            <a:br>
              <a:rPr lang="hu-HU" sz="1400" dirty="0" smtClean="0"/>
            </a:br>
            <a:r>
              <a:rPr lang="hu-HU" sz="1400" dirty="0" smtClean="0"/>
              <a:t>Szorongasd még a bugyrodat, rongyaidat, szegény</a:t>
            </a:r>
            <a:br>
              <a:rPr lang="hu-HU" sz="1400" dirty="0" smtClean="0"/>
            </a:br>
            <a:r>
              <a:rPr lang="hu-HU" sz="1400" dirty="0" smtClean="0"/>
              <a:t>Emlékeid: egy hajfürtöt, fényképet, költeményt </a:t>
            </a:r>
            <a:br>
              <a:rPr lang="hu-HU" sz="1400" dirty="0" smtClean="0"/>
            </a:br>
            <a:r>
              <a:rPr lang="hu-HU" sz="1400" dirty="0" smtClean="0"/>
              <a:t>Mert ez maradt. Zsugorin még </a:t>
            </a:r>
            <a:r>
              <a:rPr lang="hu-HU" sz="1400" dirty="0" err="1" smtClean="0"/>
              <a:t>számbaveheted</a:t>
            </a:r>
            <a:r>
              <a:rPr lang="hu-HU" sz="1400" dirty="0" smtClean="0"/>
              <a:t/>
            </a:r>
            <a:br>
              <a:rPr lang="hu-HU" sz="1400" dirty="0" smtClean="0"/>
            </a:br>
            <a:r>
              <a:rPr lang="hu-HU" sz="1400" dirty="0" smtClean="0"/>
              <a:t>A Mikó-utca gesztenye fáit, mind a hetet,</a:t>
            </a:r>
            <a:br>
              <a:rPr lang="hu-HU" sz="1400" dirty="0" smtClean="0"/>
            </a:br>
            <a:r>
              <a:rPr lang="hu-HU" sz="1400" dirty="0" smtClean="0"/>
              <a:t>És Jenő nem adta vissza a Shelley-kötetet</a:t>
            </a:r>
            <a:br>
              <a:rPr lang="hu-HU" sz="1400" dirty="0" smtClean="0"/>
            </a:br>
            <a:r>
              <a:rPr lang="hu-HU" sz="1400" dirty="0" smtClean="0"/>
              <a:t>És már nincs, akinek a hóhér eladja a kötelet</a:t>
            </a:r>
            <a:br>
              <a:rPr lang="hu-HU" sz="1400" dirty="0" smtClean="0"/>
            </a:br>
            <a:r>
              <a:rPr lang="hu-HU" sz="1400" dirty="0" smtClean="0"/>
              <a:t>És elszáradnak idegeink, elapadt vérünk, agyunk</a:t>
            </a:r>
            <a:br>
              <a:rPr lang="hu-HU" sz="1400" dirty="0" smtClean="0"/>
            </a:br>
            <a:r>
              <a:rPr lang="hu-HU" sz="1400" dirty="0" smtClean="0"/>
              <a:t>Látjátok, feleim, </a:t>
            </a:r>
            <a:r>
              <a:rPr lang="hu-HU" sz="1400" dirty="0" err="1" smtClean="0"/>
              <a:t>szemtekkel</a:t>
            </a:r>
            <a:r>
              <a:rPr lang="hu-HU" sz="1400" dirty="0" smtClean="0"/>
              <a:t>, mik vagyunk</a:t>
            </a:r>
            <a:br>
              <a:rPr lang="hu-HU" sz="1400" dirty="0" smtClean="0"/>
            </a:br>
            <a:r>
              <a:rPr lang="hu-HU" sz="1400" dirty="0" smtClean="0"/>
              <a:t>Íme, por és hamu vagyunk</a:t>
            </a:r>
          </a:p>
          <a:p>
            <a:pPr>
              <a:buNone/>
            </a:pPr>
            <a:r>
              <a:rPr lang="hu-HU" sz="1400" dirty="0" smtClean="0"/>
              <a:t/>
            </a:r>
            <a:br>
              <a:rPr lang="hu-HU" sz="1400" dirty="0" smtClean="0"/>
            </a:br>
            <a:r>
              <a:rPr lang="hu-HU" sz="1400" dirty="0" smtClean="0"/>
              <a:t>/</a:t>
            </a:r>
            <a:r>
              <a:rPr lang="hu-HU" sz="1400" dirty="0" err="1" smtClean="0"/>
              <a:t>Possilipo</a:t>
            </a:r>
            <a:r>
              <a:rPr lang="hu-HU" sz="1400" dirty="0" smtClean="0"/>
              <a:t>,1951.Nyár./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űhely">
  <a:themeElements>
    <a:clrScheme name="Műhel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Műhel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űhel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241</TotalTime>
  <Words>390</Words>
  <Application>Microsoft Office PowerPoint</Application>
  <PresentationFormat>Diavetítés a képernyőre (4:3 oldalarány)</PresentationFormat>
  <Paragraphs>61</Paragraphs>
  <Slides>11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2" baseType="lpstr">
      <vt:lpstr>Műhely</vt:lpstr>
      <vt:lpstr>Márai Sándor</vt:lpstr>
      <vt:lpstr>Élete</vt:lpstr>
      <vt:lpstr>3. dia</vt:lpstr>
      <vt:lpstr>Művei</vt:lpstr>
      <vt:lpstr>Művei</vt:lpstr>
      <vt:lpstr>Egy polgár vallomásai</vt:lpstr>
      <vt:lpstr>7. dia</vt:lpstr>
      <vt:lpstr>Halotti beszéd</vt:lpstr>
      <vt:lpstr>9. dia</vt:lpstr>
      <vt:lpstr>10. dia</vt:lpstr>
      <vt:lpstr>Köszönöm a figyelmet!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Márai Sándor</dc:title>
  <dc:creator>User</dc:creator>
  <cp:lastModifiedBy>User</cp:lastModifiedBy>
  <cp:revision>48</cp:revision>
  <dcterms:created xsi:type="dcterms:W3CDTF">2021-01-05T14:05:39Z</dcterms:created>
  <dcterms:modified xsi:type="dcterms:W3CDTF">2021-01-06T14:14:00Z</dcterms:modified>
</cp:coreProperties>
</file>