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5" r:id="rId13"/>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23"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Egyenes összekötő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Cím 28"/>
          <p:cNvSpPr>
            <a:spLocks noGrp="1"/>
          </p:cNvSpPr>
          <p:nvPr>
            <p:ph type="ctrTitle"/>
          </p:nvPr>
        </p:nvSpPr>
        <p:spPr>
          <a:xfrm>
            <a:off x="381000" y="4853411"/>
            <a:ext cx="8458200" cy="1222375"/>
          </a:xfrm>
        </p:spPr>
        <p:txBody>
          <a:bodyPr anchor="t"/>
          <a:lstStyle/>
          <a:p>
            <a:r>
              <a:rPr kumimoji="0" lang="hu-HU" smtClean="0"/>
              <a:t>Mintacím szerkesztése</a:t>
            </a:r>
            <a:endParaRPr kumimoji="0" lang="en-US"/>
          </a:p>
        </p:txBody>
      </p:sp>
      <p:sp>
        <p:nvSpPr>
          <p:cNvPr id="9" name="Alcím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smtClean="0"/>
              <a:t>Alcím mintájának szerkesztése</a:t>
            </a:r>
            <a:endParaRPr kumimoji="0" lang="en-US"/>
          </a:p>
        </p:txBody>
      </p:sp>
      <p:sp>
        <p:nvSpPr>
          <p:cNvPr id="16" name="Dátum helye 15"/>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2" name="Élőláb helye 1"/>
          <p:cNvSpPr>
            <a:spLocks noGrp="1"/>
          </p:cNvSpPr>
          <p:nvPr>
            <p:ph type="ftr" sz="quarter" idx="11"/>
          </p:nvPr>
        </p:nvSpPr>
        <p:spPr/>
        <p:txBody>
          <a:bodyPr/>
          <a:lstStyle/>
          <a:p>
            <a:endParaRPr lang="hu-HU"/>
          </a:p>
        </p:txBody>
      </p:sp>
      <p:sp>
        <p:nvSpPr>
          <p:cNvPr id="15" name="Dia számának helye 14"/>
          <p:cNvSpPr>
            <a:spLocks noGrp="1"/>
          </p:cNvSpPr>
          <p:nvPr>
            <p:ph type="sldNum" sz="quarter" idx="12"/>
          </p:nvPr>
        </p:nvSpPr>
        <p:spPr>
          <a:xfrm>
            <a:off x="8229600" y="6473952"/>
            <a:ext cx="758952" cy="246888"/>
          </a:xfrm>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858000" y="549276"/>
            <a:ext cx="1828800" cy="5851525"/>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549276"/>
            <a:ext cx="6248400" cy="5851525"/>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2" name="Cím 21"/>
          <p:cNvSpPr>
            <a:spLocks noGrp="1"/>
          </p:cNvSpPr>
          <p:nvPr>
            <p:ph type="title"/>
          </p:nvPr>
        </p:nvSpPr>
        <p:spPr/>
        <p:txBody>
          <a:bodyPr/>
          <a:lstStyle/>
          <a:p>
            <a:r>
              <a:rPr kumimoji="0" lang="hu-HU" smtClean="0"/>
              <a:t>Mintacím szerkesztése</a:t>
            </a:r>
            <a:endParaRPr kumimoji="0" lang="en-US"/>
          </a:p>
        </p:txBody>
      </p:sp>
      <p:sp>
        <p:nvSpPr>
          <p:cNvPr id="27" name="Tartalom helye 26"/>
          <p:cNvSpPr>
            <a:spLocks noGrp="1"/>
          </p:cNvSpPr>
          <p:nvPr>
            <p:ph idx="1"/>
          </p:nvPr>
        </p:nvSpPr>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25" name="Dátum helye 24"/>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19" name="Élőláb helye 18"/>
          <p:cNvSpPr>
            <a:spLocks noGrp="1"/>
          </p:cNvSpPr>
          <p:nvPr>
            <p:ph type="ftr" sz="quarter" idx="11"/>
          </p:nvPr>
        </p:nvSpPr>
        <p:spPr>
          <a:xfrm>
            <a:off x="3581400" y="76200"/>
            <a:ext cx="2895600" cy="288925"/>
          </a:xfrm>
        </p:spPr>
        <p:txBody>
          <a:bodyPr/>
          <a:lstStyle/>
          <a:p>
            <a:endParaRPr lang="hu-HU"/>
          </a:p>
        </p:txBody>
      </p:sp>
      <p:sp>
        <p:nvSpPr>
          <p:cNvPr id="16" name="Dia számának helye 15"/>
          <p:cNvSpPr>
            <a:spLocks noGrp="1"/>
          </p:cNvSpPr>
          <p:nvPr>
            <p:ph type="sldNum" sz="quarter" idx="12"/>
          </p:nvPr>
        </p:nvSpPr>
        <p:spPr>
          <a:xfrm>
            <a:off x="8229600" y="6473952"/>
            <a:ext cx="758952" cy="246888"/>
          </a:xfrm>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2"/>
      </p:bgRef>
    </p:bg>
    <p:spTree>
      <p:nvGrpSpPr>
        <p:cNvPr id="1" name=""/>
        <p:cNvGrpSpPr/>
        <p:nvPr/>
      </p:nvGrpSpPr>
      <p:grpSpPr>
        <a:xfrm>
          <a:off x="0" y="0"/>
          <a:ext cx="0" cy="0"/>
          <a:chOff x="0" y="0"/>
          <a:chExt cx="0" cy="0"/>
        </a:xfrm>
      </p:grpSpPr>
      <p:sp>
        <p:nvSpPr>
          <p:cNvPr id="7" name="Egyenes összekötő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zöveg helye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smtClean="0"/>
              <a:t>Mintaszöveg szerkesztése</a:t>
            </a:r>
          </a:p>
        </p:txBody>
      </p:sp>
      <p:sp>
        <p:nvSpPr>
          <p:cNvPr id="19" name="Dátum helye 18"/>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11" name="Élőláb helye 10"/>
          <p:cNvSpPr>
            <a:spLocks noGrp="1"/>
          </p:cNvSpPr>
          <p:nvPr>
            <p:ph type="ftr" sz="quarter" idx="11"/>
          </p:nvPr>
        </p:nvSpPr>
        <p:spPr/>
        <p:txBody>
          <a:bodyPr/>
          <a:lstStyle/>
          <a:p>
            <a:endParaRPr lang="hu-HU"/>
          </a:p>
        </p:txBody>
      </p:sp>
      <p:sp>
        <p:nvSpPr>
          <p:cNvPr id="16" name="Dia számának helye 15"/>
          <p:cNvSpPr>
            <a:spLocks noGrp="1"/>
          </p:cNvSpPr>
          <p:nvPr>
            <p:ph type="sldNum" sz="quarter" idx="12"/>
          </p:nvPr>
        </p:nvSpPr>
        <p:spPr/>
        <p:txBody>
          <a:bodyPr/>
          <a:lstStyle/>
          <a:p>
            <a:fld id="{230901E2-852C-4E8C-A2B9-4212E09DE281}" type="slidenum">
              <a:rPr lang="hu-HU" smtClean="0"/>
              <a:pPr/>
              <a:t>‹#›</a:t>
            </a:fld>
            <a:endParaRPr lang="hu-HU"/>
          </a:p>
        </p:txBody>
      </p:sp>
      <p:sp>
        <p:nvSpPr>
          <p:cNvPr id="8" name="Cím 7"/>
          <p:cNvSpPr>
            <a:spLocks noGrp="1"/>
          </p:cNvSpPr>
          <p:nvPr>
            <p:ph type="title"/>
          </p:nvPr>
        </p:nvSpPr>
        <p:spPr>
          <a:xfrm>
            <a:off x="180475" y="2947085"/>
            <a:ext cx="8686800" cy="1184825"/>
          </a:xfrm>
        </p:spPr>
        <p:txBody>
          <a:bodyPr rtlCol="0" anchor="t"/>
          <a:lstStyle>
            <a:lvl1pPr algn="r">
              <a:defRPr/>
            </a:lvl1pPr>
          </a:lstStyle>
          <a:p>
            <a:r>
              <a:rPr kumimoji="0" lang="hu-HU" smtClean="0"/>
              <a:t>Mintacím szerkesztése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0" name="Cím 19"/>
          <p:cNvSpPr>
            <a:spLocks noGrp="1"/>
          </p:cNvSpPr>
          <p:nvPr>
            <p:ph type="title"/>
          </p:nvPr>
        </p:nvSpPr>
        <p:spPr>
          <a:xfrm>
            <a:off x="301752" y="457200"/>
            <a:ext cx="8686800" cy="841248"/>
          </a:xfrm>
        </p:spPr>
        <p:txBody>
          <a:bodyPr/>
          <a:lstStyle/>
          <a:p>
            <a:r>
              <a:rPr kumimoji="0" lang="hu-HU" smtClean="0"/>
              <a:t>Mintacím szerkesztése</a:t>
            </a:r>
            <a:endParaRPr kumimoji="0" lang="en-US"/>
          </a:p>
        </p:txBody>
      </p:sp>
      <p:sp>
        <p:nvSpPr>
          <p:cNvPr id="14" name="Tartalom helye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3" name="Tartalom helye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21" name="Dátum helye 20"/>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10" name="Élőláb helye 9"/>
          <p:cNvSpPr>
            <a:spLocks noGrp="1"/>
          </p:cNvSpPr>
          <p:nvPr>
            <p:ph type="ftr" sz="quarter" idx="11"/>
          </p:nvPr>
        </p:nvSpPr>
        <p:spPr/>
        <p:txBody>
          <a:bodyPr/>
          <a:lstStyle/>
          <a:p>
            <a:endParaRPr lang="hu-HU"/>
          </a:p>
        </p:txBody>
      </p:sp>
      <p:sp>
        <p:nvSpPr>
          <p:cNvPr id="31" name="Dia számának helye 30"/>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Összehasonlítás">
    <p:spTree>
      <p:nvGrpSpPr>
        <p:cNvPr id="1" name=""/>
        <p:cNvGrpSpPr/>
        <p:nvPr/>
      </p:nvGrpSpPr>
      <p:grpSpPr>
        <a:xfrm>
          <a:off x="0" y="0"/>
          <a:ext cx="0" cy="0"/>
          <a:chOff x="0" y="0"/>
          <a:chExt cx="0" cy="0"/>
        </a:xfrm>
      </p:grpSpPr>
      <p:sp>
        <p:nvSpPr>
          <p:cNvPr id="29" name="Cím 28"/>
          <p:cNvSpPr>
            <a:spLocks noGrp="1"/>
          </p:cNvSpPr>
          <p:nvPr>
            <p:ph type="title"/>
          </p:nvPr>
        </p:nvSpPr>
        <p:spPr>
          <a:xfrm>
            <a:off x="304800" y="5410200"/>
            <a:ext cx="8610600" cy="882650"/>
          </a:xfrm>
        </p:spPr>
        <p:txBody>
          <a:bodyPr anchor="ctr"/>
          <a:lstStyle>
            <a:lvl1pPr>
              <a:defRPr/>
            </a:lvl1pPr>
          </a:lstStyle>
          <a:p>
            <a:r>
              <a:rPr kumimoji="0" lang="hu-HU" smtClean="0"/>
              <a:t>Mintacím szerkesztése</a:t>
            </a:r>
            <a:endParaRPr kumimoji="0" lang="en-US"/>
          </a:p>
        </p:txBody>
      </p:sp>
      <p:sp>
        <p:nvSpPr>
          <p:cNvPr id="13" name="Szöveg helye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u-HU" smtClean="0"/>
              <a:t>Mintaszöveg szerkesztése</a:t>
            </a:r>
          </a:p>
        </p:txBody>
      </p:sp>
      <p:sp>
        <p:nvSpPr>
          <p:cNvPr id="25" name="Szöveg helye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u-HU" smtClean="0"/>
              <a:t>Mintaszöveg szerkesztése</a:t>
            </a:r>
          </a:p>
        </p:txBody>
      </p:sp>
      <p:sp>
        <p:nvSpPr>
          <p:cNvPr id="4" name="Tartalom helye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28" name="Tartalom helye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0" name="Dátum helye 9"/>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a:xfrm>
            <a:off x="8229600" y="6477000"/>
            <a:ext cx="762000" cy="246888"/>
          </a:xfrm>
        </p:spPr>
        <p:txBody>
          <a:bodyPr/>
          <a:lstStyle/>
          <a:p>
            <a:fld id="{230901E2-852C-4E8C-A2B9-4212E09DE281}" type="slidenum">
              <a:rPr lang="hu-HU" smtClean="0"/>
              <a:pPr/>
              <a:t>‹#›</a:t>
            </a:fld>
            <a:endParaRPr lang="hu-HU"/>
          </a:p>
        </p:txBody>
      </p:sp>
      <p:sp>
        <p:nvSpPr>
          <p:cNvPr id="11" name="Egyenes összekötő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30" name="Cím 29"/>
          <p:cNvSpPr>
            <a:spLocks noGrp="1"/>
          </p:cNvSpPr>
          <p:nvPr>
            <p:ph type="title"/>
          </p:nvPr>
        </p:nvSpPr>
        <p:spPr>
          <a:xfrm>
            <a:off x="301752" y="457200"/>
            <a:ext cx="8686800" cy="841248"/>
          </a:xfrm>
        </p:spPr>
        <p:txBody>
          <a:bodyPr/>
          <a:lstStyle/>
          <a:p>
            <a:r>
              <a:rPr kumimoji="0" lang="hu-HU" smtClean="0"/>
              <a:t>Mintacím szerkesztése</a:t>
            </a:r>
            <a:endParaRPr kumimoji="0" lang="en-US"/>
          </a:p>
        </p:txBody>
      </p:sp>
      <p:sp>
        <p:nvSpPr>
          <p:cNvPr id="12" name="Dátum helye 11"/>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21" name="Élőláb helye 20"/>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3" name="Dátum helye 2"/>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24" name="Élőláb helye 23"/>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Egyenes összekötő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ím 11"/>
          <p:cNvSpPr>
            <a:spLocks noGrp="1"/>
          </p:cNvSpPr>
          <p:nvPr>
            <p:ph type="title"/>
          </p:nvPr>
        </p:nvSpPr>
        <p:spPr>
          <a:xfrm>
            <a:off x="457200" y="5486400"/>
            <a:ext cx="8458200" cy="520700"/>
          </a:xfrm>
        </p:spPr>
        <p:txBody>
          <a:bodyPr anchor="ctr"/>
          <a:lstStyle>
            <a:lvl1pPr algn="l">
              <a:buNone/>
              <a:defRPr sz="2000" b="1"/>
            </a:lvl1pPr>
          </a:lstStyle>
          <a:p>
            <a:r>
              <a:rPr kumimoji="0" lang="hu-HU" smtClean="0"/>
              <a:t>Mintacím szerkesztése</a:t>
            </a:r>
            <a:endParaRPr kumimoji="0" lang="en-US"/>
          </a:p>
        </p:txBody>
      </p:sp>
      <p:sp>
        <p:nvSpPr>
          <p:cNvPr id="26" name="Szöveg helye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hu-HU" smtClean="0"/>
              <a:t>Mintaszöveg szerkesztése</a:t>
            </a:r>
          </a:p>
        </p:txBody>
      </p:sp>
      <p:sp>
        <p:nvSpPr>
          <p:cNvPr id="14" name="Tartalom helye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25" name="Dátum helye 24"/>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29" name="Élőláb helye 28"/>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230901E2-852C-4E8C-A2B9-4212E09DE281}" type="slidenum">
              <a:rPr lang="hu-HU" smtClean="0"/>
              <a:pPr/>
              <a:t>‹#›</a:t>
            </a:fld>
            <a:endParaRPr lang="hu-HU"/>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3" name="Kép hely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hu-HU" smtClean="0"/>
              <a:t>Kép beszúrásához kattintson az ikonra</a:t>
            </a:r>
            <a:endParaRPr kumimoji="0" lang="en-US" dirty="0"/>
          </a:p>
        </p:txBody>
      </p:sp>
      <p:sp>
        <p:nvSpPr>
          <p:cNvPr id="7" name="Dátum helye 6"/>
          <p:cNvSpPr>
            <a:spLocks noGrp="1"/>
          </p:cNvSpPr>
          <p:nvPr>
            <p:ph type="dt" sz="half" idx="10"/>
          </p:nvPr>
        </p:nvSpPr>
        <p:spPr/>
        <p:txBody>
          <a:bodyPr/>
          <a:lstStyle/>
          <a:p>
            <a:fld id="{514985B8-2B1A-4C71-868D-C784E4A05262}" type="datetimeFigureOut">
              <a:rPr lang="hu-HU" smtClean="0"/>
              <a:pPr/>
              <a:t>2021.04.08.</a:t>
            </a:fld>
            <a:endParaRPr lang="hu-HU"/>
          </a:p>
        </p:txBody>
      </p:sp>
      <p:sp>
        <p:nvSpPr>
          <p:cNvPr id="5" name="Élőláb helye 4"/>
          <p:cNvSpPr>
            <a:spLocks noGrp="1"/>
          </p:cNvSpPr>
          <p:nvPr>
            <p:ph type="ftr" sz="quarter" idx="11"/>
          </p:nvPr>
        </p:nvSpPr>
        <p:spPr/>
        <p:txBody>
          <a:bodyPr/>
          <a:lstStyle/>
          <a:p>
            <a:endParaRPr lang="hu-HU"/>
          </a:p>
        </p:txBody>
      </p:sp>
      <p:sp>
        <p:nvSpPr>
          <p:cNvPr id="31" name="Dia számának helye 30"/>
          <p:cNvSpPr>
            <a:spLocks noGrp="1"/>
          </p:cNvSpPr>
          <p:nvPr>
            <p:ph type="sldNum" sz="quarter" idx="12"/>
          </p:nvPr>
        </p:nvSpPr>
        <p:spPr/>
        <p:txBody>
          <a:bodyPr/>
          <a:lstStyle/>
          <a:p>
            <a:fld id="{230901E2-852C-4E8C-A2B9-4212E09DE281}" type="slidenum">
              <a:rPr lang="hu-HU" smtClean="0"/>
              <a:pPr/>
              <a:t>‹#›</a:t>
            </a:fld>
            <a:endParaRPr lang="hu-HU"/>
          </a:p>
        </p:txBody>
      </p:sp>
      <p:sp>
        <p:nvSpPr>
          <p:cNvPr id="17" name="Cím 16"/>
          <p:cNvSpPr>
            <a:spLocks noGrp="1"/>
          </p:cNvSpPr>
          <p:nvPr>
            <p:ph type="title"/>
          </p:nvPr>
        </p:nvSpPr>
        <p:spPr>
          <a:xfrm>
            <a:off x="381000" y="4993760"/>
            <a:ext cx="5867400" cy="522288"/>
          </a:xfrm>
        </p:spPr>
        <p:txBody>
          <a:bodyPr anchor="ctr"/>
          <a:lstStyle>
            <a:lvl1pPr algn="l">
              <a:buNone/>
              <a:defRPr sz="2000" b="1"/>
            </a:lvl1pPr>
          </a:lstStyle>
          <a:p>
            <a:r>
              <a:rPr kumimoji="0" lang="hu-HU" smtClean="0"/>
              <a:t>Mintacím szerkesztése</a:t>
            </a:r>
            <a:endParaRPr kumimoji="0" lang="en-US"/>
          </a:p>
        </p:txBody>
      </p:sp>
      <p:sp>
        <p:nvSpPr>
          <p:cNvPr id="26" name="Szöveg helye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hu-HU" smtClean="0"/>
              <a:t>Mintaszöveg szerkesztése</a:t>
            </a: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Egyenes összekötő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Szöveg helye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hu-HU" smtClean="0"/>
              <a:t>Mintaszöveg szerkesztése</a:t>
            </a:r>
          </a:p>
          <a:p>
            <a:pPr lvl="1" eaLnBrk="1" latinLnBrk="0" hangingPunct="1"/>
            <a:r>
              <a:rPr kumimoji="0" lang="hu-HU" smtClean="0"/>
              <a:t>Második szint</a:t>
            </a:r>
          </a:p>
          <a:p>
            <a:pPr lvl="2" eaLnBrk="1" latinLnBrk="0" hangingPunct="1"/>
            <a:r>
              <a:rPr kumimoji="0" lang="hu-HU" smtClean="0"/>
              <a:t>Harmadik szint</a:t>
            </a:r>
          </a:p>
          <a:p>
            <a:pPr lvl="3" eaLnBrk="1" latinLnBrk="0" hangingPunct="1"/>
            <a:r>
              <a:rPr kumimoji="0" lang="hu-HU" smtClean="0"/>
              <a:t>Negyedik szint</a:t>
            </a:r>
          </a:p>
          <a:p>
            <a:pPr lvl="4" eaLnBrk="1" latinLnBrk="0" hangingPunct="1"/>
            <a:r>
              <a:rPr kumimoji="0" lang="hu-HU" smtClean="0"/>
              <a:t>Ötödik szint</a:t>
            </a:r>
            <a:endParaRPr kumimoji="0" lang="en-US"/>
          </a:p>
        </p:txBody>
      </p:sp>
      <p:sp>
        <p:nvSpPr>
          <p:cNvPr id="11" name="Dátum helye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14985B8-2B1A-4C71-868D-C784E4A05262}" type="datetimeFigureOut">
              <a:rPr lang="hu-HU" smtClean="0"/>
              <a:pPr/>
              <a:t>2021.04.08.</a:t>
            </a:fld>
            <a:endParaRPr lang="hu-HU"/>
          </a:p>
        </p:txBody>
      </p:sp>
      <p:sp>
        <p:nvSpPr>
          <p:cNvPr id="28" name="Élőláb helye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hu-HU"/>
          </a:p>
        </p:txBody>
      </p:sp>
      <p:sp>
        <p:nvSpPr>
          <p:cNvPr id="5" name="Dia számának helye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30901E2-852C-4E8C-A2B9-4212E09DE281}" type="slidenum">
              <a:rPr lang="hu-HU" smtClean="0"/>
              <a:pPr/>
              <a:t>‹#›</a:t>
            </a:fld>
            <a:endParaRPr lang="hu-HU"/>
          </a:p>
        </p:txBody>
      </p:sp>
      <p:sp>
        <p:nvSpPr>
          <p:cNvPr id="10" name="Cím helye 9"/>
          <p:cNvSpPr>
            <a:spLocks noGrp="1"/>
          </p:cNvSpPr>
          <p:nvPr>
            <p:ph type="title"/>
          </p:nvPr>
        </p:nvSpPr>
        <p:spPr>
          <a:xfrm>
            <a:off x="304800" y="457200"/>
            <a:ext cx="8686800" cy="838200"/>
          </a:xfrm>
          <a:prstGeom prst="rect">
            <a:avLst/>
          </a:prstGeom>
        </p:spPr>
        <p:txBody>
          <a:bodyPr vert="horz" anchor="ctr">
            <a:normAutofit/>
          </a:bodyPr>
          <a:lstStyle/>
          <a:p>
            <a:r>
              <a:rPr kumimoji="0" lang="hu-HU" smtClean="0"/>
              <a:t>Mintacím szerkesztése</a:t>
            </a:r>
            <a:endParaRPr kumimoji="0" lang="en-US"/>
          </a:p>
        </p:txBody>
      </p:sp>
      <p:sp>
        <p:nvSpPr>
          <p:cNvPr id="9" name="Egyenes összekötő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gyenes összekötő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d"/>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dirty="0" smtClean="0"/>
              <a:t>William Shakespeare</a:t>
            </a:r>
            <a:br>
              <a:rPr lang="hu-HU" dirty="0" smtClean="0"/>
            </a:br>
            <a:r>
              <a:rPr lang="hu-HU" dirty="0" smtClean="0"/>
              <a:t>Rómeó és Júlia</a:t>
            </a:r>
            <a:endParaRPr lang="hu-HU" dirty="0"/>
          </a:p>
        </p:txBody>
      </p:sp>
      <p:sp>
        <p:nvSpPr>
          <p:cNvPr id="3" name="Alcím 2"/>
          <p:cNvSpPr>
            <a:spLocks noGrp="1"/>
          </p:cNvSpPr>
          <p:nvPr>
            <p:ph type="subTitle" idx="1"/>
          </p:nvPr>
        </p:nvSpPr>
        <p:spPr/>
        <p:txBody>
          <a:bodyPr/>
          <a:lstStyle/>
          <a:p>
            <a:r>
              <a:rPr lang="hu-HU" dirty="0" smtClean="0"/>
              <a:t>Készítette Urbán Eszter</a:t>
            </a:r>
            <a:endParaRPr lang="hu-HU"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Szereplő jellemzés</a:t>
            </a:r>
            <a:endParaRPr lang="hu-HU" dirty="0"/>
          </a:p>
        </p:txBody>
      </p:sp>
      <p:sp>
        <p:nvSpPr>
          <p:cNvPr id="3" name="Tartalom helye 2"/>
          <p:cNvSpPr>
            <a:spLocks noGrp="1"/>
          </p:cNvSpPr>
          <p:nvPr>
            <p:ph idx="1"/>
          </p:nvPr>
        </p:nvSpPr>
        <p:spPr>
          <a:xfrm>
            <a:off x="304800" y="1214422"/>
            <a:ext cx="5553084" cy="5089548"/>
          </a:xfrm>
        </p:spPr>
        <p:txBody>
          <a:bodyPr>
            <a:noAutofit/>
          </a:bodyPr>
          <a:lstStyle/>
          <a:p>
            <a:r>
              <a:rPr lang="hu-HU" sz="1800" dirty="0" smtClean="0"/>
              <a:t>Júlia: </a:t>
            </a:r>
          </a:p>
          <a:p>
            <a:pPr lvl="1"/>
            <a:r>
              <a:rPr lang="hu-HU" sz="1800" dirty="0" err="1" smtClean="0"/>
              <a:t>naív</a:t>
            </a:r>
            <a:endParaRPr lang="hu-HU" sz="1800" dirty="0" smtClean="0"/>
          </a:p>
          <a:p>
            <a:pPr lvl="1"/>
            <a:r>
              <a:rPr lang="hu-HU" sz="1800" dirty="0" smtClean="0"/>
              <a:t>szenvedély és a józanság együttesében megnyilvánuló bátor őszinteség</a:t>
            </a:r>
          </a:p>
          <a:p>
            <a:pPr lvl="1"/>
            <a:r>
              <a:rPr lang="hu-HU" sz="1800" dirty="0" smtClean="0"/>
              <a:t>Felnőtt döntéseket hoz, irányítani próbálja sorsát, de nagyobb korlátokat kell átlépnie a szerelméért</a:t>
            </a:r>
          </a:p>
          <a:p>
            <a:pPr lvl="1"/>
            <a:r>
              <a:rPr lang="hu-HU" sz="1800" dirty="0" smtClean="0"/>
              <a:t>Kockázatot vállal, tragikus hős lesz</a:t>
            </a:r>
          </a:p>
          <a:p>
            <a:r>
              <a:rPr lang="hu-HU" sz="1800" dirty="0" smtClean="0"/>
              <a:t>Rómeó:</a:t>
            </a:r>
          </a:p>
          <a:p>
            <a:pPr lvl="1"/>
            <a:r>
              <a:rPr lang="hu-HU" sz="1800" dirty="0" smtClean="0"/>
              <a:t>Kezdetben bolondos fiatalember</a:t>
            </a:r>
          </a:p>
          <a:p>
            <a:pPr lvl="1"/>
            <a:r>
              <a:rPr lang="hu-HU" sz="1800" dirty="0" smtClean="0"/>
              <a:t>Eleinte a nagy szerelmi érzést keresi</a:t>
            </a:r>
          </a:p>
          <a:p>
            <a:pPr lvl="1"/>
            <a:r>
              <a:rPr lang="hu-HU" sz="1800" dirty="0" smtClean="0"/>
              <a:t>Őszinte, természetes a szerelme</a:t>
            </a:r>
          </a:p>
          <a:p>
            <a:pPr lvl="1"/>
            <a:r>
              <a:rPr lang="hu-HU" sz="1800" dirty="0" smtClean="0"/>
              <a:t>Cselekvő fiatal felnőtté válik, irányítani próbálja sorsát</a:t>
            </a:r>
          </a:p>
          <a:p>
            <a:pPr lvl="1"/>
            <a:r>
              <a:rPr lang="hu-HU" sz="1800" dirty="0" smtClean="0"/>
              <a:t>Szenvedélyes, de indulata elragadja és megöli </a:t>
            </a:r>
            <a:r>
              <a:rPr lang="hu-HU" sz="1800" dirty="0" err="1" smtClean="0"/>
              <a:t>Tybaltot</a:t>
            </a:r>
            <a:endParaRPr lang="hu-HU" sz="1800" dirty="0" smtClean="0"/>
          </a:p>
          <a:p>
            <a:pPr lvl="1"/>
            <a:r>
              <a:rPr lang="hu-HU" sz="1800" dirty="0" smtClean="0"/>
              <a:t>Menekülnie kell, de vállalja sorsát, tragikus hős válik belőle</a:t>
            </a:r>
          </a:p>
        </p:txBody>
      </p:sp>
      <p:pic>
        <p:nvPicPr>
          <p:cNvPr id="4" name="Kép 3" descr="letöltés (1).jpg"/>
          <p:cNvPicPr>
            <a:picLocks noChangeAspect="1"/>
          </p:cNvPicPr>
          <p:nvPr/>
        </p:nvPicPr>
        <p:blipFill>
          <a:blip r:embed="rId2"/>
          <a:stretch>
            <a:fillRect/>
          </a:stretch>
        </p:blipFill>
        <p:spPr>
          <a:xfrm>
            <a:off x="5563624" y="1357298"/>
            <a:ext cx="3404176" cy="2286016"/>
          </a:xfrm>
          <a:prstGeom prst="rect">
            <a:avLst/>
          </a:prstGeom>
        </p:spPr>
      </p:pic>
      <p:pic>
        <p:nvPicPr>
          <p:cNvPr id="5" name="Kép 4" descr="leonardo-dicaprio-romeo-juliet-shirt-trend-227906-1498495814720-square.700x0c.jpg"/>
          <p:cNvPicPr>
            <a:picLocks noChangeAspect="1"/>
          </p:cNvPicPr>
          <p:nvPr/>
        </p:nvPicPr>
        <p:blipFill>
          <a:blip r:embed="rId3"/>
          <a:stretch>
            <a:fillRect/>
          </a:stretch>
        </p:blipFill>
        <p:spPr>
          <a:xfrm>
            <a:off x="5857884" y="3643314"/>
            <a:ext cx="3071810" cy="307181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ppt_x"/>
                                          </p:val>
                                        </p:tav>
                                        <p:tav tm="100000">
                                          <p:val>
                                            <p:strVal val="#ppt_x"/>
                                          </p:val>
                                        </p:tav>
                                      </p:tavLst>
                                    </p:anim>
                                    <p:anim calcmode="lin" valueType="num">
                                      <p:cBhvr additive="base">
                                        <p:cTn id="61" dur="500" fill="hold"/>
                                        <p:tgtEl>
                                          <p:spTgt spid="4"/>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additive="base">
                                        <p:cTn id="64" dur="500" fill="hold"/>
                                        <p:tgtEl>
                                          <p:spTgt spid="5"/>
                                        </p:tgtEl>
                                        <p:attrNameLst>
                                          <p:attrName>ppt_x</p:attrName>
                                        </p:attrNameLst>
                                      </p:cBhvr>
                                      <p:tavLst>
                                        <p:tav tm="0">
                                          <p:val>
                                            <p:strVal val="#ppt_x"/>
                                          </p:val>
                                        </p:tav>
                                        <p:tav tm="100000">
                                          <p:val>
                                            <p:strVal val="#ppt_x"/>
                                          </p:val>
                                        </p:tav>
                                      </p:tavLst>
                                    </p:anim>
                                    <p:anim calcmode="lin" valueType="num">
                                      <p:cBhvr additive="base">
                                        <p:cTn id="6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rtalom helye 4"/>
          <p:cNvSpPr>
            <a:spLocks noGrp="1"/>
          </p:cNvSpPr>
          <p:nvPr>
            <p:ph idx="4294967295"/>
          </p:nvPr>
        </p:nvSpPr>
        <p:spPr>
          <a:xfrm>
            <a:off x="214282" y="142876"/>
            <a:ext cx="5857916" cy="6858024"/>
          </a:xfrm>
        </p:spPr>
        <p:txBody>
          <a:bodyPr>
            <a:normAutofit fontScale="85000" lnSpcReduction="20000"/>
          </a:bodyPr>
          <a:lstStyle/>
          <a:p>
            <a:r>
              <a:rPr lang="hu-HU" b="1" dirty="0" err="1" smtClean="0"/>
              <a:t>Mercutio</a:t>
            </a:r>
            <a:r>
              <a:rPr lang="hu-HU" b="1" dirty="0" smtClean="0"/>
              <a:t>:</a:t>
            </a:r>
          </a:p>
          <a:p>
            <a:pPr lvl="1"/>
            <a:r>
              <a:rPr lang="hu-HU" dirty="0" smtClean="0"/>
              <a:t>Herceg rokona, Rómeó és </a:t>
            </a:r>
            <a:r>
              <a:rPr lang="hu-HU" dirty="0" err="1" smtClean="0"/>
              <a:t>Benvolio</a:t>
            </a:r>
            <a:r>
              <a:rPr lang="hu-HU" dirty="0" smtClean="0"/>
              <a:t> jó barátja</a:t>
            </a:r>
          </a:p>
          <a:p>
            <a:pPr lvl="1"/>
            <a:r>
              <a:rPr lang="hu-HU" dirty="0" smtClean="0"/>
              <a:t>Szókimondó, felelősségteljes</a:t>
            </a:r>
          </a:p>
          <a:p>
            <a:pPr lvl="1"/>
            <a:r>
              <a:rPr lang="hu-HU" dirty="0" smtClean="0"/>
              <a:t>Nyílt, őszinte</a:t>
            </a:r>
          </a:p>
          <a:p>
            <a:pPr lvl="1"/>
            <a:r>
              <a:rPr lang="hu-HU" dirty="0" smtClean="0"/>
              <a:t>Lobbanékony természetű</a:t>
            </a:r>
          </a:p>
          <a:p>
            <a:r>
              <a:rPr lang="hu-HU" b="1" dirty="0" smtClean="0"/>
              <a:t>Dajka:</a:t>
            </a:r>
          </a:p>
          <a:p>
            <a:pPr lvl="1"/>
            <a:r>
              <a:rPr lang="hu-HU" dirty="0" smtClean="0"/>
              <a:t>Júlia dajkája, legfőbb bizalmasa</a:t>
            </a:r>
          </a:p>
          <a:p>
            <a:pPr lvl="1"/>
            <a:r>
              <a:rPr lang="hu-HU" dirty="0" smtClean="0"/>
              <a:t>Szószátyár</a:t>
            </a:r>
          </a:p>
          <a:p>
            <a:pPr lvl="1"/>
            <a:r>
              <a:rPr lang="hu-HU" dirty="0" smtClean="0"/>
              <a:t>Kezdetben támogatja Júliát</a:t>
            </a:r>
          </a:p>
          <a:p>
            <a:r>
              <a:rPr lang="hu-HU" b="1" dirty="0" smtClean="0"/>
              <a:t>Lőrinc barát:</a:t>
            </a:r>
          </a:p>
          <a:p>
            <a:pPr lvl="1"/>
            <a:r>
              <a:rPr lang="hu-HU" dirty="0" smtClean="0"/>
              <a:t>Igazi emberi értékek hordozója</a:t>
            </a:r>
          </a:p>
          <a:p>
            <a:pPr lvl="1"/>
            <a:r>
              <a:rPr lang="hu-HU" dirty="0" smtClean="0"/>
              <a:t>Támogatja a fiatalokat</a:t>
            </a:r>
          </a:p>
          <a:p>
            <a:pPr lvl="1"/>
            <a:r>
              <a:rPr lang="hu-HU" dirty="0" smtClean="0"/>
              <a:t>Családi békeszerzés reményében cselekszik</a:t>
            </a:r>
          </a:p>
          <a:p>
            <a:r>
              <a:rPr lang="hu-HU" b="1" dirty="0" err="1" smtClean="0"/>
              <a:t>Tybalt</a:t>
            </a:r>
            <a:r>
              <a:rPr lang="hu-HU" b="1" dirty="0" smtClean="0"/>
              <a:t>:</a:t>
            </a:r>
          </a:p>
          <a:p>
            <a:pPr lvl="1"/>
            <a:r>
              <a:rPr lang="hu-HU" dirty="0" smtClean="0"/>
              <a:t>Bajkeverő</a:t>
            </a:r>
          </a:p>
          <a:p>
            <a:pPr lvl="1"/>
            <a:r>
              <a:rPr lang="hu-HU" dirty="0" smtClean="0"/>
              <a:t>Az „ősi” harcok elkötelezett harcosa</a:t>
            </a:r>
          </a:p>
        </p:txBody>
      </p:sp>
      <p:pic>
        <p:nvPicPr>
          <p:cNvPr id="6" name="Kép 5" descr="letöltés (3).jpg"/>
          <p:cNvPicPr>
            <a:picLocks noChangeAspect="1"/>
          </p:cNvPicPr>
          <p:nvPr/>
        </p:nvPicPr>
        <p:blipFill>
          <a:blip r:embed="rId2"/>
          <a:stretch>
            <a:fillRect/>
          </a:stretch>
        </p:blipFill>
        <p:spPr>
          <a:xfrm>
            <a:off x="6429388" y="142852"/>
            <a:ext cx="2028825" cy="2247900"/>
          </a:xfrm>
          <a:prstGeom prst="rect">
            <a:avLst/>
          </a:prstGeom>
        </p:spPr>
      </p:pic>
      <p:pic>
        <p:nvPicPr>
          <p:cNvPr id="8" name="Kép 7" descr="images.jpg"/>
          <p:cNvPicPr>
            <a:picLocks noChangeAspect="1"/>
          </p:cNvPicPr>
          <p:nvPr/>
        </p:nvPicPr>
        <p:blipFill>
          <a:blip r:embed="rId3"/>
          <a:stretch>
            <a:fillRect/>
          </a:stretch>
        </p:blipFill>
        <p:spPr>
          <a:xfrm>
            <a:off x="5576918" y="2214554"/>
            <a:ext cx="3352800" cy="1362075"/>
          </a:xfrm>
          <a:prstGeom prst="rect">
            <a:avLst/>
          </a:prstGeom>
        </p:spPr>
      </p:pic>
      <p:pic>
        <p:nvPicPr>
          <p:cNvPr id="9" name="Kép 8" descr="letöltés (5).jpg"/>
          <p:cNvPicPr>
            <a:picLocks noChangeAspect="1"/>
          </p:cNvPicPr>
          <p:nvPr/>
        </p:nvPicPr>
        <p:blipFill>
          <a:blip r:embed="rId4"/>
          <a:stretch>
            <a:fillRect/>
          </a:stretch>
        </p:blipFill>
        <p:spPr>
          <a:xfrm>
            <a:off x="6072198" y="3571876"/>
            <a:ext cx="2619375" cy="1743075"/>
          </a:xfrm>
          <a:prstGeom prst="rect">
            <a:avLst/>
          </a:prstGeom>
        </p:spPr>
      </p:pic>
      <p:pic>
        <p:nvPicPr>
          <p:cNvPr id="7" name="Kép 6" descr="letöltés (4).jpg"/>
          <p:cNvPicPr>
            <a:picLocks noChangeAspect="1"/>
          </p:cNvPicPr>
          <p:nvPr/>
        </p:nvPicPr>
        <p:blipFill>
          <a:blip r:embed="rId5"/>
          <a:stretch>
            <a:fillRect/>
          </a:stretch>
        </p:blipFill>
        <p:spPr>
          <a:xfrm>
            <a:off x="5929322" y="5143512"/>
            <a:ext cx="2857500" cy="160020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 calcmode="lin" valueType="num">
                                      <p:cBhvr additive="base">
                                        <p:cTn id="5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 calcmode="lin" valueType="num">
                                      <p:cBhvr additive="base">
                                        <p:cTn id="5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 calcmode="lin" valueType="num">
                                      <p:cBhvr additive="base">
                                        <p:cTn id="6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 calcmode="lin" valueType="num">
                                      <p:cBhvr additive="base">
                                        <p:cTn id="6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ppt_x"/>
                                          </p:val>
                                        </p:tav>
                                        <p:tav tm="100000">
                                          <p:val>
                                            <p:strVal val="#ppt_x"/>
                                          </p:val>
                                        </p:tav>
                                      </p:tavLst>
                                    </p:anim>
                                    <p:anim calcmode="lin" valueType="num">
                                      <p:cBhvr additive="base">
                                        <p:cTn id="76" dur="500" fill="hold"/>
                                        <p:tgtEl>
                                          <p:spTgt spid="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ppt_x"/>
                                          </p:val>
                                        </p:tav>
                                        <p:tav tm="100000">
                                          <p:val>
                                            <p:strVal val="#ppt_x"/>
                                          </p:val>
                                        </p:tav>
                                      </p:tavLst>
                                    </p:anim>
                                    <p:anim calcmode="lin" valueType="num">
                                      <p:cBhvr additive="base">
                                        <p:cTn id="8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Köszönöm a figyelmet!</a:t>
            </a:r>
            <a:endParaRPr lang="hu-HU"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Reneszánsz</a:t>
            </a:r>
            <a:endParaRPr lang="hu-HU" dirty="0"/>
          </a:p>
        </p:txBody>
      </p:sp>
      <p:sp>
        <p:nvSpPr>
          <p:cNvPr id="3" name="Tartalom helye 2"/>
          <p:cNvSpPr>
            <a:spLocks noGrp="1"/>
          </p:cNvSpPr>
          <p:nvPr>
            <p:ph idx="1"/>
          </p:nvPr>
        </p:nvSpPr>
        <p:spPr>
          <a:xfrm>
            <a:off x="304800" y="1554162"/>
            <a:ext cx="8686800" cy="5089548"/>
          </a:xfrm>
        </p:spPr>
        <p:txBody>
          <a:bodyPr>
            <a:normAutofit fontScale="85000" lnSpcReduction="20000"/>
          </a:bodyPr>
          <a:lstStyle/>
          <a:p>
            <a:r>
              <a:rPr lang="hu-HU" dirty="0" smtClean="0"/>
              <a:t>XIV.-XVI. század korstílusa</a:t>
            </a:r>
          </a:p>
          <a:p>
            <a:r>
              <a:rPr lang="hu-HU" dirty="0" smtClean="0"/>
              <a:t>Itáliából, a meggazdagodó polgároktól indult el és tárult az ottani kultúrával</a:t>
            </a:r>
          </a:p>
          <a:p>
            <a:r>
              <a:rPr lang="hu-HU" dirty="0" smtClean="0"/>
              <a:t>Megváltozott az értékrend</a:t>
            </a:r>
          </a:p>
          <a:p>
            <a:r>
              <a:rPr lang="hu-HU" dirty="0" smtClean="0"/>
              <a:t>A vallás és Isten is közelebb került az emberekhez</a:t>
            </a:r>
          </a:p>
          <a:p>
            <a:r>
              <a:rPr lang="hu-HU" dirty="0" smtClean="0"/>
              <a:t>Központja:</a:t>
            </a:r>
          </a:p>
          <a:p>
            <a:pPr lvl="1"/>
            <a:r>
              <a:rPr lang="hu-HU" dirty="0" smtClean="0"/>
              <a:t>szépség</a:t>
            </a:r>
          </a:p>
          <a:p>
            <a:pPr lvl="1"/>
            <a:r>
              <a:rPr lang="hu-HU" dirty="0" smtClean="0"/>
              <a:t>humanizmus</a:t>
            </a:r>
          </a:p>
          <a:p>
            <a:r>
              <a:rPr lang="hu-HU" dirty="0" smtClean="0"/>
              <a:t>Új életszemléletei:</a:t>
            </a:r>
          </a:p>
          <a:p>
            <a:pPr lvl="1"/>
            <a:r>
              <a:rPr lang="hu-HU" dirty="0" smtClean="0"/>
              <a:t>antik kultúra</a:t>
            </a:r>
          </a:p>
          <a:p>
            <a:pPr lvl="1"/>
            <a:r>
              <a:rPr lang="hu-HU" dirty="0" smtClean="0"/>
              <a:t>újjászületés</a:t>
            </a:r>
          </a:p>
          <a:p>
            <a:r>
              <a:rPr lang="hu-HU" dirty="0" smtClean="0"/>
              <a:t>Az irodalomban megjelentek a szerelmes versek és a </a:t>
            </a:r>
            <a:r>
              <a:rPr lang="hu-HU" dirty="0" err="1" smtClean="0"/>
              <a:t>himusz</a:t>
            </a:r>
            <a:r>
              <a:rPr lang="hu-HU" dirty="0" smtClean="0"/>
              <a:t> mint műfaj</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Angol reneszánsz</a:t>
            </a:r>
            <a:endParaRPr lang="hu-HU" dirty="0"/>
          </a:p>
        </p:txBody>
      </p:sp>
      <p:sp>
        <p:nvSpPr>
          <p:cNvPr id="3" name="Tartalom helye 2"/>
          <p:cNvSpPr>
            <a:spLocks noGrp="1"/>
          </p:cNvSpPr>
          <p:nvPr>
            <p:ph idx="1"/>
          </p:nvPr>
        </p:nvSpPr>
        <p:spPr>
          <a:xfrm>
            <a:off x="304800" y="1554162"/>
            <a:ext cx="5338770" cy="5089548"/>
          </a:xfrm>
        </p:spPr>
        <p:txBody>
          <a:bodyPr>
            <a:normAutofit fontScale="70000" lnSpcReduction="20000"/>
          </a:bodyPr>
          <a:lstStyle/>
          <a:p>
            <a:r>
              <a:rPr lang="hu-HU" dirty="0" smtClean="0"/>
              <a:t>A XVI. században indult a színházak megjelenésével</a:t>
            </a:r>
          </a:p>
          <a:p>
            <a:r>
              <a:rPr lang="hu-HU" dirty="0" smtClean="0"/>
              <a:t>Londonban a </a:t>
            </a:r>
            <a:r>
              <a:rPr lang="hu-HU" dirty="0" err="1" smtClean="0"/>
              <a:t>Golbe</a:t>
            </a:r>
            <a:r>
              <a:rPr lang="hu-HU" dirty="0" smtClean="0"/>
              <a:t> Színház volt az első</a:t>
            </a:r>
          </a:p>
          <a:p>
            <a:r>
              <a:rPr lang="hu-HU" dirty="0" smtClean="0"/>
              <a:t>Kívülről nyolcszögletű, belülről kör alakú</a:t>
            </a:r>
          </a:p>
          <a:p>
            <a:r>
              <a:rPr lang="hu-HU" dirty="0" smtClean="0"/>
              <a:t>Többemeletes, felülnyitott a természetes világítás érdekébe</a:t>
            </a:r>
          </a:p>
          <a:p>
            <a:r>
              <a:rPr lang="hu-HU" dirty="0" smtClean="0"/>
              <a:t>A színpadot 3 részre lehet osztani:</a:t>
            </a:r>
          </a:p>
          <a:p>
            <a:pPr lvl="1"/>
            <a:r>
              <a:rPr lang="hu-HU" dirty="0" smtClean="0"/>
              <a:t>előszínpad, ami a szabadban volt</a:t>
            </a:r>
          </a:p>
          <a:p>
            <a:pPr lvl="1"/>
            <a:r>
              <a:rPr lang="hu-HU" dirty="0" smtClean="0"/>
              <a:t>hátsó színpad, ami az épületben</a:t>
            </a:r>
          </a:p>
          <a:p>
            <a:pPr lvl="1"/>
            <a:r>
              <a:rPr lang="hu-HU" dirty="0" smtClean="0"/>
              <a:t>felső színpad, ami a magasban, várfokon</a:t>
            </a:r>
          </a:p>
          <a:p>
            <a:r>
              <a:rPr lang="hu-HU" dirty="0" smtClean="0"/>
              <a:t>A díszlet néhány tárgytól eltekintve nem volt ezt a szöveggel pótolták</a:t>
            </a:r>
          </a:p>
          <a:p>
            <a:r>
              <a:rPr lang="hu-HU" dirty="0" smtClean="0"/>
              <a:t>A cselekmény mozgalmas</a:t>
            </a:r>
          </a:p>
          <a:p>
            <a:r>
              <a:rPr lang="hu-HU" dirty="0" smtClean="0"/>
              <a:t>Nők nem szerepelhetek benne ezért a fiatal fiúk alakították a női szerepeket</a:t>
            </a:r>
          </a:p>
        </p:txBody>
      </p:sp>
      <p:pic>
        <p:nvPicPr>
          <p:cNvPr id="4" name="Kép 3" descr="letöltés.jpg"/>
          <p:cNvPicPr>
            <a:picLocks noChangeAspect="1"/>
          </p:cNvPicPr>
          <p:nvPr/>
        </p:nvPicPr>
        <p:blipFill>
          <a:blip r:embed="rId2"/>
          <a:stretch>
            <a:fillRect/>
          </a:stretch>
        </p:blipFill>
        <p:spPr>
          <a:xfrm>
            <a:off x="5857884" y="1643050"/>
            <a:ext cx="2847975" cy="160020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Shakespeare élete</a:t>
            </a:r>
            <a:endParaRPr lang="hu-HU" dirty="0"/>
          </a:p>
        </p:txBody>
      </p:sp>
      <p:sp>
        <p:nvSpPr>
          <p:cNvPr id="3" name="Tartalom helye 2"/>
          <p:cNvSpPr>
            <a:spLocks noGrp="1"/>
          </p:cNvSpPr>
          <p:nvPr>
            <p:ph idx="1"/>
          </p:nvPr>
        </p:nvSpPr>
        <p:spPr>
          <a:xfrm>
            <a:off x="304800" y="1554162"/>
            <a:ext cx="5695960" cy="5089548"/>
          </a:xfrm>
        </p:spPr>
        <p:txBody>
          <a:bodyPr>
            <a:normAutofit fontScale="85000" lnSpcReduction="10000"/>
          </a:bodyPr>
          <a:lstStyle/>
          <a:p>
            <a:r>
              <a:rPr lang="hu-HU" dirty="0" smtClean="0"/>
              <a:t>1564. április 23-án született </a:t>
            </a:r>
            <a:r>
              <a:rPr lang="hu-HU" dirty="0" err="1" smtClean="0"/>
              <a:t>Stratford-upon-Avon-ban</a:t>
            </a:r>
            <a:endParaRPr lang="hu-HU" dirty="0" smtClean="0"/>
          </a:p>
          <a:p>
            <a:r>
              <a:rPr lang="hu-HU" dirty="0" smtClean="0"/>
              <a:t>Oxfordban tanult</a:t>
            </a:r>
          </a:p>
          <a:p>
            <a:r>
              <a:rPr lang="hu-HU" dirty="0" smtClean="0"/>
              <a:t>Felesége Anne </a:t>
            </a:r>
            <a:r>
              <a:rPr lang="hu-HU" dirty="0" err="1" smtClean="0"/>
              <a:t>Hathaway</a:t>
            </a:r>
            <a:r>
              <a:rPr lang="hu-HU" dirty="0" smtClean="0"/>
              <a:t> akitől három gyereke lett</a:t>
            </a:r>
          </a:p>
          <a:p>
            <a:r>
              <a:rPr lang="hu-HU" dirty="0" smtClean="0"/>
              <a:t>1585 és 1592 között Shakespeare Londonban megkezdte karrierjét, mint színész és író</a:t>
            </a:r>
          </a:p>
          <a:p>
            <a:r>
              <a:rPr lang="hu-HU" dirty="0" smtClean="0"/>
              <a:t>1601-1608 nagy tragédiák és a komikumot iróniával vegyítő színműveket írt</a:t>
            </a:r>
          </a:p>
          <a:p>
            <a:r>
              <a:rPr lang="hu-HU" dirty="0" smtClean="0"/>
              <a:t>1616. április 23-án halt meg</a:t>
            </a:r>
          </a:p>
        </p:txBody>
      </p:sp>
      <p:pic>
        <p:nvPicPr>
          <p:cNvPr id="4" name="Kép 3" descr="letöltés (1).jpg"/>
          <p:cNvPicPr>
            <a:picLocks noChangeAspect="1"/>
          </p:cNvPicPr>
          <p:nvPr/>
        </p:nvPicPr>
        <p:blipFill>
          <a:blip r:embed="rId2"/>
          <a:stretch>
            <a:fillRect/>
          </a:stretch>
        </p:blipFill>
        <p:spPr>
          <a:xfrm>
            <a:off x="5929322" y="2143116"/>
            <a:ext cx="2743206" cy="3519062"/>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Drámái</a:t>
            </a:r>
            <a:endParaRPr lang="hu-HU" dirty="0"/>
          </a:p>
        </p:txBody>
      </p:sp>
      <p:sp>
        <p:nvSpPr>
          <p:cNvPr id="3" name="Tartalom helye 2"/>
          <p:cNvSpPr>
            <a:spLocks noGrp="1"/>
          </p:cNvSpPr>
          <p:nvPr>
            <p:ph idx="1"/>
          </p:nvPr>
        </p:nvSpPr>
        <p:spPr>
          <a:xfrm>
            <a:off x="304800" y="1554162"/>
            <a:ext cx="8686800" cy="5303838"/>
          </a:xfrm>
        </p:spPr>
        <p:txBody>
          <a:bodyPr>
            <a:normAutofit fontScale="77500" lnSpcReduction="20000"/>
          </a:bodyPr>
          <a:lstStyle/>
          <a:p>
            <a:r>
              <a:rPr lang="hu-HU" dirty="0" smtClean="0"/>
              <a:t>1601-ben megírta a Hamletet</a:t>
            </a:r>
          </a:p>
          <a:p>
            <a:r>
              <a:rPr lang="hu-HU" dirty="0" smtClean="0"/>
              <a:t>A dráma jellemzői:</a:t>
            </a:r>
          </a:p>
          <a:p>
            <a:pPr lvl="1"/>
            <a:r>
              <a:rPr lang="hu-HU" dirty="0" smtClean="0"/>
              <a:t>1 helyen</a:t>
            </a:r>
          </a:p>
          <a:p>
            <a:pPr lvl="1"/>
            <a:r>
              <a:rPr lang="hu-HU" dirty="0" smtClean="0"/>
              <a:t>1 időben</a:t>
            </a:r>
          </a:p>
          <a:p>
            <a:pPr lvl="1"/>
            <a:r>
              <a:rPr lang="hu-HU" dirty="0" smtClean="0"/>
              <a:t>1 cselekmény</a:t>
            </a:r>
          </a:p>
          <a:p>
            <a:r>
              <a:rPr lang="hu-HU" dirty="0" smtClean="0"/>
              <a:t>Világi témájúak</a:t>
            </a:r>
          </a:p>
          <a:p>
            <a:pPr lvl="1"/>
            <a:r>
              <a:rPr lang="hu-HU" dirty="0" smtClean="0"/>
              <a:t>Szerelem</a:t>
            </a:r>
          </a:p>
          <a:p>
            <a:pPr lvl="1"/>
            <a:r>
              <a:rPr lang="hu-HU" dirty="0" smtClean="0"/>
              <a:t>Háború</a:t>
            </a:r>
          </a:p>
          <a:p>
            <a:pPr lvl="1"/>
            <a:r>
              <a:rPr lang="hu-HU" dirty="0" smtClean="0"/>
              <a:t>bosszú</a:t>
            </a:r>
          </a:p>
          <a:p>
            <a:r>
              <a:rPr lang="hu-HU" dirty="0" smtClean="0"/>
              <a:t>Tudatos benne a szereplőábrázolás és a szerkesztés </a:t>
            </a:r>
          </a:p>
          <a:p>
            <a:r>
              <a:rPr lang="hu-HU" dirty="0" smtClean="0"/>
              <a:t>Drámái </a:t>
            </a:r>
            <a:r>
              <a:rPr lang="hu-HU" dirty="0" smtClean="0"/>
              <a:t>4 </a:t>
            </a:r>
            <a:r>
              <a:rPr lang="hu-HU" dirty="0" smtClean="0"/>
              <a:t>kategóriába sorolhatók:</a:t>
            </a:r>
          </a:p>
          <a:p>
            <a:pPr lvl="1"/>
            <a:r>
              <a:rPr lang="hu-HU" dirty="0" smtClean="0"/>
              <a:t>Királyi</a:t>
            </a:r>
          </a:p>
          <a:p>
            <a:pPr lvl="1"/>
            <a:r>
              <a:rPr lang="hu-HU" dirty="0" smtClean="0"/>
              <a:t>Vígjáték</a:t>
            </a:r>
          </a:p>
          <a:p>
            <a:pPr lvl="1"/>
            <a:r>
              <a:rPr lang="hu-HU" dirty="0" smtClean="0"/>
              <a:t>Tragika</a:t>
            </a:r>
          </a:p>
          <a:p>
            <a:pPr lvl="1"/>
            <a:r>
              <a:rPr lang="hu-HU" dirty="0" smtClean="0"/>
              <a:t>K</a:t>
            </a:r>
            <a:r>
              <a:rPr lang="hu-HU" dirty="0" smtClean="0"/>
              <a:t>iengesztelő </a:t>
            </a:r>
            <a:r>
              <a:rPr lang="hu-HU" dirty="0" smtClean="0"/>
              <a:t>drámái.</a:t>
            </a:r>
            <a:endParaRPr lang="hu-HU"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additive="base">
                                        <p:cTn id="6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additive="base">
                                        <p:cTn id="6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Rómeó és Júlia</a:t>
            </a:r>
            <a:endParaRPr lang="hu-HU" dirty="0"/>
          </a:p>
        </p:txBody>
      </p:sp>
      <p:sp>
        <p:nvSpPr>
          <p:cNvPr id="3" name="Tartalom helye 2"/>
          <p:cNvSpPr>
            <a:spLocks noGrp="1"/>
          </p:cNvSpPr>
          <p:nvPr>
            <p:ph idx="1"/>
          </p:nvPr>
        </p:nvSpPr>
        <p:spPr>
          <a:xfrm>
            <a:off x="304800" y="1357298"/>
            <a:ext cx="5767398" cy="5715040"/>
          </a:xfrm>
        </p:spPr>
        <p:txBody>
          <a:bodyPr>
            <a:normAutofit fontScale="70000" lnSpcReduction="20000"/>
          </a:bodyPr>
          <a:lstStyle/>
          <a:p>
            <a:r>
              <a:rPr lang="hu-HU" sz="3400" dirty="0" smtClean="0"/>
              <a:t>A drámaíró életében a legnépszerűbb színdarabjai egyike volt, a Hamlettel együtt az óta is a legtöbbet játszott Shakespeare-mű</a:t>
            </a:r>
          </a:p>
          <a:p>
            <a:r>
              <a:rPr lang="hu-HU" sz="3400" dirty="0" smtClean="0"/>
              <a:t>Eredete, mint a legtöbb korabeli történeté Itáliából származik</a:t>
            </a:r>
          </a:p>
          <a:p>
            <a:r>
              <a:rPr lang="hu-HU" sz="3400" dirty="0" smtClean="0"/>
              <a:t>A színmű feltehetően 1591 és 1595 között íródott, először 1597-ben jelent meg</a:t>
            </a:r>
          </a:p>
          <a:p>
            <a:r>
              <a:rPr lang="hu-HU" sz="3400" dirty="0" smtClean="0"/>
              <a:t>Számtalanszor feldolgozták</a:t>
            </a:r>
          </a:p>
          <a:p>
            <a:r>
              <a:rPr lang="hu-HU" sz="3400" dirty="0" smtClean="0"/>
              <a:t>Műfaja tragédia</a:t>
            </a:r>
          </a:p>
          <a:p>
            <a:r>
              <a:rPr lang="hu-HU" sz="3400" dirty="0" smtClean="0"/>
              <a:t>Előfordul benne humor és irónia</a:t>
            </a:r>
          </a:p>
          <a:p>
            <a:r>
              <a:rPr lang="hu-HU" sz="3400" dirty="0" smtClean="0"/>
              <a:t>Középpontban a szerelem és a szabad párválasztás áll</a:t>
            </a:r>
          </a:p>
          <a:p>
            <a:r>
              <a:rPr lang="hu-HU" sz="3400" dirty="0" smtClean="0"/>
              <a:t>Az egész történet konfliktusokra épül, amiket véletlenek sorozata követ</a:t>
            </a:r>
            <a:r>
              <a:rPr lang="hu-HU" dirty="0" smtClean="0"/>
              <a:t/>
            </a:r>
            <a:br>
              <a:rPr lang="hu-HU" dirty="0" smtClean="0"/>
            </a:br>
            <a:endParaRPr lang="hu-HU" dirty="0"/>
          </a:p>
        </p:txBody>
      </p:sp>
      <p:pic>
        <p:nvPicPr>
          <p:cNvPr id="4" name="Kép 3" descr="letöltés (2).jpg"/>
          <p:cNvPicPr>
            <a:picLocks noChangeAspect="1"/>
          </p:cNvPicPr>
          <p:nvPr/>
        </p:nvPicPr>
        <p:blipFill>
          <a:blip r:embed="rId2"/>
          <a:stretch>
            <a:fillRect/>
          </a:stretch>
        </p:blipFill>
        <p:spPr>
          <a:xfrm>
            <a:off x="5929322" y="1214422"/>
            <a:ext cx="3000396" cy="2856899"/>
          </a:xfrm>
          <a:prstGeom prst="rect">
            <a:avLst/>
          </a:prstGeom>
        </p:spPr>
      </p:pic>
      <p:pic>
        <p:nvPicPr>
          <p:cNvPr id="5" name="Kép 4" descr="images.jpg"/>
          <p:cNvPicPr>
            <a:picLocks noChangeAspect="1"/>
          </p:cNvPicPr>
          <p:nvPr/>
        </p:nvPicPr>
        <p:blipFill>
          <a:blip r:embed="rId3"/>
          <a:stretch>
            <a:fillRect/>
          </a:stretch>
        </p:blipFill>
        <p:spPr>
          <a:xfrm>
            <a:off x="5786446" y="4071942"/>
            <a:ext cx="3220566" cy="214314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Története</a:t>
            </a:r>
            <a:endParaRPr lang="hu-HU" dirty="0"/>
          </a:p>
        </p:txBody>
      </p:sp>
      <p:sp>
        <p:nvSpPr>
          <p:cNvPr id="3" name="Tartalom helye 2"/>
          <p:cNvSpPr>
            <a:spLocks noGrp="1"/>
          </p:cNvSpPr>
          <p:nvPr>
            <p:ph idx="1"/>
          </p:nvPr>
        </p:nvSpPr>
        <p:spPr>
          <a:xfrm>
            <a:off x="304800" y="1554162"/>
            <a:ext cx="8686800" cy="5303838"/>
          </a:xfrm>
        </p:spPr>
        <p:txBody>
          <a:bodyPr>
            <a:normAutofit fontScale="70000" lnSpcReduction="20000"/>
          </a:bodyPr>
          <a:lstStyle/>
          <a:p>
            <a:r>
              <a:rPr lang="hu-HU" dirty="0" smtClean="0"/>
              <a:t>Verona olasz városban játszódik, ahol a két módos család élt, a </a:t>
            </a:r>
            <a:r>
              <a:rPr lang="hu-HU" dirty="0" err="1" smtClean="0"/>
              <a:t>Montaguek</a:t>
            </a:r>
            <a:r>
              <a:rPr lang="hu-HU" dirty="0" smtClean="0"/>
              <a:t> és a </a:t>
            </a:r>
            <a:r>
              <a:rPr lang="hu-HU" dirty="0" err="1" smtClean="0"/>
              <a:t>Capuletek</a:t>
            </a:r>
            <a:r>
              <a:rPr lang="hu-HU" dirty="0" smtClean="0"/>
              <a:t>, akik, bár már maguk sem tudják miért, de régi ellenségek voltak.</a:t>
            </a:r>
          </a:p>
          <a:p>
            <a:r>
              <a:rPr lang="hu-HU" b="1" dirty="0" smtClean="0"/>
              <a:t>1. felvonás: </a:t>
            </a:r>
            <a:r>
              <a:rPr lang="hu-HU" dirty="0" err="1" smtClean="0"/>
              <a:t>Capuletek</a:t>
            </a:r>
            <a:r>
              <a:rPr lang="hu-HU" dirty="0" smtClean="0"/>
              <a:t> álarcosbált rendeznek de </a:t>
            </a:r>
            <a:r>
              <a:rPr lang="hu-HU" dirty="0" err="1" smtClean="0"/>
              <a:t>Montaguekat</a:t>
            </a:r>
            <a:r>
              <a:rPr lang="hu-HU" dirty="0" smtClean="0"/>
              <a:t> nem hívják meg. Rómeó és társai leszöknek a bálba. Rómeó találkozik Júliával, és a </a:t>
            </a:r>
            <a:r>
              <a:rPr lang="hu-HU" dirty="0" err="1" smtClean="0"/>
              <a:t>Montague</a:t>
            </a:r>
            <a:r>
              <a:rPr lang="hu-HU" dirty="0" smtClean="0"/>
              <a:t> fiú azonnal beleszeret a </a:t>
            </a:r>
            <a:r>
              <a:rPr lang="hu-HU" dirty="0" err="1" smtClean="0"/>
              <a:t>Capulet</a:t>
            </a:r>
            <a:r>
              <a:rPr lang="hu-HU" dirty="0" smtClean="0"/>
              <a:t> lányba.</a:t>
            </a:r>
          </a:p>
          <a:p>
            <a:r>
              <a:rPr lang="hu-HU" b="1" dirty="0" smtClean="0"/>
              <a:t>2. felvonás: </a:t>
            </a:r>
            <a:r>
              <a:rPr lang="hu-HU" dirty="0" smtClean="0"/>
              <a:t>Rómeó nem tér haza a tánc után, hanem inkább belopódzik Júlia erkélye alá. Végighallgatja Júlia nekiszóló szerelmi vallomását. Megegyeznek, hogy vasárnap egybekelnek. Rómeó megbeszéli Lőrinc atyával az esketést.</a:t>
            </a:r>
          </a:p>
          <a:p>
            <a:r>
              <a:rPr lang="hu-HU" b="1" dirty="0" smtClean="0"/>
              <a:t>3. felvonás: </a:t>
            </a:r>
            <a:r>
              <a:rPr lang="hu-HU" dirty="0" smtClean="0"/>
              <a:t>Az ellenségeskedő családok fegyveresei ismét összekapnak. Rómeó megpróbálja őket leállítani, de nem sikerül megakadályoznia legkedvesebb barátja, </a:t>
            </a:r>
            <a:r>
              <a:rPr lang="hu-HU" dirty="0" err="1" smtClean="0"/>
              <a:t>Mercutio</a:t>
            </a:r>
            <a:r>
              <a:rPr lang="hu-HU" dirty="0" smtClean="0"/>
              <a:t> halálát. Rómeó bosszúból megöli barátja gyilkosát, aki valójában Júlia vérszerinti bátyja </a:t>
            </a:r>
            <a:r>
              <a:rPr lang="hu-HU" dirty="0" err="1" smtClean="0"/>
              <a:t>Tybalt</a:t>
            </a:r>
            <a:r>
              <a:rPr lang="hu-HU" dirty="0" smtClean="0"/>
              <a:t>. A herceg száműzi Rómeót, vétkei miatt. Júliát szülei férjhez akarják adni Parishoz, a jómódú nemeshez. A lány megtagadja apja parancsát.</a:t>
            </a:r>
            <a:br>
              <a:rPr lang="hu-HU" dirty="0" smtClean="0"/>
            </a:br>
            <a:endParaRPr lang="hu-HU"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4294967295"/>
          </p:nvPr>
        </p:nvSpPr>
        <p:spPr>
          <a:xfrm>
            <a:off x="214282" y="142900"/>
            <a:ext cx="8686800" cy="6858000"/>
          </a:xfrm>
        </p:spPr>
        <p:txBody>
          <a:bodyPr>
            <a:noAutofit/>
          </a:bodyPr>
          <a:lstStyle/>
          <a:p>
            <a:r>
              <a:rPr lang="hu-HU" sz="2200" b="1" dirty="0" smtClean="0"/>
              <a:t>4. felvonás: </a:t>
            </a:r>
            <a:r>
              <a:rPr lang="hu-HU" sz="2200" dirty="0" smtClean="0"/>
              <a:t>Júlia mindent elmesél az atyának. Lőrinc azt ajánlotta, szülei előtt egyezzen bele a nem kívánt házasságba Parissal. Adott neki egy üvegcsét, amelyben méreg volt, ha Júlia megissza, halottnak látszik majd, és mire felébred, Rómeó mellette lesz. Mikor hazaér, elhiteti szüleivel, hogy beleegyezik az esküvőbe. Az esküvőt előrehozzák másnapra. Júlia megissza a mérget. A </a:t>
            </a:r>
            <a:r>
              <a:rPr lang="hu-HU" sz="2200" dirty="0" err="1" smtClean="0"/>
              <a:t>Capulet</a:t>
            </a:r>
            <a:r>
              <a:rPr lang="hu-HU" sz="2200" dirty="0" smtClean="0"/>
              <a:t> család reggel a nász helyett gyászba borul. Rómeó nem kapja meg a levelet amit Júlia ír neki a tervéről.</a:t>
            </a:r>
          </a:p>
          <a:p>
            <a:r>
              <a:rPr lang="hu-HU" sz="2200" b="1" dirty="0" smtClean="0"/>
              <a:t>5. felvonás: </a:t>
            </a:r>
            <a:r>
              <a:rPr lang="hu-HU" sz="2200" dirty="0" smtClean="0"/>
              <a:t>Rómeó már Montanában volt mikor megtudta, hogy a felesége meghalt ezért mérget vett a patikáriustól. Paris elhatározza, hogy apródjával ellátogat Júlia sírjához, és meglátja Rómeót, amint éppen készül betörni a kriptába. Azt hiszi sírgyalázásra készül, és az elkeseredett szerelmesek vívni kezdenek egymással. Rómeó leszúrja Parist, aki meghal. A szomorú </a:t>
            </a:r>
            <a:r>
              <a:rPr lang="hu-HU" sz="2200" dirty="0" err="1" smtClean="0"/>
              <a:t>Montague</a:t>
            </a:r>
            <a:r>
              <a:rPr lang="hu-HU" sz="2200" dirty="0" smtClean="0"/>
              <a:t> fiú lefekszik Júlia halottnak vélt teste mellé, és megissza a mérget az üvegcséből. Júlia felébred, meglátja maga mellett szerelme holttestét. Júlia szíven szúrja magát. Lőrinc barát, és az akkor odaérkező </a:t>
            </a:r>
            <a:r>
              <a:rPr lang="hu-HU" sz="2200" dirty="0" err="1" smtClean="0"/>
              <a:t>Escalus</a:t>
            </a:r>
            <a:r>
              <a:rPr lang="hu-HU" sz="2200" dirty="0" smtClean="0"/>
              <a:t> herceg már csak a halottakat látja. Lőrinc atya mindent elmesél. Végül az ellenséges családok a </a:t>
            </a:r>
            <a:r>
              <a:rPr lang="hu-HU" sz="2200" dirty="0" err="1" smtClean="0"/>
              <a:t>Montauge</a:t>
            </a:r>
            <a:r>
              <a:rPr lang="hu-HU" sz="2200" dirty="0" smtClean="0"/>
              <a:t> és a </a:t>
            </a:r>
            <a:r>
              <a:rPr lang="hu-HU" sz="2200" dirty="0" err="1" smtClean="0"/>
              <a:t>Capulet</a:t>
            </a:r>
            <a:r>
              <a:rPr lang="hu-HU" sz="2200" dirty="0" smtClean="0"/>
              <a:t> kibékülnek.</a:t>
            </a:r>
            <a:endParaRPr lang="hu-HU" sz="22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Szerkezete</a:t>
            </a:r>
            <a:endParaRPr lang="hu-HU" dirty="0"/>
          </a:p>
        </p:txBody>
      </p:sp>
      <p:sp>
        <p:nvSpPr>
          <p:cNvPr id="3" name="Tartalom helye 2"/>
          <p:cNvSpPr>
            <a:spLocks noGrp="1"/>
          </p:cNvSpPr>
          <p:nvPr>
            <p:ph sz="half" idx="1"/>
          </p:nvPr>
        </p:nvSpPr>
        <p:spPr>
          <a:xfrm>
            <a:off x="304800" y="1285860"/>
            <a:ext cx="4191000" cy="5257800"/>
          </a:xfrm>
        </p:spPr>
        <p:txBody>
          <a:bodyPr>
            <a:noAutofit/>
          </a:bodyPr>
          <a:lstStyle/>
          <a:p>
            <a:r>
              <a:rPr lang="hu-HU" sz="1900" dirty="0" smtClean="0"/>
              <a:t>Expozíció:</a:t>
            </a:r>
          </a:p>
          <a:p>
            <a:pPr lvl="1"/>
            <a:r>
              <a:rPr lang="hu-HU" sz="1900" dirty="0" smtClean="0"/>
              <a:t>az utcai csetepaté, herceg rendelete</a:t>
            </a:r>
          </a:p>
          <a:p>
            <a:pPr lvl="1"/>
            <a:r>
              <a:rPr lang="hu-HU" sz="1900" dirty="0" smtClean="0"/>
              <a:t>Páris megkéri Júlia kezét apjától</a:t>
            </a:r>
          </a:p>
          <a:p>
            <a:r>
              <a:rPr lang="hu-HU" sz="1900" dirty="0" smtClean="0"/>
              <a:t>Bonyodalom: </a:t>
            </a:r>
          </a:p>
          <a:p>
            <a:pPr lvl="1"/>
            <a:r>
              <a:rPr lang="hu-HU" sz="1900" dirty="0" smtClean="0"/>
              <a:t>Rómeó és Júlia egymásba szeretnek a bálon</a:t>
            </a:r>
          </a:p>
          <a:p>
            <a:pPr lvl="1"/>
            <a:r>
              <a:rPr lang="hu-HU" sz="1900" dirty="0" smtClean="0"/>
              <a:t>Összeházasodnak a szerelmesek</a:t>
            </a:r>
          </a:p>
          <a:p>
            <a:pPr lvl="1"/>
            <a:r>
              <a:rPr lang="hu-HU" sz="1900" dirty="0" err="1" smtClean="0"/>
              <a:t>Mercutio</a:t>
            </a:r>
            <a:r>
              <a:rPr lang="hu-HU" sz="1900" dirty="0" smtClean="0"/>
              <a:t> és </a:t>
            </a:r>
            <a:r>
              <a:rPr lang="hu-HU" sz="1900" dirty="0" err="1" smtClean="0"/>
              <a:t>Tybalt</a:t>
            </a:r>
            <a:r>
              <a:rPr lang="hu-HU" sz="1900" dirty="0" smtClean="0"/>
              <a:t> halála</a:t>
            </a:r>
          </a:p>
          <a:p>
            <a:pPr lvl="1"/>
            <a:r>
              <a:rPr lang="hu-HU" sz="1900" dirty="0" smtClean="0"/>
              <a:t>Júlia megtudja esküvője napját</a:t>
            </a:r>
          </a:p>
          <a:p>
            <a:pPr lvl="1"/>
            <a:r>
              <a:rPr lang="hu-HU" sz="1900" dirty="0" smtClean="0"/>
              <a:t>Rómeót száműzi a herceg </a:t>
            </a:r>
            <a:r>
              <a:rPr lang="hu-HU" sz="1900" dirty="0" err="1" smtClean="0"/>
              <a:t>Montavába</a:t>
            </a:r>
            <a:endParaRPr lang="hu-HU" sz="1900" dirty="0" smtClean="0"/>
          </a:p>
          <a:p>
            <a:pPr lvl="1"/>
            <a:r>
              <a:rPr lang="hu-HU" sz="1900" dirty="0" smtClean="0"/>
              <a:t>Júlia megissza a mérget</a:t>
            </a:r>
          </a:p>
          <a:p>
            <a:pPr lvl="1"/>
            <a:r>
              <a:rPr lang="hu-HU" sz="1900" dirty="0" smtClean="0"/>
              <a:t>A levél nem érkezik meg</a:t>
            </a:r>
          </a:p>
        </p:txBody>
      </p:sp>
      <p:sp>
        <p:nvSpPr>
          <p:cNvPr id="4" name="Tartalom helye 3"/>
          <p:cNvSpPr>
            <a:spLocks noGrp="1"/>
          </p:cNvSpPr>
          <p:nvPr>
            <p:ph sz="half" idx="2"/>
          </p:nvPr>
        </p:nvSpPr>
        <p:spPr>
          <a:xfrm>
            <a:off x="4648200" y="1357298"/>
            <a:ext cx="4343400" cy="4724400"/>
          </a:xfrm>
        </p:spPr>
        <p:txBody>
          <a:bodyPr>
            <a:normAutofit/>
          </a:bodyPr>
          <a:lstStyle/>
          <a:p>
            <a:r>
              <a:rPr lang="hu-HU" sz="2000" dirty="0" smtClean="0"/>
              <a:t>Tetőpont: </a:t>
            </a:r>
          </a:p>
          <a:p>
            <a:pPr lvl="1"/>
            <a:r>
              <a:rPr lang="hu-HU" sz="2000" dirty="0" smtClean="0"/>
              <a:t>Kriptajelenet (Rómeó és Júlia halála)</a:t>
            </a:r>
          </a:p>
          <a:p>
            <a:r>
              <a:rPr lang="hu-HU" sz="2000" dirty="0" smtClean="0"/>
              <a:t>Megoldás: </a:t>
            </a:r>
          </a:p>
          <a:p>
            <a:pPr lvl="1"/>
            <a:r>
              <a:rPr lang="hu-HU" sz="2000" dirty="0" smtClean="0"/>
              <a:t>Két család kibékül</a:t>
            </a:r>
          </a:p>
          <a:p>
            <a:r>
              <a:rPr lang="hu-HU" sz="2000" dirty="0" smtClean="0"/>
              <a:t>Fő gondolat:</a:t>
            </a:r>
          </a:p>
          <a:p>
            <a:pPr lvl="1"/>
            <a:r>
              <a:rPr lang="hu-HU" sz="2000" dirty="0" smtClean="0"/>
              <a:t> A tiszta érzések, a szerelem meghiúsul a gyűlölködő környezetben</a:t>
            </a:r>
          </a:p>
        </p:txBody>
      </p:sp>
      <p:pic>
        <p:nvPicPr>
          <p:cNvPr id="5" name="Kép 4" descr="letöltés.jpg"/>
          <p:cNvPicPr>
            <a:picLocks noChangeAspect="1"/>
          </p:cNvPicPr>
          <p:nvPr/>
        </p:nvPicPr>
        <p:blipFill>
          <a:blip r:embed="rId2"/>
          <a:stretch>
            <a:fillRect/>
          </a:stretch>
        </p:blipFill>
        <p:spPr>
          <a:xfrm>
            <a:off x="5000628" y="4500570"/>
            <a:ext cx="3357586" cy="2283652"/>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 calcmode="lin" valueType="num">
                                      <p:cBhvr additive="base">
                                        <p:cTn id="6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1" end="1"/>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 calcmode="lin" valueType="num">
                                      <p:cBhvr additive="base">
                                        <p:cTn id="6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2" end="2"/>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 calcmode="lin" valueType="num">
                                      <p:cBhvr additive="base">
                                        <p:cTn id="6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 calcmode="lin" valueType="num">
                                      <p:cBhvr additive="base">
                                        <p:cTn id="7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4" end="4"/>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5" end="5"/>
                                            </p:txEl>
                                          </p:spTgt>
                                        </p:tgtEl>
                                        <p:attrNameLst>
                                          <p:attrName>style.visibility</p:attrName>
                                        </p:attrNameLst>
                                      </p:cBhvr>
                                      <p:to>
                                        <p:strVal val="visible"/>
                                      </p:to>
                                    </p:set>
                                    <p:anim calcmode="lin" valueType="num">
                                      <p:cBhvr additive="base">
                                        <p:cTn id="7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5" end="5"/>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additive="base">
                                        <p:cTn id="80" dur="500" fill="hold"/>
                                        <p:tgtEl>
                                          <p:spTgt spid="5"/>
                                        </p:tgtEl>
                                        <p:attrNameLst>
                                          <p:attrName>ppt_x</p:attrName>
                                        </p:attrNameLst>
                                      </p:cBhvr>
                                      <p:tavLst>
                                        <p:tav tm="0">
                                          <p:val>
                                            <p:strVal val="#ppt_x"/>
                                          </p:val>
                                        </p:tav>
                                        <p:tav tm="100000">
                                          <p:val>
                                            <p:strVal val="#ppt_x"/>
                                          </p:val>
                                        </p:tav>
                                      </p:tavLst>
                                    </p:anim>
                                    <p:anim calcmode="lin" valueType="num">
                                      <p:cBhvr additive="base">
                                        <p:cTn id="8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úra">
  <a:themeElements>
    <a:clrScheme name="Tú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ú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ú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129</TotalTime>
  <Words>891</Words>
  <Application>Microsoft Office PowerPoint</Application>
  <PresentationFormat>Diavetítés a képernyőre (4:3 oldalarány)</PresentationFormat>
  <Paragraphs>113</Paragraphs>
  <Slides>12</Slides>
  <Notes>0</Notes>
  <HiddenSlides>0</HiddenSlides>
  <MMClips>0</MMClips>
  <ScaleCrop>false</ScaleCrop>
  <HeadingPairs>
    <vt:vector size="4" baseType="variant">
      <vt:variant>
        <vt:lpstr>Téma</vt:lpstr>
      </vt:variant>
      <vt:variant>
        <vt:i4>1</vt:i4>
      </vt:variant>
      <vt:variant>
        <vt:lpstr>Diacímek</vt:lpstr>
      </vt:variant>
      <vt:variant>
        <vt:i4>12</vt:i4>
      </vt:variant>
    </vt:vector>
  </HeadingPairs>
  <TitlesOfParts>
    <vt:vector size="13" baseType="lpstr">
      <vt:lpstr>Túra</vt:lpstr>
      <vt:lpstr>William Shakespeare Rómeó és Júlia</vt:lpstr>
      <vt:lpstr>Reneszánsz</vt:lpstr>
      <vt:lpstr>Angol reneszánsz</vt:lpstr>
      <vt:lpstr>Shakespeare élete</vt:lpstr>
      <vt:lpstr>Drámái</vt:lpstr>
      <vt:lpstr>Rómeó és Júlia</vt:lpstr>
      <vt:lpstr>Története</vt:lpstr>
      <vt:lpstr>8. dia</vt:lpstr>
      <vt:lpstr>Szerkezete</vt:lpstr>
      <vt:lpstr>Szereplő jellemzés</vt:lpstr>
      <vt:lpstr>11. dia</vt:lpstr>
      <vt:lpstr>Köszönöm a figyelmet!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Shakespeare Rómeó és Júlia</dc:title>
  <dc:creator>User</dc:creator>
  <cp:lastModifiedBy>User</cp:lastModifiedBy>
  <cp:revision>50</cp:revision>
  <dcterms:created xsi:type="dcterms:W3CDTF">2021-04-04T14:27:56Z</dcterms:created>
  <dcterms:modified xsi:type="dcterms:W3CDTF">2021-04-08T08:23:55Z</dcterms:modified>
</cp:coreProperties>
</file>