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Téglalap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Téglalap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Téglalap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Téglalap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Lekerekített téglalap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églalap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Téglalap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églalap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Téglalap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Téglalap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Téglalap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Lekerekített téglalap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Lekerekített téglalap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Téglalap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Téglalap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Téglalap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Téglalap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46898B1-79AA-4890-BA75-AA613DCB03E8}" type="datetimeFigureOut">
              <a:rPr lang="hu-HU" smtClean="0"/>
              <a:t>2020.05.03.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8FCBDF0-BF24-4E31-8601-2D4D01ADE7F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Dualizmus kori építészet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Urbán Eszter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Forrás: </a:t>
            </a:r>
            <a:r>
              <a:rPr lang="hu-HU" dirty="0" err="1" smtClean="0"/>
              <a:t>Wikipédia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Kor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00" dirty="0" smtClean="0"/>
              <a:t>A romantikából indult ki a század második felének legjelentősebb építésze, Ybl Miklós (1814-1891). Az ő hatása azonban inkább a </a:t>
            </a:r>
            <a:r>
              <a:rPr lang="hu-HU" sz="1600" dirty="0" smtClean="0"/>
              <a:t>historizmus elterjesztésében </a:t>
            </a:r>
            <a:r>
              <a:rPr lang="hu-HU" sz="1600" dirty="0" smtClean="0"/>
              <a:t>mutatkozott meg</a:t>
            </a:r>
            <a:r>
              <a:rPr lang="hu-HU" sz="1600" dirty="0" smtClean="0"/>
              <a:t>.</a:t>
            </a:r>
            <a:r>
              <a:rPr lang="hu-HU" sz="1600" dirty="0" smtClean="0"/>
              <a:t> </a:t>
            </a:r>
            <a:endParaRPr lang="hu-HU" sz="1600" dirty="0" smtClean="0"/>
          </a:p>
          <a:p>
            <a:r>
              <a:rPr lang="hu-HU" sz="1600" dirty="0" smtClean="0"/>
              <a:t>Schulek </a:t>
            </a:r>
            <a:r>
              <a:rPr lang="hu-HU" sz="1600" dirty="0" smtClean="0"/>
              <a:t>Frigyes (1841-1919) és Steindl Imre (1839-1902) a gótika és </a:t>
            </a:r>
            <a:r>
              <a:rPr lang="hu-HU" sz="1600" dirty="0" err="1" smtClean="0"/>
              <a:t>romanika</a:t>
            </a:r>
            <a:r>
              <a:rPr lang="hu-HU" sz="1600" dirty="0" smtClean="0"/>
              <a:t> stílusának feltámasztásával </a:t>
            </a:r>
            <a:r>
              <a:rPr lang="hu-HU" sz="1600" dirty="0" smtClean="0"/>
              <a:t>foglalkoztak. </a:t>
            </a:r>
            <a:r>
              <a:rPr lang="hu-HU" sz="1600" dirty="0" smtClean="0"/>
              <a:t>A századfordulón a különféle </a:t>
            </a:r>
            <a:r>
              <a:rPr lang="hu-HU" sz="1600" dirty="0" smtClean="0"/>
              <a:t>eklektikus és</a:t>
            </a:r>
            <a:r>
              <a:rPr lang="hu-HU" sz="1600" dirty="0" smtClean="0"/>
              <a:t> neobarokk bérpaloták szabták meg a városképeket.</a:t>
            </a:r>
          </a:p>
          <a:p>
            <a:r>
              <a:rPr lang="hu-HU" sz="1600" dirty="0" smtClean="0"/>
              <a:t>Lechner Ödön a </a:t>
            </a:r>
            <a:r>
              <a:rPr lang="hu-HU" sz="1600" dirty="0" err="1" smtClean="0"/>
              <a:t>historizáló</a:t>
            </a:r>
            <a:r>
              <a:rPr lang="hu-HU" sz="1600" dirty="0" smtClean="0"/>
              <a:t> törekvésekkel helyezkedett szembe. Nemzeti építészetet akart létrehozni, ezért önálló formakincs létrehozására törekedett. A magyar nép keleti örökségét </a:t>
            </a:r>
            <a:r>
              <a:rPr lang="hu-HU" sz="1600" dirty="0" smtClean="0"/>
              <a:t>hangsúlyozta. Munkássága </a:t>
            </a:r>
            <a:r>
              <a:rPr lang="hu-HU" sz="1600" dirty="0" smtClean="0"/>
              <a:t>óriási hatást gyakorolt a fiatalabb nemzedékre, főként a nem budapesti </a:t>
            </a:r>
            <a:r>
              <a:rPr lang="hu-HU" sz="1600" dirty="0" smtClean="0"/>
              <a:t>épületeivel. Követői </a:t>
            </a:r>
            <a:r>
              <a:rPr lang="hu-HU" sz="1600" dirty="0" smtClean="0"/>
              <a:t>közé tartozott </a:t>
            </a:r>
            <a:r>
              <a:rPr lang="hu-HU" sz="1600" dirty="0" err="1" smtClean="0"/>
              <a:t>Toroczkai</a:t>
            </a:r>
            <a:r>
              <a:rPr lang="hu-HU" sz="1600" dirty="0" smtClean="0"/>
              <a:t> </a:t>
            </a:r>
            <a:r>
              <a:rPr lang="hu-HU" sz="1600" dirty="0" err="1" smtClean="0"/>
              <a:t>Wigand</a:t>
            </a:r>
            <a:r>
              <a:rPr lang="hu-HU" sz="1600" dirty="0" smtClean="0"/>
              <a:t> Ede (1870-1945), Kós Károly, Márkus Géza.</a:t>
            </a:r>
          </a:p>
          <a:p>
            <a:r>
              <a:rPr lang="hu-HU" sz="1600" dirty="0" smtClean="0"/>
              <a:t>Sajátos nemzetközi technikával párosuló </a:t>
            </a:r>
            <a:r>
              <a:rPr lang="hu-HU" sz="1600" dirty="0" smtClean="0"/>
              <a:t>nemzeti </a:t>
            </a:r>
            <a:r>
              <a:rPr lang="hu-HU" sz="1600" dirty="0" smtClean="0"/>
              <a:t>jellegű Medgyaszay István </a:t>
            </a:r>
            <a:r>
              <a:rPr lang="hu-HU" sz="1600" dirty="0" smtClean="0"/>
              <a:t>szecessziója, amely </a:t>
            </a:r>
            <a:r>
              <a:rPr lang="hu-HU" sz="1600" dirty="0" smtClean="0"/>
              <a:t>több vonatkozásban már az avantgárd felé </a:t>
            </a:r>
            <a:r>
              <a:rPr lang="hu-HU" sz="1600" dirty="0" smtClean="0"/>
              <a:t>mutat. A </a:t>
            </a:r>
            <a:r>
              <a:rPr lang="hu-HU" sz="1600" dirty="0" smtClean="0"/>
              <a:t>magyar szecesszió virágzásának csak az első világháború vetett véget, bár vidéki szecessziós lakóházak még a húszas években is épültek. A motívumkincset azonban csak a </a:t>
            </a:r>
            <a:r>
              <a:rPr lang="hu-HU" sz="1600" dirty="0" err="1" smtClean="0"/>
              <a:t>vakolatarchitektúra</a:t>
            </a:r>
            <a:r>
              <a:rPr lang="hu-HU" sz="1600" dirty="0" smtClean="0"/>
              <a:t> őrizte meg népies jelleggel</a:t>
            </a:r>
            <a:r>
              <a:rPr lang="hu-HU" sz="1600" dirty="0" smtClean="0"/>
              <a:t>.</a:t>
            </a:r>
            <a:endParaRPr lang="hu-HU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Országház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Steindl </a:t>
            </a:r>
            <a:r>
              <a:rPr lang="hu-HU" dirty="0" smtClean="0"/>
              <a:t>Imre építette.</a:t>
            </a:r>
          </a:p>
          <a:p>
            <a:r>
              <a:rPr lang="hu-HU" dirty="0" smtClean="0"/>
              <a:t>1885-től 1904-ig épült.</a:t>
            </a:r>
            <a:endParaRPr lang="hu-HU" dirty="0"/>
          </a:p>
        </p:txBody>
      </p:sp>
      <p:pic>
        <p:nvPicPr>
          <p:cNvPr id="5" name="Kép 4" descr="letölté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429000"/>
            <a:ext cx="4732677" cy="3081347"/>
          </a:xfrm>
          <a:prstGeom prst="rect">
            <a:avLst/>
          </a:prstGeom>
        </p:spPr>
      </p:pic>
      <p:pic>
        <p:nvPicPr>
          <p:cNvPr id="4" name="Kép 3" descr="letölté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71612"/>
            <a:ext cx="4371994" cy="2185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Magyar Állami Operaház 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49424"/>
            <a:ext cx="3757610" cy="4325112"/>
          </a:xfrm>
        </p:spPr>
        <p:txBody>
          <a:bodyPr/>
          <a:lstStyle/>
          <a:p>
            <a:r>
              <a:rPr lang="hu-HU" dirty="0" smtClean="0"/>
              <a:t>Ybl </a:t>
            </a:r>
            <a:r>
              <a:rPr lang="hu-HU" dirty="0" smtClean="0"/>
              <a:t>Miklós építette.</a:t>
            </a:r>
          </a:p>
          <a:p>
            <a:r>
              <a:rPr lang="hu-HU" dirty="0" smtClean="0"/>
              <a:t>1875-től 1884-ig épült és még abban az évben meg is nyitott. </a:t>
            </a:r>
            <a:endParaRPr lang="hu-HU" dirty="0"/>
          </a:p>
        </p:txBody>
      </p:sp>
      <p:pic>
        <p:nvPicPr>
          <p:cNvPr id="4" name="Kép 3" descr="letölté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2143116"/>
            <a:ext cx="4524397" cy="3010781"/>
          </a:xfrm>
          <a:prstGeom prst="rect">
            <a:avLst/>
          </a:prstGeom>
        </p:spPr>
      </p:pic>
      <p:pic>
        <p:nvPicPr>
          <p:cNvPr id="5" name="Kép 4" descr="letöltés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4577995"/>
            <a:ext cx="3286148" cy="2166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Halászbástya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49424"/>
            <a:ext cx="3971924" cy="4325112"/>
          </a:xfrm>
        </p:spPr>
        <p:txBody>
          <a:bodyPr/>
          <a:lstStyle/>
          <a:p>
            <a:r>
              <a:rPr lang="hu-HU" dirty="0" smtClean="0"/>
              <a:t>Schulek </a:t>
            </a:r>
            <a:r>
              <a:rPr lang="hu-HU" dirty="0" smtClean="0"/>
              <a:t>Frigyes építette.</a:t>
            </a:r>
          </a:p>
          <a:p>
            <a:r>
              <a:rPr lang="hu-HU" dirty="0" smtClean="0"/>
              <a:t>1899-től 1902-ig épült.</a:t>
            </a:r>
          </a:p>
          <a:p>
            <a:endParaRPr lang="hu-HU" dirty="0" smtClean="0"/>
          </a:p>
        </p:txBody>
      </p:sp>
      <p:pic>
        <p:nvPicPr>
          <p:cNvPr id="4" name="Kép 3" descr="letöltés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500174"/>
            <a:ext cx="4786326" cy="2680343"/>
          </a:xfrm>
          <a:prstGeom prst="rect">
            <a:avLst/>
          </a:prstGeom>
        </p:spPr>
      </p:pic>
      <p:pic>
        <p:nvPicPr>
          <p:cNvPr id="5" name="Kép 4" descr="letöltés (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143380"/>
            <a:ext cx="4515882" cy="25288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New York </a:t>
            </a:r>
            <a:r>
              <a:rPr lang="hu-HU" dirty="0" smtClean="0"/>
              <a:t>palota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49424"/>
            <a:ext cx="3971924" cy="4325112"/>
          </a:xfrm>
        </p:spPr>
        <p:txBody>
          <a:bodyPr/>
          <a:lstStyle/>
          <a:p>
            <a:r>
              <a:rPr lang="hu-HU" dirty="0" smtClean="0"/>
              <a:t>Hauszmann </a:t>
            </a:r>
            <a:r>
              <a:rPr lang="hu-HU" dirty="0" smtClean="0"/>
              <a:t>Alajos építette.</a:t>
            </a:r>
          </a:p>
          <a:p>
            <a:r>
              <a:rPr lang="hu-HU" dirty="0" smtClean="0"/>
              <a:t>1894-ben épült.</a:t>
            </a:r>
          </a:p>
          <a:p>
            <a:r>
              <a:rPr lang="hu-HU" dirty="0" smtClean="0"/>
              <a:t>1894</a:t>
            </a:r>
            <a:r>
              <a:rPr lang="hu-HU" dirty="0" smtClean="0"/>
              <a:t>. október 23</a:t>
            </a:r>
            <a:r>
              <a:rPr lang="hu-HU" dirty="0" smtClean="0"/>
              <a:t>.-án megnyitott.</a:t>
            </a:r>
            <a:endParaRPr lang="hu-HU" dirty="0" smtClean="0"/>
          </a:p>
        </p:txBody>
      </p:sp>
      <p:pic>
        <p:nvPicPr>
          <p:cNvPr id="4" name="Kép 3" descr="letöltés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4572008"/>
            <a:ext cx="3826992" cy="2143116"/>
          </a:xfrm>
          <a:prstGeom prst="rect">
            <a:avLst/>
          </a:prstGeom>
        </p:spPr>
      </p:pic>
      <p:pic>
        <p:nvPicPr>
          <p:cNvPr id="5" name="Kép 4" descr="letölté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571612"/>
            <a:ext cx="4422900" cy="2943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Iparművészeti Múzeum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49424"/>
            <a:ext cx="3829048" cy="4325112"/>
          </a:xfrm>
        </p:spPr>
        <p:txBody>
          <a:bodyPr/>
          <a:lstStyle/>
          <a:p>
            <a:r>
              <a:rPr lang="hu-HU" dirty="0" smtClean="0"/>
              <a:t>Lechner </a:t>
            </a:r>
            <a:r>
              <a:rPr lang="hu-HU" dirty="0" smtClean="0"/>
              <a:t>Ödön építette.</a:t>
            </a:r>
          </a:p>
          <a:p>
            <a:r>
              <a:rPr lang="hu-HU" dirty="0" smtClean="0"/>
              <a:t>Alapítva 1872-ben lett, megnyitva pedig 1897-ben.</a:t>
            </a:r>
            <a:endParaRPr lang="hu-HU" dirty="0"/>
          </a:p>
        </p:txBody>
      </p:sp>
      <p:pic>
        <p:nvPicPr>
          <p:cNvPr id="4" name="Kép 3" descr="letöltés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2143116"/>
            <a:ext cx="4772047" cy="2247386"/>
          </a:xfrm>
          <a:prstGeom prst="rect">
            <a:avLst/>
          </a:prstGeom>
        </p:spPr>
      </p:pic>
      <p:pic>
        <p:nvPicPr>
          <p:cNvPr id="5" name="Kép 4" descr="letöltés (9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4553696"/>
            <a:ext cx="3286148" cy="22082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Cifrapalota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Márkus </a:t>
            </a:r>
            <a:r>
              <a:rPr lang="hu-HU" dirty="0" smtClean="0"/>
              <a:t>Géza építette.</a:t>
            </a:r>
          </a:p>
          <a:p>
            <a:r>
              <a:rPr lang="hu-HU" dirty="0" smtClean="0"/>
              <a:t>1902-ben épült.</a:t>
            </a:r>
            <a:endParaRPr lang="hu-HU" dirty="0"/>
          </a:p>
        </p:txBody>
      </p:sp>
      <p:pic>
        <p:nvPicPr>
          <p:cNvPr id="4" name="Kép 3" descr="02_DSC_17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57232"/>
            <a:ext cx="4143372" cy="2743365"/>
          </a:xfrm>
          <a:prstGeom prst="rect">
            <a:avLst/>
          </a:prstGeom>
        </p:spPr>
      </p:pic>
      <p:pic>
        <p:nvPicPr>
          <p:cNvPr id="5" name="Kép 4" descr="letöltés (10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286124"/>
            <a:ext cx="4977696" cy="3300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Veszprémi Petőfi </a:t>
            </a:r>
            <a:r>
              <a:rPr lang="hu-HU" dirty="0" smtClean="0"/>
              <a:t>Színház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49424"/>
            <a:ext cx="4400552" cy="4325112"/>
          </a:xfrm>
        </p:spPr>
        <p:txBody>
          <a:bodyPr/>
          <a:lstStyle/>
          <a:p>
            <a:r>
              <a:rPr lang="hu-HU" dirty="0" smtClean="0"/>
              <a:t>Medgyaszay </a:t>
            </a:r>
            <a:r>
              <a:rPr lang="hu-HU" dirty="0" smtClean="0"/>
              <a:t>István újította fel.</a:t>
            </a:r>
          </a:p>
          <a:p>
            <a:r>
              <a:rPr lang="hu-HU" dirty="0" smtClean="0"/>
              <a:t> 1980-as években </a:t>
            </a:r>
            <a:r>
              <a:rPr lang="hu-HU" dirty="0" smtClean="0"/>
              <a:t> </a:t>
            </a:r>
            <a:r>
              <a:rPr lang="hu-HU" dirty="0" smtClean="0"/>
              <a:t>bővítés és felújítás </a:t>
            </a:r>
            <a:r>
              <a:rPr lang="hu-HU" dirty="0" smtClean="0"/>
              <a:t>munkálatok folytak az épületen.  </a:t>
            </a:r>
            <a:endParaRPr lang="hu-HU" dirty="0" smtClean="0"/>
          </a:p>
        </p:txBody>
      </p:sp>
      <p:pic>
        <p:nvPicPr>
          <p:cNvPr id="5" name="Kép 4" descr="260px-VeszpremSzinha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7" y="2000240"/>
            <a:ext cx="3492501" cy="2619376"/>
          </a:xfrm>
          <a:prstGeom prst="rect">
            <a:avLst/>
          </a:prstGeom>
        </p:spPr>
      </p:pic>
      <p:pic>
        <p:nvPicPr>
          <p:cNvPr id="4" name="Kép 3" descr="250px-A_veszprémi_Petőfi_Színház_díszlépcsőj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4357694"/>
            <a:ext cx="3464101" cy="231401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ánus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</TotalTime>
  <Words>106</Words>
  <Application>Microsoft Office PowerPoint</Application>
  <PresentationFormat>Diavetítés a képernyőre (4:3 oldalarány)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Urbánus</vt:lpstr>
      <vt:lpstr>Dualizmus kori építészet</vt:lpstr>
      <vt:lpstr>Kor jellemzői</vt:lpstr>
      <vt:lpstr>Országház</vt:lpstr>
      <vt:lpstr>Magyar Állami Operaház </vt:lpstr>
      <vt:lpstr>Halászbástya</vt:lpstr>
      <vt:lpstr>New York palota</vt:lpstr>
      <vt:lpstr>Iparművészeti Múzeum</vt:lpstr>
      <vt:lpstr>Cifrapalota</vt:lpstr>
      <vt:lpstr>Veszprémi Petőfi Színház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Dualizmus kori építészet</dc:title>
  <dc:creator>User</dc:creator>
  <cp:lastModifiedBy>User</cp:lastModifiedBy>
  <cp:revision>17</cp:revision>
  <dcterms:created xsi:type="dcterms:W3CDTF">2020-05-03T09:48:03Z</dcterms:created>
  <dcterms:modified xsi:type="dcterms:W3CDTF">2020-05-03T10:53:01Z</dcterms:modified>
</cp:coreProperties>
</file>