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8" r:id="rId6"/>
    <p:sldId id="262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CF7C426-0756-494D-AE03-7F161B86499C}" type="datetimeFigureOut">
              <a:rPr lang="hu-HU" smtClean="0"/>
              <a:t>2020.04.27.</a:t>
            </a:fld>
            <a:endParaRPr lang="hu-HU" dirty="0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BA991-53C9-4715-BAFA-0771683D5234}" type="slidenum">
              <a:rPr lang="hu-HU" smtClean="0"/>
              <a:t>‹#›</a:t>
            </a:fld>
            <a:endParaRPr lang="hu-H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C426-0756-494D-AE03-7F161B86499C}" type="datetimeFigureOut">
              <a:rPr lang="hu-HU" smtClean="0"/>
              <a:t>2020.04.27.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A991-53C9-4715-BAFA-0771683D5234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CF7C426-0756-494D-AE03-7F161B86499C}" type="datetimeFigureOut">
              <a:rPr lang="hu-HU" smtClean="0"/>
              <a:t>2020.04.27.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E8BA991-53C9-4715-BAFA-0771683D5234}" type="slidenum">
              <a:rPr lang="hu-HU" smtClean="0"/>
              <a:t>‹#›</a:t>
            </a:fld>
            <a:endParaRPr lang="hu-H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C426-0756-494D-AE03-7F161B86499C}" type="datetimeFigureOut">
              <a:rPr lang="hu-HU" smtClean="0"/>
              <a:t>2020.04.27.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8BA991-53C9-4715-BAFA-0771683D523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C426-0756-494D-AE03-7F161B86499C}" type="datetimeFigureOut">
              <a:rPr lang="hu-HU" smtClean="0"/>
              <a:t>2020.04.27.</a:t>
            </a:fld>
            <a:endParaRPr lang="hu-HU" dirty="0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E8BA991-53C9-4715-BAFA-0771683D523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F7C426-0756-494D-AE03-7F161B86499C}" type="datetimeFigureOut">
              <a:rPr lang="hu-HU" smtClean="0"/>
              <a:t>2020.04.27.</a:t>
            </a:fld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8BA991-53C9-4715-BAFA-0771683D523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F7C426-0756-494D-AE03-7F161B86499C}" type="datetimeFigureOut">
              <a:rPr lang="hu-HU" smtClean="0"/>
              <a:t>2020.04.27.</a:t>
            </a:fld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8BA991-53C9-4715-BAFA-0771683D523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u-HU" dirty="0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C426-0756-494D-AE03-7F161B86499C}" type="datetimeFigureOut">
              <a:rPr lang="hu-HU" smtClean="0"/>
              <a:t>2020.04.27.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8BA991-53C9-4715-BAFA-0771683D5234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C426-0756-494D-AE03-7F161B86499C}" type="datetimeFigureOut">
              <a:rPr lang="hu-HU" smtClean="0"/>
              <a:t>2020.04.27.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BA991-53C9-4715-BAFA-0771683D5234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C426-0756-494D-AE03-7F161B86499C}" type="datetimeFigureOut">
              <a:rPr lang="hu-HU" smtClean="0"/>
              <a:t>2020.04.27.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8BA991-53C9-4715-BAFA-0771683D523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CF7C426-0756-494D-AE03-7F161B86499C}" type="datetimeFigureOut">
              <a:rPr lang="hu-HU" smtClean="0"/>
              <a:t>2020.04.27.</a:t>
            </a:fld>
            <a:endParaRPr lang="hu-HU" dirty="0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E8BA991-53C9-4715-BAFA-0771683D523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dirty="0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F7C426-0756-494D-AE03-7F161B86499C}" type="datetimeFigureOut">
              <a:rPr lang="hu-HU" smtClean="0"/>
              <a:t>2020.04.27.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8BA991-53C9-4715-BAFA-0771683D5234}" type="slidenum">
              <a:rPr lang="hu-HU" smtClean="0"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Dualizmus kori magyar találmányok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Urbán Eszter</a:t>
            </a:r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Transzformátor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5268433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A transzformátor egy villamos </a:t>
            </a:r>
            <a:r>
              <a:rPr lang="hu-HU" dirty="0" smtClean="0"/>
              <a:t>gép, </a:t>
            </a:r>
            <a:r>
              <a:rPr lang="hu-HU" dirty="0" smtClean="0"/>
              <a:t>amely a váltakozó áramú villamos teljesítménynek a feszültségét és az áramerősségét alakítja át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transzformátor vasmagján legalább két tekercsrendszer van, ezek egymástól többnyire el vannak szigetelve. Az elektromágneses energiát az egyik rendszer veszi át valamely hálózatból: ez a transzformátor primer tekercsrendszere. A másik rendszer továbbítja az energiát egy másik hálózat felé: ez a szekunder tekercsrendszer</a:t>
            </a:r>
            <a:r>
              <a:rPr lang="hu-HU" dirty="0" smtClean="0"/>
              <a:t>. A transzformátor </a:t>
            </a:r>
            <a:r>
              <a:rPr lang="hu-HU" dirty="0" smtClean="0"/>
              <a:t>több hálózat energiacseréjét is elláthatja</a:t>
            </a:r>
            <a:r>
              <a:rPr lang="hu-HU" dirty="0" smtClean="0"/>
              <a:t>.</a:t>
            </a:r>
          </a:p>
        </p:txBody>
      </p:sp>
      <p:pic>
        <p:nvPicPr>
          <p:cNvPr id="6" name="Kép 5" descr="letöltés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3900491"/>
            <a:ext cx="3190891" cy="2552713"/>
          </a:xfrm>
          <a:prstGeom prst="rect">
            <a:avLst/>
          </a:prstGeom>
        </p:spPr>
      </p:pic>
      <p:pic>
        <p:nvPicPr>
          <p:cNvPr id="5" name="Tartalom helye 4" descr="220px-DBZ_trafo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429124" y="1643050"/>
            <a:ext cx="3125413" cy="250033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Déri </a:t>
            </a:r>
            <a:r>
              <a:rPr lang="hu-HU" dirty="0" smtClean="0"/>
              <a:t>Miksa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Mérnök</a:t>
            </a:r>
            <a:r>
              <a:rPr lang="hu-HU" dirty="0" smtClean="0"/>
              <a:t>, feltaláló, erőmű </a:t>
            </a:r>
            <a:r>
              <a:rPr lang="hu-HU" dirty="0" smtClean="0"/>
              <a:t>építő.</a:t>
            </a:r>
          </a:p>
          <a:p>
            <a:r>
              <a:rPr lang="hu-HU" dirty="0" smtClean="0"/>
              <a:t>Transzformátor feltalálója.</a:t>
            </a:r>
          </a:p>
          <a:p>
            <a:endParaRPr lang="hu-HU" dirty="0"/>
          </a:p>
        </p:txBody>
      </p:sp>
      <p:pic>
        <p:nvPicPr>
          <p:cNvPr id="6" name="Tartalom helye 5" descr="Déri_Miksa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072066" y="2143116"/>
            <a:ext cx="3517898" cy="3630471"/>
          </a:xfrm>
        </p:spPr>
      </p:pic>
      <p:sp>
        <p:nvSpPr>
          <p:cNvPr id="5" name="Szövegdoboz 4"/>
          <p:cNvSpPr txBox="1"/>
          <p:nvPr/>
        </p:nvSpPr>
        <p:spPr>
          <a:xfrm>
            <a:off x="3357554" y="357166"/>
            <a:ext cx="4207370" cy="707886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hu-HU" sz="2000" dirty="0" smtClean="0"/>
              <a:t>Bács</a:t>
            </a:r>
            <a:r>
              <a:rPr lang="hu-HU" sz="2000" dirty="0"/>
              <a:t>, 1854. </a:t>
            </a:r>
            <a:r>
              <a:rPr lang="hu-HU" sz="2000" dirty="0"/>
              <a:t>október 24.</a:t>
            </a:r>
          </a:p>
          <a:p>
            <a:pPr>
              <a:spcBef>
                <a:spcPct val="0"/>
              </a:spcBef>
            </a:pPr>
            <a:r>
              <a:rPr lang="hu-HU" sz="2000" dirty="0" smtClean="0"/>
              <a:t>Olaszország, </a:t>
            </a:r>
            <a:r>
              <a:rPr lang="hu-HU" sz="2000" dirty="0" err="1" smtClean="0"/>
              <a:t>Merano</a:t>
            </a:r>
            <a:r>
              <a:rPr lang="hu-HU" sz="2000" dirty="0" smtClean="0"/>
              <a:t>, 1938</a:t>
            </a:r>
            <a:r>
              <a:rPr lang="hu-HU" sz="2000" dirty="0"/>
              <a:t>. </a:t>
            </a:r>
            <a:r>
              <a:rPr lang="hu-HU" sz="2000" dirty="0"/>
              <a:t>március 3.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Forrás: </a:t>
            </a:r>
            <a:r>
              <a:rPr lang="hu-HU" dirty="0" err="1" smtClean="0"/>
              <a:t>Wikipédia</a:t>
            </a:r>
            <a:endParaRPr lang="hu-HU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Bánki-turbina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982706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Vízturbina</a:t>
            </a:r>
            <a:r>
              <a:rPr lang="hu-HU" dirty="0" smtClean="0"/>
              <a:t>, hasonlít a felülcsapott </a:t>
            </a:r>
            <a:r>
              <a:rPr lang="hu-HU" dirty="0" smtClean="0"/>
              <a:t>vízkerékre,de ezzel </a:t>
            </a:r>
            <a:r>
              <a:rPr lang="hu-HU" dirty="0" smtClean="0"/>
              <a:t>ellentétben azonban fúvókát és lapátokat használ kanalak </a:t>
            </a:r>
            <a:r>
              <a:rPr lang="hu-HU" dirty="0" smtClean="0"/>
              <a:t>helyett és ez által lényegesen </a:t>
            </a:r>
            <a:r>
              <a:rPr lang="hu-HU" dirty="0" smtClean="0"/>
              <a:t>jobb hatásfoka miatt alkalmas volt a feladatra. </a:t>
            </a:r>
            <a:endParaRPr lang="hu-HU" dirty="0" smtClean="0"/>
          </a:p>
          <a:p>
            <a:r>
              <a:rPr lang="hu-HU" dirty="0" smtClean="0"/>
              <a:t>A turbinán keresztülfolyó víz nemcsak súlya által hajtja a járókereket, hanem ahogy átáramlik a lapátok között, megváltoztatja </a:t>
            </a:r>
            <a:r>
              <a:rPr lang="hu-HU" dirty="0" smtClean="0"/>
              <a:t>irányát és így is termel.</a:t>
            </a:r>
            <a:endParaRPr lang="hu-HU" dirty="0"/>
          </a:p>
        </p:txBody>
      </p:sp>
      <p:pic>
        <p:nvPicPr>
          <p:cNvPr id="7" name="Tartalom helye 6" descr="Bánki-turbina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00562" y="2857496"/>
            <a:ext cx="4404170" cy="181451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Bánki </a:t>
            </a:r>
            <a:r>
              <a:rPr lang="hu-HU" dirty="0" smtClean="0"/>
              <a:t>Donát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Bánki-vízturbina feltalálója.</a:t>
            </a:r>
          </a:p>
          <a:p>
            <a:r>
              <a:rPr lang="hu-HU" dirty="0" smtClean="0"/>
              <a:t>Magyar </a:t>
            </a:r>
            <a:r>
              <a:rPr lang="hu-HU" dirty="0" smtClean="0"/>
              <a:t>gépészmérnök, feltaláló és műegyetemi tanár. </a:t>
            </a:r>
            <a:endParaRPr lang="hu-HU" dirty="0"/>
          </a:p>
        </p:txBody>
      </p:sp>
      <p:pic>
        <p:nvPicPr>
          <p:cNvPr id="11" name="Tartalom helye 10" descr="Bánki_Donát_portré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357818" y="1857364"/>
            <a:ext cx="3097216" cy="4298936"/>
          </a:xfrm>
        </p:spPr>
      </p:pic>
      <p:sp>
        <p:nvSpPr>
          <p:cNvPr id="10" name="Szövegdoboz 9"/>
          <p:cNvSpPr txBox="1"/>
          <p:nvPr/>
        </p:nvSpPr>
        <p:spPr>
          <a:xfrm>
            <a:off x="3643306" y="357166"/>
            <a:ext cx="3185487" cy="707886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hu-HU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Bakonybánk, 1859. június 6. </a:t>
            </a:r>
          </a:p>
          <a:p>
            <a:pPr>
              <a:spcBef>
                <a:spcPct val="0"/>
              </a:spcBef>
            </a:pPr>
            <a:r>
              <a:rPr lang="hu-HU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Budapest, 1922. augusztus 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Dinamó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5268434"/>
          </a:xfrm>
        </p:spPr>
        <p:txBody>
          <a:bodyPr>
            <a:normAutofit/>
          </a:bodyPr>
          <a:lstStyle/>
          <a:p>
            <a:r>
              <a:rPr lang="hu-HU" sz="2100" dirty="0" smtClean="0"/>
              <a:t>Dinamónak nevezzük azokat a </a:t>
            </a:r>
            <a:r>
              <a:rPr lang="hu-HU" sz="2100" dirty="0" smtClean="0"/>
              <a:t>villamos gépeket</a:t>
            </a:r>
            <a:r>
              <a:rPr lang="hu-HU" sz="2100" dirty="0" smtClean="0"/>
              <a:t>, amelyek mechanikai energiából egyenáramú villamos energiát állítanak elő</a:t>
            </a:r>
            <a:r>
              <a:rPr lang="hu-HU" sz="2100" dirty="0" smtClean="0"/>
              <a:t>.</a:t>
            </a:r>
          </a:p>
          <a:p>
            <a:r>
              <a:rPr lang="hu-HU" sz="2100" dirty="0" smtClean="0"/>
              <a:t>A mozgási indukciót hasznosítja feszültség létesítésére, mert az erős mágneses térben mozgatott villamos vezetőben feszültség jön létre. A keletkező feszültség nagyságát állandó mágneses térerősségnél és távolságnál a mozgás sebessége határozza meg.</a:t>
            </a:r>
            <a:endParaRPr lang="hu-HU" sz="2100" dirty="0"/>
          </a:p>
        </p:txBody>
      </p:sp>
      <p:pic>
        <p:nvPicPr>
          <p:cNvPr id="5" name="Tartalom helye 4" descr="200px-Bicycle_dynamo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572264" y="3714752"/>
            <a:ext cx="1881690" cy="2690816"/>
          </a:xfrm>
        </p:spPr>
      </p:pic>
      <p:pic>
        <p:nvPicPr>
          <p:cNvPr id="6" name="Kép 5" descr="letölté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1800226"/>
            <a:ext cx="2581275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Villanymotor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5268433"/>
          </a:xfrm>
        </p:spPr>
        <p:txBody>
          <a:bodyPr>
            <a:noAutofit/>
          </a:bodyPr>
          <a:lstStyle/>
          <a:p>
            <a:r>
              <a:rPr lang="hu-HU" sz="1900" dirty="0" smtClean="0"/>
              <a:t>A villanymotor olyan villamos gép, amely az elektromágneses </a:t>
            </a:r>
            <a:r>
              <a:rPr lang="hu-HU" sz="1900" dirty="0" smtClean="0"/>
              <a:t>indukció elvén </a:t>
            </a:r>
            <a:r>
              <a:rPr lang="hu-HU" sz="1900" dirty="0" smtClean="0"/>
              <a:t>az elektromos áram energiáját mechanikus </a:t>
            </a:r>
            <a:r>
              <a:rPr lang="hu-HU" sz="1900" dirty="0" smtClean="0"/>
              <a:t>energiává alakítja</a:t>
            </a:r>
            <a:r>
              <a:rPr lang="hu-HU" sz="1900" dirty="0" smtClean="0"/>
              <a:t>.</a:t>
            </a:r>
            <a:endParaRPr lang="hu-HU" sz="1900" dirty="0" smtClean="0"/>
          </a:p>
          <a:p>
            <a:r>
              <a:rPr lang="hu-HU" sz="1900" dirty="0" smtClean="0"/>
              <a:t>Ha </a:t>
            </a:r>
            <a:r>
              <a:rPr lang="hu-HU" sz="1900" dirty="0" smtClean="0"/>
              <a:t>egy mágneses </a:t>
            </a:r>
            <a:r>
              <a:rPr lang="hu-HU" sz="1900" dirty="0" smtClean="0"/>
              <a:t>térben elhelyezett </a:t>
            </a:r>
            <a:r>
              <a:rPr lang="hu-HU" sz="1900" dirty="0" smtClean="0"/>
              <a:t>tekercsbe elektromos </a:t>
            </a:r>
            <a:r>
              <a:rPr lang="hu-HU" sz="1900" dirty="0" smtClean="0"/>
              <a:t>áramot vezetnek </a:t>
            </a:r>
            <a:r>
              <a:rPr lang="hu-HU" sz="1900" dirty="0" smtClean="0"/>
              <a:t>a benne kialakuló mágneses mező kölcsönhatásba lép az állandó mágnesek közötti mágneses mezővel és elfordítja </a:t>
            </a:r>
            <a:r>
              <a:rPr lang="hu-HU" sz="1900" dirty="0" smtClean="0"/>
              <a:t>a motor forgórészét. A </a:t>
            </a:r>
            <a:r>
              <a:rPr lang="hu-HU" sz="1900" dirty="0" smtClean="0"/>
              <a:t>motor tengelyén megjelenő </a:t>
            </a:r>
            <a:r>
              <a:rPr lang="hu-HU" sz="1900" dirty="0" smtClean="0"/>
              <a:t>nyomaték és</a:t>
            </a:r>
            <a:r>
              <a:rPr lang="hu-HU" sz="1900" dirty="0" smtClean="0"/>
              <a:t> </a:t>
            </a:r>
            <a:r>
              <a:rPr lang="hu-HU" sz="1900" dirty="0" smtClean="0"/>
              <a:t>szögsebesség irányától </a:t>
            </a:r>
            <a:r>
              <a:rPr lang="hu-HU" sz="1900" dirty="0" smtClean="0"/>
              <a:t>függően négyféle üzemállapot lehetséges</a:t>
            </a:r>
            <a:r>
              <a:rPr lang="hu-HU" sz="1900" dirty="0" smtClean="0"/>
              <a:t>., I , II, III, és IV negyedes.</a:t>
            </a:r>
            <a:endParaRPr lang="hu-HU" sz="1900" dirty="0" smtClean="0"/>
          </a:p>
        </p:txBody>
      </p:sp>
      <p:pic>
        <p:nvPicPr>
          <p:cNvPr id="7" name="Tartalom helye 6" descr="letöltés (2)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929190" y="1571612"/>
            <a:ext cx="2959096" cy="2188144"/>
          </a:xfrm>
        </p:spPr>
      </p:pic>
      <p:sp>
        <p:nvSpPr>
          <p:cNvPr id="8" name="Szövegdoboz 7"/>
          <p:cNvSpPr txBox="1"/>
          <p:nvPr/>
        </p:nvSpPr>
        <p:spPr>
          <a:xfrm>
            <a:off x="4714876" y="3718679"/>
            <a:ext cx="3786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Amikor a villanymotor mechanikus energiát állít elő elektromos energia felhasználásával, akkor motorról beszélünk. Ez az I. és III. negyed, amikor a mozgás és nyomaték iránya megegyező. Amikor a villanymotor elektromos energiát állít elő mechanikus energia felhasználásával, akkor generátorról beszélünk. Ez a II. és IV. negyed.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Jedlik </a:t>
            </a:r>
            <a:r>
              <a:rPr lang="hu-HU" dirty="0" smtClean="0"/>
              <a:t>Ányos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Hozzá </a:t>
            </a:r>
            <a:r>
              <a:rPr lang="hu-HU" dirty="0" smtClean="0"/>
              <a:t>fűződik többek között az első villanymotor megalkotása, az öngerjesztés elve, a dinamóelv első </a:t>
            </a:r>
            <a:r>
              <a:rPr lang="hu-HU" dirty="0" smtClean="0"/>
              <a:t>leírása</a:t>
            </a:r>
            <a:r>
              <a:rPr lang="hu-HU" dirty="0" smtClean="0"/>
              <a:t>.</a:t>
            </a:r>
            <a:endParaRPr lang="hu-HU" dirty="0" smtClean="0"/>
          </a:p>
          <a:p>
            <a:r>
              <a:rPr lang="hu-HU" dirty="0" smtClean="0"/>
              <a:t>Magyar </a:t>
            </a:r>
            <a:r>
              <a:rPr lang="hu-HU" dirty="0" smtClean="0"/>
              <a:t>természettudós, feltaláló, bencés szerzetes, kiváló oktató.</a:t>
            </a:r>
            <a:endParaRPr lang="hu-HU" dirty="0"/>
          </a:p>
        </p:txBody>
      </p:sp>
      <p:pic>
        <p:nvPicPr>
          <p:cNvPr id="6" name="Tartalom helye 5" descr="250px-Jedlikanyos4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429256" y="2000240"/>
            <a:ext cx="2311398" cy="3966359"/>
          </a:xfrm>
        </p:spPr>
      </p:pic>
      <p:sp>
        <p:nvSpPr>
          <p:cNvPr id="5" name="Szövegdoboz 4"/>
          <p:cNvSpPr txBox="1"/>
          <p:nvPr/>
        </p:nvSpPr>
        <p:spPr>
          <a:xfrm>
            <a:off x="3714744" y="285728"/>
            <a:ext cx="3023328" cy="707886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hu-HU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Szímő</a:t>
            </a:r>
            <a:r>
              <a:rPr lang="hu-HU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 </a:t>
            </a:r>
            <a:r>
              <a:rPr lang="hu-HU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1800.</a:t>
            </a:r>
            <a:r>
              <a:rPr lang="hu-HU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január 11. </a:t>
            </a:r>
          </a:p>
          <a:p>
            <a:pPr>
              <a:spcBef>
                <a:spcPct val="0"/>
              </a:spcBef>
            </a:pPr>
            <a:r>
              <a:rPr lang="hu-HU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Győr</a:t>
            </a:r>
            <a:r>
              <a:rPr lang="hu-HU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 1895. december 13</a:t>
            </a:r>
            <a:r>
              <a:rPr lang="hu-HU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endParaRPr lang="hu-HU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Telefonközpont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A telefonközpont olyan berendezés, amely szükség szerint összekapcsolja a </a:t>
            </a:r>
            <a:r>
              <a:rPr lang="hu-HU" dirty="0" smtClean="0"/>
              <a:t>telefonkészülékeket.</a:t>
            </a:r>
          </a:p>
          <a:p>
            <a:r>
              <a:rPr lang="hu-HU" dirty="0" smtClean="0"/>
              <a:t>A távbeszélők és a központjaik nagyon hamar elterjedtek az egész világon, </a:t>
            </a:r>
            <a:r>
              <a:rPr lang="hu-HU" dirty="0" smtClean="0"/>
              <a:t>mert részben </a:t>
            </a:r>
            <a:r>
              <a:rPr lang="hu-HU" dirty="0" smtClean="0"/>
              <a:t>felhasználták a távírók </a:t>
            </a:r>
            <a:r>
              <a:rPr lang="hu-HU" dirty="0" smtClean="0"/>
              <a:t>infrastruktúráját, például </a:t>
            </a:r>
            <a:r>
              <a:rPr lang="hu-HU" dirty="0" smtClean="0"/>
              <a:t>a vezetékeket közösen </a:t>
            </a:r>
            <a:r>
              <a:rPr lang="hu-HU" dirty="0" smtClean="0"/>
              <a:t>használták, mivel </a:t>
            </a:r>
            <a:r>
              <a:rPr lang="hu-HU" dirty="0" smtClean="0"/>
              <a:t>csak hangot </a:t>
            </a:r>
            <a:r>
              <a:rPr lang="hu-HU" dirty="0" smtClean="0"/>
              <a:t>továbbítottak és a </a:t>
            </a:r>
            <a:r>
              <a:rPr lang="hu-HU" dirty="0" smtClean="0"/>
              <a:t>távíróval ellentétben a távbeszélőt bárki használhatta, mivel nem kellett hozzá </a:t>
            </a:r>
            <a:r>
              <a:rPr lang="hu-HU" dirty="0" smtClean="0"/>
              <a:t>szakismeret.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6" name="Kép 5" descr="letölté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4286256"/>
            <a:ext cx="4514872" cy="2257436"/>
          </a:xfrm>
          <a:prstGeom prst="rect">
            <a:avLst/>
          </a:prstGeom>
        </p:spPr>
      </p:pic>
      <p:pic>
        <p:nvPicPr>
          <p:cNvPr id="5" name="Tartalom helye 4" descr="letöltés (4)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357818" y="1714488"/>
            <a:ext cx="3592513" cy="269091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Telefonhírmondó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 </a:t>
            </a:r>
            <a:r>
              <a:rPr lang="hu-HU" dirty="0" smtClean="0"/>
              <a:t>t</a:t>
            </a:r>
            <a:r>
              <a:rPr lang="hu-HU" dirty="0" smtClean="0"/>
              <a:t>elefonhírmondó célja a képzelhető leggyorsabb hírszolgáltatás </a:t>
            </a:r>
            <a:r>
              <a:rPr lang="hu-HU" dirty="0" smtClean="0"/>
              <a:t>volt. Egyetlenegy</a:t>
            </a:r>
            <a:r>
              <a:rPr lang="hu-HU" dirty="0" smtClean="0"/>
              <a:t> mikrofonba olvasott hír a városnak több különböző pontján egyidejűleg lett hallható. </a:t>
            </a:r>
            <a:endParaRPr lang="hu-HU" dirty="0"/>
          </a:p>
        </p:txBody>
      </p:sp>
      <p:pic>
        <p:nvPicPr>
          <p:cNvPr id="5" name="Tartalom helye 4" descr="letöltés (3)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143504" y="2143116"/>
            <a:ext cx="2935286" cy="383384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Puskás </a:t>
            </a:r>
            <a:r>
              <a:rPr lang="hu-HU" dirty="0" smtClean="0"/>
              <a:t>Tivadar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Mérnök</a:t>
            </a:r>
            <a:r>
              <a:rPr lang="hu-HU" dirty="0" smtClean="0"/>
              <a:t>, a telefonhírmondó </a:t>
            </a:r>
            <a:r>
              <a:rPr lang="hu-HU" dirty="0" smtClean="0"/>
              <a:t>feltalálója és a telefonközpont feltalálásában is szerepet játszott.</a:t>
            </a:r>
            <a:endParaRPr lang="hu-HU" dirty="0"/>
          </a:p>
        </p:txBody>
      </p:sp>
      <p:pic>
        <p:nvPicPr>
          <p:cNvPr id="6" name="Tartalom helye 5" descr="cultura-puskas-tivadar01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143504" y="1824620"/>
            <a:ext cx="3478208" cy="4336467"/>
          </a:xfrm>
        </p:spPr>
      </p:pic>
      <p:sp>
        <p:nvSpPr>
          <p:cNvPr id="5" name="Szövegdoboz 4"/>
          <p:cNvSpPr txBox="1"/>
          <p:nvPr/>
        </p:nvSpPr>
        <p:spPr>
          <a:xfrm>
            <a:off x="4214810" y="285728"/>
            <a:ext cx="3106941" cy="707886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da-DK" sz="2000" dirty="0" smtClean="0"/>
              <a:t>Pest</a:t>
            </a:r>
            <a:r>
              <a:rPr lang="da-DK" sz="2000" dirty="0"/>
              <a:t>, 1844. szeptember </a:t>
            </a:r>
            <a:r>
              <a:rPr lang="da-DK" sz="2000" dirty="0" smtClean="0"/>
              <a:t>17.</a:t>
            </a:r>
            <a:endParaRPr lang="hu-HU" sz="2000" dirty="0" smtClean="0"/>
          </a:p>
          <a:p>
            <a:pPr>
              <a:spcBef>
                <a:spcPct val="0"/>
              </a:spcBef>
            </a:pPr>
            <a:r>
              <a:rPr lang="da-DK" sz="2000" dirty="0" smtClean="0"/>
              <a:t>Budapest</a:t>
            </a:r>
            <a:r>
              <a:rPr lang="da-DK" sz="2000" dirty="0"/>
              <a:t>, 1893. március 16.</a:t>
            </a:r>
            <a:endParaRPr lang="hu-HU" sz="2000" dirty="0" err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</TotalTime>
  <Words>95</Words>
  <Application>Microsoft Office PowerPoint</Application>
  <PresentationFormat>Diavetítés a képernyőre (4:3 oldalarány)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Medián</vt:lpstr>
      <vt:lpstr>Dualizmus kori magyar találmányok</vt:lpstr>
      <vt:lpstr>Bánki-turbina</vt:lpstr>
      <vt:lpstr>Bánki Donát</vt:lpstr>
      <vt:lpstr>Dinamó</vt:lpstr>
      <vt:lpstr>Villanymotor</vt:lpstr>
      <vt:lpstr>Jedlik Ányos</vt:lpstr>
      <vt:lpstr>Telefonközpont</vt:lpstr>
      <vt:lpstr>Telefonhírmondó</vt:lpstr>
      <vt:lpstr>Puskás Tivadar</vt:lpstr>
      <vt:lpstr>Transzformátor</vt:lpstr>
      <vt:lpstr>Déri Miksa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Dualizmus kori magyar találmányok</dc:title>
  <dc:creator>User</dc:creator>
  <cp:lastModifiedBy>User</cp:lastModifiedBy>
  <cp:revision>14</cp:revision>
  <dcterms:created xsi:type="dcterms:W3CDTF">2020-04-27T17:20:17Z</dcterms:created>
  <dcterms:modified xsi:type="dcterms:W3CDTF">2020-04-27T18:29:19Z</dcterms:modified>
</cp:coreProperties>
</file>