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FB5A90-BBE8-4A0E-8EFF-EB4FF2A9DD5A}" type="datetimeFigureOut">
              <a:rPr lang="hu-HU" smtClean="0"/>
              <a:t>2021.03.19.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28579A-04E0-46A6-B8D9-7D66FA793CF5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Román stílus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Jellemzői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sz="5300" dirty="0" smtClean="0"/>
              <a:t>Román stílusnak vagy </a:t>
            </a:r>
            <a:r>
              <a:rPr lang="hu-HU" sz="5300" dirty="0" err="1" smtClean="0"/>
              <a:t>romanikának</a:t>
            </a:r>
            <a:r>
              <a:rPr lang="hu-HU" sz="5300" dirty="0" smtClean="0"/>
              <a:t> nevezzük </a:t>
            </a:r>
          </a:p>
          <a:p>
            <a:r>
              <a:rPr lang="hu-HU" sz="5300" dirty="0" smtClean="0"/>
              <a:t>Az európai országok 11. </a:t>
            </a:r>
            <a:r>
              <a:rPr lang="hu-HU" sz="5300" dirty="0" smtClean="0"/>
              <a:t>és 12. </a:t>
            </a:r>
            <a:r>
              <a:rPr lang="hu-HU" sz="5300" dirty="0" smtClean="0"/>
              <a:t>századaiban terjedt el.</a:t>
            </a:r>
            <a:endParaRPr lang="hu-HU" sz="5300" dirty="0" smtClean="0"/>
          </a:p>
          <a:p>
            <a:r>
              <a:rPr lang="hu-HU" sz="5300" dirty="0" smtClean="0"/>
              <a:t>A román stílus elnevezés arra utal, hogy az új iskolák Róma ókori művészetéből merítettek. </a:t>
            </a:r>
            <a:endParaRPr lang="hu-HU" sz="5300" dirty="0" smtClean="0"/>
          </a:p>
        </p:txBody>
      </p:sp>
      <p:pic>
        <p:nvPicPr>
          <p:cNvPr id="8" name="Tartalom helye 7" descr="200px-Speyer_Cathedral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14942" y="1643050"/>
            <a:ext cx="3306768" cy="4414535"/>
          </a:xfrm>
        </p:spPr>
      </p:pic>
      <p:sp>
        <p:nvSpPr>
          <p:cNvPr id="7" name="Szövegdoboz 6"/>
          <p:cNvSpPr txBox="1"/>
          <p:nvPr/>
        </p:nvSpPr>
        <p:spPr>
          <a:xfrm>
            <a:off x="5715008" y="6072206"/>
            <a:ext cx="219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Speyer</a:t>
            </a:r>
            <a:r>
              <a:rPr lang="hu-HU" dirty="0"/>
              <a:t>, </a:t>
            </a:r>
            <a:r>
              <a:rPr lang="hu-HU" dirty="0" smtClean="0"/>
              <a:t>székesegyház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</a:t>
            </a:r>
            <a:r>
              <a:rPr lang="hu-HU" dirty="0" smtClean="0"/>
              <a:t>ezdete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 román-kori művészet legfőképp a volt Nyugatrómai Birodalom területén alakult ki, </a:t>
            </a:r>
            <a:r>
              <a:rPr lang="hu-HU" dirty="0" smtClean="0"/>
              <a:t>Itáliában, Provence-ban</a:t>
            </a:r>
            <a:r>
              <a:rPr lang="hu-HU" dirty="0" smtClean="0"/>
              <a:t>, a spanyol határterületeken, a Rajna-menti német területeken, és Britannia egy </a:t>
            </a:r>
            <a:r>
              <a:rPr lang="hu-HU" dirty="0" smtClean="0"/>
              <a:t>részén.</a:t>
            </a:r>
            <a:endParaRPr lang="hu-HU" dirty="0"/>
          </a:p>
        </p:txBody>
      </p:sp>
      <p:pic>
        <p:nvPicPr>
          <p:cNvPr id="6" name="Tartalom helye 5" descr="Durham_Cathedral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14942" y="1643050"/>
            <a:ext cx="3152778" cy="4208959"/>
          </a:xfrm>
        </p:spPr>
      </p:pic>
      <p:sp>
        <p:nvSpPr>
          <p:cNvPr id="7" name="Szövegdoboz 6"/>
          <p:cNvSpPr txBox="1"/>
          <p:nvPr/>
        </p:nvSpPr>
        <p:spPr>
          <a:xfrm>
            <a:off x="5715008" y="5929330"/>
            <a:ext cx="22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Durham</a:t>
            </a:r>
            <a:r>
              <a:rPr lang="hu-HU" dirty="0"/>
              <a:t>, székesegyház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Építészetben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Legmeghatározóbb </a:t>
            </a:r>
            <a:r>
              <a:rPr lang="hu-HU" dirty="0" smtClean="0"/>
              <a:t>elemei a templomok és </a:t>
            </a:r>
            <a:r>
              <a:rPr lang="hu-HU" dirty="0" smtClean="0"/>
              <a:t>kolostorok</a:t>
            </a:r>
          </a:p>
          <a:p>
            <a:r>
              <a:rPr lang="hu-HU" dirty="0" smtClean="0"/>
              <a:t>A </a:t>
            </a:r>
            <a:r>
              <a:rPr lang="hu-HU" dirty="0" smtClean="0"/>
              <a:t>harcos egyház, a belviszályoktól és külső fenyegetésektől gyötört kereszténység </a:t>
            </a:r>
            <a:r>
              <a:rPr lang="hu-HU" dirty="0" smtClean="0"/>
              <a:t>re koncentrál.</a:t>
            </a:r>
          </a:p>
          <a:p>
            <a:r>
              <a:rPr lang="hu-HU" dirty="0" smtClean="0"/>
              <a:t>Ennek jegyeit </a:t>
            </a:r>
            <a:r>
              <a:rPr lang="hu-HU" dirty="0" smtClean="0"/>
              <a:t>tükrözi: zömök formák, vastag falak, lőrésszerű ablakok.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stílusjegyek a korai keresztény, valamint a </a:t>
            </a:r>
            <a:r>
              <a:rPr lang="hu-HU" dirty="0" err="1" smtClean="0"/>
              <a:t>karoling</a:t>
            </a:r>
            <a:r>
              <a:rPr lang="hu-HU" dirty="0" smtClean="0"/>
              <a:t> építészetet ötvözik.</a:t>
            </a:r>
            <a:endParaRPr lang="hu-HU" dirty="0"/>
          </a:p>
        </p:txBody>
      </p:sp>
      <p:pic>
        <p:nvPicPr>
          <p:cNvPr id="6" name="Tartalom helye 5" descr="200px-Mainzer_Dom_von_Nordoste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14942" y="1714488"/>
            <a:ext cx="2986084" cy="3986422"/>
          </a:xfrm>
        </p:spPr>
      </p:pic>
      <p:sp>
        <p:nvSpPr>
          <p:cNvPr id="7" name="Szövegdoboz 6"/>
          <p:cNvSpPr txBox="1"/>
          <p:nvPr/>
        </p:nvSpPr>
        <p:spPr>
          <a:xfrm>
            <a:off x="5715008" y="5786454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Mainz, székesegyház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Templomai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Jellemző az </a:t>
            </a:r>
            <a:r>
              <a:rPr lang="hu-HU" dirty="0" smtClean="0"/>
              <a:t>egyes térrészek világos elrendezése.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templom alkalmanként erőd is volt, a helyi lakosok ellenséges támadás esetén </a:t>
            </a:r>
            <a:r>
              <a:rPr lang="hu-HU" dirty="0" smtClean="0"/>
              <a:t>oda menekültek.</a:t>
            </a:r>
          </a:p>
          <a:p>
            <a:r>
              <a:rPr lang="hu-HU" dirty="0" smtClean="0"/>
              <a:t>A </a:t>
            </a:r>
            <a:r>
              <a:rPr lang="hu-HU" dirty="0" smtClean="0"/>
              <a:t>tömör, vastag falak, a kis résszerű ablakok a kor fegyverei ellen biztos védelmet nyújtottak</a:t>
            </a:r>
            <a:r>
              <a:rPr lang="hu-HU" dirty="0" smtClean="0"/>
              <a:t>.</a:t>
            </a:r>
          </a:p>
          <a:p>
            <a:r>
              <a:rPr lang="hu-HU" dirty="0" smtClean="0"/>
              <a:t>Nagy </a:t>
            </a:r>
            <a:r>
              <a:rPr lang="hu-HU" dirty="0" smtClean="0"/>
              <a:t>részükre jellemző a boltozatok hangsúlyozása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Magasságuk a statisztika határáig ért.</a:t>
            </a:r>
            <a:endParaRPr lang="hu-HU" dirty="0"/>
          </a:p>
        </p:txBody>
      </p:sp>
      <p:pic>
        <p:nvPicPr>
          <p:cNvPr id="5" name="Tartalom helye 4" descr="270px-Aachener_Dom_BW_2016-07-09_16-20-40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43438" y="2453223"/>
            <a:ext cx="3859212" cy="2558515"/>
          </a:xfrm>
        </p:spPr>
      </p:pic>
      <p:sp>
        <p:nvSpPr>
          <p:cNvPr id="6" name="Szövegdoboz 5"/>
          <p:cNvSpPr txBox="1"/>
          <p:nvPr/>
        </p:nvSpPr>
        <p:spPr>
          <a:xfrm>
            <a:off x="5357818" y="5072074"/>
            <a:ext cx="23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Aachen, palotakápolna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Templom </a:t>
            </a:r>
            <a:r>
              <a:rPr lang="hu-HU" dirty="0" smtClean="0"/>
              <a:t>alkotórészei 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átrium: a templom </a:t>
            </a:r>
            <a:r>
              <a:rPr lang="hu-HU" dirty="0" smtClean="0"/>
              <a:t>előcsarnoka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Főhajó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Mellékhajók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négyezet és a felette emelkedő négyezeti torony</a:t>
            </a:r>
          </a:p>
          <a:p>
            <a:endParaRPr lang="hu-HU" dirty="0" smtClean="0"/>
          </a:p>
        </p:txBody>
      </p:sp>
      <p:pic>
        <p:nvPicPr>
          <p:cNvPr id="6" name="Kép 5" descr="Na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214686"/>
            <a:ext cx="1571636" cy="828678"/>
          </a:xfrm>
          <a:prstGeom prst="rect">
            <a:avLst/>
          </a:prstGeom>
        </p:spPr>
      </p:pic>
      <p:pic>
        <p:nvPicPr>
          <p:cNvPr id="7" name="Kép 6" descr="110px-Seitenschiff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1" y="4286256"/>
            <a:ext cx="1571636" cy="757243"/>
          </a:xfrm>
          <a:prstGeom prst="rect">
            <a:avLst/>
          </a:prstGeom>
        </p:spPr>
      </p:pic>
      <p:sp>
        <p:nvSpPr>
          <p:cNvPr id="8" name="Tartalom helye 7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négyezetből kiinduló </a:t>
            </a:r>
            <a:r>
              <a:rPr lang="hu-HU" dirty="0" smtClean="0"/>
              <a:t>kereszthajó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szentélynégyszög vagy </a:t>
            </a:r>
            <a:r>
              <a:rPr lang="hu-HU" dirty="0" smtClean="0"/>
              <a:t>kórus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kórushoz csatlakozó </a:t>
            </a:r>
            <a:r>
              <a:rPr lang="hu-HU" dirty="0" smtClean="0"/>
              <a:t>apszis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szentélykörüljáró, amelyből esetenként kápolnák </a:t>
            </a:r>
            <a:r>
              <a:rPr lang="hu-HU" dirty="0" smtClean="0"/>
              <a:t>nyílnak</a:t>
            </a:r>
            <a:endParaRPr lang="hu-HU" dirty="0" smtClean="0"/>
          </a:p>
        </p:txBody>
      </p:sp>
      <p:pic>
        <p:nvPicPr>
          <p:cNvPr id="9" name="Kép 8" descr="110px-Narthe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2143115"/>
            <a:ext cx="1500198" cy="791011"/>
          </a:xfrm>
          <a:prstGeom prst="rect">
            <a:avLst/>
          </a:prstGeom>
        </p:spPr>
      </p:pic>
      <p:pic>
        <p:nvPicPr>
          <p:cNvPr id="10" name="Kép 9" descr="110px-Vierung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643578"/>
            <a:ext cx="1710016" cy="823917"/>
          </a:xfrm>
          <a:prstGeom prst="rect">
            <a:avLst/>
          </a:prstGeom>
        </p:spPr>
      </p:pic>
      <p:pic>
        <p:nvPicPr>
          <p:cNvPr id="11" name="Kép 10" descr="110px-Ambulatory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6" y="4572008"/>
            <a:ext cx="1571636" cy="785818"/>
          </a:xfrm>
          <a:prstGeom prst="rect">
            <a:avLst/>
          </a:prstGeom>
        </p:spPr>
      </p:pic>
      <p:pic>
        <p:nvPicPr>
          <p:cNvPr id="12" name="Kép 11" descr="110px-Choir.png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8" y="3500438"/>
            <a:ext cx="1571636" cy="785818"/>
          </a:xfrm>
          <a:prstGeom prst="rect">
            <a:avLst/>
          </a:prstGeom>
        </p:spPr>
      </p:pic>
      <p:pic>
        <p:nvPicPr>
          <p:cNvPr id="13" name="Kép 12" descr="110px-Transep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380" y="2143116"/>
            <a:ext cx="1657989" cy="874210"/>
          </a:xfrm>
          <a:prstGeom prst="rect">
            <a:avLst/>
          </a:prstGeom>
        </p:spPr>
      </p:pic>
      <p:pic>
        <p:nvPicPr>
          <p:cNvPr id="14" name="Kép 13" descr="110px-Apsidal_chapel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818" y="5912352"/>
            <a:ext cx="1793476" cy="94564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Szobrászat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Elsősorban</a:t>
            </a:r>
            <a:r>
              <a:rPr lang="hu-HU" dirty="0" smtClean="0"/>
              <a:t> dombormű.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dombormű lehet lapos, fél-, vagy magas dombormű.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lapos dombormű a korai román korra jellemző. </a:t>
            </a:r>
            <a:endParaRPr lang="hu-HU" dirty="0" smtClean="0"/>
          </a:p>
          <a:p>
            <a:r>
              <a:rPr lang="hu-HU" dirty="0" smtClean="0"/>
              <a:t>Formai </a:t>
            </a:r>
            <a:r>
              <a:rPr lang="hu-HU" dirty="0" smtClean="0"/>
              <a:t>és tartalmi tekintetben a </a:t>
            </a:r>
            <a:r>
              <a:rPr lang="hu-HU" dirty="0" err="1" smtClean="0"/>
              <a:t>romanika</a:t>
            </a:r>
            <a:r>
              <a:rPr lang="hu-HU" dirty="0" smtClean="0"/>
              <a:t> szobrászata a vallásos hagyomány alapján alakult ki.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formák merevek, az ábrázolások hangsúlyozottan ünnepélyesek.</a:t>
            </a:r>
            <a:endParaRPr lang="hu-HU" dirty="0"/>
          </a:p>
        </p:txBody>
      </p:sp>
      <p:pic>
        <p:nvPicPr>
          <p:cNvPr id="5" name="Tartalom helye 4" descr="250px-San_Rufino_tympanon2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857752" y="1928802"/>
            <a:ext cx="3517898" cy="2603245"/>
          </a:xfrm>
        </p:spPr>
      </p:pic>
      <p:sp>
        <p:nvSpPr>
          <p:cNvPr id="6" name="Szövegdoboz 5"/>
          <p:cNvSpPr txBox="1"/>
          <p:nvPr/>
        </p:nvSpPr>
        <p:spPr>
          <a:xfrm>
            <a:off x="5214942" y="4572008"/>
            <a:ext cx="28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Assisi, San </a:t>
            </a:r>
            <a:r>
              <a:rPr lang="hu-HU" dirty="0" err="1"/>
              <a:t>Rufino</a:t>
            </a:r>
            <a:r>
              <a:rPr lang="hu-HU" dirty="0"/>
              <a:t>, dombormű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Festészet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 smtClean="0"/>
              <a:t>falfestészetből nagyon kevés és rossz állapotú emlékanyag maradt az utókorra. </a:t>
            </a:r>
            <a:endParaRPr lang="hu-HU" dirty="0" smtClean="0"/>
          </a:p>
          <a:p>
            <a:r>
              <a:rPr lang="hu-HU" dirty="0" smtClean="0"/>
              <a:t>Nagy </a:t>
            </a:r>
            <a:r>
              <a:rPr lang="hu-HU" dirty="0" smtClean="0"/>
              <a:t>szerepet játszó könyvfestészet alkotásaiból ezekből a korokból számos, jó állapotú kézirat maradt fenn.</a:t>
            </a:r>
            <a:endParaRPr lang="hu-HU" dirty="0"/>
          </a:p>
        </p:txBody>
      </p:sp>
      <p:pic>
        <p:nvPicPr>
          <p:cNvPr id="5" name="Tartalom helye 4" descr="200px-Evangeliar_heinrich_des_loewe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86380" y="2071678"/>
            <a:ext cx="2773360" cy="3383499"/>
          </a:xfrm>
        </p:spPr>
      </p:pic>
      <p:sp>
        <p:nvSpPr>
          <p:cNvPr id="6" name="Szövegdoboz 5"/>
          <p:cNvSpPr txBox="1"/>
          <p:nvPr/>
        </p:nvSpPr>
        <p:spPr>
          <a:xfrm>
            <a:off x="4572000" y="5500702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Oroszlán Henrik </a:t>
            </a:r>
            <a:r>
              <a:rPr lang="hu-HU" dirty="0" err="1"/>
              <a:t>evangeliáruma</a:t>
            </a:r>
            <a:r>
              <a:rPr lang="hu-HU" dirty="0"/>
              <a:t>, 12. század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</TotalTime>
  <Words>145</Words>
  <Application>Microsoft Office PowerPoint</Application>
  <PresentationFormat>Diavetítés a képernyőre (4:3 oldalarány)</PresentationFormat>
  <Paragraphs>56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Medián</vt:lpstr>
      <vt:lpstr>Román stílus</vt:lpstr>
      <vt:lpstr>Jellemzői</vt:lpstr>
      <vt:lpstr>Kezdete</vt:lpstr>
      <vt:lpstr>Építészetben</vt:lpstr>
      <vt:lpstr>Templomai</vt:lpstr>
      <vt:lpstr>Templom alkotórészei </vt:lpstr>
      <vt:lpstr>Szobrászat</vt:lpstr>
      <vt:lpstr>Festészet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Román stílus</dc:title>
  <dc:creator>User</dc:creator>
  <cp:lastModifiedBy>User</cp:lastModifiedBy>
  <cp:revision>16</cp:revision>
  <dcterms:created xsi:type="dcterms:W3CDTF">2021-03-19T19:17:17Z</dcterms:created>
  <dcterms:modified xsi:type="dcterms:W3CDTF">2021-03-19T20:07:53Z</dcterms:modified>
</cp:coreProperties>
</file>