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64" r:id="rId6"/>
    <p:sldId id="260" r:id="rId7"/>
    <p:sldId id="281" r:id="rId8"/>
    <p:sldId id="259" r:id="rId9"/>
    <p:sldId id="282" r:id="rId10"/>
    <p:sldId id="279" r:id="rId11"/>
    <p:sldId id="285" r:id="rId12"/>
    <p:sldId id="258" r:id="rId13"/>
    <p:sldId id="280" r:id="rId14"/>
    <p:sldId id="273" r:id="rId15"/>
    <p:sldId id="265" r:id="rId16"/>
    <p:sldId id="266" r:id="rId17"/>
    <p:sldId id="274" r:id="rId18"/>
    <p:sldId id="269" r:id="rId19"/>
    <p:sldId id="267" r:id="rId20"/>
    <p:sldId id="268" r:id="rId21"/>
    <p:sldId id="270" r:id="rId22"/>
    <p:sldId id="275" r:id="rId23"/>
    <p:sldId id="276" r:id="rId24"/>
    <p:sldId id="278" r:id="rId25"/>
    <p:sldId id="277" r:id="rId26"/>
    <p:sldId id="283" r:id="rId27"/>
    <p:sldId id="284" r:id="rId28"/>
    <p:sldId id="263" r:id="rId2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4E4"/>
    <a:srgbClr val="42725C"/>
    <a:srgbClr val="F4E368"/>
    <a:srgbClr val="FFFFEB"/>
    <a:srgbClr val="D9E7FF"/>
    <a:srgbClr val="E7F0FF"/>
    <a:srgbClr val="FEEDD1"/>
    <a:srgbClr val="FAFFE1"/>
    <a:srgbClr val="FDE6D3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>
      <p:cViewPr varScale="1">
        <p:scale>
          <a:sx n="73" d="100"/>
          <a:sy n="73" d="100"/>
        </p:scale>
        <p:origin x="8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166F1F-CE9B-4651-A6AA-CD717754106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75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16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77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566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377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190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330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49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969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307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364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166F1F-CE9B-4651-A6AA-CD717754106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0583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24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652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5125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8287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3710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18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0741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453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3903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116CE-C4A3-4A05-B2D7-7C2E9A889C0F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393E5F-521B-4CAD-9D3A-AE923D912D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87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166F1F-CE9B-4651-A6AA-CD717754106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13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166F1F-CE9B-4651-A6AA-CD717754106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1/4/2024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0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0134600" cy="10287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828800" y="2608384"/>
            <a:ext cx="6171429" cy="4953522"/>
            <a:chOff x="10166667" y="2713715"/>
            <a:chExt cx="6171429" cy="49535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6667" y="2713715"/>
              <a:ext cx="6171429" cy="495352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119152" y="7962900"/>
            <a:ext cx="6096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서울 임시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6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반 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4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조</a:t>
            </a:r>
            <a:endParaRPr lang="en-US" altLang="ko-KR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곽성재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,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문재성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,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송창용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,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이유단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,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서진경</a:t>
            </a: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Black Han Sans" pitchFamily="34" charset="0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10471452" y="2442032"/>
            <a:ext cx="7359348" cy="3570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0400" b="1" dirty="0" smtClean="0">
                <a:solidFill>
                  <a:schemeClr val="accent3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부모님을</a:t>
            </a:r>
            <a:endParaRPr lang="en-US" sz="10400" b="1" dirty="0" smtClean="0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Black Han Sans" pitchFamily="34" charset="0"/>
            </a:endParaRPr>
          </a:p>
          <a:p>
            <a:pPr algn="ctr"/>
            <a:r>
              <a:rPr lang="ko-KR" altLang="en-US" sz="10400" b="1" dirty="0" smtClean="0">
                <a:solidFill>
                  <a:schemeClr val="accent3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부탁해</a:t>
            </a:r>
            <a:endParaRPr lang="en-US" sz="10400" b="1" dirty="0" smtClean="0">
              <a:solidFill>
                <a:schemeClr val="accent3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Black Han Sans" pitchFamily="34" charset="0"/>
            </a:endParaRPr>
          </a:p>
          <a:p>
            <a:pPr algn="ctr"/>
            <a:endParaRPr 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7" name="Object 54"/>
          <p:cNvSpPr txBox="1"/>
          <p:nvPr/>
        </p:nvSpPr>
        <p:spPr>
          <a:xfrm>
            <a:off x="10836426" y="6012240"/>
            <a:ext cx="6629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kern="0" spc="-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시니어 계층 학습 플랫폼</a:t>
            </a:r>
            <a:endParaRPr lang="en-US" sz="44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4078747"/>
            <a:ext cx="5305425" cy="3200400"/>
          </a:xfrm>
          <a:prstGeom prst="rect">
            <a:avLst/>
          </a:prstGeom>
        </p:spPr>
      </p:pic>
      <p:pic>
        <p:nvPicPr>
          <p:cNvPr id="2050" name="Picture 2" descr="찾아가는 시니어 스마트폰 교육 &lt; 일자리/교육 &lt; 시니어라이프 &lt; 기사본문 - 이모작뉴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878471"/>
            <a:ext cx="57150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B국민은행, 시니어 고객 대상 디지털 금융교육 실시 &lt; 경제 &lt; 기사본문 - 뉴스저널리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6121231"/>
            <a:ext cx="5715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8"/>
          <p:cNvSpPr txBox="1"/>
          <p:nvPr/>
        </p:nvSpPr>
        <p:spPr>
          <a:xfrm>
            <a:off x="304800" y="183059"/>
            <a:ext cx="3581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01. </a:t>
            </a:r>
            <a:r>
              <a:rPr lang="ko-KR" altLang="en-US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이슈분석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9864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4078747"/>
            <a:ext cx="5305425" cy="3200400"/>
          </a:xfrm>
          <a:prstGeom prst="rect">
            <a:avLst/>
          </a:prstGeom>
        </p:spPr>
      </p:pic>
      <p:pic>
        <p:nvPicPr>
          <p:cNvPr id="2050" name="Picture 2" descr="찾아가는 시니어 스마트폰 교육 &lt; 일자리/교육 &lt; 시니어라이프 &lt; 기사본문 - 이모작뉴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878471"/>
            <a:ext cx="57150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B국민은행, 시니어 고객 대상 디지털 금융교육 실시 &lt; 경제 &lt; 기사본문 - 뉴스저널리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6121231"/>
            <a:ext cx="5715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1408775"/>
            <a:ext cx="8828579" cy="8540343"/>
          </a:xfrm>
          <a:prstGeom prst="rect">
            <a:avLst/>
          </a:prstGeom>
        </p:spPr>
      </p:pic>
      <p:sp>
        <p:nvSpPr>
          <p:cNvPr id="9" name="Object 8"/>
          <p:cNvSpPr txBox="1"/>
          <p:nvPr/>
        </p:nvSpPr>
        <p:spPr>
          <a:xfrm>
            <a:off x="304800" y="183059"/>
            <a:ext cx="3581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01. </a:t>
            </a:r>
            <a:r>
              <a:rPr lang="ko-KR" altLang="en-US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이슈분석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9864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00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305550" cy="10287000"/>
          </a:xfrm>
          <a:prstGeom prst="rect">
            <a:avLst/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32" name="그룹 1003"/>
          <p:cNvGrpSpPr/>
          <p:nvPr/>
        </p:nvGrpSpPr>
        <p:grpSpPr>
          <a:xfrm>
            <a:off x="1752600" y="2401071"/>
            <a:ext cx="2611543" cy="6171429"/>
            <a:chOff x="1750106" y="3071732"/>
            <a:chExt cx="2611543" cy="6171429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0106" y="3071732"/>
              <a:ext cx="2611543" cy="6171429"/>
            </a:xfrm>
            <a:prstGeom prst="rect">
              <a:avLst/>
            </a:prstGeom>
          </p:spPr>
        </p:pic>
      </p:grpSp>
      <p:sp>
        <p:nvSpPr>
          <p:cNvPr id="34" name="Object 9"/>
          <p:cNvSpPr txBox="1"/>
          <p:nvPr/>
        </p:nvSpPr>
        <p:spPr>
          <a:xfrm>
            <a:off x="7575852" y="4305300"/>
            <a:ext cx="9416748" cy="1969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0400" b="1" dirty="0" smtClean="0">
                <a:solidFill>
                  <a:schemeClr val="bg2">
                    <a:lumMod val="1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02. </a:t>
            </a:r>
            <a:r>
              <a:rPr lang="ko-KR" altLang="en-US" sz="10400" b="1" dirty="0" smtClean="0">
                <a:solidFill>
                  <a:schemeClr val="bg2">
                    <a:lumMod val="1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개요</a:t>
            </a:r>
            <a:endParaRPr lang="en-US" sz="10400" b="1" dirty="0" smtClean="0">
              <a:solidFill>
                <a:schemeClr val="bg2">
                  <a:lumMod val="1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Black Han Sans" pitchFamily="34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9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1084979" y="3450977"/>
            <a:ext cx="3258421" cy="5793897"/>
            <a:chOff x="14707065" y="5405471"/>
            <a:chExt cx="2984554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07065" y="5405471"/>
              <a:ext cx="2984554" cy="6171429"/>
            </a:xfrm>
            <a:prstGeom prst="rect">
              <a:avLst/>
            </a:prstGeom>
          </p:spPr>
        </p:pic>
      </p:grpSp>
      <p:sp>
        <p:nvSpPr>
          <p:cNvPr id="20" name="Object 8"/>
          <p:cNvSpPr txBox="1"/>
          <p:nvPr/>
        </p:nvSpPr>
        <p:spPr>
          <a:xfrm>
            <a:off x="304800" y="183059"/>
            <a:ext cx="3581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02. </a:t>
            </a:r>
            <a:r>
              <a:rPr lang="ko-KR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개요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9864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5" name="Object 38"/>
          <p:cNvSpPr txBox="1"/>
          <p:nvPr/>
        </p:nvSpPr>
        <p:spPr>
          <a:xfrm>
            <a:off x="8652580" y="2190961"/>
            <a:ext cx="489824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주요 </a:t>
            </a:r>
            <a:r>
              <a:rPr kumimoji="0" lang="ko-KR" altLang="en-US" sz="5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타겟층</a:t>
            </a:r>
            <a:endParaRPr kumimoji="0" lang="en-US" sz="5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38800" y="3559304"/>
            <a:ext cx="11201400" cy="10531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71478" y="3834307"/>
            <a:ext cx="1026556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시니어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 50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 후반 이상의 은퇴한 중년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~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노년층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638800" y="5130726"/>
            <a:ext cx="11201400" cy="10531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638800" y="8202766"/>
            <a:ext cx="11201400" cy="10531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638800" y="6690464"/>
            <a:ext cx="11201400" cy="10531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17250" y="8473261"/>
            <a:ext cx="581315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최신 트렌드에 관심이 있는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93145" y="6937772"/>
            <a:ext cx="986356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배우고 싶은 열정이 있지만 배울 곳이 없는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82243" y="5401221"/>
            <a:ext cx="942728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기본적으로 스마트폰 조작 방법을 알고 있는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1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7378339" y="6336926"/>
            <a:ext cx="9829800" cy="33023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38" y="6336926"/>
            <a:ext cx="5334000" cy="33023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38" y="2513541"/>
            <a:ext cx="5320937" cy="3330818"/>
          </a:xfrm>
          <a:prstGeom prst="rect">
            <a:avLst/>
          </a:prstGeom>
        </p:spPr>
      </p:pic>
      <p:sp>
        <p:nvSpPr>
          <p:cNvPr id="47" name="Object 38"/>
          <p:cNvSpPr txBox="1"/>
          <p:nvPr/>
        </p:nvSpPr>
        <p:spPr>
          <a:xfrm>
            <a:off x="7162800" y="1397811"/>
            <a:ext cx="39624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 smtClean="0">
                <a:solidFill>
                  <a:prstClr val="black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목표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304800" y="183059"/>
            <a:ext cx="3581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02. </a:t>
            </a:r>
            <a:r>
              <a:rPr lang="ko-KR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개요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864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78338" y="2513541"/>
            <a:ext cx="9829800" cy="333081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3" name="Object 39"/>
          <p:cNvSpPr txBox="1"/>
          <p:nvPr/>
        </p:nvSpPr>
        <p:spPr>
          <a:xfrm>
            <a:off x="7573453" y="2725957"/>
            <a:ext cx="9439569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스마트폰 조작 방법을 알지만 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어플리케이션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사용법을 모르는 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시니어를 대상으로 학습 컨텐츠 제공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4" name="Object 39"/>
          <p:cNvSpPr txBox="1"/>
          <p:nvPr/>
        </p:nvSpPr>
        <p:spPr>
          <a:xfrm>
            <a:off x="7480924" y="6350445"/>
            <a:ext cx="9624626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키오스크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등 일상생활에서 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신기술이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적용된 분야에 적응할 수 있게 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컨텐츠 제공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305550" cy="10287000"/>
          </a:xfrm>
          <a:prstGeom prst="rect">
            <a:avLst/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32" name="그룹 1003"/>
          <p:cNvGrpSpPr/>
          <p:nvPr/>
        </p:nvGrpSpPr>
        <p:grpSpPr>
          <a:xfrm>
            <a:off x="1752600" y="2401071"/>
            <a:ext cx="2611543" cy="6171429"/>
            <a:chOff x="1750106" y="3071732"/>
            <a:chExt cx="2611543" cy="6171429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0106" y="3071732"/>
              <a:ext cx="2611543" cy="6171429"/>
            </a:xfrm>
            <a:prstGeom prst="rect">
              <a:avLst/>
            </a:prstGeom>
          </p:spPr>
        </p:pic>
      </p:grpSp>
      <p:sp>
        <p:nvSpPr>
          <p:cNvPr id="34" name="Object 9"/>
          <p:cNvSpPr txBox="1"/>
          <p:nvPr/>
        </p:nvSpPr>
        <p:spPr>
          <a:xfrm>
            <a:off x="7575852" y="4305300"/>
            <a:ext cx="9416748" cy="1969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0400" b="1" dirty="0" smtClean="0">
                <a:solidFill>
                  <a:schemeClr val="bg2">
                    <a:lumMod val="1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03. </a:t>
            </a:r>
            <a:r>
              <a:rPr lang="ko-KR" altLang="en-US" sz="10400" b="1" dirty="0" smtClean="0">
                <a:solidFill>
                  <a:schemeClr val="bg2">
                    <a:lumMod val="1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구현</a:t>
            </a:r>
            <a:endParaRPr lang="en-US" sz="10400" b="1" dirty="0" smtClean="0">
              <a:solidFill>
                <a:schemeClr val="bg2">
                  <a:lumMod val="1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Black Han Sans" pitchFamily="34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9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7095207" y="1847319"/>
            <a:ext cx="9448799" cy="77145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3" name="Object 39"/>
          <p:cNvSpPr txBox="1"/>
          <p:nvPr/>
        </p:nvSpPr>
        <p:spPr>
          <a:xfrm>
            <a:off x="9372600" y="2109382"/>
            <a:ext cx="6096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b="1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시니어 </a:t>
            </a:r>
            <a:r>
              <a:rPr lang="ko-KR" altLang="en-US" sz="4400" b="1" dirty="0" smtClean="0">
                <a:solidFill>
                  <a:srgbClr val="42725C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친화적으로</a:t>
            </a:r>
            <a:r>
              <a:rPr lang="ko-KR" altLang="en-US" sz="4400" b="1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4400" b="1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! </a:t>
            </a:r>
            <a:endParaRPr lang="ko-KR" altLang="en-US" sz="4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5" name="Object 38"/>
          <p:cNvSpPr txBox="1"/>
          <p:nvPr/>
        </p:nvSpPr>
        <p:spPr>
          <a:xfrm>
            <a:off x="304800" y="1293167"/>
            <a:ext cx="63911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400" b="1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 . Application UI/UX </a:t>
            </a:r>
            <a:endParaRPr lang="en-US" sz="14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1" name="Object 39"/>
          <p:cNvSpPr txBox="1"/>
          <p:nvPr/>
        </p:nvSpPr>
        <p:spPr>
          <a:xfrm>
            <a:off x="8077200" y="3971985"/>
            <a:ext cx="8187197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dirty="0" err="1" smtClean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가독성</a:t>
            </a:r>
            <a:r>
              <a:rPr lang="ko-KR" altLang="en-US" sz="3600" dirty="0" smtClean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고려</a:t>
            </a:r>
            <a:endParaRPr lang="en-US" altLang="ko-KR" sz="3600" dirty="0" smtClean="0">
              <a:solidFill>
                <a:schemeClr val="bg2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큰 </a:t>
            </a:r>
            <a:r>
              <a:rPr lang="ko-KR" altLang="en-US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글자 사용</a:t>
            </a:r>
            <a:r>
              <a:rPr lang="en-US" altLang="ko-KR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직관적인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제목</a:t>
            </a:r>
            <a:r>
              <a:rPr lang="en-US" altLang="ko-KR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아이콘 사용 </a:t>
            </a:r>
            <a:r>
              <a:rPr lang="ko-KR" altLang="en-US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자제</a:t>
            </a:r>
            <a:endParaRPr lang="en-US" altLang="ko-KR" sz="28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3200" b="1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3600" dirty="0" smtClean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간단한 회원가입</a:t>
            </a:r>
            <a:endParaRPr lang="en-US" altLang="ko-KR" sz="3600" dirty="0" smtClean="0">
              <a:solidFill>
                <a:schemeClr val="bg2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휴대폰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번호만 </a:t>
            </a:r>
            <a:r>
              <a:rPr lang="ko-KR" altLang="en-US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입력</a:t>
            </a:r>
            <a:endParaRPr lang="en-US" altLang="ko-KR" sz="28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32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3600" dirty="0" err="1" smtClean="0">
                <a:solidFill>
                  <a:schemeClr val="bg2">
                    <a:lumMod val="5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튜토리얼</a:t>
            </a:r>
            <a:endParaRPr lang="en-US" altLang="ko-KR" sz="3600" dirty="0">
              <a:solidFill>
                <a:schemeClr val="bg2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처음 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앱 </a:t>
            </a:r>
            <a:r>
              <a:rPr lang="ko-KR" altLang="en-US" sz="28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실행시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소프트 랜딩을 </a:t>
            </a:r>
            <a:r>
              <a:rPr lang="ko-KR" altLang="en-US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위해</a:t>
            </a:r>
            <a:endParaRPr lang="en-US" altLang="ko-KR" sz="2800" dirty="0" smtClean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우리 </a:t>
            </a:r>
            <a:r>
              <a:rPr lang="ko-KR" altLang="en-US" sz="28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어플</a:t>
            </a:r>
            <a:r>
              <a:rPr lang="ko-KR" altLang="en-US" sz="28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자체의 이용법을 먼저 </a:t>
            </a:r>
            <a:r>
              <a:rPr lang="ko-KR" altLang="en-US" sz="2800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설명</a:t>
            </a:r>
            <a:endParaRPr lang="ko-KR" altLang="en-US" sz="28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752600" y="2324100"/>
            <a:ext cx="3793001" cy="7079422"/>
            <a:chOff x="4495675" y="2108162"/>
            <a:chExt cx="3793001" cy="70794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1768" y="2278165"/>
              <a:ext cx="3380814" cy="6722612"/>
            </a:xfrm>
            <a:prstGeom prst="rect">
              <a:avLst/>
            </a:prstGeom>
            <a:effectLst>
              <a:glow>
                <a:schemeClr val="accent1">
                  <a:alpha val="99000"/>
                </a:schemeClr>
              </a:glow>
            </a:effectLst>
          </p:spPr>
        </p:pic>
        <p:pic>
          <p:nvPicPr>
            <p:cNvPr id="24" name="Object 2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95675" y="2108162"/>
              <a:ext cx="3793001" cy="7079422"/>
            </a:xfrm>
            <a:prstGeom prst="rect">
              <a:avLst/>
            </a:prstGeom>
          </p:spPr>
        </p:pic>
      </p:grpSp>
      <p:sp>
        <p:nvSpPr>
          <p:cNvPr id="12" name="Object 8"/>
          <p:cNvSpPr txBox="1"/>
          <p:nvPr/>
        </p:nvSpPr>
        <p:spPr>
          <a:xfrm>
            <a:off x="304800" y="183059"/>
            <a:ext cx="3581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03. </a:t>
            </a:r>
            <a:r>
              <a:rPr lang="ko-KR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구현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864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95206" y="2947091"/>
            <a:ext cx="9448799" cy="62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4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모서리가 둥근 직사각형 59"/>
          <p:cNvSpPr/>
          <p:nvPr/>
        </p:nvSpPr>
        <p:spPr>
          <a:xfrm>
            <a:off x="9282028" y="2158480"/>
            <a:ext cx="8320172" cy="7079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333" y="2336885"/>
            <a:ext cx="3352511" cy="6722612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6" y="2260435"/>
            <a:ext cx="3456304" cy="6774875"/>
          </a:xfrm>
          <a:prstGeom prst="rect">
            <a:avLst/>
          </a:prstGeom>
        </p:spPr>
      </p:pic>
      <p:sp>
        <p:nvSpPr>
          <p:cNvPr id="43" name="Object 39"/>
          <p:cNvSpPr txBox="1"/>
          <p:nvPr/>
        </p:nvSpPr>
        <p:spPr>
          <a:xfrm>
            <a:off x="10138083" y="4000500"/>
            <a:ext cx="6608062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요즘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가장 인기있는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어플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순위 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나와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비슷한 취향을 가진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사용자들이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많이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본 컨텐츠 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5" name="Object 38"/>
          <p:cNvSpPr txBox="1"/>
          <p:nvPr/>
        </p:nvSpPr>
        <p:spPr>
          <a:xfrm>
            <a:off x="304800" y="1339528"/>
            <a:ext cx="429534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 . Contents 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Object 8"/>
          <p:cNvSpPr txBox="1"/>
          <p:nvPr/>
        </p:nvSpPr>
        <p:spPr>
          <a:xfrm>
            <a:off x="304800" y="183059"/>
            <a:ext cx="3581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03. </a:t>
            </a:r>
            <a:r>
              <a:rPr lang="ko-KR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구현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9864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5" name="Object 2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288" y="2108162"/>
            <a:ext cx="3793001" cy="7079422"/>
          </a:xfrm>
          <a:prstGeom prst="rect">
            <a:avLst/>
          </a:prstGeom>
        </p:spPr>
      </p:pic>
      <p:grpSp>
        <p:nvGrpSpPr>
          <p:cNvPr id="57" name="그룹 1010"/>
          <p:cNvGrpSpPr/>
          <p:nvPr/>
        </p:nvGrpSpPr>
        <p:grpSpPr>
          <a:xfrm>
            <a:off x="4858089" y="2158480"/>
            <a:ext cx="3793001" cy="7079422"/>
            <a:chOff x="11680681" y="1168012"/>
            <a:chExt cx="4067210" cy="8258294"/>
          </a:xfrm>
        </p:grpSpPr>
        <p:pic>
          <p:nvPicPr>
            <p:cNvPr id="58" name="Object 2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680681" y="1168012"/>
              <a:ext cx="4067210" cy="8258294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>
          <a:xfrm>
            <a:off x="9212547" y="5566556"/>
            <a:ext cx="9448799" cy="62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9260257" y="2212997"/>
            <a:ext cx="8320172" cy="7079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49" y="2129449"/>
            <a:ext cx="3380814" cy="672261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973" y="2764289"/>
            <a:ext cx="3386966" cy="6722611"/>
          </a:xfrm>
          <a:prstGeom prst="rect">
            <a:avLst/>
          </a:prstGeom>
        </p:spPr>
      </p:pic>
      <p:sp>
        <p:nvSpPr>
          <p:cNvPr id="43" name="Object 39"/>
          <p:cNvSpPr txBox="1"/>
          <p:nvPr/>
        </p:nvSpPr>
        <p:spPr>
          <a:xfrm>
            <a:off x="9282028" y="3771900"/>
            <a:ext cx="8298401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어플리케이션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사용자별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커뮤니티</a:t>
            </a:r>
            <a:endParaRPr kumimoji="0" lang="en-US" altLang="ko-K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실제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우리 서비스를 통해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어플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사용시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반응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우리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어플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이용자 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커뮤니티</a:t>
            </a:r>
            <a:endParaRPr kumimoji="0" lang="en-US" altLang="ko-K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자유게시판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실시간 정보 공유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질문 게시판 등 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5" name="Object 38"/>
          <p:cNvSpPr txBox="1"/>
          <p:nvPr/>
        </p:nvSpPr>
        <p:spPr>
          <a:xfrm>
            <a:off x="304800" y="1333264"/>
            <a:ext cx="424702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Community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2" name="Object 8"/>
          <p:cNvSpPr txBox="1"/>
          <p:nvPr/>
        </p:nvSpPr>
        <p:spPr>
          <a:xfrm>
            <a:off x="304800" y="183059"/>
            <a:ext cx="3581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03. </a:t>
            </a:r>
            <a:r>
              <a:rPr lang="ko-KR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구현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9864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4" name="그룹 1010"/>
          <p:cNvGrpSpPr/>
          <p:nvPr/>
        </p:nvGrpSpPr>
        <p:grpSpPr>
          <a:xfrm>
            <a:off x="667065" y="1947093"/>
            <a:ext cx="3793001" cy="7079422"/>
            <a:chOff x="11680681" y="1168012"/>
            <a:chExt cx="4067210" cy="8258294"/>
          </a:xfrm>
        </p:grpSpPr>
        <p:pic>
          <p:nvPicPr>
            <p:cNvPr id="30" name="Object 2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680681" y="1168012"/>
              <a:ext cx="4067210" cy="8258294"/>
            </a:xfrm>
            <a:prstGeom prst="rect">
              <a:avLst/>
            </a:prstGeom>
          </p:spPr>
        </p:pic>
      </p:grpSp>
      <p:grpSp>
        <p:nvGrpSpPr>
          <p:cNvPr id="31" name="그룹 1010"/>
          <p:cNvGrpSpPr/>
          <p:nvPr/>
        </p:nvGrpSpPr>
        <p:grpSpPr>
          <a:xfrm>
            <a:off x="4899956" y="2559878"/>
            <a:ext cx="3793001" cy="7079422"/>
            <a:chOff x="11680681" y="1168012"/>
            <a:chExt cx="4067210" cy="8258294"/>
          </a:xfrm>
        </p:grpSpPr>
        <p:pic>
          <p:nvPicPr>
            <p:cNvPr id="32" name="Object 2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680681" y="1168012"/>
              <a:ext cx="4067210" cy="8258294"/>
            </a:xfrm>
            <a:prstGeom prst="rect">
              <a:avLst/>
            </a:prstGeom>
          </p:spPr>
        </p:pic>
      </p:grpSp>
      <p:sp>
        <p:nvSpPr>
          <p:cNvPr id="14" name="직사각형 13"/>
          <p:cNvSpPr/>
          <p:nvPr/>
        </p:nvSpPr>
        <p:spPr>
          <a:xfrm>
            <a:off x="8991600" y="5664726"/>
            <a:ext cx="9448799" cy="62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97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305550" cy="10287000"/>
          </a:xfrm>
          <a:prstGeom prst="rect">
            <a:avLst/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32" name="그룹 1003"/>
          <p:cNvGrpSpPr/>
          <p:nvPr/>
        </p:nvGrpSpPr>
        <p:grpSpPr>
          <a:xfrm>
            <a:off x="1847003" y="2433070"/>
            <a:ext cx="2611543" cy="6171429"/>
            <a:chOff x="1750106" y="3071732"/>
            <a:chExt cx="2611543" cy="6171429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0106" y="3071732"/>
              <a:ext cx="2611543" cy="6171429"/>
            </a:xfrm>
            <a:prstGeom prst="rect">
              <a:avLst/>
            </a:prstGeom>
          </p:spPr>
        </p:pic>
      </p:grpSp>
      <p:sp>
        <p:nvSpPr>
          <p:cNvPr id="7" name="Object 9"/>
          <p:cNvSpPr txBox="1"/>
          <p:nvPr/>
        </p:nvSpPr>
        <p:spPr>
          <a:xfrm>
            <a:off x="6781800" y="4533900"/>
            <a:ext cx="10940748" cy="3570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0400" b="1" dirty="0" smtClean="0">
                <a:solidFill>
                  <a:schemeClr val="bg2">
                    <a:lumMod val="1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04. </a:t>
            </a:r>
            <a:r>
              <a:rPr lang="ko-KR" altLang="en-US" sz="10400" b="1" dirty="0" smtClean="0">
                <a:solidFill>
                  <a:schemeClr val="bg2">
                    <a:lumMod val="1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프로젝트 의의</a:t>
            </a:r>
            <a:endParaRPr lang="en-US" sz="10400" b="1" dirty="0" smtClean="0">
              <a:solidFill>
                <a:schemeClr val="bg2">
                  <a:lumMod val="1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Black Han Sans" pitchFamily="34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6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0200" y="2552700"/>
            <a:ext cx="4454421" cy="6171429"/>
            <a:chOff x="2402722" y="2791662"/>
            <a:chExt cx="4454421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2722" y="2791662"/>
              <a:ext cx="4454421" cy="617142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04800" y="183059"/>
            <a:ext cx="152399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목차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43555" y="3453199"/>
            <a:ext cx="2515743" cy="16004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Gwangyang Touching" pitchFamily="34" charset="0"/>
              </a:rPr>
              <a:t>01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Gwangyang Touching" pitchFamily="34" charset="0"/>
            </a:endParaRPr>
          </a:p>
          <a:p>
            <a:r>
              <a:rPr lang="ko-KR" altLang="en-US" sz="4000" b="1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Gwangyang Touching" pitchFamily="34" charset="0"/>
              </a:rPr>
              <a:t>이슈 분석</a:t>
            </a:r>
            <a:r>
              <a:rPr lang="en-US" sz="4000" b="1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Gwangyang Touching" pitchFamily="34" charset="0"/>
              </a:rPr>
              <a:t> </a:t>
            </a:r>
          </a:p>
          <a:p>
            <a:endParaRPr lang="en-US" b="1" dirty="0">
              <a:solidFill>
                <a:schemeClr val="accent3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52500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13144500" y="3453199"/>
            <a:ext cx="16002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Gwangyang Touching" pitchFamily="34" charset="0"/>
              </a:rPr>
              <a:t>02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Gwangyang Touching" pitchFamily="34" charset="0"/>
            </a:endParaRPr>
          </a:p>
          <a:p>
            <a:r>
              <a:rPr lang="ko-KR" altLang="en-US" sz="4000" b="1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Gwangyang Touching" pitchFamily="34" charset="0"/>
              </a:rPr>
              <a:t>개요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8843555" y="6896100"/>
            <a:ext cx="251574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Gwangyang Touching" pitchFamily="34" charset="0"/>
              </a:rPr>
              <a:t>03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Gwangyang Touching" pitchFamily="34" charset="0"/>
            </a:endParaRPr>
          </a:p>
          <a:p>
            <a:r>
              <a:rPr lang="ko-KR" altLang="en-US" sz="4000" b="1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구현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13144500" y="6896100"/>
            <a:ext cx="4038599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b="1" dirty="0" smtClean="0">
                <a:solidFill>
                  <a:schemeClr val="accent3">
                    <a:lumMod val="7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Gwangyang Touching" pitchFamily="34" charset="0"/>
              </a:rPr>
              <a:t>04</a:t>
            </a:r>
            <a:endParaRPr lang="en-US" sz="4000" b="1" dirty="0">
              <a:solidFill>
                <a:schemeClr val="accent3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Gwangyang Touching" pitchFamily="34" charset="0"/>
            </a:endParaRPr>
          </a:p>
          <a:p>
            <a:r>
              <a:rPr lang="ko-KR" altLang="en-US" sz="4000" b="1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의의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563783" y="3065383"/>
            <a:ext cx="2611543" cy="6171429"/>
            <a:chOff x="1750106" y="3071732"/>
            <a:chExt cx="2611543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0106" y="3071732"/>
              <a:ext cx="2611543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363359" y="3065382"/>
            <a:ext cx="3006504" cy="6171429"/>
            <a:chOff x="13877697" y="3065383"/>
            <a:chExt cx="3006504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77697" y="3065383"/>
              <a:ext cx="3006504" cy="6171429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8520876" y="5468279"/>
            <a:ext cx="6511727" cy="2711247"/>
            <a:chOff x="4034989" y="2173890"/>
            <a:chExt cx="7471211" cy="3122010"/>
          </a:xfrm>
        </p:grpSpPr>
        <p:grpSp>
          <p:nvGrpSpPr>
            <p:cNvPr id="43" name="그룹 1003"/>
            <p:cNvGrpSpPr/>
            <p:nvPr/>
          </p:nvGrpSpPr>
          <p:grpSpPr>
            <a:xfrm>
              <a:off x="4802845" y="2173890"/>
              <a:ext cx="5935499" cy="3122010"/>
              <a:chOff x="2991274" y="2100728"/>
              <a:chExt cx="5935499" cy="3122010"/>
            </a:xfrm>
          </p:grpSpPr>
          <p:pic>
            <p:nvPicPr>
              <p:cNvPr id="46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991274" y="2100728"/>
                <a:ext cx="5935499" cy="3122010"/>
              </a:xfrm>
              <a:prstGeom prst="rect">
                <a:avLst/>
              </a:prstGeom>
            </p:spPr>
          </p:pic>
        </p:grpSp>
        <p:sp>
          <p:nvSpPr>
            <p:cNvPr id="44" name="Object 28"/>
            <p:cNvSpPr txBox="1"/>
            <p:nvPr/>
          </p:nvSpPr>
          <p:spPr>
            <a:xfrm>
              <a:off x="4229017" y="3850951"/>
              <a:ext cx="7083154" cy="11695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은행</a:t>
              </a:r>
              <a:r>
                <a:rPr kumimoji="0" lang="en-US" altLang="ko-KR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쇼핑 앱과 같은 생활 </a:t>
              </a:r>
              <a:r>
                <a:rPr kumimoji="0" lang="ko-KR" alt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편의앱을</a:t>
              </a:r>
              <a:endPara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활용하여 일상생활을 효율적으로 </a:t>
              </a:r>
              <a:endPara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수행 할 수 있도록 도움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5" name="Object 29"/>
            <p:cNvSpPr txBox="1"/>
            <p:nvPr/>
          </p:nvSpPr>
          <p:spPr>
            <a:xfrm>
              <a:off x="4034989" y="2803229"/>
              <a:ext cx="7471211" cy="8151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0" cap="none" spc="-100" normalizeH="0" baseline="0" noProof="0" dirty="0" smtClean="0">
                  <a:ln>
                    <a:noFill/>
                  </a:ln>
                  <a:solidFill>
                    <a:srgbClr val="9BBB59">
                      <a:lumMod val="50000"/>
                    </a:srgbClr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편의성 제고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701160" y="2518474"/>
            <a:ext cx="6511727" cy="2711247"/>
            <a:chOff x="4034989" y="2173890"/>
            <a:chExt cx="7471211" cy="3122010"/>
          </a:xfrm>
        </p:grpSpPr>
        <p:grpSp>
          <p:nvGrpSpPr>
            <p:cNvPr id="48" name="그룹 1003"/>
            <p:cNvGrpSpPr/>
            <p:nvPr/>
          </p:nvGrpSpPr>
          <p:grpSpPr>
            <a:xfrm>
              <a:off x="4802845" y="2173890"/>
              <a:ext cx="5935500" cy="3122010"/>
              <a:chOff x="2991274" y="2100728"/>
              <a:chExt cx="5935500" cy="3122010"/>
            </a:xfrm>
          </p:grpSpPr>
          <p:pic>
            <p:nvPicPr>
              <p:cNvPr id="51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991274" y="2100728"/>
                <a:ext cx="5935500" cy="3122010"/>
              </a:xfrm>
              <a:prstGeom prst="rect">
                <a:avLst/>
              </a:prstGeom>
            </p:spPr>
          </p:pic>
        </p:grpSp>
        <p:sp>
          <p:nvSpPr>
            <p:cNvPr id="49" name="Object 28"/>
            <p:cNvSpPr txBox="1"/>
            <p:nvPr/>
          </p:nvSpPr>
          <p:spPr>
            <a:xfrm>
              <a:off x="4229017" y="3850951"/>
              <a:ext cx="7083154" cy="11340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Gwangyang Touching" pitchFamily="34" charset="0"/>
                </a:rPr>
                <a:t>디지털 문화에 익숙하지 않은 장년층에게 </a:t>
              </a:r>
              <a:endPara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Gwangyang Touching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디지털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환경에서 능숙하게 </a:t>
              </a: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살아가고</a:t>
              </a: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혜택을 누릴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 있도록 지원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0" name="Object 29"/>
            <p:cNvSpPr txBox="1"/>
            <p:nvPr/>
          </p:nvSpPr>
          <p:spPr>
            <a:xfrm>
              <a:off x="4034989" y="2803229"/>
              <a:ext cx="7471211" cy="8151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0" cap="none" spc="-100" normalizeH="0" baseline="0" noProof="0" dirty="0" smtClean="0">
                  <a:ln>
                    <a:noFill/>
                  </a:ln>
                  <a:solidFill>
                    <a:srgbClr val="9BBB59">
                      <a:lumMod val="50000"/>
                    </a:srgbClr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210 SaengwhalbanjangOTF Regular" pitchFamily="34" charset="0"/>
                </a:rPr>
                <a:t>디지털 소외 해소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8520875" y="2499184"/>
            <a:ext cx="6511727" cy="2711247"/>
            <a:chOff x="4034989" y="2173890"/>
            <a:chExt cx="7471211" cy="3122010"/>
          </a:xfrm>
        </p:grpSpPr>
        <p:grpSp>
          <p:nvGrpSpPr>
            <p:cNvPr id="53" name="그룹 1003"/>
            <p:cNvGrpSpPr/>
            <p:nvPr/>
          </p:nvGrpSpPr>
          <p:grpSpPr>
            <a:xfrm>
              <a:off x="4802845" y="2173890"/>
              <a:ext cx="5935499" cy="3122010"/>
              <a:chOff x="2991274" y="2100728"/>
              <a:chExt cx="5935499" cy="3122010"/>
            </a:xfrm>
          </p:grpSpPr>
          <p:pic>
            <p:nvPicPr>
              <p:cNvPr id="56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991274" y="2100728"/>
                <a:ext cx="5935499" cy="3122010"/>
              </a:xfrm>
              <a:prstGeom prst="rect">
                <a:avLst/>
              </a:prstGeom>
            </p:spPr>
          </p:pic>
        </p:grpSp>
        <p:sp>
          <p:nvSpPr>
            <p:cNvPr id="54" name="Object 28"/>
            <p:cNvSpPr txBox="1"/>
            <p:nvPr/>
          </p:nvSpPr>
          <p:spPr>
            <a:xfrm>
              <a:off x="4229017" y="3850951"/>
              <a:ext cx="7083154" cy="8151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소셜 미디어</a:t>
              </a:r>
              <a:r>
                <a:rPr kumimoji="0" lang="en-US" altLang="ko-KR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메신저를 통한 소통으로</a:t>
              </a:r>
              <a:endPara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사회적 연결을 강화하고 고립을 예방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55" name="Object 29"/>
            <p:cNvSpPr txBox="1"/>
            <p:nvPr/>
          </p:nvSpPr>
          <p:spPr>
            <a:xfrm>
              <a:off x="4034989" y="2803229"/>
              <a:ext cx="7471211" cy="8151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0" cap="none" spc="-100" normalizeH="0" baseline="0" noProof="0" dirty="0" smtClean="0">
                  <a:ln>
                    <a:noFill/>
                  </a:ln>
                  <a:solidFill>
                    <a:srgbClr val="9BBB59">
                      <a:lumMod val="50000"/>
                    </a:srgbClr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210 SaengwhalbanjangOTF Regular" pitchFamily="34" charset="0"/>
                </a:rPr>
                <a:t>사회적 연결성 강화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709869" y="5480253"/>
            <a:ext cx="6511727" cy="2711247"/>
            <a:chOff x="4034989" y="2173890"/>
            <a:chExt cx="7471211" cy="3122010"/>
          </a:xfrm>
        </p:grpSpPr>
        <p:grpSp>
          <p:nvGrpSpPr>
            <p:cNvPr id="58" name="그룹 1003"/>
            <p:cNvGrpSpPr/>
            <p:nvPr/>
          </p:nvGrpSpPr>
          <p:grpSpPr>
            <a:xfrm>
              <a:off x="4802845" y="2173890"/>
              <a:ext cx="5935499" cy="3122010"/>
              <a:chOff x="2991274" y="2100728"/>
              <a:chExt cx="5935499" cy="3122010"/>
            </a:xfrm>
          </p:grpSpPr>
          <p:pic>
            <p:nvPicPr>
              <p:cNvPr id="61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991274" y="2100728"/>
                <a:ext cx="5935499" cy="3122010"/>
              </a:xfrm>
              <a:prstGeom prst="rect">
                <a:avLst/>
              </a:prstGeom>
            </p:spPr>
          </p:pic>
        </p:grpSp>
        <p:sp>
          <p:nvSpPr>
            <p:cNvPr id="59" name="Object 28"/>
            <p:cNvSpPr txBox="1"/>
            <p:nvPr/>
          </p:nvSpPr>
          <p:spPr>
            <a:xfrm>
              <a:off x="4229017" y="3850951"/>
              <a:ext cx="7083154" cy="8151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Gwangyang Touching" pitchFamily="34" charset="0"/>
                </a:rPr>
                <a:t>지자체별로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Gwangyang Touching" pitchFamily="34" charset="0"/>
                </a:rPr>
                <a:t> 진행중인 교육 프로그램을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Gwangyang Touching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대체함으로써 세금 절약 효과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0" name="Object 29"/>
            <p:cNvSpPr txBox="1"/>
            <p:nvPr/>
          </p:nvSpPr>
          <p:spPr>
            <a:xfrm>
              <a:off x="4034989" y="2803229"/>
              <a:ext cx="7471211" cy="8151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0" cap="none" spc="-100" normalizeH="0" baseline="0" noProof="0" dirty="0" smtClean="0">
                  <a:ln>
                    <a:noFill/>
                  </a:ln>
                  <a:solidFill>
                    <a:srgbClr val="9BBB59">
                      <a:lumMod val="50000"/>
                    </a:srgbClr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210 SaengwhalbanjangOTF Regular" pitchFamily="34" charset="0"/>
                </a:rPr>
                <a:t>효용 증대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3308505" y="8612250"/>
            <a:ext cx="10921674" cy="726815"/>
            <a:chOff x="3553015" y="2237154"/>
            <a:chExt cx="10921674" cy="115374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63" name="모서리가 둥근 직사각형 62"/>
            <p:cNvSpPr/>
            <p:nvPr/>
          </p:nvSpPr>
          <p:spPr>
            <a:xfrm>
              <a:off x="3553015" y="2237154"/>
              <a:ext cx="10921674" cy="1153746"/>
            </a:xfrm>
            <a:prstGeom prst="round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64" name="Object 29"/>
            <p:cNvSpPr txBox="1"/>
            <p:nvPr/>
          </p:nvSpPr>
          <p:spPr>
            <a:xfrm>
              <a:off x="4083939" y="2364914"/>
              <a:ext cx="9859825" cy="928272"/>
            </a:xfrm>
            <a:prstGeom prst="rect">
              <a:avLst/>
            </a:prstGeom>
            <a:grp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1" i="0" u="none" strike="noStrike" kern="0" cap="none" spc="-100" normalizeH="0" baseline="0" noProof="0" dirty="0" smtClean="0">
                  <a:ln>
                    <a:noFill/>
                  </a:ln>
                  <a:solidFill>
                    <a:srgbClr val="9BBB59">
                      <a:lumMod val="50000"/>
                    </a:srgbClr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210 SaengwhalbanjangOTF Regular" pitchFamily="34" charset="0"/>
                </a:rPr>
                <a:t>노년의 삶의 질 향상을 위해 이바지 하는 서비스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34" name="Object 8"/>
          <p:cNvSpPr txBox="1"/>
          <p:nvPr/>
        </p:nvSpPr>
        <p:spPr>
          <a:xfrm>
            <a:off x="304800" y="183059"/>
            <a:ext cx="6248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04. 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프로젝트 의의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9864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709869" y="2476500"/>
            <a:ext cx="6511727" cy="2711247"/>
            <a:chOff x="4034989" y="2173890"/>
            <a:chExt cx="7471211" cy="3122010"/>
          </a:xfrm>
        </p:grpSpPr>
        <p:grpSp>
          <p:nvGrpSpPr>
            <p:cNvPr id="32" name="그룹 1003"/>
            <p:cNvGrpSpPr/>
            <p:nvPr/>
          </p:nvGrpSpPr>
          <p:grpSpPr>
            <a:xfrm>
              <a:off x="4802845" y="2173890"/>
              <a:ext cx="5935500" cy="3122010"/>
              <a:chOff x="2991274" y="2100728"/>
              <a:chExt cx="5935500" cy="3122010"/>
            </a:xfrm>
          </p:grpSpPr>
          <p:pic>
            <p:nvPicPr>
              <p:cNvPr id="37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991274" y="2100728"/>
                <a:ext cx="5935500" cy="3122010"/>
              </a:xfrm>
              <a:prstGeom prst="rect">
                <a:avLst/>
              </a:prstGeom>
            </p:spPr>
          </p:pic>
        </p:grpSp>
        <p:sp>
          <p:nvSpPr>
            <p:cNvPr id="33" name="Object 28"/>
            <p:cNvSpPr txBox="1"/>
            <p:nvPr/>
          </p:nvSpPr>
          <p:spPr>
            <a:xfrm>
              <a:off x="4229017" y="3850951"/>
              <a:ext cx="7083154" cy="11340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Gwangyang Touching" pitchFamily="34" charset="0"/>
                </a:rPr>
                <a:t>디지털 문화에 익숙하지 않은 장년층에게 </a:t>
              </a:r>
              <a:endPara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Gwangyang Touching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디지털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환경에서 능숙하게 </a:t>
              </a: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살아가고</a:t>
              </a:r>
              <a:endPara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혜택을 누릴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 있도록 지원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36" name="Object 29"/>
            <p:cNvSpPr txBox="1"/>
            <p:nvPr/>
          </p:nvSpPr>
          <p:spPr>
            <a:xfrm>
              <a:off x="4034989" y="2803229"/>
              <a:ext cx="7471211" cy="8151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0" cap="none" spc="-100" normalizeH="0" baseline="0" noProof="0" dirty="0" smtClean="0">
                  <a:ln>
                    <a:noFill/>
                  </a:ln>
                  <a:solidFill>
                    <a:srgbClr val="9BBB59">
                      <a:lumMod val="50000"/>
                    </a:srgbClr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210 SaengwhalbanjangOTF Regular" pitchFamily="34" charset="0"/>
                </a:rPr>
                <a:t>디지털 소외 해소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529584" y="2457210"/>
            <a:ext cx="6511727" cy="2711247"/>
            <a:chOff x="4034989" y="2173890"/>
            <a:chExt cx="7471211" cy="3122010"/>
          </a:xfrm>
        </p:grpSpPr>
        <p:grpSp>
          <p:nvGrpSpPr>
            <p:cNvPr id="39" name="그룹 1003"/>
            <p:cNvGrpSpPr/>
            <p:nvPr/>
          </p:nvGrpSpPr>
          <p:grpSpPr>
            <a:xfrm>
              <a:off x="4802845" y="2173890"/>
              <a:ext cx="5935499" cy="3122010"/>
              <a:chOff x="2991274" y="2100728"/>
              <a:chExt cx="5935499" cy="3122010"/>
            </a:xfrm>
          </p:grpSpPr>
          <p:pic>
            <p:nvPicPr>
              <p:cNvPr id="65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991274" y="2100728"/>
                <a:ext cx="5935499" cy="3122010"/>
              </a:xfrm>
              <a:prstGeom prst="rect">
                <a:avLst/>
              </a:prstGeom>
            </p:spPr>
          </p:pic>
        </p:grpSp>
        <p:sp>
          <p:nvSpPr>
            <p:cNvPr id="40" name="Object 28"/>
            <p:cNvSpPr txBox="1"/>
            <p:nvPr/>
          </p:nvSpPr>
          <p:spPr>
            <a:xfrm>
              <a:off x="4229017" y="3850951"/>
              <a:ext cx="7083154" cy="8151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소셜 미디어</a:t>
              </a:r>
              <a:r>
                <a:rPr kumimoji="0" lang="en-US" altLang="ko-KR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메신저를 통한 소통으로</a:t>
              </a:r>
              <a:endPara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사회적 연결을 강화하고 고립을 예방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41" name="Object 29"/>
            <p:cNvSpPr txBox="1"/>
            <p:nvPr/>
          </p:nvSpPr>
          <p:spPr>
            <a:xfrm>
              <a:off x="4034989" y="2803229"/>
              <a:ext cx="7471211" cy="81513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1" i="0" u="none" strike="noStrike" kern="0" cap="none" spc="-100" normalizeH="0" baseline="0" noProof="0" dirty="0" smtClean="0">
                  <a:ln>
                    <a:noFill/>
                  </a:ln>
                  <a:solidFill>
                    <a:srgbClr val="9BBB59">
                      <a:lumMod val="50000"/>
                    </a:srgbClr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  <a:cs typeface="210 SaengwhalbanjangOTF Regular" pitchFamily="34" charset="0"/>
                </a:rPr>
                <a:t>사회적 연결성 강화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96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861849" y="1125620"/>
            <a:ext cx="16508014" cy="21429"/>
            <a:chOff x="861849" y="1125620"/>
            <a:chExt cx="16508014" cy="2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849" y="1125620"/>
              <a:ext cx="16508014" cy="2142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61850" y="496177"/>
            <a:ext cx="8921395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04.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보완점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49" name="그룹 1018"/>
          <p:cNvGrpSpPr/>
          <p:nvPr/>
        </p:nvGrpSpPr>
        <p:grpSpPr>
          <a:xfrm>
            <a:off x="381000" y="5496729"/>
            <a:ext cx="3509121" cy="4632884"/>
            <a:chOff x="587422" y="6081402"/>
            <a:chExt cx="3509121" cy="4632884"/>
          </a:xfrm>
        </p:grpSpPr>
        <p:pic>
          <p:nvPicPr>
            <p:cNvPr id="50" name="Object 5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422" y="6081402"/>
              <a:ext cx="3509121" cy="4632884"/>
            </a:xfrm>
            <a:prstGeom prst="rect">
              <a:avLst/>
            </a:prstGeom>
          </p:spPr>
        </p:pic>
      </p:grpSp>
      <p:grpSp>
        <p:nvGrpSpPr>
          <p:cNvPr id="51" name="그룹 1019"/>
          <p:cNvGrpSpPr/>
          <p:nvPr/>
        </p:nvGrpSpPr>
        <p:grpSpPr>
          <a:xfrm>
            <a:off x="14401800" y="4562478"/>
            <a:ext cx="3585107" cy="5567135"/>
            <a:chOff x="14441621" y="5142857"/>
            <a:chExt cx="3585107" cy="5567135"/>
          </a:xfrm>
        </p:grpSpPr>
        <p:pic>
          <p:nvPicPr>
            <p:cNvPr id="52" name="Object 6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41621" y="5142857"/>
              <a:ext cx="3585107" cy="5567135"/>
            </a:xfrm>
            <a:prstGeom prst="rect">
              <a:avLst/>
            </a:prstGeom>
          </p:spPr>
        </p:pic>
      </p:grpSp>
      <p:grpSp>
        <p:nvGrpSpPr>
          <p:cNvPr id="54" name="그룹 1010"/>
          <p:cNvGrpSpPr/>
          <p:nvPr/>
        </p:nvGrpSpPr>
        <p:grpSpPr>
          <a:xfrm>
            <a:off x="5591261" y="1638299"/>
            <a:ext cx="7708574" cy="8152495"/>
            <a:chOff x="5591261" y="494919"/>
            <a:chExt cx="7708574" cy="9295876"/>
          </a:xfrm>
        </p:grpSpPr>
        <p:pic>
          <p:nvPicPr>
            <p:cNvPr id="55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8415" y="-4112458"/>
              <a:ext cx="15417149" cy="18591752"/>
            </a:xfrm>
            <a:prstGeom prst="rect">
              <a:avLst/>
            </a:prstGeom>
          </p:spPr>
        </p:pic>
        <p:pic>
          <p:nvPicPr>
            <p:cNvPr id="56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1261" y="494919"/>
              <a:ext cx="7708574" cy="9295876"/>
            </a:xfrm>
            <a:prstGeom prst="rect">
              <a:avLst/>
            </a:prstGeom>
          </p:spPr>
        </p:pic>
      </p:grpSp>
      <p:grpSp>
        <p:nvGrpSpPr>
          <p:cNvPr id="57" name="그룹 1017"/>
          <p:cNvGrpSpPr/>
          <p:nvPr/>
        </p:nvGrpSpPr>
        <p:grpSpPr>
          <a:xfrm>
            <a:off x="5041225" y="1638299"/>
            <a:ext cx="576927" cy="8152495"/>
            <a:chOff x="5041225" y="494919"/>
            <a:chExt cx="576927" cy="9295876"/>
          </a:xfrm>
        </p:grpSpPr>
        <p:pic>
          <p:nvPicPr>
            <p:cNvPr id="58" name="Object 5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4761102" y="-4149983"/>
              <a:ext cx="1153854" cy="18591752"/>
            </a:xfrm>
            <a:prstGeom prst="rect">
              <a:avLst/>
            </a:prstGeom>
          </p:spPr>
        </p:pic>
        <p:pic>
          <p:nvPicPr>
            <p:cNvPr id="59" name="Object 54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5041225" y="494919"/>
              <a:ext cx="576927" cy="9295876"/>
            </a:xfrm>
            <a:prstGeom prst="rect">
              <a:avLst/>
            </a:prstGeom>
          </p:spPr>
        </p:pic>
      </p:grpSp>
      <p:sp>
        <p:nvSpPr>
          <p:cNvPr id="60" name="Object 73"/>
          <p:cNvSpPr txBox="1"/>
          <p:nvPr/>
        </p:nvSpPr>
        <p:spPr>
          <a:xfrm>
            <a:off x="6251291" y="3246477"/>
            <a:ext cx="1150708" cy="52783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4.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</p:txBody>
      </p:sp>
      <p:sp>
        <p:nvSpPr>
          <p:cNvPr id="61" name="Object 74"/>
          <p:cNvSpPr txBox="1"/>
          <p:nvPr/>
        </p:nvSpPr>
        <p:spPr>
          <a:xfrm>
            <a:off x="6944799" y="3246477"/>
            <a:ext cx="6009201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종합 정보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어플리케이션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교육 앱을 넘어 장년층을 위한 생활정보 어플리케이션으로 발돋움</a:t>
            </a:r>
            <a:endParaRPr kumimoji="0" lang="en-US" altLang="ko-KR" sz="3100" b="0" i="0" u="none" strike="noStrike" kern="1200" cap="none" spc="0" normalizeH="0" baseline="0" noProof="0" dirty="0">
              <a:ln>
                <a:noFill/>
              </a:ln>
              <a:solidFill>
                <a:srgbClr val="010274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010274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사용자 친화 기능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사용자의 피드백을 반영하여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지속적으로 필요한 기능 제공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rgbClr val="010274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10274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다양한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형태의 자료 제공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동영상뿐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 아니라 이미지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오디도 등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다양한 형태의 학습 자료 제공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민관</a:t>
            </a:r>
            <a:r>
              <a:rPr kumimoji="0" lang="en-US" altLang="ko-KR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 </a:t>
            </a:r>
            <a:r>
              <a:rPr kumimoji="0" lang="ko-KR" alt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기관과 연계 강화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오프라인 교육을 선호하는 사용자를 위한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210 SaengwhalbanjangOTF Regular" pitchFamily="34" charset="0"/>
              </a:rPr>
              <a:t>기관 및 시설들과 연결 추진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210 SaengwhalbanjangOTF Regular" pitchFamily="34" charset="0"/>
            </a:endParaRPr>
          </a:p>
        </p:txBody>
      </p:sp>
      <p:grpSp>
        <p:nvGrpSpPr>
          <p:cNvPr id="20" name="그룹 1005"/>
          <p:cNvGrpSpPr/>
          <p:nvPr/>
        </p:nvGrpSpPr>
        <p:grpSpPr>
          <a:xfrm>
            <a:off x="1014249" y="1278020"/>
            <a:ext cx="16508014" cy="21429"/>
            <a:chOff x="861849" y="1125620"/>
            <a:chExt cx="16508014" cy="21429"/>
          </a:xfrm>
        </p:grpSpPr>
        <p:pic>
          <p:nvPicPr>
            <p:cNvPr id="21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849" y="1125620"/>
              <a:ext cx="16508014" cy="21429"/>
            </a:xfrm>
            <a:prstGeom prst="rect">
              <a:avLst/>
            </a:prstGeom>
          </p:spPr>
        </p:pic>
      </p:grpSp>
      <p:sp>
        <p:nvSpPr>
          <p:cNvPr id="22" name="Object 8"/>
          <p:cNvSpPr txBox="1"/>
          <p:nvPr/>
        </p:nvSpPr>
        <p:spPr>
          <a:xfrm>
            <a:off x="304799" y="183059"/>
            <a:ext cx="663999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04. 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프로젝트 의의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9864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010400" y="1938267"/>
            <a:ext cx="4567844" cy="70531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9BBB59">
                  <a:lumMod val="60000"/>
                  <a:lumOff val="4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0188" y="2058804"/>
            <a:ext cx="4436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발전방향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0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305550" cy="10287000"/>
          </a:xfrm>
          <a:prstGeom prst="rect">
            <a:avLst/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1003"/>
          <p:cNvGrpSpPr/>
          <p:nvPr/>
        </p:nvGrpSpPr>
        <p:grpSpPr>
          <a:xfrm>
            <a:off x="1847003" y="2433070"/>
            <a:ext cx="2611543" cy="6171429"/>
            <a:chOff x="1750106" y="3071732"/>
            <a:chExt cx="2611543" cy="6171429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0106" y="3071732"/>
              <a:ext cx="2611543" cy="6171429"/>
            </a:xfrm>
            <a:prstGeom prst="rect">
              <a:avLst/>
            </a:prstGeom>
          </p:spPr>
        </p:pic>
      </p:grpSp>
      <p:sp>
        <p:nvSpPr>
          <p:cNvPr id="7" name="Object 9"/>
          <p:cNvSpPr txBox="1"/>
          <p:nvPr/>
        </p:nvSpPr>
        <p:spPr>
          <a:xfrm>
            <a:off x="6781800" y="4533900"/>
            <a:ext cx="10940748" cy="1969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0400" b="1" dirty="0" smtClean="0">
                <a:solidFill>
                  <a:schemeClr val="bg2">
                    <a:lumMod val="1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Black Han Sans" pitchFamily="34" charset="0"/>
              </a:rPr>
              <a:t>05. </a:t>
            </a:r>
            <a:r>
              <a:rPr lang="ko-KR" altLang="en-US" sz="10400" b="1" dirty="0" smtClean="0">
                <a:solidFill>
                  <a:schemeClr val="bg2">
                    <a:lumMod val="1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Black Han Sans" pitchFamily="34" charset="0"/>
              </a:rPr>
              <a:t>마무리</a:t>
            </a:r>
            <a:endParaRPr lang="en-US" sz="10400" b="1" dirty="0" smtClean="0">
              <a:solidFill>
                <a:schemeClr val="bg2">
                  <a:lumMod val="1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Black Han Sans" pitchFamily="34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1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52700"/>
            <a:ext cx="7143750" cy="48577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4800" y="183059"/>
            <a:ext cx="6248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05. 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마무리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9864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28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52700"/>
            <a:ext cx="7143750" cy="485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076700"/>
            <a:ext cx="7620000" cy="50768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4800" y="183059"/>
            <a:ext cx="6248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05. 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마무리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9864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27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52700"/>
            <a:ext cx="7143750" cy="4857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076700"/>
            <a:ext cx="7620000" cy="5076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2324100"/>
            <a:ext cx="10858500" cy="7239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4800" y="183059"/>
            <a:ext cx="6248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05. </a:t>
            </a:r>
            <a:r>
              <a:rPr kumimoji="0" lang="ko-KR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마무리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9864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40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0F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71147" y="3062607"/>
            <a:ext cx="5721619" cy="6171429"/>
            <a:chOff x="6471147" y="3062607"/>
            <a:chExt cx="572161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1147" y="3062607"/>
              <a:ext cx="572161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91810" y="4835630"/>
            <a:ext cx="1003911" cy="1934906"/>
            <a:chOff x="12891810" y="4835630"/>
            <a:chExt cx="1003911" cy="19349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91810" y="4835630"/>
              <a:ext cx="1003911" cy="19349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23327" y="6817335"/>
            <a:ext cx="1321830" cy="2547653"/>
            <a:chOff x="4123327" y="6817335"/>
            <a:chExt cx="1321830" cy="254765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3327" y="6817335"/>
              <a:ext cx="1321830" cy="254765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00233" y="1315438"/>
            <a:ext cx="9332867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6500" b="1" dirty="0" smtClean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감사합니다</a:t>
            </a:r>
            <a:r>
              <a:rPr lang="ko-KR" altLang="en-US" sz="6500" b="1" dirty="0" smtClean="0">
                <a:latin typeface="Black Han Sans" pitchFamily="34" charset="0"/>
              </a:rPr>
              <a:t> </a:t>
            </a:r>
            <a:r>
              <a:rPr lang="en-US" altLang="ko-KR" sz="6500" b="1" dirty="0" smtClean="0">
                <a:latin typeface="Black Han Sans" pitchFamily="34" charset="0"/>
              </a:rPr>
              <a:t>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305550" cy="10287000"/>
          </a:xfrm>
          <a:prstGeom prst="rect">
            <a:avLst/>
          </a:prstGeom>
          <a:solidFill>
            <a:schemeClr val="accent3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32" name="그룹 1003"/>
          <p:cNvGrpSpPr/>
          <p:nvPr/>
        </p:nvGrpSpPr>
        <p:grpSpPr>
          <a:xfrm>
            <a:off x="1752600" y="2401071"/>
            <a:ext cx="2611543" cy="6171429"/>
            <a:chOff x="1750106" y="3071732"/>
            <a:chExt cx="2611543" cy="6171429"/>
          </a:xfrm>
        </p:grpSpPr>
        <p:pic>
          <p:nvPicPr>
            <p:cNvPr id="33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0106" y="3071732"/>
              <a:ext cx="2611543" cy="6171429"/>
            </a:xfrm>
            <a:prstGeom prst="rect">
              <a:avLst/>
            </a:prstGeom>
          </p:spPr>
        </p:pic>
      </p:grpSp>
      <p:sp>
        <p:nvSpPr>
          <p:cNvPr id="34" name="Object 9"/>
          <p:cNvSpPr txBox="1"/>
          <p:nvPr/>
        </p:nvSpPr>
        <p:spPr>
          <a:xfrm>
            <a:off x="7575852" y="4305300"/>
            <a:ext cx="9416748" cy="1969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0400" b="1" dirty="0" smtClean="0">
                <a:solidFill>
                  <a:schemeClr val="bg2">
                    <a:lumMod val="1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01. </a:t>
            </a:r>
            <a:r>
              <a:rPr lang="ko-KR" altLang="en-US" sz="10400" b="1" dirty="0" smtClean="0">
                <a:solidFill>
                  <a:schemeClr val="bg2">
                    <a:lumMod val="10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이슈 분석</a:t>
            </a:r>
            <a:endParaRPr lang="en-US" sz="10400" b="1" dirty="0" smtClean="0">
              <a:solidFill>
                <a:schemeClr val="bg2">
                  <a:lumMod val="1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Black Han Sans" pitchFamily="34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4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33678" y="1562101"/>
            <a:ext cx="16339922" cy="8305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30" name="Picture 6" descr="1인당 생애주기 적자. 그래픽=김영희 02@joongang.co.k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199587"/>
            <a:ext cx="6200344" cy="47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8"/>
          <p:cNvSpPr txBox="1"/>
          <p:nvPr/>
        </p:nvSpPr>
        <p:spPr>
          <a:xfrm>
            <a:off x="304800" y="266700"/>
            <a:ext cx="3581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01. </a:t>
            </a:r>
            <a:r>
              <a:rPr lang="ko-KR" altLang="en-US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이슈분석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0626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033678" y="1562101"/>
            <a:ext cx="16339922" cy="83058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30" name="Picture 6" descr="1인당 생애주기 적자. 그래픽=김영희 02@joongang.co.k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199587"/>
            <a:ext cx="6200344" cy="47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openads-real.s3.amazonaws.com/openadsAdmin/smart-editor/images/20230726095203897_983898a3-0785-43f0-8ca1-d9efe62a46f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616" y="1916585"/>
            <a:ext cx="6953250" cy="765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8"/>
          <p:cNvSpPr txBox="1"/>
          <p:nvPr/>
        </p:nvSpPr>
        <p:spPr>
          <a:xfrm>
            <a:off x="304800" y="266700"/>
            <a:ext cx="3581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01. </a:t>
            </a:r>
            <a:r>
              <a:rPr lang="ko-KR" altLang="en-US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이슈분석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10626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58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09600" y="1485900"/>
            <a:ext cx="8382000" cy="7696201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028700" y="4817803"/>
            <a:ext cx="1322329" cy="3629947"/>
            <a:chOff x="1284426" y="5212151"/>
            <a:chExt cx="1322329" cy="36299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26" y="5212151"/>
              <a:ext cx="1322329" cy="3629947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3" t="5295" r="14947" b="7864"/>
          <a:stretch/>
        </p:blipFill>
        <p:spPr>
          <a:xfrm>
            <a:off x="2541529" y="2284153"/>
            <a:ext cx="5867400" cy="5029200"/>
          </a:xfrm>
          <a:prstGeom prst="rect">
            <a:avLst/>
          </a:prstGeom>
        </p:spPr>
      </p:pic>
      <p:sp>
        <p:nvSpPr>
          <p:cNvPr id="11" name="Object 8"/>
          <p:cNvSpPr txBox="1"/>
          <p:nvPr/>
        </p:nvSpPr>
        <p:spPr>
          <a:xfrm>
            <a:off x="304800" y="183059"/>
            <a:ext cx="3581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01. </a:t>
            </a:r>
            <a:r>
              <a:rPr lang="ko-KR" altLang="en-US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이슈분석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864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8599430" y="2324100"/>
            <a:ext cx="9035286" cy="7696201"/>
          </a:xfrm>
          <a:prstGeom prst="roundRect">
            <a:avLst/>
          </a:prstGeom>
          <a:solidFill>
            <a:schemeClr val="accent3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9600" y="1485900"/>
            <a:ext cx="8382000" cy="7696201"/>
          </a:xfrm>
          <a:prstGeom prst="roundRect">
            <a:avLst/>
          </a:prstGeom>
          <a:solidFill>
            <a:schemeClr val="accent3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60000"/>
                  <a:lumOff val="4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855185" y="6295100"/>
            <a:ext cx="1899415" cy="3086100"/>
            <a:chOff x="15810923" y="5460490"/>
            <a:chExt cx="2107477" cy="33491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0923" y="5460490"/>
              <a:ext cx="2107477" cy="33491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8700" y="4817803"/>
            <a:ext cx="1322329" cy="3629947"/>
            <a:chOff x="1284426" y="5212151"/>
            <a:chExt cx="1322329" cy="36299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26" y="5212151"/>
              <a:ext cx="1322329" cy="3629947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3" t="5295" r="14947" b="7864"/>
          <a:stretch/>
        </p:blipFill>
        <p:spPr>
          <a:xfrm>
            <a:off x="2541529" y="2284153"/>
            <a:ext cx="5867400" cy="50292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300" y="3124200"/>
            <a:ext cx="6096000" cy="6096000"/>
          </a:xfrm>
          <a:prstGeom prst="rect">
            <a:avLst/>
          </a:prstGeom>
        </p:spPr>
      </p:pic>
      <p:sp>
        <p:nvSpPr>
          <p:cNvPr id="11" name="Object 8"/>
          <p:cNvSpPr txBox="1"/>
          <p:nvPr/>
        </p:nvSpPr>
        <p:spPr>
          <a:xfrm>
            <a:off x="304800" y="183059"/>
            <a:ext cx="3581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01. </a:t>
            </a:r>
            <a:r>
              <a:rPr lang="ko-KR" altLang="en-US" sz="4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이슈분석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9864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4078747"/>
            <a:ext cx="5305425" cy="3200400"/>
          </a:xfrm>
          <a:prstGeom prst="rect">
            <a:avLst/>
          </a:prstGeom>
        </p:spPr>
      </p:pic>
      <p:sp>
        <p:nvSpPr>
          <p:cNvPr id="9" name="Object 8"/>
          <p:cNvSpPr txBox="1"/>
          <p:nvPr/>
        </p:nvSpPr>
        <p:spPr>
          <a:xfrm>
            <a:off x="304800" y="183059"/>
            <a:ext cx="3581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01. </a:t>
            </a:r>
            <a:r>
              <a:rPr kumimoji="0" lang="ko-KR" alt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이슈분석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9864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9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4078747"/>
            <a:ext cx="5305425" cy="3200400"/>
          </a:xfrm>
          <a:prstGeom prst="rect">
            <a:avLst/>
          </a:prstGeom>
        </p:spPr>
      </p:pic>
      <p:pic>
        <p:nvPicPr>
          <p:cNvPr id="2050" name="Picture 2" descr="찾아가는 시니어 스마트폰 교육 &lt; 일자리/교육 &lt; 시니어라이프 &lt; 기사본문 - 이모작뉴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1878471"/>
            <a:ext cx="57150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8"/>
          <p:cNvSpPr txBox="1"/>
          <p:nvPr/>
        </p:nvSpPr>
        <p:spPr>
          <a:xfrm>
            <a:off x="304800" y="183059"/>
            <a:ext cx="35814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01. </a:t>
            </a:r>
            <a:r>
              <a:rPr kumimoji="0" lang="ko-KR" alt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Black Han Sans" pitchFamily="34" charset="0"/>
              </a:rPr>
              <a:t>이슈분석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986456"/>
            <a:ext cx="18288000" cy="19464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9BBB59">
                  <a:lumMod val="50000"/>
                </a:srgbClr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80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401</Words>
  <Application>Microsoft Office PowerPoint</Application>
  <PresentationFormat>사용자 지정</PresentationFormat>
  <Paragraphs>121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Arial</vt:lpstr>
      <vt:lpstr>Black Han Sans</vt:lpstr>
      <vt:lpstr>?? ??</vt:lpstr>
      <vt:lpstr>Gwangyang Touching</vt:lpstr>
      <vt:lpstr>210 SaengwhalbanjangOTF Regular</vt:lpstr>
      <vt:lpstr>Calibri</vt:lpstr>
      <vt:lpstr>에스코어 드림 5 Medium</vt:lpstr>
      <vt:lpstr>에스코어 드림 7 ExtraBold</vt:lpstr>
      <vt:lpstr>Office Theme</vt:lpstr>
      <vt:lpstr>1_Office Theme</vt:lpstr>
      <vt:lpstr>2_Office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SSAFY</cp:lastModifiedBy>
  <cp:revision>31</cp:revision>
  <dcterms:created xsi:type="dcterms:W3CDTF">2024-01-04T13:25:19Z</dcterms:created>
  <dcterms:modified xsi:type="dcterms:W3CDTF">2024-01-04T07:02:38Z</dcterms:modified>
</cp:coreProperties>
</file>