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9144000"/>
  <p:notesSz cx="6858000" cy="9144000"/>
  <p:embeddedFontLst>
    <p:embeddedFont>
      <p:font typeface="Quattrocento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056BD4-F5D9-483D-8949-227AA48D0E98}">
  <a:tblStyle styleId="{4E056BD4-F5D9-483D-8949-227AA48D0E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QuattrocentoSans-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QuattrocentoSans-italic.fntdata"/><Relationship Id="rId30" Type="http://schemas.openxmlformats.org/officeDocument/2006/relationships/slide" Target="slides/slide24.xml"/><Relationship Id="rId74" Type="http://schemas.openxmlformats.org/officeDocument/2006/relationships/font" Target="fonts/QuattrocentoSans-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QuattrocentoSans-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5" name="Google Shape;10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2" name="Google Shape;11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8" name="Google Shape;11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6" name="Google Shape;12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1" name="Google Shape;13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aab5c7b5e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aab5c7b5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 name="Google Shape;137;g3aab5c7b5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2" name="Google Shape;14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aab5c7b5e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aab5c7b5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8" name="Google Shape;148;g3aab5c7b5e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3" name="Google Shape;15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aab5c7b5e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aab5c7b5e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 name="Google Shape;159;g3aab5c7b5e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5" name="Google Shape;5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4" name="Google Shape;16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 name="Google Shape;16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b24950e4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5" name="Google Shape;175;g3b24950e41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6" name="Google Shape;18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3" name="Google Shape;19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b24950e41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98" name="Google Shape;198;g3b24950e41_1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03" name="Google Shape;20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b24950e41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08" name="Google Shape;208;g3b24950e41_1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3" name="Google Shape;21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aad90bf17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aad90bf1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9" name="Google Shape;219;g3aad90bf1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1" name="Google Shape;6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b235bcfa9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b235bcfa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 name="Google Shape;227;g3b235bcfa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b235bcfa9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b235bcfa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 name="Google Shape;237;g3b235bcfa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6" name="Google Shape;24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b235bcfa9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b235bcfa9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5" name="Google Shape;255;g3b235bcfa9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1" name="Google Shape;26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aad90bf1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aad90bf1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0" name="Google Shape;270;g3aad90bf1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b235bcfa9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b235bcfa9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8" name="Google Shape;278;g3b235bcfa9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ab6de411b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ab6de411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8" name="Google Shape;288;g3ab6de411b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9" name="Google Shape;29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From Bayesian Networks, I am using the variables which was selected from our linear </a:t>
            </a:r>
            <a:r>
              <a:rPr lang="en-US"/>
              <a:t>model</a:t>
            </a:r>
            <a:r>
              <a:rPr lang="en-US"/>
              <a:t> to do the analysis, try to see the conditional probability between target </a:t>
            </a:r>
            <a:r>
              <a:rPr lang="en-US"/>
              <a:t>variable</a:t>
            </a:r>
            <a:r>
              <a:rPr lang="en-US"/>
              <a:t>(salary) and other variables. Before the analysis, I was trying to </a:t>
            </a:r>
            <a:r>
              <a:rPr lang="en-US"/>
              <a:t>bin</a:t>
            </a:r>
            <a:r>
              <a:rPr lang="en-US"/>
              <a:t> some variables such as Salary, Urban or Rural, State experience, &amp; Out of state experience and removed some variables which cannot be binning such as Year &amp; District County. After data preprocessing, the Bayesian Network plot is above, there are some grouping between each variables. I’ll make a summary of each groups in the next slide.</a:t>
            </a:r>
            <a:endParaRPr/>
          </a:p>
        </p:txBody>
      </p:sp>
      <p:sp>
        <p:nvSpPr>
          <p:cNvPr id="304" name="Google Shape;30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7" name="Google Shape;6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b294e2489_1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b294e2489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From the plot, we could see the conditional dependency between each variables. From the salary node, salary is connected with gender &amp; urban_or_rural. Primary assignment group is connected with urban or rural, salary, &amp; gender. Highest degree achieved is connected with primary assignment group, urban or rural, &amp; salary. Out of state experience is connected with urban or rural &amp; salary. State experience is connected with primary assignment group, urban or rural, &amp; gender. Race is connected with salary, urban or rural, &amp; primary assignment group. Because our target variable is salary, so we are only going to analysis the connection in salary node.</a:t>
            </a:r>
            <a:endParaRPr/>
          </a:p>
        </p:txBody>
      </p:sp>
      <p:sp>
        <p:nvSpPr>
          <p:cNvPr id="312" name="Google Shape;312;g3b294e2489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b294e2489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b294e2489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Before the further analysis between salary and gender and salary and urban or rural, we have to perform t-test and ANOVA test to see if our model is significant. I’ve performed t-test between salary and gender, and performed ANOVA test between salary and urban or rural. And the result is above, both tests are statistically </a:t>
            </a:r>
            <a:r>
              <a:rPr lang="en-US"/>
              <a:t>significant</a:t>
            </a:r>
            <a:r>
              <a:rPr lang="en-US"/>
              <a:t> difference in means with p-value &lt; 0.05. So there is a significant relationship between salary &amp; gender and salary &amp; urban or rural. It is a valid model. We could use it to further our analysis.</a:t>
            </a:r>
            <a:endParaRPr/>
          </a:p>
        </p:txBody>
      </p:sp>
      <p:sp>
        <p:nvSpPr>
          <p:cNvPr id="319" name="Google Shape;319;g3b294e2489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b294e2489_1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b294e2489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After testing the significant, I created the conditional probability table in salary node. From the table, we could see that there is low salary in rural(57.68% for female and 48.57% in male). Salary is equally distributed for female in urban(low: 34.97%, middle: 33.71%, and high: 31.32%) and high salary for male in urban(45.27%) than female(31.32%).</a:t>
            </a:r>
            <a:endParaRPr/>
          </a:p>
        </p:txBody>
      </p:sp>
      <p:sp>
        <p:nvSpPr>
          <p:cNvPr id="329" name="Google Shape;329;g3b294e2489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b294e2489_1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b294e2489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Next, we are going to see it </a:t>
            </a:r>
            <a:r>
              <a:rPr lang="en-US"/>
              <a:t>individually, so I created the conditional probability table between salary vs gender and salary vs urban or rural. From the table between salary vs gender, male’s salaries are higher than females. Female’s salaries are equally distributed. There is a rising trend in male’s salaries(low: 27.56% to high: 40.73%), however, there is a declining trend in female’s salaries(low: 35.14% to high: 31.35%).</a:t>
            </a:r>
            <a:endParaRPr/>
          </a:p>
          <a:p>
            <a:pPr indent="0" lvl="0" marL="0">
              <a:spcBef>
                <a:spcPts val="0"/>
              </a:spcBef>
              <a:spcAft>
                <a:spcPts val="0"/>
              </a:spcAft>
              <a:buNone/>
            </a:pPr>
            <a:r>
              <a:rPr lang="en-US"/>
              <a:t>From the table between salary vs urban or rural, rural’s salaries are lower than urban’s. Urban’s salaries are equally distributed. There is a declining trend in rural salaries(low: 55.61% to high: 11.30%), however, there is a rising trend in urban’s salaries(low: 33.48% to high: 34.84%).</a:t>
            </a:r>
            <a:endParaRPr/>
          </a:p>
          <a:p>
            <a:pPr indent="0" lvl="0" marL="0" rtl="0">
              <a:spcBef>
                <a:spcPts val="0"/>
              </a:spcBef>
              <a:spcAft>
                <a:spcPts val="0"/>
              </a:spcAft>
              <a:buNone/>
            </a:pPr>
            <a:r>
              <a:rPr lang="en-US" sz="1100">
                <a:latin typeface="Arial"/>
                <a:ea typeface="Arial"/>
                <a:cs typeface="Arial"/>
                <a:sym typeface="Arial"/>
              </a:rPr>
              <a:t>In conclusion, the target variable salary is conditioned on gender &amp; rural or urban. Female teachers who teaching in rural are having the highest conditional probability in low salaries(over 50%) and the lowest in high salary(not over 10%). Male’s salaries are higher than females, and urban salaries are higher that rural.</a:t>
            </a:r>
            <a:endParaRPr/>
          </a:p>
        </p:txBody>
      </p:sp>
      <p:sp>
        <p:nvSpPr>
          <p:cNvPr id="338" name="Google Shape;338;g3b294e2489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2" name="Google Shape;35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7" name="Google Shape;357;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64" name="Google Shape;36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69" name="Google Shape;36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a:t>·        Females outnumbers males nearly 4 to 1</a:t>
            </a:r>
            <a:endParaRPr/>
          </a:p>
          <a:p>
            <a:pPr indent="0" lvl="0" marL="0" marR="0" rtl="0" algn="l">
              <a:spcBef>
                <a:spcPts val="0"/>
              </a:spcBef>
              <a:spcAft>
                <a:spcPts val="0"/>
              </a:spcAft>
              <a:buClr>
                <a:schemeClr val="dk1"/>
              </a:buClr>
              <a:buSzPts val="1100"/>
              <a:buFont typeface="Arial"/>
              <a:buNone/>
            </a:pPr>
            <a:r>
              <a:rPr lang="en-US"/>
              <a:t>·        Each year in the data both the mean and median male salaries are higher than those of female</a:t>
            </a:r>
            <a:endParaRPr/>
          </a:p>
          <a:p>
            <a:pPr indent="0" lvl="0" marL="0" marR="0" rtl="0" algn="l">
              <a:spcBef>
                <a:spcPts val="0"/>
              </a:spcBef>
              <a:spcAft>
                <a:spcPts val="0"/>
              </a:spcAft>
              <a:buClr>
                <a:schemeClr val="dk1"/>
              </a:buClr>
              <a:buSzPts val="1100"/>
              <a:buFont typeface="Arial"/>
              <a:buNone/>
            </a:pPr>
            <a:r>
              <a:rPr lang="en-US"/>
              <a:t>·        Point to slide and point out differences – you can see that it is getting better but there is still disparity – 10-11% in 2003 and 7.5-8% 2012.</a:t>
            </a:r>
            <a:endParaRPr/>
          </a:p>
          <a:p>
            <a:pPr indent="0" lvl="0" marL="0" marR="0" rtl="0" algn="l">
              <a:spcBef>
                <a:spcPts val="0"/>
              </a:spcBef>
              <a:spcAft>
                <a:spcPts val="0"/>
              </a:spcAft>
              <a:buNone/>
            </a:pPr>
            <a:r>
              <a:t/>
            </a:r>
            <a:endParaRPr/>
          </a:p>
        </p:txBody>
      </p:sp>
      <p:sp>
        <p:nvSpPr>
          <p:cNvPr id="375" name="Google Shape;37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US" sz="1100">
                <a:latin typeface="Arial"/>
                <a:ea typeface="Arial"/>
                <a:cs typeface="Arial"/>
                <a:sym typeface="Arial"/>
              </a:rPr>
              <a:t>·        Top Table – shows the distribution of Primary Assignment Group for each gender</a:t>
            </a:r>
            <a:endParaRPr sz="1100">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Females are more likely to be General Education than any other group</a:t>
            </a:r>
            <a:endParaRPr sz="1100">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Males are more likely to be STEM and Elective than any other group</a:t>
            </a:r>
            <a:endParaRPr sz="1100">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1100">
                <a:latin typeface="Arial"/>
                <a:ea typeface="Arial"/>
                <a:cs typeface="Arial"/>
                <a:sym typeface="Arial"/>
              </a:rPr>
              <a:t>·        Bottom Table – shows the median salary of each Primary Assignment Group for each Gender</a:t>
            </a:r>
            <a:endParaRPr sz="1100">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Males make more in every category – anywhere from $1.5k (Social Studies) to $8K (Student Support – example: counselor)</a:t>
            </a:r>
            <a:endParaRPr sz="1100">
              <a:latin typeface="Arial"/>
              <a:ea typeface="Arial"/>
              <a:cs typeface="Arial"/>
              <a:sym typeface="Arial"/>
            </a:endParaRPr>
          </a:p>
          <a:p>
            <a:pPr indent="0" lvl="0" marL="0">
              <a:spcBef>
                <a:spcPts val="0"/>
              </a:spcBef>
              <a:spcAft>
                <a:spcPts val="0"/>
              </a:spcAft>
              <a:buNone/>
            </a:pPr>
            <a:r>
              <a:t/>
            </a:r>
            <a:endParaRPr/>
          </a:p>
        </p:txBody>
      </p:sp>
      <p:sp>
        <p:nvSpPr>
          <p:cNvPr id="381" name="Google Shape;38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 name="Google Shape;7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86" name="Google Shape;38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482600"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Top Table – shows the distribution of the Races across the Primary Assignment Groups</a:t>
            </a:r>
            <a:endParaRPr sz="1100">
              <a:latin typeface="Arial"/>
              <a:ea typeface="Arial"/>
              <a:cs typeface="Arial"/>
              <a:sym typeface="Arial"/>
            </a:endParaRPr>
          </a:p>
          <a:p>
            <a:pPr indent="0" lvl="0" marL="939800" rtl="0">
              <a:lnSpc>
                <a:spcPct val="115000"/>
              </a:lnSpc>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Due to whites being the largest group, the make up the majority of all assignments</a:t>
            </a:r>
            <a:endParaRPr sz="1100">
              <a:latin typeface="Arial"/>
              <a:ea typeface="Arial"/>
              <a:cs typeface="Arial"/>
              <a:sym typeface="Arial"/>
            </a:endParaRPr>
          </a:p>
          <a:p>
            <a:pPr indent="0" lvl="0" marL="939800" rtl="0">
              <a:lnSpc>
                <a:spcPct val="115000"/>
              </a:lnSpc>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Standout is Hispanic for foreign language, black is second highest for remaining categories</a:t>
            </a:r>
            <a:endParaRPr sz="1100">
              <a:latin typeface="Arial"/>
              <a:ea typeface="Arial"/>
              <a:cs typeface="Arial"/>
              <a:sym typeface="Arial"/>
            </a:endParaRPr>
          </a:p>
          <a:p>
            <a:pPr indent="0" lvl="0" marL="482600"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Bottom Table – shows the distribution of Primary Assignment Groups for each Race</a:t>
            </a:r>
            <a:endParaRPr sz="1100">
              <a:latin typeface="Arial"/>
              <a:ea typeface="Arial"/>
              <a:cs typeface="Arial"/>
              <a:sym typeface="Arial"/>
            </a:endParaRPr>
          </a:p>
          <a:p>
            <a:pPr indent="0" lvl="0" marL="939800" rtl="0">
              <a:lnSpc>
                <a:spcPct val="115000"/>
              </a:lnSpc>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For each Race</a:t>
            </a:r>
            <a:endParaRPr sz="1100">
              <a:latin typeface="Arial"/>
              <a:ea typeface="Arial"/>
              <a:cs typeface="Arial"/>
              <a:sym typeface="Arial"/>
            </a:endParaRPr>
          </a:p>
          <a:p>
            <a:pPr indent="0" lvl="0" marL="1397000"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Highest % is general education for all except Hispanic (foreign language)</a:t>
            </a:r>
            <a:endParaRPr sz="1100">
              <a:latin typeface="Arial"/>
              <a:ea typeface="Arial"/>
              <a:cs typeface="Arial"/>
              <a:sym typeface="Arial"/>
            </a:endParaRPr>
          </a:p>
          <a:p>
            <a:pPr indent="0" lvl="0" marL="1397000"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Foreign language has the most variety</a:t>
            </a:r>
            <a:endParaRPr sz="1100">
              <a:latin typeface="Arial"/>
              <a:ea typeface="Arial"/>
              <a:cs typeface="Arial"/>
              <a:sym typeface="Arial"/>
            </a:endParaRPr>
          </a:p>
          <a:p>
            <a:pPr indent="0" lvl="0" marL="939800" rtl="0">
              <a:lnSpc>
                <a:spcPct val="115000"/>
              </a:lnSpc>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Black and multiple more student support than other races</a:t>
            </a:r>
            <a:endParaRPr sz="1100">
              <a:latin typeface="Arial"/>
              <a:ea typeface="Arial"/>
              <a:cs typeface="Arial"/>
              <a:sym typeface="Arial"/>
            </a:endParaRPr>
          </a:p>
          <a:p>
            <a:pPr indent="0" lvl="0" marL="939800" rtl="0">
              <a:lnSpc>
                <a:spcPct val="115000"/>
              </a:lnSpc>
              <a:spcBef>
                <a:spcPts val="0"/>
              </a:spcBef>
              <a:spcAft>
                <a:spcPts val="0"/>
              </a:spcAft>
              <a:buClr>
                <a:schemeClr val="dk1"/>
              </a:buClr>
              <a:buSzPts val="11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If you are Asian you are next likely to be STEM after general ed</a:t>
            </a:r>
            <a:endParaRPr sz="1100">
              <a:latin typeface="Arial"/>
              <a:ea typeface="Arial"/>
              <a:cs typeface="Arial"/>
              <a:sym typeface="Arial"/>
            </a:endParaRPr>
          </a:p>
          <a:p>
            <a:pPr indent="0" lvl="0" marL="482600"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        Note all items are sorted highest to lowest by median salary of race for the whole dataset – whites make the least median</a:t>
            </a:r>
            <a:endParaRPr sz="1100">
              <a:latin typeface="Arial"/>
              <a:ea typeface="Arial"/>
              <a:cs typeface="Arial"/>
              <a:sym typeface="Arial"/>
            </a:endParaRPr>
          </a:p>
          <a:p>
            <a:pPr indent="0" lvl="0" marL="0">
              <a:spcBef>
                <a:spcPts val="0"/>
              </a:spcBef>
              <a:spcAft>
                <a:spcPts val="0"/>
              </a:spcAft>
              <a:buNone/>
            </a:pPr>
            <a:r>
              <a:t/>
            </a:r>
            <a:endParaRPr/>
          </a:p>
        </p:txBody>
      </p:sp>
      <p:sp>
        <p:nvSpPr>
          <p:cNvPr id="391" name="Google Shape;39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6" name="Google Shape;39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01" name="Google Shape;40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06" name="Google Shape;40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11" name="Google Shape;41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16" name="Google Shape;41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21" name="Google Shape;421;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26" name="Google Shape;426;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1" name="Google Shape;431;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8" name="Google Shape;7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6" name="Google Shape;436;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1" name="Google Shape;441;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3b294e248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b294e248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US" sz="950">
                <a:solidFill>
                  <a:srgbClr val="222222"/>
                </a:solidFill>
                <a:latin typeface="Arial"/>
                <a:ea typeface="Arial"/>
                <a:cs typeface="Arial"/>
                <a:sym typeface="Arial"/>
              </a:rPr>
              <a:t>Here are two schools in the city. Sullivan High School in Rogers Park and Westinghouse High School by the United Center. They are 10 miles apart.</a:t>
            </a:r>
            <a:endParaRPr sz="950">
              <a:solidFill>
                <a:srgbClr val="222222"/>
              </a:solidFill>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950">
                <a:solidFill>
                  <a:srgbClr val="222222"/>
                </a:solidFill>
                <a:latin typeface="Arial"/>
                <a:ea typeface="Arial"/>
                <a:cs typeface="Arial"/>
                <a:sym typeface="Arial"/>
              </a:rPr>
              <a:t>Median Salary at Sullivan is 27K higher than Westinghouse - I only used 2012 data. Sullivan has way more teachers with experience which explains why they make more.</a:t>
            </a:r>
            <a:endParaRPr sz="950">
              <a:solidFill>
                <a:srgbClr val="222222"/>
              </a:solidFill>
              <a:latin typeface="Arial"/>
              <a:ea typeface="Arial"/>
              <a:cs typeface="Arial"/>
              <a:sym typeface="Arial"/>
            </a:endParaRPr>
          </a:p>
          <a:p>
            <a:pPr indent="0" lvl="0" marL="0">
              <a:spcBef>
                <a:spcPts val="0"/>
              </a:spcBef>
              <a:spcAft>
                <a:spcPts val="0"/>
              </a:spcAft>
              <a:buNone/>
            </a:pPr>
            <a:r>
              <a:rPr lang="en-US" sz="950">
                <a:solidFill>
                  <a:srgbClr val="222222"/>
                </a:solidFill>
                <a:latin typeface="Arial"/>
                <a:ea typeface="Arial"/>
                <a:cs typeface="Arial"/>
                <a:sym typeface="Arial"/>
              </a:rPr>
              <a:t>However the CPS scores provided are way better at Westinghouse (Sullivan is on Probation). So it seems like teacher performance is not being considered (is that fair?).</a:t>
            </a:r>
            <a:endParaRPr sz="950">
              <a:solidFill>
                <a:srgbClr val="222222"/>
              </a:solidFill>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950">
                <a:solidFill>
                  <a:srgbClr val="222222"/>
                </a:solidFill>
                <a:latin typeface="Arial"/>
                <a:ea typeface="Arial"/>
                <a:cs typeface="Arial"/>
                <a:sym typeface="Arial"/>
              </a:rPr>
              <a:t>Sullivan has more teachers than westinghouse in our data but its not clear proportionally if the makeup of Primary Assignment Group in our data is different.</a:t>
            </a:r>
            <a:endParaRPr sz="950">
              <a:solidFill>
                <a:srgbClr val="222222"/>
              </a:solidFill>
              <a:latin typeface="Arial"/>
              <a:ea typeface="Arial"/>
              <a:cs typeface="Arial"/>
              <a:sym typeface="Arial"/>
            </a:endParaRPr>
          </a:p>
          <a:p>
            <a:pPr indent="0" lvl="0" marL="0">
              <a:spcBef>
                <a:spcPts val="0"/>
              </a:spcBef>
              <a:spcAft>
                <a:spcPts val="0"/>
              </a:spcAft>
              <a:buClr>
                <a:schemeClr val="dk1"/>
              </a:buClr>
              <a:buSzPts val="1100"/>
              <a:buFont typeface="Arial"/>
              <a:buNone/>
            </a:pPr>
            <a:r>
              <a:rPr lang="en-US" sz="950">
                <a:solidFill>
                  <a:srgbClr val="222222"/>
                </a:solidFill>
                <a:latin typeface="Arial"/>
                <a:ea typeface="Arial"/>
                <a:cs typeface="Arial"/>
                <a:sym typeface="Arial"/>
              </a:rPr>
              <a:t>Rogers Park is certainly a “rougher area” than by the United Center (confirmed by the non -teacher scores?).</a:t>
            </a:r>
            <a:endParaRPr sz="950">
              <a:solidFill>
                <a:srgbClr val="222222"/>
              </a:solidFill>
              <a:latin typeface="Arial"/>
              <a:ea typeface="Arial"/>
              <a:cs typeface="Arial"/>
              <a:sym typeface="Arial"/>
            </a:endParaRPr>
          </a:p>
          <a:p>
            <a:pPr indent="0" lvl="0" marL="0">
              <a:spcBef>
                <a:spcPts val="0"/>
              </a:spcBef>
              <a:spcAft>
                <a:spcPts val="0"/>
              </a:spcAft>
              <a:buNone/>
            </a:pPr>
            <a:r>
              <a:t/>
            </a:r>
            <a:endParaRPr/>
          </a:p>
        </p:txBody>
      </p:sp>
      <p:sp>
        <p:nvSpPr>
          <p:cNvPr id="447" name="Google Shape;447;g3b294e248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56" name="Google Shape;456;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1" name="Google Shape;46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7" name="Google Shape;46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3" name="Google Shape;473;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4" name="Google Shape;8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1" name="Google Shape;9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Rural is defined as a county not part of a metropolitan statistical area (MSA), as defined by the U.S. Census Bureau; or a county that is part of a MSA but has a population less than 60,000.</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Information from the Illinois Critical Access Hospital Network</a:t>
            </a:r>
            <a:endParaRPr/>
          </a:p>
        </p:txBody>
      </p:sp>
      <p:sp>
        <p:nvSpPr>
          <p:cNvPr id="98" name="Google Shape;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4400"/>
              <a:buFont typeface="Quattrocento Sans"/>
              <a:buNone/>
              <a:defRPr b="0" i="0" sz="4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Quattrocento Sans"/>
                <a:ea typeface="Quattrocento Sans"/>
                <a:cs typeface="Quattrocento Sans"/>
                <a:sym typeface="Quattrocento Sans"/>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Quattrocento Sans"/>
                <a:ea typeface="Quattrocento Sans"/>
                <a:cs typeface="Quattrocento Sans"/>
                <a:sym typeface="Quattrocento Sans"/>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Quattrocento Sans"/>
                <a:ea typeface="Quattrocento Sans"/>
                <a:cs typeface="Quattrocento Sans"/>
                <a:sym typeface="Quattrocento Sans"/>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Quattrocento Sans"/>
                <a:ea typeface="Quattrocento Sans"/>
                <a:cs typeface="Quattrocento Sans"/>
                <a:sym typeface="Quattrocento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Quattrocento Sans"/>
                <a:ea typeface="Quattrocento Sans"/>
                <a:cs typeface="Quattrocento Sans"/>
                <a:sym typeface="Quattrocento Sans"/>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Quattrocento Sans"/>
                <a:ea typeface="Quattrocento Sans"/>
                <a:cs typeface="Quattrocento Sans"/>
                <a:sym typeface="Quattrocento Sans"/>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Quattrocento Sans"/>
                <a:ea typeface="Quattrocento Sans"/>
                <a:cs typeface="Quattrocento Sans"/>
                <a:sym typeface="Quattrocento Sans"/>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Quattrocento Sans"/>
                <a:ea typeface="Quattrocento Sans"/>
                <a:cs typeface="Quattrocento Sans"/>
                <a:sym typeface="Quattrocento Sans"/>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 name="Google Shape;22;p4"/>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4"/>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5"/>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Quattrocento Sans"/>
                <a:ea typeface="Quattrocento Sans"/>
                <a:cs typeface="Quattrocento Sans"/>
                <a:sym typeface="Quattrocento Sans"/>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Quattrocento Sans"/>
                <a:ea typeface="Quattrocento Sans"/>
                <a:cs typeface="Quattrocento Sans"/>
                <a:sym typeface="Quattrocento Sans"/>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Quattrocento Sans"/>
                <a:ea typeface="Quattrocento Sans"/>
                <a:cs typeface="Quattrocento Sans"/>
                <a:sym typeface="Quattrocento Sans"/>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Quattrocento Sans"/>
                <a:ea typeface="Quattrocento Sans"/>
                <a:cs typeface="Quattrocento Sans"/>
                <a:sym typeface="Quattrocento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5" name="Google Shape;3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6" name="Google Shape;36;p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Quattrocento Sans"/>
                <a:ea typeface="Quattrocento Sans"/>
                <a:cs typeface="Quattrocento Sans"/>
                <a:sym typeface="Quattrocento Sans"/>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Quattrocento Sans"/>
                <a:ea typeface="Quattrocento Sans"/>
                <a:cs typeface="Quattrocento Sans"/>
                <a:sym typeface="Quattrocento Sans"/>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Quattrocento Sans"/>
                <a:ea typeface="Quattrocento Sans"/>
                <a:cs typeface="Quattrocento Sans"/>
                <a:sym typeface="Quattrocento Sans"/>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Quattrocento Sans"/>
                <a:ea typeface="Quattrocento Sans"/>
                <a:cs typeface="Quattrocento Sans"/>
                <a:sym typeface="Quattrocento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6"/>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C:\Users\Owner\AppData\Local\Microsoft\Windows\Temporary Internet Files\Content.IE5\18X3X63O\MP900439472[1].jpg" id="10" name="Google Shape;10;p1"/>
          <p:cNvPicPr preferRelativeResize="0"/>
          <p:nvPr/>
        </p:nvPicPr>
        <p:blipFill rotWithShape="1">
          <a:blip r:embed="rId1">
            <a:alphaModFix/>
          </a:blip>
          <a:srcRect b="0" l="19667" r="0" t="0"/>
          <a:stretch/>
        </p:blipFill>
        <p:spPr>
          <a:xfrm>
            <a:off x="-1044" y="1"/>
            <a:ext cx="9145044" cy="6903551"/>
          </a:xfrm>
          <a:prstGeom prst="rect">
            <a:avLst/>
          </a:prstGeom>
          <a:noFill/>
          <a:ln>
            <a:noFill/>
          </a:ln>
        </p:spPr>
      </p:pic>
      <p:sp>
        <p:nvSpPr>
          <p:cNvPr id="11" name="Google Shape;11;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4400"/>
              <a:buFont typeface="Quattrocento Sans"/>
              <a:buNone/>
              <a:defRPr b="0" i="0" sz="4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Quattrocento Sans"/>
                <a:ea typeface="Quattrocento Sans"/>
                <a:cs typeface="Quattrocento Sans"/>
                <a:sym typeface="Quattrocento Sans"/>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Quattrocento Sans"/>
                <a:ea typeface="Quattrocento Sans"/>
                <a:cs typeface="Quattrocento Sans"/>
                <a:sym typeface="Quattrocento Sans"/>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jpg"/><Relationship Id="rId4" Type="http://schemas.openxmlformats.org/officeDocument/2006/relationships/image" Target="../media/image5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jpg"/><Relationship Id="rId4" Type="http://schemas.openxmlformats.org/officeDocument/2006/relationships/image" Target="../media/image2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8.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9.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8"/>
          <p:cNvSpPr txBox="1"/>
          <p:nvPr>
            <p:ph type="ctrTitle"/>
          </p:nvPr>
        </p:nvSpPr>
        <p:spPr>
          <a:xfrm>
            <a:off x="685800" y="1143000"/>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Money In Education</a:t>
            </a:r>
            <a:endParaRPr/>
          </a:p>
        </p:txBody>
      </p:sp>
      <p:sp>
        <p:nvSpPr>
          <p:cNvPr id="51" name="Google Shape;51;p8"/>
          <p:cNvSpPr txBox="1"/>
          <p:nvPr>
            <p:ph idx="1" type="subTitle"/>
          </p:nvPr>
        </p:nvSpPr>
        <p:spPr>
          <a:xfrm>
            <a:off x="3124200" y="3429000"/>
            <a:ext cx="30480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888888"/>
              </a:buClr>
              <a:buSzPts val="2720"/>
              <a:buFont typeface="Arial"/>
              <a:buNone/>
            </a:pPr>
            <a:r>
              <a:rPr b="0" i="0" lang="en-US" sz="2720" u="none" cap="none" strike="noStrike">
                <a:solidFill>
                  <a:srgbClr val="888888"/>
                </a:solidFill>
                <a:latin typeface="Arial"/>
                <a:ea typeface="Arial"/>
                <a:cs typeface="Arial"/>
                <a:sym typeface="Arial"/>
              </a:rPr>
              <a:t>Sara McCarthy</a:t>
            </a:r>
            <a:endParaRPr/>
          </a:p>
          <a:p>
            <a:pPr indent="0" lvl="0" marL="0" marR="0" rtl="0" algn="ctr">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Arial"/>
                <a:ea typeface="Arial"/>
                <a:cs typeface="Arial"/>
                <a:sym typeface="Arial"/>
              </a:rPr>
              <a:t>Nicholas Scope</a:t>
            </a:r>
            <a:endParaRPr/>
          </a:p>
          <a:p>
            <a:pPr indent="0" lvl="0" marL="0" marR="0" rtl="0" algn="ctr">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Arial"/>
                <a:ea typeface="Arial"/>
                <a:cs typeface="Arial"/>
                <a:sym typeface="Arial"/>
              </a:rPr>
              <a:t>Andrew Carr</a:t>
            </a:r>
            <a:endParaRPr/>
          </a:p>
          <a:p>
            <a:pPr indent="0" lvl="0" marL="0" marR="0" rtl="0" algn="ctr">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Arial"/>
                <a:ea typeface="Arial"/>
                <a:cs typeface="Arial"/>
                <a:sym typeface="Arial"/>
              </a:rPr>
              <a:t>Tzu-Hao Peng</a:t>
            </a:r>
            <a:endParaRPr/>
          </a:p>
        </p:txBody>
      </p:sp>
      <p:sp>
        <p:nvSpPr>
          <p:cNvPr id="52" name="Google Shape;52;p8"/>
          <p:cNvSpPr txBox="1"/>
          <p:nvPr/>
        </p:nvSpPr>
        <p:spPr>
          <a:xfrm>
            <a:off x="3124200" y="5334000"/>
            <a:ext cx="3048000" cy="83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1400"/>
              <a:buFont typeface="Arial"/>
              <a:buNone/>
            </a:pPr>
            <a:r>
              <a:rPr b="0" i="0" lang="en-US" sz="1400" u="none" cap="none" strike="noStrike">
                <a:solidFill>
                  <a:srgbClr val="888888"/>
                </a:solidFill>
                <a:latin typeface="Arial"/>
                <a:ea typeface="Arial"/>
                <a:cs typeface="Arial"/>
                <a:sym typeface="Arial"/>
              </a:rPr>
              <a:t>CSC672</a:t>
            </a:r>
            <a:endParaRPr/>
          </a:p>
          <a:p>
            <a:pPr indent="0" lvl="0" marL="0" marR="0" rtl="0" algn="ctr">
              <a:spcBef>
                <a:spcPts val="280"/>
              </a:spcBef>
              <a:spcAft>
                <a:spcPts val="0"/>
              </a:spcAft>
              <a:buClr>
                <a:srgbClr val="888888"/>
              </a:buClr>
              <a:buSzPts val="1400"/>
              <a:buFont typeface="Arial"/>
              <a:buNone/>
            </a:pPr>
            <a:r>
              <a:rPr b="0" i="0" lang="en-US" sz="1400" u="none" cap="none" strike="noStrike">
                <a:solidFill>
                  <a:srgbClr val="888888"/>
                </a:solidFill>
                <a:latin typeface="Arial"/>
                <a:ea typeface="Arial"/>
                <a:cs typeface="Arial"/>
                <a:sym typeface="Arial"/>
              </a:rPr>
              <a:t>Predictive Analytics Capstone</a:t>
            </a:r>
            <a:endParaRPr/>
          </a:p>
          <a:p>
            <a:pPr indent="0" lvl="0" marL="0" marR="0" rtl="0" algn="ctr">
              <a:spcBef>
                <a:spcPts val="280"/>
              </a:spcBef>
              <a:spcAft>
                <a:spcPts val="0"/>
              </a:spcAft>
              <a:buClr>
                <a:srgbClr val="888888"/>
              </a:buClr>
              <a:buSzPts val="1400"/>
              <a:buFont typeface="Arial"/>
              <a:buNone/>
            </a:pPr>
            <a:r>
              <a:rPr b="0" i="0" lang="en-US" sz="1400" u="none" cap="none" strike="noStrike">
                <a:solidFill>
                  <a:srgbClr val="888888"/>
                </a:solidFill>
                <a:latin typeface="Arial"/>
                <a:ea typeface="Arial"/>
                <a:cs typeface="Arial"/>
                <a:sym typeface="Arial"/>
              </a:rPr>
              <a:t>Milestone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New Features</a:t>
            </a:r>
            <a:endParaRPr/>
          </a:p>
        </p:txBody>
      </p:sp>
      <p:sp>
        <p:nvSpPr>
          <p:cNvPr id="108" name="Google Shape;108;p17"/>
          <p:cNvSpPr txBox="1"/>
          <p:nvPr>
            <p:ph idx="1" type="body"/>
          </p:nvPr>
        </p:nvSpPr>
        <p:spPr>
          <a:xfrm>
            <a:off x="457200" y="1241927"/>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3000"/>
              <a:buFont typeface="Arial"/>
              <a:buNone/>
            </a:pPr>
            <a:r>
              <a:rPr b="0" i="0" lang="en-US" sz="3000" u="none" cap="none" strike="noStrike">
                <a:solidFill>
                  <a:schemeClr val="lt1"/>
                </a:solidFill>
                <a:latin typeface="Arial"/>
                <a:ea typeface="Arial"/>
                <a:cs typeface="Arial"/>
                <a:sym typeface="Arial"/>
              </a:rPr>
              <a:t>‘Primary_Assignment_Group’</a:t>
            </a:r>
            <a:r>
              <a:rPr lang="en-US" sz="3000"/>
              <a:t>: </a:t>
            </a:r>
            <a:r>
              <a:rPr b="0" i="0" lang="en-US" sz="3000" u="none" cap="none" strike="noStrike">
                <a:solidFill>
                  <a:schemeClr val="lt1"/>
                </a:solidFill>
                <a:latin typeface="Arial"/>
                <a:ea typeface="Arial"/>
                <a:cs typeface="Arial"/>
                <a:sym typeface="Arial"/>
              </a:rPr>
              <a:t>Recast 200+ Job Titles from ‘Primary_Assignment’ into 12 categories:</a:t>
            </a:r>
            <a:endParaRPr/>
          </a:p>
          <a:p>
            <a:pPr indent="0" lvl="0" marL="0" marR="0" rtl="0" algn="l">
              <a:lnSpc>
                <a:spcPct val="80000"/>
              </a:lnSpc>
              <a:spcBef>
                <a:spcPts val="0"/>
              </a:spcBef>
              <a:spcAft>
                <a:spcPts val="0"/>
              </a:spcAft>
              <a:buClr>
                <a:schemeClr val="lt1"/>
              </a:buClr>
              <a:buSzPts val="2000"/>
              <a:buFont typeface="Arial"/>
              <a:buNone/>
            </a:pPr>
            <a:r>
              <a:t/>
            </a:r>
            <a:endParaRPr/>
          </a:p>
          <a:p>
            <a:pPr indent="-215900" lvl="0" marL="342900" marR="0" rtl="0" algn="l">
              <a:lnSpc>
                <a:spcPct val="80000"/>
              </a:lnSpc>
              <a:spcBef>
                <a:spcPts val="4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215900" lvl="0" marL="342900" marR="0" rtl="0" algn="l">
              <a:lnSpc>
                <a:spcPct val="80000"/>
              </a:lnSpc>
              <a:spcBef>
                <a:spcPts val="4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215900" lvl="0" marL="342900" marR="0" rtl="0" algn="l">
              <a:lnSpc>
                <a:spcPct val="80000"/>
              </a:lnSpc>
              <a:spcBef>
                <a:spcPts val="4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215900" lvl="0" marL="342900" marR="0" rtl="0" algn="l">
              <a:lnSpc>
                <a:spcPct val="80000"/>
              </a:lnSpc>
              <a:spcBef>
                <a:spcPts val="4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215900" lvl="0" marL="342900" marR="0" rtl="0" algn="l">
              <a:lnSpc>
                <a:spcPct val="80000"/>
              </a:lnSpc>
              <a:spcBef>
                <a:spcPts val="4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09" name="Google Shape;109;p17"/>
          <p:cNvSpPr txBox="1"/>
          <p:nvPr/>
        </p:nvSpPr>
        <p:spPr>
          <a:xfrm>
            <a:off x="2622925" y="2364500"/>
            <a:ext cx="5297100" cy="3544200"/>
          </a:xfrm>
          <a:prstGeom prst="rect">
            <a:avLst/>
          </a:prstGeom>
          <a:noFill/>
          <a:ln>
            <a:noFill/>
          </a:ln>
        </p:spPr>
        <p:txBody>
          <a:bodyPr anchorCtr="0" anchor="t" bIns="91425" lIns="91425" spcFirstLastPara="1" rIns="91425" wrap="square" tIns="91425">
            <a:noAutofit/>
          </a:bodyPr>
          <a:lstStyle/>
          <a:p>
            <a:pPr indent="0" lvl="0" marL="0" rtl="0">
              <a:lnSpc>
                <a:spcPct val="80000"/>
              </a:lnSpc>
              <a:spcBef>
                <a:spcPts val="1600"/>
              </a:spcBef>
              <a:spcAft>
                <a:spcPts val="0"/>
              </a:spcAft>
              <a:buClr>
                <a:schemeClr val="lt1"/>
              </a:buClr>
              <a:buSzPts val="2000"/>
              <a:buFont typeface="Arial"/>
              <a:buNone/>
            </a:pPr>
            <a:r>
              <a:rPr lang="en-US" sz="2000">
                <a:solidFill>
                  <a:schemeClr val="lt1"/>
                </a:solidFill>
              </a:rPr>
              <a:t>Administration			13,008</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Business/Trade			28,651</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Elective					154,739</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Facilities				5,528</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Foreign Language 		70,074</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General Education		457,349</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Language Arts			152,971</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Librarian				19,702</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Social Studies 			60,699</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Special Education 		186,645</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STEM 					189,824</a:t>
            </a:r>
            <a:endParaRPr sz="3200">
              <a:solidFill>
                <a:schemeClr val="lt1"/>
              </a:solidFill>
            </a:endParaRPr>
          </a:p>
          <a:p>
            <a:pPr indent="0" lvl="0" marL="0" rtl="0">
              <a:lnSpc>
                <a:spcPct val="80000"/>
              </a:lnSpc>
              <a:spcBef>
                <a:spcPts val="0"/>
              </a:spcBef>
              <a:spcAft>
                <a:spcPts val="0"/>
              </a:spcAft>
              <a:buClr>
                <a:schemeClr val="lt1"/>
              </a:buClr>
              <a:buSzPts val="2000"/>
              <a:buFont typeface="Arial"/>
              <a:buNone/>
            </a:pPr>
            <a:r>
              <a:rPr lang="en-US" sz="2000">
                <a:solidFill>
                  <a:schemeClr val="lt1"/>
                </a:solidFill>
              </a:rPr>
              <a:t>Student Support 		105,557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Feature Mapping</a:t>
            </a:r>
            <a:endParaRPr/>
          </a:p>
        </p:txBody>
      </p:sp>
      <p:sp>
        <p:nvSpPr>
          <p:cNvPr id="115" name="Google Shape;115;p18"/>
          <p:cNvSpPr txBox="1"/>
          <p:nvPr>
            <p:ph idx="1" type="body"/>
          </p:nvPr>
        </p:nvSpPr>
        <p:spPr>
          <a:xfrm>
            <a:off x="457200" y="1600202"/>
            <a:ext cx="8229600" cy="434339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2210"/>
              <a:buFont typeface="Arial"/>
              <a:buNone/>
            </a:pPr>
            <a:r>
              <a:rPr b="0" i="0" lang="en-US" sz="2210" u="none" cap="none" strike="noStrike">
                <a:solidFill>
                  <a:schemeClr val="lt1"/>
                </a:solidFill>
                <a:latin typeface="Arial"/>
                <a:ea typeface="Arial"/>
                <a:cs typeface="Arial"/>
                <a:sym typeface="Arial"/>
              </a:rPr>
              <a:t>‘Race’ </a:t>
            </a:r>
            <a:endParaRPr/>
          </a:p>
          <a:p>
            <a:pPr indent="0" lvl="0" marL="0" marR="0" rtl="0" algn="l">
              <a:lnSpc>
                <a:spcPct val="80000"/>
              </a:lnSpc>
              <a:spcBef>
                <a:spcPts val="1600"/>
              </a:spcBef>
              <a:spcAft>
                <a:spcPts val="0"/>
              </a:spcAft>
              <a:buClr>
                <a:schemeClr val="lt1"/>
              </a:buClr>
              <a:buSzPts val="2210"/>
              <a:buFont typeface="Arial"/>
              <a:buNone/>
            </a:pPr>
            <a:r>
              <a:rPr b="0" i="0" lang="en-US" sz="2210" u="none" cap="none" strike="noStrike">
                <a:solidFill>
                  <a:schemeClr val="lt1"/>
                </a:solidFill>
                <a:latin typeface="Arial"/>
                <a:ea typeface="Arial"/>
                <a:cs typeface="Arial"/>
                <a:sym typeface="Arial"/>
              </a:rPr>
              <a:t>Due to differences in the way race was recorded, we group them into new classifications:</a:t>
            </a:r>
            <a:endParaRPr/>
          </a:p>
          <a:p>
            <a:pPr indent="-170180" lvl="0" marL="342900" marR="0" rtl="0" algn="l">
              <a:lnSpc>
                <a:spcPct val="80000"/>
              </a:lnSpc>
              <a:spcBef>
                <a:spcPts val="544"/>
              </a:spcBef>
              <a:spcAft>
                <a:spcPts val="0"/>
              </a:spcAft>
              <a:buClr>
                <a:schemeClr val="lt1"/>
              </a:buClr>
              <a:buSzPts val="2720"/>
              <a:buFont typeface="Arial"/>
              <a:buNone/>
            </a:pPr>
            <a:r>
              <a:t/>
            </a:r>
            <a:endParaRPr b="0" i="0" sz="2720" u="none" cap="none" strike="noStrike">
              <a:solidFill>
                <a:schemeClr val="lt1"/>
              </a:solidFill>
              <a:latin typeface="Arial"/>
              <a:ea typeface="Arial"/>
              <a:cs typeface="Arial"/>
              <a:sym typeface="Arial"/>
            </a:endParaRPr>
          </a:p>
          <a:p>
            <a:pPr indent="-342900" lvl="0" marL="342900" marR="0" rtl="0" algn="l">
              <a:lnSpc>
                <a:spcPct val="80000"/>
              </a:lnSpc>
              <a:spcBef>
                <a:spcPts val="544"/>
              </a:spcBef>
              <a:spcAft>
                <a:spcPts val="0"/>
              </a:spcAft>
              <a:buClr>
                <a:schemeClr val="lt1"/>
              </a:buClr>
              <a:buSzPts val="2720"/>
              <a:buFont typeface="Arial"/>
              <a:buChar char="•"/>
            </a:pPr>
            <a:r>
              <a:rPr b="0" i="0" lang="en-US" sz="2720" u="none" cap="none" strike="noStrike">
                <a:solidFill>
                  <a:schemeClr val="lt1"/>
                </a:solidFill>
                <a:latin typeface="Arial"/>
                <a:ea typeface="Arial"/>
                <a:cs typeface="Arial"/>
                <a:sym typeface="Arial"/>
              </a:rPr>
              <a:t>White                       		      1,228,420</a:t>
            </a:r>
            <a:endParaRPr/>
          </a:p>
          <a:p>
            <a:pPr indent="-342900" lvl="0" marL="342900" marR="0" rtl="0" algn="l">
              <a:lnSpc>
                <a:spcPct val="80000"/>
              </a:lnSpc>
              <a:spcBef>
                <a:spcPts val="544"/>
              </a:spcBef>
              <a:spcAft>
                <a:spcPts val="0"/>
              </a:spcAft>
              <a:buClr>
                <a:schemeClr val="lt1"/>
              </a:buClr>
              <a:buSzPts val="2720"/>
              <a:buFont typeface="Arial"/>
              <a:buChar char="•"/>
            </a:pPr>
            <a:r>
              <a:rPr b="0" i="0" lang="en-US" sz="2720" u="none" cap="none" strike="noStrike">
                <a:solidFill>
                  <a:schemeClr val="lt1"/>
                </a:solidFill>
                <a:latin typeface="Arial"/>
                <a:ea typeface="Arial"/>
                <a:cs typeface="Arial"/>
                <a:sym typeface="Arial"/>
              </a:rPr>
              <a:t>Black                         		      124,591</a:t>
            </a:r>
            <a:endParaRPr/>
          </a:p>
          <a:p>
            <a:pPr indent="-342900" lvl="0" marL="342900" marR="0" rtl="0" algn="l">
              <a:lnSpc>
                <a:spcPct val="80000"/>
              </a:lnSpc>
              <a:spcBef>
                <a:spcPts val="544"/>
              </a:spcBef>
              <a:spcAft>
                <a:spcPts val="0"/>
              </a:spcAft>
              <a:buClr>
                <a:schemeClr val="lt1"/>
              </a:buClr>
              <a:buSzPts val="2720"/>
              <a:buFont typeface="Arial"/>
              <a:buChar char="•"/>
            </a:pPr>
            <a:r>
              <a:rPr b="0" i="0" lang="en-US" sz="2720" u="none" cap="none" strike="noStrike">
                <a:solidFill>
                  <a:schemeClr val="lt1"/>
                </a:solidFill>
                <a:latin typeface="Arial"/>
                <a:ea typeface="Arial"/>
                <a:cs typeface="Arial"/>
                <a:sym typeface="Arial"/>
              </a:rPr>
              <a:t>Hispanic                            	  64,390</a:t>
            </a:r>
            <a:endParaRPr/>
          </a:p>
          <a:p>
            <a:pPr indent="-342900" lvl="0" marL="342900" marR="0" rtl="0" algn="l">
              <a:lnSpc>
                <a:spcPct val="80000"/>
              </a:lnSpc>
              <a:spcBef>
                <a:spcPts val="544"/>
              </a:spcBef>
              <a:spcAft>
                <a:spcPts val="0"/>
              </a:spcAft>
              <a:buClr>
                <a:schemeClr val="lt1"/>
              </a:buClr>
              <a:buSzPts val="2720"/>
              <a:buFont typeface="Arial"/>
              <a:buChar char="•"/>
            </a:pPr>
            <a:r>
              <a:rPr b="0" i="0" lang="en-US" sz="2720" u="none" cap="none" strike="noStrike">
                <a:solidFill>
                  <a:schemeClr val="lt1"/>
                </a:solidFill>
                <a:latin typeface="Arial"/>
                <a:ea typeface="Arial"/>
                <a:cs typeface="Arial"/>
                <a:sym typeface="Arial"/>
              </a:rPr>
              <a:t>Asian or Pacific Islander       16,907</a:t>
            </a:r>
            <a:endParaRPr/>
          </a:p>
          <a:p>
            <a:pPr indent="-342900" lvl="0" marL="342900" marR="0" rtl="0" algn="l">
              <a:lnSpc>
                <a:spcPct val="80000"/>
              </a:lnSpc>
              <a:spcBef>
                <a:spcPts val="544"/>
              </a:spcBef>
              <a:spcAft>
                <a:spcPts val="0"/>
              </a:spcAft>
              <a:buClr>
                <a:schemeClr val="lt1"/>
              </a:buClr>
              <a:buSzPts val="2720"/>
              <a:buFont typeface="Arial"/>
              <a:buChar char="•"/>
            </a:pPr>
            <a:r>
              <a:rPr b="0" i="0" lang="en-US" sz="2720" u="none" cap="none" strike="noStrike">
                <a:solidFill>
                  <a:schemeClr val="lt1"/>
                </a:solidFill>
                <a:latin typeface="Arial"/>
                <a:ea typeface="Arial"/>
                <a:cs typeface="Arial"/>
                <a:sym typeface="Arial"/>
              </a:rPr>
              <a:t>Native American                    2,329</a:t>
            </a:r>
            <a:endParaRPr/>
          </a:p>
          <a:p>
            <a:pPr indent="-342900" lvl="0" marL="342900" marR="0" rtl="0" algn="l">
              <a:lnSpc>
                <a:spcPct val="80000"/>
              </a:lnSpc>
              <a:spcBef>
                <a:spcPts val="544"/>
              </a:spcBef>
              <a:spcAft>
                <a:spcPts val="0"/>
              </a:spcAft>
              <a:buClr>
                <a:schemeClr val="lt1"/>
              </a:buClr>
              <a:buSzPts val="2720"/>
              <a:buFont typeface="Arial"/>
              <a:buChar char="•"/>
            </a:pPr>
            <a:r>
              <a:rPr b="0" i="0" lang="en-US" sz="2720" u="none" cap="none" strike="noStrike">
                <a:solidFill>
                  <a:schemeClr val="lt1"/>
                </a:solidFill>
                <a:latin typeface="Arial"/>
                <a:ea typeface="Arial"/>
                <a:cs typeface="Arial"/>
                <a:sym typeface="Arial"/>
              </a:rPr>
              <a:t>Multiple                                  2,182</a:t>
            </a:r>
            <a:endParaRPr/>
          </a:p>
          <a:p>
            <a:pPr indent="-170180" lvl="0" marL="342900" marR="0" rtl="0" algn="l">
              <a:lnSpc>
                <a:spcPct val="80000"/>
              </a:lnSpc>
              <a:spcBef>
                <a:spcPts val="544"/>
              </a:spcBef>
              <a:spcAft>
                <a:spcPts val="0"/>
              </a:spcAft>
              <a:buClr>
                <a:schemeClr val="lt1"/>
              </a:buClr>
              <a:buSzPts val="2720"/>
              <a:buFont typeface="Arial"/>
              <a:buNone/>
            </a:pPr>
            <a:r>
              <a:t/>
            </a:r>
            <a:endParaRPr b="0" i="0" sz="2720" u="none" cap="none" strike="noStrike">
              <a:solidFill>
                <a:schemeClr val="lt1"/>
              </a:solidFill>
              <a:latin typeface="Arial"/>
              <a:ea typeface="Arial"/>
              <a:cs typeface="Arial"/>
              <a:sym typeface="Arial"/>
            </a:endParaRPr>
          </a:p>
          <a:p>
            <a:pPr indent="-170180" lvl="0" marL="342900" marR="0" rtl="0" algn="l">
              <a:lnSpc>
                <a:spcPct val="80000"/>
              </a:lnSpc>
              <a:spcBef>
                <a:spcPts val="544"/>
              </a:spcBef>
              <a:spcAft>
                <a:spcPts val="0"/>
              </a:spcAft>
              <a:buClr>
                <a:schemeClr val="lt1"/>
              </a:buClr>
              <a:buSzPts val="2720"/>
              <a:buFont typeface="Arial"/>
              <a:buNone/>
            </a:pPr>
            <a:r>
              <a:t/>
            </a:r>
            <a:endParaRPr b="0" i="0" sz="2720" u="none" cap="none" strike="noStrike">
              <a:solidFill>
                <a:schemeClr val="lt1"/>
              </a:solidFill>
              <a:latin typeface="Arial"/>
              <a:ea typeface="Arial"/>
              <a:cs typeface="Arial"/>
              <a:sym typeface="Arial"/>
            </a:endParaRPr>
          </a:p>
          <a:p>
            <a:pPr indent="-170180" lvl="0" marL="342900" marR="0" rtl="0" algn="l">
              <a:lnSpc>
                <a:spcPct val="80000"/>
              </a:lnSpc>
              <a:spcBef>
                <a:spcPts val="544"/>
              </a:spcBef>
              <a:spcAft>
                <a:spcPts val="0"/>
              </a:spcAft>
              <a:buClr>
                <a:schemeClr val="lt1"/>
              </a:buClr>
              <a:buSzPts val="2720"/>
              <a:buFont typeface="Arial"/>
              <a:buNone/>
            </a:pPr>
            <a:r>
              <a:t/>
            </a:r>
            <a:endParaRPr b="0" i="0" sz="272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Final Data</a:t>
            </a:r>
            <a:endParaRPr/>
          </a:p>
        </p:txBody>
      </p:sp>
      <p:sp>
        <p:nvSpPr>
          <p:cNvPr id="121" name="Google Shape;121;p19"/>
          <p:cNvSpPr txBox="1"/>
          <p:nvPr>
            <p:ph idx="1" type="body"/>
          </p:nvPr>
        </p:nvSpPr>
        <p:spPr>
          <a:xfrm>
            <a:off x="457200" y="1594850"/>
            <a:ext cx="37338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41 variables</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Year</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16 based on school /district / location</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24 based on educator role / qualifications</a:t>
            </a:r>
            <a:endParaRPr/>
          </a:p>
        </p:txBody>
      </p:sp>
      <p:pic>
        <p:nvPicPr>
          <p:cNvPr id="122" name="Google Shape;122;p19"/>
          <p:cNvPicPr preferRelativeResize="0"/>
          <p:nvPr/>
        </p:nvPicPr>
        <p:blipFill rotWithShape="1">
          <a:blip r:embed="rId3">
            <a:alphaModFix/>
          </a:blip>
          <a:srcRect b="0" l="0" r="0" t="0"/>
          <a:stretch/>
        </p:blipFill>
        <p:spPr>
          <a:xfrm>
            <a:off x="4724400" y="1996654"/>
            <a:ext cx="1646063" cy="3132091"/>
          </a:xfrm>
          <a:prstGeom prst="rect">
            <a:avLst/>
          </a:prstGeom>
          <a:noFill/>
          <a:ln>
            <a:noFill/>
          </a:ln>
        </p:spPr>
      </p:pic>
      <p:pic>
        <p:nvPicPr>
          <p:cNvPr id="123" name="Google Shape;123;p19"/>
          <p:cNvPicPr preferRelativeResize="0"/>
          <p:nvPr/>
        </p:nvPicPr>
        <p:blipFill rotWithShape="1">
          <a:blip r:embed="rId4">
            <a:alphaModFix/>
          </a:blip>
          <a:srcRect b="0" l="0" r="0" t="0"/>
          <a:stretch/>
        </p:blipFill>
        <p:spPr>
          <a:xfrm>
            <a:off x="6705600" y="1295400"/>
            <a:ext cx="1646063" cy="4412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362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Exploratory Data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419225" y="305950"/>
            <a:ext cx="6305550" cy="592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647700" y="476250"/>
            <a:ext cx="7848600" cy="590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647700" y="476250"/>
            <a:ext cx="7848600" cy="590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647700" y="476250"/>
            <a:ext cx="7848600" cy="590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571500" y="476250"/>
            <a:ext cx="8001000" cy="590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6"/>
          <p:cNvPicPr preferRelativeResize="0"/>
          <p:nvPr/>
        </p:nvPicPr>
        <p:blipFill>
          <a:blip r:embed="rId3">
            <a:alphaModFix/>
          </a:blip>
          <a:stretch>
            <a:fillRect/>
          </a:stretch>
        </p:blipFill>
        <p:spPr>
          <a:xfrm>
            <a:off x="657225" y="476250"/>
            <a:ext cx="7829550" cy="590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Task at Hand</a:t>
            </a:r>
            <a:endParaRPr/>
          </a:p>
        </p:txBody>
      </p:sp>
      <p:sp>
        <p:nvSpPr>
          <p:cNvPr id="58" name="Google Shape;58;p9"/>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Produce a comprehensive analysis of the Illinois educator compensation system and a predictive model that will help determine which variables have the greatest influence on compensation. </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Assess fairness in educator compensation.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Linear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Final Model</a:t>
            </a:r>
            <a:endParaRPr/>
          </a:p>
        </p:txBody>
      </p:sp>
      <p:sp>
        <p:nvSpPr>
          <p:cNvPr id="172" name="Google Shape;172;p28"/>
          <p:cNvSpPr txBox="1"/>
          <p:nvPr>
            <p:ph idx="1" type="body"/>
          </p:nvPr>
        </p:nvSpPr>
        <p:spPr>
          <a:xfrm>
            <a:off x="457200" y="1600202"/>
            <a:ext cx="8229600" cy="4525963"/>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Year</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Percent_Administration</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State_Experience</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Out_of_State_Experience</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Gender</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Race</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Highest_Degree_Achieved</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Primary_Assignment</a:t>
            </a:r>
            <a:endParaRPr b="0" i="0" sz="3200" u="none" cap="none" strike="noStrike">
              <a:solidFill>
                <a:schemeClr val="lt1"/>
              </a:solidFill>
              <a:latin typeface="Arial"/>
              <a:ea typeface="Arial"/>
              <a:cs typeface="Arial"/>
              <a:sym typeface="Arial"/>
            </a:endParaRPr>
          </a:p>
          <a:p>
            <a:pPr indent="-317500" lvl="0" marL="457200" marR="0" rtl="0" algn="l">
              <a:spcBef>
                <a:spcPts val="0"/>
              </a:spcBef>
              <a:spcAft>
                <a:spcPts val="0"/>
              </a:spcAft>
              <a:buClr>
                <a:schemeClr val="lt1"/>
              </a:buClr>
              <a:buSzPts val="1400"/>
              <a:buFont typeface="Arial"/>
              <a:buChar char="-"/>
            </a:pPr>
            <a:r>
              <a:rPr b="0" i="0" lang="en-US" sz="3200" u="none" cap="none" strike="noStrike">
                <a:solidFill>
                  <a:schemeClr val="lt1"/>
                </a:solidFill>
                <a:latin typeface="Arial"/>
                <a:ea typeface="Arial"/>
                <a:cs typeface="Arial"/>
                <a:sym typeface="Arial"/>
              </a:rPr>
              <a:t>District_County</a:t>
            </a:r>
            <a:endParaRPr b="0" i="0" sz="3200" u="none" cap="none" strike="noStrike">
              <a:solidFill>
                <a:schemeClr val="lt1"/>
              </a:solidFill>
              <a:latin typeface="Arial"/>
              <a:ea typeface="Arial"/>
              <a:cs typeface="Arial"/>
              <a:sym typeface="Arial"/>
            </a:endParaRPr>
          </a:p>
          <a:p>
            <a:pPr indent="0" lvl="0" marL="0" marR="0" rtl="0" algn="l">
              <a:spcBef>
                <a:spcPts val="160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spcBef>
                <a:spcPts val="1600"/>
              </a:spcBef>
              <a:spcAft>
                <a:spcPts val="160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Final Model</a:t>
            </a:r>
            <a:endParaRPr/>
          </a:p>
        </p:txBody>
      </p:sp>
      <p:pic>
        <p:nvPicPr>
          <p:cNvPr id="178" name="Google Shape;178;p29"/>
          <p:cNvPicPr preferRelativeResize="0"/>
          <p:nvPr/>
        </p:nvPicPr>
        <p:blipFill rotWithShape="1">
          <a:blip r:embed="rId3">
            <a:alphaModFix/>
          </a:blip>
          <a:srcRect b="0" l="0" r="0" t="0"/>
          <a:stretch/>
        </p:blipFill>
        <p:spPr>
          <a:xfrm>
            <a:off x="145300" y="1327800"/>
            <a:ext cx="3480876" cy="2036916"/>
          </a:xfrm>
          <a:prstGeom prst="rect">
            <a:avLst/>
          </a:prstGeom>
          <a:noFill/>
          <a:ln>
            <a:noFill/>
          </a:ln>
        </p:spPr>
      </p:pic>
      <p:pic>
        <p:nvPicPr>
          <p:cNvPr id="179" name="Google Shape;179;p29"/>
          <p:cNvPicPr preferRelativeResize="0"/>
          <p:nvPr/>
        </p:nvPicPr>
        <p:blipFill rotWithShape="1">
          <a:blip r:embed="rId4">
            <a:alphaModFix/>
          </a:blip>
          <a:srcRect b="0" l="0" r="0" t="0"/>
          <a:stretch/>
        </p:blipFill>
        <p:spPr>
          <a:xfrm>
            <a:off x="6717925" y="4806834"/>
            <a:ext cx="1968875" cy="1197741"/>
          </a:xfrm>
          <a:prstGeom prst="rect">
            <a:avLst/>
          </a:prstGeom>
          <a:noFill/>
          <a:ln>
            <a:noFill/>
          </a:ln>
        </p:spPr>
      </p:pic>
      <p:pic>
        <p:nvPicPr>
          <p:cNvPr id="180" name="Google Shape;180;p29"/>
          <p:cNvPicPr preferRelativeResize="0"/>
          <p:nvPr/>
        </p:nvPicPr>
        <p:blipFill rotWithShape="1">
          <a:blip r:embed="rId5">
            <a:alphaModFix/>
          </a:blip>
          <a:srcRect b="0" l="0" r="0" t="0"/>
          <a:stretch/>
        </p:blipFill>
        <p:spPr>
          <a:xfrm>
            <a:off x="145300" y="3590025"/>
            <a:ext cx="4291900" cy="2414549"/>
          </a:xfrm>
          <a:prstGeom prst="rect">
            <a:avLst/>
          </a:prstGeom>
          <a:noFill/>
          <a:ln>
            <a:noFill/>
          </a:ln>
        </p:spPr>
      </p:pic>
      <p:pic>
        <p:nvPicPr>
          <p:cNvPr id="181" name="Google Shape;181;p29"/>
          <p:cNvPicPr preferRelativeResize="0"/>
          <p:nvPr/>
        </p:nvPicPr>
        <p:blipFill>
          <a:blip r:embed="rId6">
            <a:alphaModFix/>
          </a:blip>
          <a:stretch>
            <a:fillRect/>
          </a:stretch>
        </p:blipFill>
        <p:spPr>
          <a:xfrm>
            <a:off x="3733512" y="1327800"/>
            <a:ext cx="2837315" cy="2036925"/>
          </a:xfrm>
          <a:prstGeom prst="rect">
            <a:avLst/>
          </a:prstGeom>
          <a:noFill/>
          <a:ln>
            <a:noFill/>
          </a:ln>
        </p:spPr>
      </p:pic>
      <p:pic>
        <p:nvPicPr>
          <p:cNvPr id="182" name="Google Shape;182;p29"/>
          <p:cNvPicPr preferRelativeResize="0"/>
          <p:nvPr/>
        </p:nvPicPr>
        <p:blipFill>
          <a:blip r:embed="rId7">
            <a:alphaModFix/>
          </a:blip>
          <a:stretch>
            <a:fillRect/>
          </a:stretch>
        </p:blipFill>
        <p:spPr>
          <a:xfrm>
            <a:off x="6678175" y="1327800"/>
            <a:ext cx="2008625" cy="2896874"/>
          </a:xfrm>
          <a:prstGeom prst="rect">
            <a:avLst/>
          </a:prstGeom>
          <a:noFill/>
          <a:ln>
            <a:noFill/>
          </a:ln>
        </p:spPr>
      </p:pic>
      <p:pic>
        <p:nvPicPr>
          <p:cNvPr id="183" name="Google Shape;183;p29"/>
          <p:cNvPicPr preferRelativeResize="0"/>
          <p:nvPr/>
        </p:nvPicPr>
        <p:blipFill>
          <a:blip r:embed="rId8">
            <a:alphaModFix/>
          </a:blip>
          <a:stretch>
            <a:fillRect/>
          </a:stretch>
        </p:blipFill>
        <p:spPr>
          <a:xfrm>
            <a:off x="4488551" y="3590025"/>
            <a:ext cx="2138278" cy="2414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lt1"/>
              </a:buClr>
              <a:buSzPts val="4400"/>
              <a:buFont typeface="Arial"/>
              <a:buNone/>
            </a:pPr>
            <a:r>
              <a:rPr lang="en-US"/>
              <a:t>Linear Model - Residuals</a:t>
            </a:r>
            <a:endParaRPr b="0" i="0" sz="4400" u="none" cap="none" strike="noStrike">
              <a:solidFill>
                <a:schemeClr val="lt1"/>
              </a:solidFill>
              <a:latin typeface="Arial"/>
              <a:ea typeface="Arial"/>
              <a:cs typeface="Arial"/>
              <a:sym typeface="Arial"/>
            </a:endParaRPr>
          </a:p>
        </p:txBody>
      </p:sp>
      <p:pic>
        <p:nvPicPr>
          <p:cNvPr id="189" name="Google Shape;189;p30"/>
          <p:cNvPicPr preferRelativeResize="0"/>
          <p:nvPr/>
        </p:nvPicPr>
        <p:blipFill rotWithShape="1">
          <a:blip r:embed="rId3">
            <a:alphaModFix/>
          </a:blip>
          <a:srcRect b="0" l="0" r="0" t="0"/>
          <a:stretch/>
        </p:blipFill>
        <p:spPr>
          <a:xfrm>
            <a:off x="4616600" y="2152950"/>
            <a:ext cx="4212299" cy="2808199"/>
          </a:xfrm>
          <a:prstGeom prst="rect">
            <a:avLst/>
          </a:prstGeom>
          <a:noFill/>
          <a:ln>
            <a:noFill/>
          </a:ln>
        </p:spPr>
      </p:pic>
      <p:pic>
        <p:nvPicPr>
          <p:cNvPr id="190" name="Google Shape;190;p30"/>
          <p:cNvPicPr preferRelativeResize="0"/>
          <p:nvPr>
            <p:ph idx="1" type="body"/>
          </p:nvPr>
        </p:nvPicPr>
        <p:blipFill rotWithShape="1">
          <a:blip r:embed="rId4">
            <a:alphaModFix/>
          </a:blip>
          <a:srcRect b="0" l="0" r="0" t="0"/>
          <a:stretch/>
        </p:blipFill>
        <p:spPr>
          <a:xfrm>
            <a:off x="457201" y="2152895"/>
            <a:ext cx="4212300" cy="280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1"/>
          <p:cNvPicPr preferRelativeResize="0"/>
          <p:nvPr/>
        </p:nvPicPr>
        <p:blipFill rotWithShape="1">
          <a:blip r:embed="rId3">
            <a:alphaModFix/>
          </a:blip>
          <a:srcRect b="0" l="0" r="0" t="0"/>
          <a:stretch/>
        </p:blipFill>
        <p:spPr>
          <a:xfrm>
            <a:off x="322325" y="419126"/>
            <a:ext cx="8499326" cy="54348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647700" y="476250"/>
            <a:ext cx="7848600" cy="5905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647700" y="476250"/>
            <a:ext cx="7848600" cy="5905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4"/>
          <p:cNvPicPr preferRelativeResize="0"/>
          <p:nvPr/>
        </p:nvPicPr>
        <p:blipFill>
          <a:blip r:embed="rId3">
            <a:alphaModFix/>
          </a:blip>
          <a:stretch>
            <a:fillRect/>
          </a:stretch>
        </p:blipFill>
        <p:spPr>
          <a:xfrm>
            <a:off x="647700" y="476250"/>
            <a:ext cx="7848600" cy="590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i="0" lang="en-US" sz="4400" u="none" cap="none" strike="noStrike">
                <a:solidFill>
                  <a:schemeClr val="lt1"/>
                </a:solidFill>
                <a:latin typeface="Quattrocento Sans"/>
                <a:ea typeface="Quattrocento Sans"/>
                <a:cs typeface="Quattrocento Sans"/>
                <a:sym typeface="Quattrocento Sans"/>
              </a:rPr>
              <a:t>Classification Models</a:t>
            </a:r>
            <a:endParaRPr>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ctrTitle"/>
          </p:nvPr>
        </p:nvSpPr>
        <p:spPr>
          <a:xfrm>
            <a:off x="685800" y="79025"/>
            <a:ext cx="7772400" cy="8943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solidFill>
                  <a:schemeClr val="accent2"/>
                </a:solidFill>
              </a:rPr>
              <a:t>Feature Selection</a:t>
            </a:r>
            <a:endParaRPr>
              <a:solidFill>
                <a:schemeClr val="accent2"/>
              </a:solidFill>
            </a:endParaRPr>
          </a:p>
        </p:txBody>
      </p:sp>
      <p:sp>
        <p:nvSpPr>
          <p:cNvPr id="222" name="Google Shape;222;p36"/>
          <p:cNvSpPr txBox="1"/>
          <p:nvPr>
            <p:ph idx="1" type="subTitle"/>
          </p:nvPr>
        </p:nvSpPr>
        <p:spPr>
          <a:xfrm>
            <a:off x="960600" y="1086125"/>
            <a:ext cx="7222800" cy="2938800"/>
          </a:xfrm>
          <a:prstGeom prst="rect">
            <a:avLst/>
          </a:prstGeom>
        </p:spPr>
        <p:txBody>
          <a:bodyPr anchorCtr="0" anchor="t" bIns="45700" lIns="91425" spcFirstLastPara="1" rIns="91425" wrap="square" tIns="45700">
            <a:noAutofit/>
          </a:bodyPr>
          <a:lstStyle/>
          <a:p>
            <a:pPr indent="-342900" lvl="0" marL="457200" rtl="0">
              <a:spcBef>
                <a:spcPts val="640"/>
              </a:spcBef>
              <a:spcAft>
                <a:spcPts val="0"/>
              </a:spcAft>
              <a:buClr>
                <a:schemeClr val="lt1"/>
              </a:buClr>
              <a:buSzPts val="1800"/>
              <a:buAutoNum type="arabicPeriod"/>
            </a:pPr>
            <a:r>
              <a:rPr lang="en-US" sz="1800">
                <a:solidFill>
                  <a:schemeClr val="lt1"/>
                </a:solidFill>
              </a:rPr>
              <a:t>Percent_Administartion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State_Experience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Out_of_State_Experience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Gender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Race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Highest_Degree_Achieved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Primary_Assignment_Group  </a:t>
            </a:r>
            <a:endParaRPr sz="1800">
              <a:solidFill>
                <a:schemeClr val="lt1"/>
              </a:solidFill>
            </a:endParaRPr>
          </a:p>
          <a:p>
            <a:pPr indent="-342900" lvl="0" marL="457200" rtl="0">
              <a:spcBef>
                <a:spcPts val="0"/>
              </a:spcBef>
              <a:spcAft>
                <a:spcPts val="0"/>
              </a:spcAft>
              <a:buClr>
                <a:schemeClr val="lt1"/>
              </a:buClr>
              <a:buSzPts val="1800"/>
              <a:buAutoNum type="arabicPeriod"/>
            </a:pPr>
            <a:r>
              <a:rPr lang="en-US" sz="1800">
                <a:solidFill>
                  <a:schemeClr val="lt1"/>
                </a:solidFill>
              </a:rPr>
              <a:t>District_County </a:t>
            </a:r>
            <a:endParaRPr sz="1800">
              <a:solidFill>
                <a:schemeClr val="lt1"/>
              </a:solidFill>
            </a:endParaRPr>
          </a:p>
          <a:p>
            <a:pPr indent="-342900" lvl="0" marL="457200">
              <a:spcBef>
                <a:spcPts val="0"/>
              </a:spcBef>
              <a:spcAft>
                <a:spcPts val="0"/>
              </a:spcAft>
              <a:buClr>
                <a:schemeClr val="lt1"/>
              </a:buClr>
              <a:buSzPts val="1800"/>
              <a:buAutoNum type="arabicPeriod"/>
            </a:pPr>
            <a:r>
              <a:rPr lang="en-US" sz="1800">
                <a:solidFill>
                  <a:schemeClr val="lt1"/>
                </a:solidFill>
              </a:rPr>
              <a:t>Urban_or_Rural </a:t>
            </a:r>
            <a:endParaRPr sz="1800">
              <a:solidFill>
                <a:schemeClr val="lt1"/>
              </a:solidFill>
            </a:endParaRPr>
          </a:p>
        </p:txBody>
      </p:sp>
      <p:sp>
        <p:nvSpPr>
          <p:cNvPr id="223" name="Google Shape;223;p36"/>
          <p:cNvSpPr txBox="1"/>
          <p:nvPr>
            <p:ph idx="1" type="subTitle"/>
          </p:nvPr>
        </p:nvSpPr>
        <p:spPr>
          <a:xfrm>
            <a:off x="960600" y="4137725"/>
            <a:ext cx="7222800" cy="2019300"/>
          </a:xfrm>
          <a:prstGeom prst="rect">
            <a:avLst/>
          </a:prstGeom>
        </p:spPr>
        <p:txBody>
          <a:bodyPr anchorCtr="0" anchor="t" bIns="45700" lIns="91425" spcFirstLastPara="1" rIns="91425" wrap="square" tIns="45700">
            <a:noAutofit/>
          </a:bodyPr>
          <a:lstStyle/>
          <a:p>
            <a:pPr indent="-342900" lvl="0" marL="457200" rtl="0">
              <a:spcBef>
                <a:spcPts val="640"/>
              </a:spcBef>
              <a:spcAft>
                <a:spcPts val="0"/>
              </a:spcAft>
              <a:buClr>
                <a:schemeClr val="lt1"/>
              </a:buClr>
              <a:buSzPts val="1800"/>
              <a:buChar char="●"/>
            </a:pPr>
            <a:r>
              <a:rPr lang="en-US" sz="1800">
                <a:solidFill>
                  <a:schemeClr val="lt1"/>
                </a:solidFill>
              </a:rPr>
              <a:t>323 Features in Non Feature Selected models</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134 in Feature Selected</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That’s over 50% reduction in feature space</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Goals</a:t>
            </a:r>
            <a:endParaRPr/>
          </a:p>
        </p:txBody>
      </p:sp>
      <p:sp>
        <p:nvSpPr>
          <p:cNvPr id="64" name="Google Shape;64;p10"/>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Perform Exploratory Data Analysis.</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Develop models for salary prediction and classification.</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Identify which variables are influencing salary.</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Assess fairness in the compensation system.</a:t>
            </a:r>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ctrTitle"/>
          </p:nvPr>
        </p:nvSpPr>
        <p:spPr>
          <a:xfrm>
            <a:off x="685800" y="546450"/>
            <a:ext cx="7772400" cy="8943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r>
              <a:rPr lang="en-US">
                <a:solidFill>
                  <a:schemeClr val="accent2"/>
                </a:solidFill>
              </a:rPr>
              <a:t>Class Bins</a:t>
            </a:r>
            <a:endParaRPr>
              <a:solidFill>
                <a:schemeClr val="accent2"/>
              </a:solidFill>
            </a:endParaRPr>
          </a:p>
        </p:txBody>
      </p:sp>
      <p:sp>
        <p:nvSpPr>
          <p:cNvPr id="230" name="Google Shape;230;p37"/>
          <p:cNvSpPr txBox="1"/>
          <p:nvPr>
            <p:ph idx="1" type="subTitle"/>
          </p:nvPr>
        </p:nvSpPr>
        <p:spPr>
          <a:xfrm>
            <a:off x="280500" y="2293950"/>
            <a:ext cx="4291500" cy="3484200"/>
          </a:xfrm>
          <a:prstGeom prst="rect">
            <a:avLst/>
          </a:prstGeom>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spcBef>
                <a:spcPts val="640"/>
              </a:spcBef>
              <a:spcAft>
                <a:spcPts val="0"/>
              </a:spcAft>
              <a:buClr>
                <a:schemeClr val="lt1"/>
              </a:buClr>
              <a:buSzPts val="1800"/>
              <a:buChar char="●"/>
            </a:pPr>
            <a:r>
              <a:rPr lang="en-US" sz="1800">
                <a:solidFill>
                  <a:schemeClr val="lt1"/>
                </a:solidFill>
              </a:rPr>
              <a:t>2 Class Distinction created via kmeans clustering</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0 : Salaries &gt; $65,530.92</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1 : Salaries &lt;= $65,530.92</a:t>
            </a:r>
            <a:endParaRPr sz="1800">
              <a:solidFill>
                <a:schemeClr val="lt1"/>
              </a:solidFill>
            </a:endParaRPr>
          </a:p>
        </p:txBody>
      </p:sp>
      <p:sp>
        <p:nvSpPr>
          <p:cNvPr id="231" name="Google Shape;231;p37"/>
          <p:cNvSpPr txBox="1"/>
          <p:nvPr>
            <p:ph idx="1" type="subTitle"/>
          </p:nvPr>
        </p:nvSpPr>
        <p:spPr>
          <a:xfrm>
            <a:off x="4809900" y="2293950"/>
            <a:ext cx="4123800" cy="3484200"/>
          </a:xfrm>
          <a:prstGeom prst="rect">
            <a:avLst/>
          </a:prstGeom>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spcBef>
                <a:spcPts val="640"/>
              </a:spcBef>
              <a:spcAft>
                <a:spcPts val="0"/>
              </a:spcAft>
              <a:buClr>
                <a:schemeClr val="lt1"/>
              </a:buClr>
              <a:buSzPts val="1800"/>
              <a:buChar char="●"/>
            </a:pPr>
            <a:r>
              <a:rPr lang="en-US" sz="1800">
                <a:solidFill>
                  <a:schemeClr val="lt1"/>
                </a:solidFill>
              </a:rPr>
              <a:t>3 Class Distinction created via kmeans clustering &amp; Intuitional Separation</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0 : Salaries &gt;= $65,530.92</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1 : $65,530.92 &gt; Salaries &lt; $100,000.00</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2 : Salaries &gt;= $100,000.00</a:t>
            </a:r>
            <a:endParaRPr sz="1800">
              <a:solidFill>
                <a:schemeClr val="lt1"/>
              </a:solidFill>
            </a:endParaRPr>
          </a:p>
        </p:txBody>
      </p:sp>
      <p:sp>
        <p:nvSpPr>
          <p:cNvPr id="232" name="Google Shape;232;p37"/>
          <p:cNvSpPr txBox="1"/>
          <p:nvPr>
            <p:ph idx="4294967295" type="title"/>
          </p:nvPr>
        </p:nvSpPr>
        <p:spPr>
          <a:xfrm>
            <a:off x="1237499" y="1721250"/>
            <a:ext cx="237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800"/>
              <a:t>2 Classes</a:t>
            </a:r>
            <a:endParaRPr sz="1800">
              <a:latin typeface="Quattrocento Sans"/>
              <a:ea typeface="Quattrocento Sans"/>
              <a:cs typeface="Quattrocento Sans"/>
              <a:sym typeface="Quattrocento Sans"/>
            </a:endParaRPr>
          </a:p>
        </p:txBody>
      </p:sp>
      <p:sp>
        <p:nvSpPr>
          <p:cNvPr id="233" name="Google Shape;233;p37"/>
          <p:cNvSpPr txBox="1"/>
          <p:nvPr>
            <p:ph idx="4294967295" type="title"/>
          </p:nvPr>
        </p:nvSpPr>
        <p:spPr>
          <a:xfrm>
            <a:off x="5683049" y="1721250"/>
            <a:ext cx="237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800"/>
              <a:t>3</a:t>
            </a:r>
            <a:r>
              <a:rPr lang="en-US" sz="1800"/>
              <a:t> Classes</a:t>
            </a:r>
            <a:endParaRPr sz="1800">
              <a:latin typeface="Quattrocento Sans"/>
              <a:ea typeface="Quattrocento Sans"/>
              <a:cs typeface="Quattrocento Sans"/>
              <a:sym typeface="Quattrocen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ctrTitle"/>
          </p:nvPr>
        </p:nvSpPr>
        <p:spPr>
          <a:xfrm>
            <a:off x="685800" y="628038"/>
            <a:ext cx="7772400" cy="5952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r>
              <a:rPr lang="en-US">
                <a:solidFill>
                  <a:schemeClr val="accent2"/>
                </a:solidFill>
              </a:rPr>
              <a:t>Class Balancing</a:t>
            </a:r>
            <a:endParaRPr>
              <a:solidFill>
                <a:schemeClr val="accent2"/>
              </a:solidFill>
            </a:endParaRPr>
          </a:p>
        </p:txBody>
      </p:sp>
      <p:sp>
        <p:nvSpPr>
          <p:cNvPr id="240" name="Google Shape;240;p38"/>
          <p:cNvSpPr txBox="1"/>
          <p:nvPr>
            <p:ph idx="4294967295" type="title"/>
          </p:nvPr>
        </p:nvSpPr>
        <p:spPr>
          <a:xfrm>
            <a:off x="999149" y="1721250"/>
            <a:ext cx="237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800"/>
              <a:t>2 Classes</a:t>
            </a:r>
            <a:endParaRPr sz="1800">
              <a:latin typeface="Quattrocento Sans"/>
              <a:ea typeface="Quattrocento Sans"/>
              <a:cs typeface="Quattrocento Sans"/>
              <a:sym typeface="Quattrocento Sans"/>
            </a:endParaRPr>
          </a:p>
        </p:txBody>
      </p:sp>
      <p:sp>
        <p:nvSpPr>
          <p:cNvPr id="241" name="Google Shape;241;p38"/>
          <p:cNvSpPr txBox="1"/>
          <p:nvPr>
            <p:ph idx="4294967295" type="title"/>
          </p:nvPr>
        </p:nvSpPr>
        <p:spPr>
          <a:xfrm>
            <a:off x="5362049" y="1721250"/>
            <a:ext cx="237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800"/>
              <a:t>3 Classes</a:t>
            </a:r>
            <a:endParaRPr sz="1800">
              <a:latin typeface="Quattrocento Sans"/>
              <a:ea typeface="Quattrocento Sans"/>
              <a:cs typeface="Quattrocento Sans"/>
              <a:sym typeface="Quattrocento Sans"/>
            </a:endParaRPr>
          </a:p>
        </p:txBody>
      </p:sp>
      <p:sp>
        <p:nvSpPr>
          <p:cNvPr id="242" name="Google Shape;242;p38"/>
          <p:cNvSpPr txBox="1"/>
          <p:nvPr>
            <p:ph idx="1" type="subTitle"/>
          </p:nvPr>
        </p:nvSpPr>
        <p:spPr>
          <a:xfrm>
            <a:off x="280500" y="2476300"/>
            <a:ext cx="3814800" cy="3484200"/>
          </a:xfrm>
          <a:prstGeom prst="rect">
            <a:avLst/>
          </a:prstGeom>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spcBef>
                <a:spcPts val="640"/>
              </a:spcBef>
              <a:spcAft>
                <a:spcPts val="0"/>
              </a:spcAft>
              <a:buClr>
                <a:schemeClr val="lt1"/>
              </a:buClr>
              <a:buSzPts val="1800"/>
              <a:buChar char="●"/>
            </a:pPr>
            <a:r>
              <a:rPr lang="en-US" sz="1800">
                <a:solidFill>
                  <a:schemeClr val="lt1"/>
                </a:solidFill>
              </a:rPr>
              <a:t>Straight Under Sampling</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0 : 491,129 Instances</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1 : 953,618 Instances</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Balanced to 491,129 each</a:t>
            </a:r>
            <a:endParaRPr sz="1800">
              <a:solidFill>
                <a:schemeClr val="lt1"/>
              </a:solidFill>
            </a:endParaRPr>
          </a:p>
        </p:txBody>
      </p:sp>
      <p:sp>
        <p:nvSpPr>
          <p:cNvPr id="243" name="Google Shape;243;p38"/>
          <p:cNvSpPr txBox="1"/>
          <p:nvPr>
            <p:ph idx="1" type="subTitle"/>
          </p:nvPr>
        </p:nvSpPr>
        <p:spPr>
          <a:xfrm>
            <a:off x="4643400" y="2476300"/>
            <a:ext cx="3814800" cy="3484200"/>
          </a:xfrm>
          <a:prstGeom prst="rect">
            <a:avLst/>
          </a:prstGeom>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spcBef>
                <a:spcPts val="640"/>
              </a:spcBef>
              <a:spcAft>
                <a:spcPts val="0"/>
              </a:spcAft>
              <a:buClr>
                <a:schemeClr val="lt1"/>
              </a:buClr>
              <a:buSzPts val="1800"/>
              <a:buChar char="●"/>
            </a:pPr>
            <a:r>
              <a:rPr lang="en-US" sz="1800">
                <a:solidFill>
                  <a:schemeClr val="lt1"/>
                </a:solidFill>
              </a:rPr>
              <a:t>Straight Under Sampling</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0: 953,618 Instances</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1: 431,294 Instances</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2: 59,835 Instances</a:t>
            </a:r>
            <a:endParaRPr sz="1800">
              <a:solidFill>
                <a:schemeClr val="lt1"/>
              </a:solidFill>
            </a:endParaRPr>
          </a:p>
          <a:p>
            <a:pPr indent="0" lvl="0" marL="0" rtl="0">
              <a:spcBef>
                <a:spcPts val="640"/>
              </a:spcBef>
              <a:spcAft>
                <a:spcPts val="0"/>
              </a:spcAft>
              <a:buNone/>
            </a:pPr>
            <a:r>
              <a:t/>
            </a:r>
            <a:endParaRPr sz="1800">
              <a:solidFill>
                <a:schemeClr val="lt1"/>
              </a:solidFill>
            </a:endParaRPr>
          </a:p>
          <a:p>
            <a:pPr indent="-342900" lvl="0" marL="457200" rtl="0">
              <a:spcBef>
                <a:spcPts val="640"/>
              </a:spcBef>
              <a:spcAft>
                <a:spcPts val="0"/>
              </a:spcAft>
              <a:buClr>
                <a:schemeClr val="lt1"/>
              </a:buClr>
              <a:buSzPts val="1800"/>
              <a:buChar char="●"/>
            </a:pPr>
            <a:r>
              <a:rPr lang="en-US" sz="1800">
                <a:solidFill>
                  <a:schemeClr val="lt1"/>
                </a:solidFill>
              </a:rPr>
              <a:t>Balanced to 59,835 each</a:t>
            </a:r>
            <a:endParaRPr sz="18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57200" y="106999"/>
            <a:ext cx="8229600" cy="654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latin typeface="Quattrocento Sans"/>
                <a:ea typeface="Quattrocento Sans"/>
                <a:cs typeface="Quattrocento Sans"/>
                <a:sym typeface="Quattrocento Sans"/>
              </a:rPr>
              <a:t>Decision Tree - Exploratory</a:t>
            </a:r>
            <a:endParaRPr i="0" sz="4400" u="none" cap="none" strike="noStrike">
              <a:solidFill>
                <a:schemeClr val="lt1"/>
              </a:solidFill>
              <a:latin typeface="Quattrocento Sans"/>
              <a:ea typeface="Quattrocento Sans"/>
              <a:cs typeface="Quattrocento Sans"/>
              <a:sym typeface="Quattrocento Sans"/>
            </a:endParaRPr>
          </a:p>
        </p:txBody>
      </p:sp>
      <p:sp>
        <p:nvSpPr>
          <p:cNvPr id="249" name="Google Shape;249;p39"/>
          <p:cNvSpPr txBox="1"/>
          <p:nvPr>
            <p:ph idx="1" type="body"/>
          </p:nvPr>
        </p:nvSpPr>
        <p:spPr>
          <a:xfrm>
            <a:off x="5836925" y="1188725"/>
            <a:ext cx="3093600" cy="51816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lt1"/>
              </a:buClr>
              <a:buSzPts val="1800"/>
              <a:buFont typeface="Quattrocento Sans"/>
              <a:buChar char="•"/>
            </a:pPr>
            <a:r>
              <a:rPr lang="en-US" sz="1800">
                <a:latin typeface="Quattrocento Sans"/>
                <a:ea typeface="Quattrocento Sans"/>
                <a:cs typeface="Quattrocento Sans"/>
                <a:sym typeface="Quattrocento Sans"/>
              </a:rPr>
              <a:t>Naive-Bayes fails at this classification problem</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Decision Trees are explainable and controllable</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Parameter turning via GridSearchCV</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2-Class &amp; 3-Class:             Criterion = ‘gini’ Minimum Split = 100</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p:txBody>
      </p:sp>
      <p:graphicFrame>
        <p:nvGraphicFramePr>
          <p:cNvPr id="250" name="Google Shape;250;p39"/>
          <p:cNvGraphicFramePr/>
          <p:nvPr/>
        </p:nvGraphicFramePr>
        <p:xfrm>
          <a:off x="167638" y="1463100"/>
          <a:ext cx="3000000" cy="3000000"/>
        </p:xfrm>
        <a:graphic>
          <a:graphicData uri="http://schemas.openxmlformats.org/drawingml/2006/table">
            <a:tbl>
              <a:tblPr>
                <a:noFill/>
                <a:tableStyleId>{4E056BD4-F5D9-483D-8949-227AA48D0E98}</a:tableStyleId>
              </a:tblPr>
              <a:tblGrid>
                <a:gridCol w="932000"/>
                <a:gridCol w="1092875"/>
                <a:gridCol w="1062375"/>
                <a:gridCol w="1169250"/>
                <a:gridCol w="1069875"/>
              </a:tblGrid>
              <a:tr h="818500">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Metrics</a:t>
                      </a:r>
                      <a:endParaRPr>
                        <a:latin typeface="Quattrocento Sans"/>
                        <a:ea typeface="Quattrocento Sans"/>
                        <a:cs typeface="Quattrocento Sans"/>
                        <a:sym typeface="Quattrocento Sans"/>
                      </a:endParaRPr>
                    </a:p>
                  </a:txBody>
                  <a:tcPr marT="91425" marB="91425" marR="91425" marL="91425">
                    <a:solidFill>
                      <a:srgbClr val="EA9999"/>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No Feature Selection</a:t>
                      </a:r>
                      <a:endParaRPr>
                        <a:latin typeface="Quattrocento Sans"/>
                        <a:ea typeface="Quattrocento Sans"/>
                        <a:cs typeface="Quattrocento Sans"/>
                        <a:sym typeface="Quattrocento Sans"/>
                      </a:endParaRPr>
                    </a:p>
                    <a:p>
                      <a:pPr indent="0" lvl="0" marL="0" algn="ctr">
                        <a:spcBef>
                          <a:spcPts val="0"/>
                        </a:spcBef>
                        <a:spcAft>
                          <a:spcPts val="0"/>
                        </a:spcAft>
                        <a:buNone/>
                      </a:pPr>
                      <a:r>
                        <a:rPr lang="en-US">
                          <a:latin typeface="Quattrocento Sans"/>
                          <a:ea typeface="Quattrocento Sans"/>
                          <a:cs typeface="Quattrocento Sans"/>
                          <a:sym typeface="Quattrocento Sans"/>
                        </a:rPr>
                        <a:t>2-Class</a:t>
                      </a:r>
                      <a:endParaRPr>
                        <a:latin typeface="Quattrocento Sans"/>
                        <a:ea typeface="Quattrocento Sans"/>
                        <a:cs typeface="Quattrocento Sans"/>
                        <a:sym typeface="Quattrocento Sans"/>
                      </a:endParaRPr>
                    </a:p>
                  </a:txBody>
                  <a:tcPr marT="91425" marB="91425" marR="91425" marL="91425">
                    <a:solidFill>
                      <a:srgbClr val="EA9999"/>
                    </a:solidFill>
                  </a:tcPr>
                </a:tc>
                <a:tc>
                  <a:txBody>
                    <a:bodyPr>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Feature Selection</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2-Class</a:t>
                      </a:r>
                      <a:endParaRPr>
                        <a:latin typeface="Quattrocento Sans"/>
                        <a:ea typeface="Quattrocento Sans"/>
                        <a:cs typeface="Quattrocento Sans"/>
                        <a:sym typeface="Quattrocento Sans"/>
                      </a:endParaRPr>
                    </a:p>
                  </a:txBody>
                  <a:tcPr marT="91425" marB="91425" marR="91425" marL="91425">
                    <a:solidFill>
                      <a:srgbClr val="EA9999"/>
                    </a:solidFill>
                  </a:tcPr>
                </a:tc>
                <a:tc>
                  <a:txBody>
                    <a:bodyPr>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No Feature Selection</a:t>
                      </a:r>
                      <a:endParaRPr>
                        <a:solidFill>
                          <a:schemeClr val="dk1"/>
                        </a:solidFill>
                        <a:latin typeface="Quattrocento Sans"/>
                        <a:ea typeface="Quattrocento Sans"/>
                        <a:cs typeface="Quattrocento Sans"/>
                        <a:sym typeface="Quattrocento Sans"/>
                      </a:endParaRPr>
                    </a:p>
                    <a:p>
                      <a:pPr indent="0" lvl="0" marL="0" algn="ctr">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3-Class</a:t>
                      </a:r>
                      <a:endParaRPr>
                        <a:latin typeface="Quattrocento Sans"/>
                        <a:ea typeface="Quattrocento Sans"/>
                        <a:cs typeface="Quattrocento Sans"/>
                        <a:sym typeface="Quattrocento Sans"/>
                      </a:endParaRPr>
                    </a:p>
                  </a:txBody>
                  <a:tcPr marT="91425" marB="91425" marR="91425" marL="91425">
                    <a:solidFill>
                      <a:srgbClr val="EA9999"/>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Feature Selection</a:t>
                      </a:r>
                      <a:endParaRPr>
                        <a:latin typeface="Quattrocento Sans"/>
                        <a:ea typeface="Quattrocento Sans"/>
                        <a:cs typeface="Quattrocento Sans"/>
                        <a:sym typeface="Quattrocento Sans"/>
                      </a:endParaRPr>
                    </a:p>
                    <a:p>
                      <a:pPr indent="0" lvl="0" marL="0" rtl="0" algn="ctr">
                        <a:spcBef>
                          <a:spcPts val="0"/>
                        </a:spcBef>
                        <a:spcAft>
                          <a:spcPts val="0"/>
                        </a:spcAft>
                        <a:buNone/>
                      </a:pPr>
                      <a:r>
                        <a:rPr lang="en-US">
                          <a:latin typeface="Quattrocento Sans"/>
                          <a:ea typeface="Quattrocento Sans"/>
                          <a:cs typeface="Quattrocento Sans"/>
                          <a:sym typeface="Quattrocento Sans"/>
                        </a:rPr>
                        <a:t>3-Class</a:t>
                      </a:r>
                      <a:endParaRPr>
                        <a:latin typeface="Quattrocento Sans"/>
                        <a:ea typeface="Quattrocento Sans"/>
                        <a:cs typeface="Quattrocento Sans"/>
                        <a:sym typeface="Quattrocento Sans"/>
                      </a:endParaRPr>
                    </a:p>
                  </a:txBody>
                  <a:tcPr marT="91425" marB="91425" marR="91425" marL="91425">
                    <a:solidFill>
                      <a:srgbClr val="EA9999"/>
                    </a:solidFill>
                  </a:tcPr>
                </a:tc>
              </a:tr>
              <a:tr h="982950">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Accuracy</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solidFill>
                      <a:srgbClr val="F4CCCC"/>
                    </a:solidFill>
                  </a:tcPr>
                </a:tc>
                <a:tc>
                  <a:txBody>
                    <a:bodyPr>
                      <a:noAutofit/>
                    </a:bodyPr>
                    <a:lstStyle/>
                    <a:p>
                      <a:pPr indent="0" lvl="0" marL="0" algn="ctr">
                        <a:spcBef>
                          <a:spcPts val="0"/>
                        </a:spcBef>
                        <a:spcAft>
                          <a:spcPts val="0"/>
                        </a:spcAft>
                        <a:buNone/>
                      </a:pPr>
                      <a:r>
                        <a:rPr lang="en-US">
                          <a:latin typeface="Quattrocento Sans"/>
                          <a:ea typeface="Quattrocento Sans"/>
                          <a:cs typeface="Quattrocento Sans"/>
                          <a:sym typeface="Quattrocento Sans"/>
                        </a:rPr>
                        <a:t>0.88</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0.85</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algn="ctr">
                        <a:spcBef>
                          <a:spcPts val="0"/>
                        </a:spcBef>
                        <a:spcAft>
                          <a:spcPts val="0"/>
                        </a:spcAft>
                        <a:buNone/>
                      </a:pPr>
                      <a:r>
                        <a:rPr lang="en-US">
                          <a:latin typeface="Quattrocento Sans"/>
                          <a:ea typeface="Quattrocento Sans"/>
                          <a:cs typeface="Quattrocento Sans"/>
                          <a:sym typeface="Quattrocento Sans"/>
                        </a:rPr>
                        <a:t>0.79</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0.75</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solidFill>
                      <a:srgbClr val="FFFFFF"/>
                    </a:solidFill>
                  </a:tcPr>
                </a:tc>
              </a:tr>
              <a:tr h="1318250">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Precision</a:t>
                      </a:r>
                      <a:endParaRPr>
                        <a:latin typeface="Quattrocento Sans"/>
                        <a:ea typeface="Quattrocento Sans"/>
                        <a:cs typeface="Quattrocento Sans"/>
                        <a:sym typeface="Quattrocento Sans"/>
                      </a:endParaRPr>
                    </a:p>
                  </a:txBody>
                  <a:tcPr marT="91425" marB="91425" marR="91425" marL="91425">
                    <a:solidFill>
                      <a:srgbClr val="F4CCCC"/>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0.87</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0.88</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0.83</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0.87</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0.85</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0.69</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0.83</a:t>
                      </a:r>
                      <a:endParaRPr>
                        <a:solidFill>
                          <a:schemeClr val="dk1"/>
                        </a:solidFill>
                        <a:latin typeface="Quattrocento Sans"/>
                        <a:ea typeface="Quattrocento Sans"/>
                        <a:cs typeface="Quattrocento Sans"/>
                        <a:sym typeface="Quattrocento Sans"/>
                      </a:endParaRPr>
                    </a:p>
                    <a:p>
                      <a:pPr indent="0" lvl="0" mar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0.84</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0.64</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0.76</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solidFill>
                      <a:srgbClr val="FFFFFF"/>
                    </a:solidFill>
                  </a:tcPr>
                </a:tc>
              </a:tr>
              <a:tr h="12084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Recall</a:t>
                      </a:r>
                      <a:endParaRPr>
                        <a:latin typeface="Quattrocento Sans"/>
                        <a:ea typeface="Quattrocento Sans"/>
                        <a:cs typeface="Quattrocento Sans"/>
                        <a:sym typeface="Quattrocento Sans"/>
                      </a:endParaRPr>
                    </a:p>
                  </a:txBody>
                  <a:tcPr marT="91425" marB="91425" marR="91425" marL="91425">
                    <a:solidFill>
                      <a:srgbClr val="F4CCCC"/>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0.89</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0.86</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0.88</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0.83</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0.84</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0.70</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0.83</a:t>
                      </a:r>
                      <a:endParaRPr>
                        <a:solidFill>
                          <a:schemeClr val="dk1"/>
                        </a:solidFill>
                        <a:latin typeface="Quattrocento Sans"/>
                        <a:ea typeface="Quattrocento Sans"/>
                        <a:cs typeface="Quattrocento Sans"/>
                        <a:sym typeface="Quattrocento Sans"/>
                      </a:endParaRPr>
                    </a:p>
                    <a:p>
                      <a:pPr indent="0" lvl="0" mar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solidFill>
                      <a:srgbClr val="FFFFFF"/>
                    </a:solidFill>
                  </a:tcPr>
                </a:tc>
              </a:tr>
            </a:tbl>
          </a:graphicData>
        </a:graphic>
      </p:graphicFrame>
      <p:sp>
        <p:nvSpPr>
          <p:cNvPr id="251" name="Google Shape;251;p39"/>
          <p:cNvSpPr txBox="1"/>
          <p:nvPr>
            <p:ph type="title"/>
          </p:nvPr>
        </p:nvSpPr>
        <p:spPr>
          <a:xfrm>
            <a:off x="1642099" y="876250"/>
            <a:ext cx="237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600">
                <a:latin typeface="Quattrocento Sans"/>
                <a:ea typeface="Quattrocento Sans"/>
                <a:cs typeface="Quattrocento Sans"/>
                <a:sym typeface="Quattrocento Sans"/>
              </a:rPr>
              <a:t>Results on Testing</a:t>
            </a:r>
            <a:endParaRPr sz="1600">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457200" y="0"/>
            <a:ext cx="8229600" cy="6732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sz="3000">
                <a:latin typeface="Quattrocento Sans"/>
                <a:ea typeface="Quattrocento Sans"/>
                <a:cs typeface="Quattrocento Sans"/>
                <a:sym typeface="Quattrocento Sans"/>
              </a:rPr>
              <a:t>2 Class Feature Selected Decision Tree Visual</a:t>
            </a:r>
            <a:endParaRPr sz="3000">
              <a:latin typeface="Quattrocento Sans"/>
              <a:ea typeface="Quattrocento Sans"/>
              <a:cs typeface="Quattrocento Sans"/>
              <a:sym typeface="Quattrocento Sans"/>
            </a:endParaRPr>
          </a:p>
        </p:txBody>
      </p:sp>
      <p:pic>
        <p:nvPicPr>
          <p:cNvPr id="258" name="Google Shape;258;p40"/>
          <p:cNvPicPr preferRelativeResize="0"/>
          <p:nvPr/>
        </p:nvPicPr>
        <p:blipFill>
          <a:blip r:embed="rId3">
            <a:alphaModFix/>
          </a:blip>
          <a:stretch>
            <a:fillRect/>
          </a:stretch>
        </p:blipFill>
        <p:spPr>
          <a:xfrm>
            <a:off x="152400" y="673200"/>
            <a:ext cx="8837324" cy="560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57200" y="137150"/>
            <a:ext cx="8229600" cy="64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latin typeface="Quattrocento Sans"/>
                <a:ea typeface="Quattrocento Sans"/>
                <a:cs typeface="Quattrocento Sans"/>
                <a:sym typeface="Quattrocento Sans"/>
              </a:rPr>
              <a:t>Random Forest</a:t>
            </a:r>
            <a:endParaRPr i="0" sz="4400" u="none" cap="none" strike="noStrike">
              <a:solidFill>
                <a:schemeClr val="lt1"/>
              </a:solidFill>
              <a:latin typeface="Quattrocento Sans"/>
              <a:ea typeface="Quattrocento Sans"/>
              <a:cs typeface="Quattrocento Sans"/>
              <a:sym typeface="Quattrocento Sans"/>
            </a:endParaRPr>
          </a:p>
        </p:txBody>
      </p:sp>
      <p:sp>
        <p:nvSpPr>
          <p:cNvPr id="264" name="Google Shape;264;p41"/>
          <p:cNvSpPr txBox="1"/>
          <p:nvPr>
            <p:ph idx="1" type="body"/>
          </p:nvPr>
        </p:nvSpPr>
        <p:spPr>
          <a:xfrm>
            <a:off x="5471150" y="1203950"/>
            <a:ext cx="3672900" cy="51663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lt1"/>
              </a:buClr>
              <a:buSzPts val="1800"/>
              <a:buFont typeface="Quattrocento Sans"/>
              <a:buChar char="•"/>
            </a:pPr>
            <a:r>
              <a:rPr lang="en-US" sz="1800">
                <a:latin typeface="Quattrocento Sans"/>
                <a:ea typeface="Quattrocento Sans"/>
                <a:cs typeface="Quattrocento Sans"/>
                <a:sym typeface="Quattrocento Sans"/>
              </a:rPr>
              <a:t>Random Forest performed the best with the least overfitting and least computational cost</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A comparison of results on non-feature selected data vs. final features</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 of Estimators FS: 10, 15</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 of Estimators non-FS: 10, 10</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latin typeface="Quattrocento Sans"/>
              <a:ea typeface="Quattrocento Sans"/>
              <a:cs typeface="Quattrocento Sans"/>
              <a:sym typeface="Quattrocento Sans"/>
            </a:endParaRPr>
          </a:p>
          <a:p>
            <a:pPr indent="-342900" lvl="0" marL="457200" marR="0" rtl="0" algn="l">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Train test split of 35% test yielded a nearly even split between all classes</a:t>
            </a:r>
            <a:endParaRPr sz="18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p>
          <a:p>
            <a:pPr indent="-342900" lvl="0" marL="457200" marR="0" rtl="0" algn="l">
              <a:spcBef>
                <a:spcPts val="0"/>
              </a:spcBef>
              <a:spcAft>
                <a:spcPts val="0"/>
              </a:spcAft>
              <a:buSzPts val="1800"/>
              <a:buChar char="•"/>
            </a:pPr>
            <a:r>
              <a:t/>
            </a:r>
            <a:endParaRPr sz="1800"/>
          </a:p>
        </p:txBody>
      </p:sp>
      <p:graphicFrame>
        <p:nvGraphicFramePr>
          <p:cNvPr id="265" name="Google Shape;265;p41"/>
          <p:cNvGraphicFramePr/>
          <p:nvPr/>
        </p:nvGraphicFramePr>
        <p:xfrm>
          <a:off x="213375" y="1600200"/>
          <a:ext cx="3000000" cy="3000000"/>
        </p:xfrm>
        <a:graphic>
          <a:graphicData uri="http://schemas.openxmlformats.org/drawingml/2006/table">
            <a:tbl>
              <a:tblPr>
                <a:noFill/>
                <a:tableStyleId>{4E056BD4-F5D9-483D-8949-227AA48D0E98}</a:tableStyleId>
              </a:tblPr>
              <a:tblGrid>
                <a:gridCol w="932000"/>
                <a:gridCol w="1092875"/>
                <a:gridCol w="1062375"/>
                <a:gridCol w="1169250"/>
                <a:gridCol w="1069875"/>
              </a:tblGrid>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Metrics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No Feature Selection</a:t>
                      </a:r>
                      <a:endParaRPr>
                        <a:latin typeface="Quattrocento Sans"/>
                        <a:ea typeface="Quattrocento Sans"/>
                        <a:cs typeface="Quattrocento Sans"/>
                        <a:sym typeface="Quattrocento Sans"/>
                      </a:endParaRPr>
                    </a:p>
                    <a:p>
                      <a:pPr indent="0" lvl="0" marL="0" rtl="0" algn="ctr">
                        <a:spcBef>
                          <a:spcPts val="0"/>
                        </a:spcBef>
                        <a:spcAft>
                          <a:spcPts val="0"/>
                        </a:spcAft>
                        <a:buNone/>
                      </a:pPr>
                      <a:r>
                        <a:rPr lang="en-US">
                          <a:latin typeface="Quattrocento Sans"/>
                          <a:ea typeface="Quattrocento Sans"/>
                          <a:cs typeface="Quattrocento Sans"/>
                          <a:sym typeface="Quattrocento Sans"/>
                        </a:rPr>
                        <a:t>2-Class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c>
                  <a:txBody>
                    <a:bodyPr>
                      <a:noAutofit/>
                    </a:bodyPr>
                    <a:lstStyle/>
                    <a:p>
                      <a:pPr indent="0" lvl="0" marL="0" rtl="0" algn="ctr">
                        <a:spcBef>
                          <a:spcPts val="0"/>
                        </a:spcBef>
                        <a:spcAft>
                          <a:spcPts val="0"/>
                        </a:spcAft>
                        <a:buNone/>
                      </a:pPr>
                      <a:r>
                        <a:rPr lang="en-US">
                          <a:solidFill>
                            <a:schemeClr val="dk1"/>
                          </a:solidFill>
                          <a:latin typeface="Quattrocento Sans"/>
                          <a:ea typeface="Quattrocento Sans"/>
                          <a:cs typeface="Quattrocento Sans"/>
                          <a:sym typeface="Quattrocento Sans"/>
                        </a:rPr>
                        <a:t>Feature Selection</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lang="en-US">
                          <a:solidFill>
                            <a:schemeClr val="dk1"/>
                          </a:solidFill>
                          <a:latin typeface="Quattrocento Sans"/>
                          <a:ea typeface="Quattrocento Sans"/>
                          <a:cs typeface="Quattrocento Sans"/>
                          <a:sym typeface="Quattrocento Sans"/>
                        </a:rPr>
                        <a:t>2-Class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c>
                  <a:txBody>
                    <a:bodyPr>
                      <a:noAutofit/>
                    </a:bodyPr>
                    <a:lstStyle/>
                    <a:p>
                      <a:pPr indent="0" lvl="0" marL="0" rtl="0" algn="ctr">
                        <a:spcBef>
                          <a:spcPts val="0"/>
                        </a:spcBef>
                        <a:spcAft>
                          <a:spcPts val="0"/>
                        </a:spcAft>
                        <a:buNone/>
                      </a:pPr>
                      <a:r>
                        <a:rPr lang="en-US">
                          <a:solidFill>
                            <a:schemeClr val="dk1"/>
                          </a:solidFill>
                          <a:latin typeface="Quattrocento Sans"/>
                          <a:ea typeface="Quattrocento Sans"/>
                          <a:cs typeface="Quattrocento Sans"/>
                          <a:sym typeface="Quattrocento Sans"/>
                        </a:rPr>
                        <a:t>No Feature Selection</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lang="en-US">
                          <a:solidFill>
                            <a:schemeClr val="dk1"/>
                          </a:solidFill>
                          <a:latin typeface="Quattrocento Sans"/>
                          <a:ea typeface="Quattrocento Sans"/>
                          <a:cs typeface="Quattrocento Sans"/>
                          <a:sym typeface="Quattrocento Sans"/>
                        </a:rPr>
                        <a:t>3-Class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Feature Selection</a:t>
                      </a:r>
                      <a:endParaRPr>
                        <a:latin typeface="Quattrocento Sans"/>
                        <a:ea typeface="Quattrocento Sans"/>
                        <a:cs typeface="Quattrocento Sans"/>
                        <a:sym typeface="Quattrocento Sans"/>
                      </a:endParaRPr>
                    </a:p>
                    <a:p>
                      <a:pPr indent="0" lvl="0" marL="0" rtl="0" algn="ctr">
                        <a:spcBef>
                          <a:spcPts val="0"/>
                        </a:spcBef>
                        <a:spcAft>
                          <a:spcPts val="0"/>
                        </a:spcAft>
                        <a:buNone/>
                      </a:pPr>
                      <a:r>
                        <a:rPr lang="en-US">
                          <a:latin typeface="Quattrocento Sans"/>
                          <a:ea typeface="Quattrocento Sans"/>
                          <a:cs typeface="Quattrocento Sans"/>
                          <a:sym typeface="Quattrocento Sans"/>
                        </a:rPr>
                        <a:t>3-Class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r>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Accuracy</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4CCCC"/>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0.89</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0.85</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0.81</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0.74</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Precision</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4CCCC"/>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0.87</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0.91</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en-US">
                          <a:latin typeface="Quattrocento Sans"/>
                          <a:ea typeface="Quattrocento Sans"/>
                          <a:cs typeface="Quattrocento Sans"/>
                          <a:sym typeface="Quattrocento Sans"/>
                        </a:rPr>
                        <a:t>0:</a:t>
                      </a:r>
                      <a:r>
                        <a:rPr lang="en-US">
                          <a:latin typeface="Quattrocento Sans"/>
                          <a:ea typeface="Quattrocento Sans"/>
                          <a:cs typeface="Quattrocento Sans"/>
                          <a:sym typeface="Quattrocento Sans"/>
                        </a:rPr>
                        <a:t> 0.84</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rPr b="1" lang="en-US">
                          <a:latin typeface="Quattrocento Sans"/>
                          <a:ea typeface="Quattrocento Sans"/>
                          <a:cs typeface="Quattrocento Sans"/>
                          <a:sym typeface="Quattrocento Sans"/>
                        </a:rPr>
                        <a:t>1:</a:t>
                      </a:r>
                      <a:r>
                        <a:rPr lang="en-US">
                          <a:latin typeface="Quattrocento Sans"/>
                          <a:ea typeface="Quattrocento Sans"/>
                          <a:cs typeface="Quattrocento Sans"/>
                          <a:sym typeface="Quattrocento Sans"/>
                        </a:rPr>
                        <a:t> 0.86</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0.85</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0.72</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0.86</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0.83</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0.63</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0.75</a:t>
                      </a:r>
                      <a:endParaRPr>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Recall</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4CCCC"/>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0.92</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0.87</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0.87</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0.83</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0.86</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0.71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0.85</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0.60</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bl>
          </a:graphicData>
        </a:graphic>
      </p:graphicFrame>
      <p:sp>
        <p:nvSpPr>
          <p:cNvPr id="266" name="Google Shape;266;p41"/>
          <p:cNvSpPr txBox="1"/>
          <p:nvPr>
            <p:ph type="title"/>
          </p:nvPr>
        </p:nvSpPr>
        <p:spPr>
          <a:xfrm>
            <a:off x="1687812" y="1051650"/>
            <a:ext cx="237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600">
                <a:latin typeface="Quattrocento Sans"/>
                <a:ea typeface="Quattrocento Sans"/>
                <a:cs typeface="Quattrocento Sans"/>
                <a:sym typeface="Quattrocento Sans"/>
              </a:rPr>
              <a:t>Results on Testing</a:t>
            </a:r>
            <a:endParaRPr sz="1600">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457200" y="98176"/>
            <a:ext cx="8229600" cy="8274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latin typeface="Quattrocento Sans"/>
                <a:ea typeface="Quattrocento Sans"/>
                <a:cs typeface="Quattrocento Sans"/>
                <a:sym typeface="Quattrocento Sans"/>
              </a:rPr>
              <a:t>SVM -</a:t>
            </a:r>
            <a:r>
              <a:rPr lang="en-US">
                <a:solidFill>
                  <a:schemeClr val="accent2"/>
                </a:solidFill>
                <a:latin typeface="Quattrocento Sans"/>
                <a:ea typeface="Quattrocento Sans"/>
                <a:cs typeface="Quattrocento Sans"/>
                <a:sym typeface="Quattrocento Sans"/>
              </a:rPr>
              <a:t> Hard to Classify Instances</a:t>
            </a:r>
            <a:endParaRPr>
              <a:solidFill>
                <a:schemeClr val="accent2"/>
              </a:solidFill>
              <a:latin typeface="Quattrocento Sans"/>
              <a:ea typeface="Quattrocento Sans"/>
              <a:cs typeface="Quattrocento Sans"/>
              <a:sym typeface="Quattrocento Sans"/>
            </a:endParaRPr>
          </a:p>
        </p:txBody>
      </p:sp>
      <p:sp>
        <p:nvSpPr>
          <p:cNvPr id="273" name="Google Shape;273;p42"/>
          <p:cNvSpPr txBox="1"/>
          <p:nvPr>
            <p:ph idx="1" type="body"/>
          </p:nvPr>
        </p:nvSpPr>
        <p:spPr>
          <a:xfrm>
            <a:off x="457200" y="1051850"/>
            <a:ext cx="4114800" cy="5416800"/>
          </a:xfrm>
          <a:prstGeom prst="rect">
            <a:avLst/>
          </a:prstGeom>
        </p:spPr>
        <p:txBody>
          <a:bodyPr anchorCtr="0" anchor="t" bIns="45700" lIns="91425" spcFirstLastPara="1" rIns="91425" wrap="square" tIns="45700">
            <a:noAutofit/>
          </a:bodyPr>
          <a:lstStyle/>
          <a:p>
            <a:pPr indent="-317500" lvl="0" marL="457200" rtl="0">
              <a:spcBef>
                <a:spcPts val="640"/>
              </a:spcBef>
              <a:spcAft>
                <a:spcPts val="0"/>
              </a:spcAft>
              <a:buSzPts val="1400"/>
              <a:buFont typeface="Quattrocento Sans"/>
              <a:buChar char="•"/>
            </a:pPr>
            <a:r>
              <a:rPr lang="en-US" sz="1400">
                <a:latin typeface="Quattrocento Sans"/>
                <a:ea typeface="Quattrocento Sans"/>
                <a:cs typeface="Quattrocento Sans"/>
                <a:sym typeface="Quattrocento Sans"/>
              </a:rPr>
              <a:t>Run on only 3-Class Problem due to computational cost</a:t>
            </a:r>
            <a:endParaRPr sz="1400">
              <a:latin typeface="Quattrocento Sans"/>
              <a:ea typeface="Quattrocento Sans"/>
              <a:cs typeface="Quattrocento Sans"/>
              <a:sym typeface="Quattrocento Sans"/>
            </a:endParaRPr>
          </a:p>
          <a:p>
            <a:pPr indent="0" lvl="0" marL="0" rtl="0">
              <a:spcBef>
                <a:spcPts val="640"/>
              </a:spcBef>
              <a:spcAft>
                <a:spcPts val="0"/>
              </a:spcAft>
              <a:buNone/>
            </a:pPr>
            <a:r>
              <a:t/>
            </a:r>
            <a:endParaRPr sz="1400">
              <a:latin typeface="Quattrocento Sans"/>
              <a:ea typeface="Quattrocento Sans"/>
              <a:cs typeface="Quattrocento Sans"/>
              <a:sym typeface="Quattrocento Sans"/>
            </a:endParaRPr>
          </a:p>
          <a:p>
            <a:pPr indent="-317500" lvl="0" marL="457200" rtl="0">
              <a:spcBef>
                <a:spcPts val="640"/>
              </a:spcBef>
              <a:spcAft>
                <a:spcPts val="0"/>
              </a:spcAft>
              <a:buSzPts val="1400"/>
              <a:buFont typeface="Quattrocento Sans"/>
              <a:buChar char="•"/>
            </a:pPr>
            <a:r>
              <a:rPr lang="en-US" sz="1400">
                <a:latin typeface="Quattrocento Sans"/>
                <a:ea typeface="Quattrocento Sans"/>
                <a:cs typeface="Quattrocento Sans"/>
                <a:sym typeface="Quattrocento Sans"/>
              </a:rPr>
              <a:t>Similar or slightly better results on accuracy, precision, and recall than Random Forest model - but much more computationally costly</a:t>
            </a:r>
            <a:endParaRPr sz="1400">
              <a:latin typeface="Quattrocento Sans"/>
              <a:ea typeface="Quattrocento Sans"/>
              <a:cs typeface="Quattrocento Sans"/>
              <a:sym typeface="Quattrocento Sans"/>
            </a:endParaRPr>
          </a:p>
          <a:p>
            <a:pPr indent="0" lvl="0" marL="0" rtl="0">
              <a:spcBef>
                <a:spcPts val="640"/>
              </a:spcBef>
              <a:spcAft>
                <a:spcPts val="0"/>
              </a:spcAft>
              <a:buNone/>
            </a:pPr>
            <a:r>
              <a:t/>
            </a:r>
            <a:endParaRPr sz="1400">
              <a:latin typeface="Quattrocento Sans"/>
              <a:ea typeface="Quattrocento Sans"/>
              <a:cs typeface="Quattrocento Sans"/>
              <a:sym typeface="Quattrocento Sans"/>
            </a:endParaRPr>
          </a:p>
          <a:p>
            <a:pPr indent="-317500" lvl="0" marL="457200" rtl="0">
              <a:spcBef>
                <a:spcPts val="640"/>
              </a:spcBef>
              <a:spcAft>
                <a:spcPts val="0"/>
              </a:spcAft>
              <a:buSzPts val="1400"/>
              <a:buFont typeface="Quattrocento Sans"/>
              <a:buChar char="•"/>
            </a:pPr>
            <a:r>
              <a:rPr lang="en-US" sz="1400">
                <a:latin typeface="Quattrocento Sans"/>
                <a:ea typeface="Quattrocento Sans"/>
                <a:cs typeface="Quattrocento Sans"/>
                <a:sym typeface="Quattrocento Sans"/>
              </a:rPr>
              <a:t>Less than 4% of the support vectors included teachers with any administrative duties </a:t>
            </a:r>
            <a:endParaRPr sz="1400">
              <a:latin typeface="Quattrocento Sans"/>
              <a:ea typeface="Quattrocento Sans"/>
              <a:cs typeface="Quattrocento Sans"/>
              <a:sym typeface="Quattrocento Sans"/>
            </a:endParaRPr>
          </a:p>
          <a:p>
            <a:pPr indent="0" lvl="0" marL="0" rtl="0">
              <a:spcBef>
                <a:spcPts val="640"/>
              </a:spcBef>
              <a:spcAft>
                <a:spcPts val="0"/>
              </a:spcAft>
              <a:buNone/>
            </a:pPr>
            <a:r>
              <a:t/>
            </a:r>
            <a:endParaRPr sz="1400">
              <a:latin typeface="Quattrocento Sans"/>
              <a:ea typeface="Quattrocento Sans"/>
              <a:cs typeface="Quattrocento Sans"/>
              <a:sym typeface="Quattrocento Sans"/>
            </a:endParaRPr>
          </a:p>
          <a:p>
            <a:pPr indent="-317500" lvl="0" marL="457200" rtl="0">
              <a:spcBef>
                <a:spcPts val="640"/>
              </a:spcBef>
              <a:spcAft>
                <a:spcPts val="0"/>
              </a:spcAft>
              <a:buSzPts val="1400"/>
              <a:buFont typeface="Quattrocento Sans"/>
              <a:buChar char="•"/>
            </a:pPr>
            <a:r>
              <a:rPr lang="en-US" sz="1400">
                <a:latin typeface="Quattrocento Sans"/>
                <a:ea typeface="Quattrocento Sans"/>
                <a:cs typeface="Quattrocento Sans"/>
                <a:sym typeface="Quattrocento Sans"/>
              </a:rPr>
              <a:t>There were:</a:t>
            </a:r>
            <a:endParaRPr sz="1400">
              <a:latin typeface="Quattrocento Sans"/>
              <a:ea typeface="Quattrocento Sans"/>
              <a:cs typeface="Quattrocento Sans"/>
              <a:sym typeface="Quattrocento Sans"/>
            </a:endParaRPr>
          </a:p>
          <a:p>
            <a:pPr indent="-317500" lvl="1" marL="9144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13,854 instances for Class 0</a:t>
            </a:r>
            <a:endParaRPr sz="1400">
              <a:latin typeface="Quattrocento Sans"/>
              <a:ea typeface="Quattrocento Sans"/>
              <a:cs typeface="Quattrocento Sans"/>
              <a:sym typeface="Quattrocento Sans"/>
            </a:endParaRPr>
          </a:p>
          <a:p>
            <a:pPr indent="-317500" lvl="1" marL="9144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29,780 instances for Class 1</a:t>
            </a:r>
            <a:endParaRPr sz="1400">
              <a:latin typeface="Quattrocento Sans"/>
              <a:ea typeface="Quattrocento Sans"/>
              <a:cs typeface="Quattrocento Sans"/>
              <a:sym typeface="Quattrocento Sans"/>
            </a:endParaRPr>
          </a:p>
          <a:p>
            <a:pPr indent="-317500" lvl="1" marL="9144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17,429 instances for Class 2</a:t>
            </a:r>
            <a:endParaRPr sz="1400">
              <a:latin typeface="Quattrocento Sans"/>
              <a:ea typeface="Quattrocento Sans"/>
              <a:cs typeface="Quattrocento Sans"/>
              <a:sym typeface="Quattrocento Sans"/>
            </a:endParaRPr>
          </a:p>
          <a:p>
            <a:pPr indent="0" lvl="0" marL="0" rtl="0">
              <a:spcBef>
                <a:spcPts val="640"/>
              </a:spcBef>
              <a:spcAft>
                <a:spcPts val="0"/>
              </a:spcAft>
              <a:buNone/>
            </a:pPr>
            <a:r>
              <a:t/>
            </a:r>
            <a:endParaRPr sz="1400">
              <a:latin typeface="Quattrocento Sans"/>
              <a:ea typeface="Quattrocento Sans"/>
              <a:cs typeface="Quattrocento Sans"/>
              <a:sym typeface="Quattrocento Sans"/>
            </a:endParaRPr>
          </a:p>
          <a:p>
            <a:pPr indent="-317500" lvl="0" marL="457200" rtl="0">
              <a:spcBef>
                <a:spcPts val="640"/>
              </a:spcBef>
              <a:spcAft>
                <a:spcPts val="0"/>
              </a:spcAft>
              <a:buSzPts val="1400"/>
              <a:buFont typeface="Quattrocento Sans"/>
              <a:buChar char="•"/>
            </a:pPr>
            <a:r>
              <a:rPr lang="en-US" sz="1400">
                <a:latin typeface="Quattrocento Sans"/>
                <a:ea typeface="Quattrocento Sans"/>
                <a:cs typeface="Quattrocento Sans"/>
                <a:sym typeface="Quattrocento Sans"/>
              </a:rPr>
              <a:t>Percentage Female:</a:t>
            </a:r>
            <a:endParaRPr sz="1400">
              <a:latin typeface="Quattrocento Sans"/>
              <a:ea typeface="Quattrocento Sans"/>
              <a:cs typeface="Quattrocento Sans"/>
              <a:sym typeface="Quattrocento Sans"/>
            </a:endParaRPr>
          </a:p>
          <a:p>
            <a:pPr indent="-317500" lvl="1" marL="9144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Class 0: 77%</a:t>
            </a:r>
            <a:endParaRPr sz="1400">
              <a:latin typeface="Quattrocento Sans"/>
              <a:ea typeface="Quattrocento Sans"/>
              <a:cs typeface="Quattrocento Sans"/>
              <a:sym typeface="Quattrocento Sans"/>
            </a:endParaRPr>
          </a:p>
          <a:p>
            <a:pPr indent="-317500" lvl="1" marL="9144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Class 1: 73%</a:t>
            </a:r>
            <a:endParaRPr sz="1400">
              <a:latin typeface="Quattrocento Sans"/>
              <a:ea typeface="Quattrocento Sans"/>
              <a:cs typeface="Quattrocento Sans"/>
              <a:sym typeface="Quattrocento Sans"/>
            </a:endParaRPr>
          </a:p>
          <a:p>
            <a:pPr indent="-317500" lvl="1" marL="9144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Class 2: 68%</a:t>
            </a:r>
            <a:endParaRPr sz="1400">
              <a:latin typeface="Quattrocento Sans"/>
              <a:ea typeface="Quattrocento Sans"/>
              <a:cs typeface="Quattrocento Sans"/>
              <a:sym typeface="Quattrocento Sans"/>
            </a:endParaRPr>
          </a:p>
          <a:p>
            <a:pPr indent="-317500" lvl="0" marL="457200" rtl="0">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Percentage Minority was approx. 15% for all classes</a:t>
            </a:r>
            <a:endParaRPr sz="1400">
              <a:latin typeface="Quattrocento Sans"/>
              <a:ea typeface="Quattrocento Sans"/>
              <a:cs typeface="Quattrocento Sans"/>
              <a:sym typeface="Quattrocento Sans"/>
            </a:endParaRPr>
          </a:p>
          <a:p>
            <a:pPr indent="0" lvl="0" marL="0" rtl="0">
              <a:spcBef>
                <a:spcPts val="640"/>
              </a:spcBef>
              <a:spcAft>
                <a:spcPts val="0"/>
              </a:spcAft>
              <a:buNone/>
            </a:pPr>
            <a:r>
              <a:t/>
            </a:r>
            <a:endParaRPr sz="1400">
              <a:latin typeface="Quattrocento Sans"/>
              <a:ea typeface="Quattrocento Sans"/>
              <a:cs typeface="Quattrocento Sans"/>
              <a:sym typeface="Quattrocento Sans"/>
            </a:endParaRPr>
          </a:p>
          <a:p>
            <a:pPr indent="0" lvl="0" marL="0">
              <a:spcBef>
                <a:spcPts val="640"/>
              </a:spcBef>
              <a:spcAft>
                <a:spcPts val="0"/>
              </a:spcAft>
              <a:buNone/>
            </a:pPr>
            <a:r>
              <a:t/>
            </a:r>
            <a:endParaRPr sz="1400">
              <a:latin typeface="Quattrocento Sans"/>
              <a:ea typeface="Quattrocento Sans"/>
              <a:cs typeface="Quattrocento Sans"/>
              <a:sym typeface="Quattrocento Sans"/>
            </a:endParaRPr>
          </a:p>
        </p:txBody>
      </p:sp>
      <p:graphicFrame>
        <p:nvGraphicFramePr>
          <p:cNvPr id="274" name="Google Shape;274;p42"/>
          <p:cNvGraphicFramePr/>
          <p:nvPr/>
        </p:nvGraphicFramePr>
        <p:xfrm>
          <a:off x="5430500" y="1402050"/>
          <a:ext cx="3000000" cy="3000000"/>
        </p:xfrm>
        <a:graphic>
          <a:graphicData uri="http://schemas.openxmlformats.org/drawingml/2006/table">
            <a:tbl>
              <a:tblPr>
                <a:noFill/>
                <a:tableStyleId>{4E056BD4-F5D9-483D-8949-227AA48D0E98}</a:tableStyleId>
              </a:tblPr>
              <a:tblGrid>
                <a:gridCol w="932000"/>
                <a:gridCol w="1169250"/>
                <a:gridCol w="1069875"/>
              </a:tblGrid>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Metrics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c>
                  <a:txBody>
                    <a:bodyPr>
                      <a:noAutofit/>
                    </a:bodyPr>
                    <a:lstStyle/>
                    <a:p>
                      <a:pPr indent="0" lvl="0" marL="0" rtl="0" algn="ctr">
                        <a:spcBef>
                          <a:spcPts val="0"/>
                        </a:spcBef>
                        <a:spcAft>
                          <a:spcPts val="0"/>
                        </a:spcAft>
                        <a:buNone/>
                      </a:pPr>
                      <a:r>
                        <a:rPr lang="en-US">
                          <a:solidFill>
                            <a:schemeClr val="dk1"/>
                          </a:solidFill>
                          <a:latin typeface="Quattrocento Sans"/>
                          <a:ea typeface="Quattrocento Sans"/>
                          <a:cs typeface="Quattrocento Sans"/>
                          <a:sym typeface="Quattrocento Sans"/>
                        </a:rPr>
                        <a:t>No Feature Selection</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lang="en-US">
                          <a:solidFill>
                            <a:schemeClr val="dk1"/>
                          </a:solidFill>
                          <a:latin typeface="Quattrocento Sans"/>
                          <a:ea typeface="Quattrocento Sans"/>
                          <a:cs typeface="Quattrocento Sans"/>
                          <a:sym typeface="Quattrocento Sans"/>
                        </a:rPr>
                        <a:t>3-Class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Feature Selection</a:t>
                      </a:r>
                      <a:endParaRPr>
                        <a:latin typeface="Quattrocento Sans"/>
                        <a:ea typeface="Quattrocento Sans"/>
                        <a:cs typeface="Quattrocento Sans"/>
                        <a:sym typeface="Quattrocento Sans"/>
                      </a:endParaRPr>
                    </a:p>
                    <a:p>
                      <a:pPr indent="0" lvl="0" marL="0" rtl="0" algn="ctr">
                        <a:spcBef>
                          <a:spcPts val="0"/>
                        </a:spcBef>
                        <a:spcAft>
                          <a:spcPts val="0"/>
                        </a:spcAft>
                        <a:buNone/>
                      </a:pPr>
                      <a:r>
                        <a:rPr lang="en-US">
                          <a:latin typeface="Quattrocento Sans"/>
                          <a:ea typeface="Quattrocento Sans"/>
                          <a:cs typeface="Quattrocento Sans"/>
                          <a:sym typeface="Quattrocento Sans"/>
                        </a:rPr>
                        <a:t>3-Class</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9999"/>
                    </a:solidFill>
                  </a:tcPr>
                </a:tc>
              </a:tr>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Accuracy</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p>
                      <a:pPr indent="0" lvl="0" marL="0" rtl="0" algn="ctr">
                        <a:spcBef>
                          <a:spcPts val="0"/>
                        </a:spcBef>
                        <a:spcAft>
                          <a:spcPts val="0"/>
                        </a:spcAft>
                        <a:buNone/>
                      </a:pPr>
                      <a:r>
                        <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4CCCC"/>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0.80</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0.75</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Precision</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4CCCC"/>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0.89</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0.71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0.82</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0.85</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0.63</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0.75</a:t>
                      </a:r>
                      <a:endParaRPr>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131525">
                <a:tc>
                  <a:txBody>
                    <a:bodyPr>
                      <a:noAutofit/>
                    </a:bodyPr>
                    <a:lstStyle/>
                    <a:p>
                      <a:pPr indent="0" lvl="0" marL="0" rtl="0" algn="ctr">
                        <a:spcBef>
                          <a:spcPts val="0"/>
                        </a:spcBef>
                        <a:spcAft>
                          <a:spcPts val="0"/>
                        </a:spcAft>
                        <a:buNone/>
                      </a:pPr>
                      <a:r>
                        <a:rPr lang="en-US">
                          <a:latin typeface="Quattrocento Sans"/>
                          <a:ea typeface="Quattrocento Sans"/>
                          <a:cs typeface="Quattrocento Sans"/>
                          <a:sym typeface="Quattrocento Sans"/>
                        </a:rPr>
                        <a:t>Recall</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4CCCC"/>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0.84</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0.71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0.86</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0:</a:t>
                      </a:r>
                      <a:r>
                        <a:rPr lang="en-US">
                          <a:solidFill>
                            <a:schemeClr val="dk1"/>
                          </a:solidFill>
                          <a:latin typeface="Quattrocento Sans"/>
                          <a:ea typeface="Quattrocento Sans"/>
                          <a:cs typeface="Quattrocento Sans"/>
                          <a:sym typeface="Quattrocento Sans"/>
                        </a:rPr>
                        <a:t> 0.81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1:</a:t>
                      </a:r>
                      <a:r>
                        <a:rPr lang="en-US">
                          <a:solidFill>
                            <a:schemeClr val="dk1"/>
                          </a:solidFill>
                          <a:latin typeface="Quattrocento Sans"/>
                          <a:ea typeface="Quattrocento Sans"/>
                          <a:cs typeface="Quattrocento Sans"/>
                          <a:sym typeface="Quattrocento Sans"/>
                        </a:rPr>
                        <a:t> 0.61</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2: </a:t>
                      </a:r>
                      <a:r>
                        <a:rPr lang="en-US">
                          <a:solidFill>
                            <a:schemeClr val="dk1"/>
                          </a:solidFill>
                          <a:latin typeface="Quattrocento Sans"/>
                          <a:ea typeface="Quattrocento Sans"/>
                          <a:cs typeface="Quattrocento Sans"/>
                          <a:sym typeface="Quattrocento Sans"/>
                        </a:rPr>
                        <a:t>0.82</a:t>
                      </a:r>
                      <a:endParaRPr>
                        <a:latin typeface="Quattrocento Sans"/>
                        <a:ea typeface="Quattrocento Sans"/>
                        <a:cs typeface="Quattrocento Sans"/>
                        <a:sym typeface="Quattrocento Sans"/>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457200" y="372820"/>
            <a:ext cx="8229600" cy="6930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US">
                <a:solidFill>
                  <a:schemeClr val="accent2"/>
                </a:solidFill>
                <a:latin typeface="Quattrocento Sans"/>
                <a:ea typeface="Quattrocento Sans"/>
                <a:cs typeface="Quattrocento Sans"/>
                <a:sym typeface="Quattrocento Sans"/>
              </a:rPr>
              <a:t>Hard to Classify Instances</a:t>
            </a:r>
            <a:endParaRPr>
              <a:solidFill>
                <a:schemeClr val="accent2"/>
              </a:solidFill>
              <a:latin typeface="Quattrocento Sans"/>
              <a:ea typeface="Quattrocento Sans"/>
              <a:cs typeface="Quattrocento Sans"/>
              <a:sym typeface="Quattrocento Sans"/>
            </a:endParaRPr>
          </a:p>
          <a:p>
            <a:pPr indent="0" lvl="0" marL="0">
              <a:spcBef>
                <a:spcPts val="0"/>
              </a:spcBef>
              <a:spcAft>
                <a:spcPts val="0"/>
              </a:spcAft>
              <a:buNone/>
            </a:pPr>
            <a:r>
              <a:t/>
            </a:r>
            <a:endParaRPr/>
          </a:p>
        </p:txBody>
      </p:sp>
      <p:pic>
        <p:nvPicPr>
          <p:cNvPr id="281" name="Google Shape;281;p43"/>
          <p:cNvPicPr preferRelativeResize="0"/>
          <p:nvPr/>
        </p:nvPicPr>
        <p:blipFill>
          <a:blip r:embed="rId3">
            <a:alphaModFix/>
          </a:blip>
          <a:stretch>
            <a:fillRect/>
          </a:stretch>
        </p:blipFill>
        <p:spPr>
          <a:xfrm>
            <a:off x="457200" y="1314625"/>
            <a:ext cx="4059150" cy="2729600"/>
          </a:xfrm>
          <a:prstGeom prst="rect">
            <a:avLst/>
          </a:prstGeom>
          <a:noFill/>
          <a:ln>
            <a:noFill/>
          </a:ln>
        </p:spPr>
      </p:pic>
      <p:sp>
        <p:nvSpPr>
          <p:cNvPr id="282" name="Google Shape;282;p43"/>
          <p:cNvSpPr txBox="1"/>
          <p:nvPr>
            <p:ph type="title"/>
          </p:nvPr>
        </p:nvSpPr>
        <p:spPr>
          <a:xfrm>
            <a:off x="457125" y="4193324"/>
            <a:ext cx="4059300" cy="22038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Distributions of Assignments and Percent_Admin were the same across all three classes.</a:t>
            </a:r>
            <a:endParaRPr sz="14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Hard to classify instances were typically of female employees with high levels of in-state experience</a:t>
            </a:r>
            <a:endParaRPr sz="1400">
              <a:latin typeface="Quattrocento Sans"/>
              <a:ea typeface="Quattrocento Sans"/>
              <a:cs typeface="Quattrocento Sans"/>
              <a:sym typeface="Quattrocento Sans"/>
            </a:endParaRPr>
          </a:p>
        </p:txBody>
      </p:sp>
      <p:pic>
        <p:nvPicPr>
          <p:cNvPr id="283" name="Google Shape;283;p43"/>
          <p:cNvPicPr preferRelativeResize="0"/>
          <p:nvPr/>
        </p:nvPicPr>
        <p:blipFill rotWithShape="1">
          <a:blip r:embed="rId4">
            <a:alphaModFix/>
          </a:blip>
          <a:srcRect b="-6849" l="0" r="0" t="6850"/>
          <a:stretch/>
        </p:blipFill>
        <p:spPr>
          <a:xfrm>
            <a:off x="4791075" y="971545"/>
            <a:ext cx="3895725" cy="2457450"/>
          </a:xfrm>
          <a:prstGeom prst="rect">
            <a:avLst/>
          </a:prstGeom>
          <a:noFill/>
          <a:ln>
            <a:noFill/>
          </a:ln>
        </p:spPr>
      </p:pic>
      <p:pic>
        <p:nvPicPr>
          <p:cNvPr id="284" name="Google Shape;284;p43"/>
          <p:cNvPicPr preferRelativeResize="0"/>
          <p:nvPr/>
        </p:nvPicPr>
        <p:blipFill>
          <a:blip r:embed="rId5">
            <a:alphaModFix/>
          </a:blip>
          <a:stretch>
            <a:fillRect/>
          </a:stretch>
        </p:blipFill>
        <p:spPr>
          <a:xfrm>
            <a:off x="4805375" y="4044220"/>
            <a:ext cx="3867150" cy="2352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457200" y="98201"/>
            <a:ext cx="8229600" cy="603000"/>
          </a:xfrm>
          <a:prstGeom prst="rect">
            <a:avLst/>
          </a:prstGeom>
        </p:spPr>
        <p:txBody>
          <a:bodyPr anchorCtr="0" anchor="ctr"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2400">
                <a:solidFill>
                  <a:schemeClr val="accent2"/>
                </a:solidFill>
                <a:latin typeface="Quattrocento Sans"/>
                <a:ea typeface="Quattrocento Sans"/>
                <a:cs typeface="Quattrocento Sans"/>
                <a:sym typeface="Quattrocento Sans"/>
              </a:rPr>
              <a:t>Hard to Classify Instances - State Experience</a:t>
            </a:r>
            <a:endParaRPr sz="2400">
              <a:solidFill>
                <a:schemeClr val="accent2"/>
              </a:solidFill>
              <a:latin typeface="Quattrocento Sans"/>
              <a:ea typeface="Quattrocento Sans"/>
              <a:cs typeface="Quattrocento Sans"/>
              <a:sym typeface="Quattrocento Sans"/>
            </a:endParaRPr>
          </a:p>
        </p:txBody>
      </p:sp>
      <p:sp>
        <p:nvSpPr>
          <p:cNvPr id="291" name="Google Shape;291;p44"/>
          <p:cNvSpPr txBox="1"/>
          <p:nvPr>
            <p:ph type="title"/>
          </p:nvPr>
        </p:nvSpPr>
        <p:spPr>
          <a:xfrm>
            <a:off x="1067923" y="2094900"/>
            <a:ext cx="27579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400">
                <a:latin typeface="Quattrocento Sans"/>
                <a:ea typeface="Quattrocento Sans"/>
                <a:cs typeface="Quattrocento Sans"/>
                <a:sym typeface="Quattrocento Sans"/>
              </a:rPr>
              <a:t>Experience Distribution -Class 0</a:t>
            </a:r>
            <a:endParaRPr sz="1400">
              <a:latin typeface="Quattrocento Sans"/>
              <a:ea typeface="Quattrocento Sans"/>
              <a:cs typeface="Quattrocento Sans"/>
              <a:sym typeface="Quattrocento Sans"/>
            </a:endParaRPr>
          </a:p>
        </p:txBody>
      </p:sp>
      <p:sp>
        <p:nvSpPr>
          <p:cNvPr id="292" name="Google Shape;292;p44"/>
          <p:cNvSpPr txBox="1"/>
          <p:nvPr>
            <p:ph type="title"/>
          </p:nvPr>
        </p:nvSpPr>
        <p:spPr>
          <a:xfrm>
            <a:off x="5034348" y="729125"/>
            <a:ext cx="2857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400">
                <a:latin typeface="Quattrocento Sans"/>
                <a:ea typeface="Quattrocento Sans"/>
                <a:cs typeface="Quattrocento Sans"/>
                <a:sym typeface="Quattrocento Sans"/>
              </a:rPr>
              <a:t>Experience Distribution - </a:t>
            </a:r>
            <a:r>
              <a:rPr lang="en-US" sz="1400">
                <a:latin typeface="Quattrocento Sans"/>
                <a:ea typeface="Quattrocento Sans"/>
                <a:cs typeface="Quattrocento Sans"/>
                <a:sym typeface="Quattrocento Sans"/>
              </a:rPr>
              <a:t>Class 1</a:t>
            </a:r>
            <a:endParaRPr sz="1400">
              <a:latin typeface="Quattrocento Sans"/>
              <a:ea typeface="Quattrocento Sans"/>
              <a:cs typeface="Quattrocento Sans"/>
              <a:sym typeface="Quattrocento Sans"/>
            </a:endParaRPr>
          </a:p>
        </p:txBody>
      </p:sp>
      <p:sp>
        <p:nvSpPr>
          <p:cNvPr id="293" name="Google Shape;293;p44"/>
          <p:cNvSpPr txBox="1"/>
          <p:nvPr>
            <p:ph type="title"/>
          </p:nvPr>
        </p:nvSpPr>
        <p:spPr>
          <a:xfrm>
            <a:off x="4971347" y="3495563"/>
            <a:ext cx="2983500" cy="472500"/>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sz="1400">
                <a:latin typeface="Quattrocento Sans"/>
                <a:ea typeface="Quattrocento Sans"/>
                <a:cs typeface="Quattrocento Sans"/>
                <a:sym typeface="Quattrocento Sans"/>
              </a:rPr>
              <a:t>Experience Distribution - </a:t>
            </a:r>
            <a:r>
              <a:rPr lang="en-US" sz="1400">
                <a:latin typeface="Quattrocento Sans"/>
                <a:ea typeface="Quattrocento Sans"/>
                <a:cs typeface="Quattrocento Sans"/>
                <a:sym typeface="Quattrocento Sans"/>
              </a:rPr>
              <a:t>Class 2</a:t>
            </a:r>
            <a:endParaRPr sz="1400">
              <a:latin typeface="Quattrocento Sans"/>
              <a:ea typeface="Quattrocento Sans"/>
              <a:cs typeface="Quattrocento Sans"/>
              <a:sym typeface="Quattrocento Sans"/>
            </a:endParaRPr>
          </a:p>
        </p:txBody>
      </p:sp>
      <p:pic>
        <p:nvPicPr>
          <p:cNvPr id="294" name="Google Shape;294;p44"/>
          <p:cNvPicPr preferRelativeResize="0"/>
          <p:nvPr/>
        </p:nvPicPr>
        <p:blipFill>
          <a:blip r:embed="rId3">
            <a:alphaModFix/>
          </a:blip>
          <a:stretch>
            <a:fillRect/>
          </a:stretch>
        </p:blipFill>
        <p:spPr>
          <a:xfrm>
            <a:off x="4757575" y="4044850"/>
            <a:ext cx="3411050" cy="2308488"/>
          </a:xfrm>
          <a:prstGeom prst="rect">
            <a:avLst/>
          </a:prstGeom>
          <a:noFill/>
          <a:ln>
            <a:noFill/>
          </a:ln>
        </p:spPr>
      </p:pic>
      <p:pic>
        <p:nvPicPr>
          <p:cNvPr id="295" name="Google Shape;295;p44"/>
          <p:cNvPicPr preferRelativeResize="0"/>
          <p:nvPr/>
        </p:nvPicPr>
        <p:blipFill>
          <a:blip r:embed="rId4">
            <a:alphaModFix/>
          </a:blip>
          <a:stretch>
            <a:fillRect/>
          </a:stretch>
        </p:blipFill>
        <p:spPr>
          <a:xfrm>
            <a:off x="4757574" y="1243511"/>
            <a:ext cx="3411050" cy="2175285"/>
          </a:xfrm>
          <a:prstGeom prst="rect">
            <a:avLst/>
          </a:prstGeom>
          <a:noFill/>
          <a:ln>
            <a:noFill/>
          </a:ln>
        </p:spPr>
      </p:pic>
      <p:pic>
        <p:nvPicPr>
          <p:cNvPr id="296" name="Google Shape;296;p44"/>
          <p:cNvPicPr preferRelativeResize="0"/>
          <p:nvPr/>
        </p:nvPicPr>
        <p:blipFill>
          <a:blip r:embed="rId5">
            <a:alphaModFix/>
          </a:blip>
          <a:stretch>
            <a:fillRect/>
          </a:stretch>
        </p:blipFill>
        <p:spPr>
          <a:xfrm>
            <a:off x="741350" y="2596313"/>
            <a:ext cx="3411050" cy="220121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Bayesian Network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t/>
            </a:r>
            <a:endParaRPr b="0" i="0" sz="4400" u="none" cap="none" strike="noStrike">
              <a:solidFill>
                <a:schemeClr val="lt1"/>
              </a:solidFill>
              <a:latin typeface="Arial"/>
              <a:ea typeface="Arial"/>
              <a:cs typeface="Arial"/>
              <a:sym typeface="Arial"/>
            </a:endParaRPr>
          </a:p>
        </p:txBody>
      </p:sp>
      <p:sp>
        <p:nvSpPr>
          <p:cNvPr id="307" name="Google Shape;307;p46"/>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pic>
        <p:nvPicPr>
          <p:cNvPr id="308" name="Google Shape;308;p46"/>
          <p:cNvPicPr preferRelativeResize="0"/>
          <p:nvPr/>
        </p:nvPicPr>
        <p:blipFill>
          <a:blip r:embed="rId3">
            <a:alphaModFix/>
          </a:blip>
          <a:stretch>
            <a:fillRect/>
          </a:stretch>
        </p:blipFill>
        <p:spPr>
          <a:xfrm>
            <a:off x="345400" y="857250"/>
            <a:ext cx="8453187"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Initial Data</a:t>
            </a:r>
            <a:endParaRPr/>
          </a:p>
        </p:txBody>
      </p:sp>
      <p:sp>
        <p:nvSpPr>
          <p:cNvPr id="70" name="Google Shape;70;p1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Raw Data</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~1.6 million instances</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Data collected from 2003-2012</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Each instance represents a teacher in a specific year </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62 features</a:t>
            </a:r>
            <a:endParaRPr/>
          </a:p>
          <a:p>
            <a:pPr indent="-228600" lvl="2" marL="1143000" marR="0" rtl="0" algn="l">
              <a:spcBef>
                <a:spcPts val="48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Numerical and Categorical</a:t>
            </a:r>
            <a:endParaRPr/>
          </a:p>
          <a:p>
            <a:pPr indent="-228600" lvl="2" marL="1143000" marR="0" rtl="0" algn="l">
              <a:spcBef>
                <a:spcPts val="48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Some features are descriptors of other features</a:t>
            </a:r>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r>
              <a:rPr lang="en-US">
                <a:latin typeface="Quattrocento Sans"/>
                <a:ea typeface="Quattrocento Sans"/>
                <a:cs typeface="Quattrocento Sans"/>
                <a:sym typeface="Quattrocento Sans"/>
              </a:rPr>
              <a:t>Conditional Dependency</a:t>
            </a:r>
            <a:endParaRPr>
              <a:latin typeface="Quattrocento Sans"/>
              <a:ea typeface="Quattrocento Sans"/>
              <a:cs typeface="Quattrocento Sans"/>
              <a:sym typeface="Quattrocento Sans"/>
            </a:endParaRPr>
          </a:p>
        </p:txBody>
      </p:sp>
      <p:sp>
        <p:nvSpPr>
          <p:cNvPr id="315" name="Google Shape;315;p47"/>
          <p:cNvSpPr txBox="1"/>
          <p:nvPr>
            <p:ph idx="1" type="body"/>
          </p:nvPr>
        </p:nvSpPr>
        <p:spPr>
          <a:xfrm>
            <a:off x="457200" y="1600202"/>
            <a:ext cx="8229600" cy="4526100"/>
          </a:xfrm>
          <a:prstGeom prst="rect">
            <a:avLst/>
          </a:prstGeom>
        </p:spPr>
        <p:txBody>
          <a:bodyPr anchorCtr="0" anchor="t" bIns="45700" lIns="91425" spcFirstLastPara="1" rIns="91425" wrap="square" tIns="45700">
            <a:noAutofit/>
          </a:bodyPr>
          <a:lstStyle/>
          <a:p>
            <a:pPr indent="-342900" lvl="0" marL="457200" rtl="0">
              <a:lnSpc>
                <a:spcPct val="115000"/>
              </a:lnSpc>
              <a:spcBef>
                <a:spcPts val="0"/>
              </a:spcBef>
              <a:spcAft>
                <a:spcPts val="0"/>
              </a:spcAft>
              <a:buClr>
                <a:schemeClr val="accent2"/>
              </a:buClr>
              <a:buSzPts val="1800"/>
              <a:buFont typeface="Quattrocento Sans"/>
              <a:buChar char="●"/>
            </a:pPr>
            <a:r>
              <a:rPr lang="en-US" sz="1800">
                <a:solidFill>
                  <a:schemeClr val="accent2"/>
                </a:solidFill>
                <a:latin typeface="Quattrocento Sans"/>
                <a:ea typeface="Quattrocento Sans"/>
                <a:cs typeface="Quattrocento Sans"/>
                <a:sym typeface="Quattrocento Sans"/>
              </a:rPr>
              <a:t>Salary*</a:t>
            </a:r>
            <a:endParaRPr sz="1800">
              <a:solidFill>
                <a:schemeClr val="accent2"/>
              </a:solidFill>
              <a:latin typeface="Quattrocento Sans"/>
              <a:ea typeface="Quattrocento Sans"/>
              <a:cs typeface="Quattrocento Sans"/>
              <a:sym typeface="Quattrocento Sans"/>
            </a:endParaRPr>
          </a:p>
          <a:p>
            <a:pPr indent="-342900" lvl="1" marL="914400" rtl="0">
              <a:lnSpc>
                <a:spcPct val="115000"/>
              </a:lnSpc>
              <a:spcBef>
                <a:spcPts val="0"/>
              </a:spcBef>
              <a:spcAft>
                <a:spcPts val="0"/>
              </a:spcAft>
              <a:buClr>
                <a:schemeClr val="accent2"/>
              </a:buClr>
              <a:buSzPts val="1800"/>
              <a:buFont typeface="Quattrocento Sans"/>
              <a:buChar char="○"/>
            </a:pPr>
            <a:r>
              <a:rPr lang="en-US" sz="1800">
                <a:solidFill>
                  <a:schemeClr val="accent2"/>
                </a:solidFill>
                <a:latin typeface="Quattrocento Sans"/>
                <a:ea typeface="Quattrocento Sans"/>
                <a:cs typeface="Quattrocento Sans"/>
                <a:sym typeface="Quattrocento Sans"/>
              </a:rPr>
              <a:t>Gender &amp; Urban_or_Rural</a:t>
            </a:r>
            <a:endParaRPr sz="1800">
              <a:solidFill>
                <a:schemeClr val="accent2"/>
              </a:solidFill>
              <a:latin typeface="Quattrocento Sans"/>
              <a:ea typeface="Quattrocento Sans"/>
              <a:cs typeface="Quattrocento Sans"/>
              <a:sym typeface="Quattrocento Sans"/>
            </a:endParaRPr>
          </a:p>
          <a:p>
            <a:pPr indent="-342900" lvl="0" marL="4572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Primary_Assignment_Group</a:t>
            </a:r>
            <a:endParaRPr sz="1800">
              <a:latin typeface="Quattrocento Sans"/>
              <a:ea typeface="Quattrocento Sans"/>
              <a:cs typeface="Quattrocento Sans"/>
              <a:sym typeface="Quattrocento Sans"/>
            </a:endParaRPr>
          </a:p>
          <a:p>
            <a:pPr indent="-342900" lvl="1" marL="9144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Urban_or_Rural,  Salary, &amp; Gender</a:t>
            </a:r>
            <a:endParaRPr sz="1800">
              <a:latin typeface="Quattrocento Sans"/>
              <a:ea typeface="Quattrocento Sans"/>
              <a:cs typeface="Quattrocento Sans"/>
              <a:sym typeface="Quattrocento Sans"/>
            </a:endParaRPr>
          </a:p>
          <a:p>
            <a:pPr indent="-342900" lvl="0" marL="4572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Highest_Degree_Achieved</a:t>
            </a:r>
            <a:endParaRPr sz="1800">
              <a:latin typeface="Quattrocento Sans"/>
              <a:ea typeface="Quattrocento Sans"/>
              <a:cs typeface="Quattrocento Sans"/>
              <a:sym typeface="Quattrocento Sans"/>
            </a:endParaRPr>
          </a:p>
          <a:p>
            <a:pPr indent="-342900" lvl="1" marL="9144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Primary_Assignment_Group, Urban_or_Rural, &amp; Salary</a:t>
            </a:r>
            <a:endParaRPr sz="1800">
              <a:latin typeface="Quattrocento Sans"/>
              <a:ea typeface="Quattrocento Sans"/>
              <a:cs typeface="Quattrocento Sans"/>
              <a:sym typeface="Quattrocento Sans"/>
            </a:endParaRPr>
          </a:p>
          <a:p>
            <a:pPr indent="-342900" lvl="0" marL="4572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Out_of_State_Experience</a:t>
            </a:r>
            <a:endParaRPr sz="1800">
              <a:latin typeface="Quattrocento Sans"/>
              <a:ea typeface="Quattrocento Sans"/>
              <a:cs typeface="Quattrocento Sans"/>
              <a:sym typeface="Quattrocento Sans"/>
            </a:endParaRPr>
          </a:p>
          <a:p>
            <a:pPr indent="-342900" lvl="1" marL="9144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Urban_or_Rural &amp; Salary</a:t>
            </a:r>
            <a:endParaRPr sz="1800">
              <a:latin typeface="Quattrocento Sans"/>
              <a:ea typeface="Quattrocento Sans"/>
              <a:cs typeface="Quattrocento Sans"/>
              <a:sym typeface="Quattrocento Sans"/>
            </a:endParaRPr>
          </a:p>
          <a:p>
            <a:pPr indent="-342900" lvl="0" marL="4572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State_Experience</a:t>
            </a:r>
            <a:endParaRPr sz="1800">
              <a:latin typeface="Quattrocento Sans"/>
              <a:ea typeface="Quattrocento Sans"/>
              <a:cs typeface="Quattrocento Sans"/>
              <a:sym typeface="Quattrocento Sans"/>
            </a:endParaRPr>
          </a:p>
          <a:p>
            <a:pPr indent="-342900" lvl="1" marL="9144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Primary_Assignment_Group, Urban_or_Rural, Salary, &amp; Gender</a:t>
            </a:r>
            <a:endParaRPr sz="1800">
              <a:latin typeface="Quattrocento Sans"/>
              <a:ea typeface="Quattrocento Sans"/>
              <a:cs typeface="Quattrocento Sans"/>
              <a:sym typeface="Quattrocento Sans"/>
            </a:endParaRPr>
          </a:p>
          <a:p>
            <a:pPr indent="-342900" lvl="0" marL="4572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Race</a:t>
            </a:r>
            <a:endParaRPr sz="1800">
              <a:latin typeface="Quattrocento Sans"/>
              <a:ea typeface="Quattrocento Sans"/>
              <a:cs typeface="Quattrocento Sans"/>
              <a:sym typeface="Quattrocento Sans"/>
            </a:endParaRPr>
          </a:p>
          <a:p>
            <a:pPr indent="-342900" lvl="1" marL="914400" rtl="0">
              <a:lnSpc>
                <a:spcPct val="115000"/>
              </a:lnSpc>
              <a:spcBef>
                <a:spcPts val="0"/>
              </a:spcBef>
              <a:spcAft>
                <a:spcPts val="0"/>
              </a:spcAft>
              <a:buSzPts val="1800"/>
              <a:buFont typeface="Quattrocento Sans"/>
              <a:buChar char="○"/>
            </a:pPr>
            <a:r>
              <a:rPr lang="en-US" sz="1800">
                <a:latin typeface="Quattrocento Sans"/>
                <a:ea typeface="Quattrocento Sans"/>
                <a:cs typeface="Quattrocento Sans"/>
                <a:sym typeface="Quattrocento Sans"/>
              </a:rPr>
              <a:t>Salary, Urban_or_Rural, &amp; Primary Assignment Group</a:t>
            </a:r>
            <a:endParaRPr sz="1800">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latin typeface="Quattrocento Sans"/>
                <a:ea typeface="Quattrocento Sans"/>
                <a:cs typeface="Quattrocento Sans"/>
                <a:sym typeface="Quattrocento Sans"/>
              </a:rPr>
              <a:t>T-test &amp; ANOVA</a:t>
            </a:r>
            <a:endParaRPr>
              <a:latin typeface="Quattrocento Sans"/>
              <a:ea typeface="Quattrocento Sans"/>
              <a:cs typeface="Quattrocento Sans"/>
              <a:sym typeface="Quattrocento Sans"/>
            </a:endParaRPr>
          </a:p>
        </p:txBody>
      </p:sp>
      <p:sp>
        <p:nvSpPr>
          <p:cNvPr id="322" name="Google Shape;322;p48"/>
          <p:cNvSpPr txBox="1"/>
          <p:nvPr>
            <p:ph idx="1" type="body"/>
          </p:nvPr>
        </p:nvSpPr>
        <p:spPr>
          <a:xfrm>
            <a:off x="457200" y="1600202"/>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p:txBody>
      </p:sp>
      <p:pic>
        <p:nvPicPr>
          <p:cNvPr id="323" name="Google Shape;323;p48"/>
          <p:cNvPicPr preferRelativeResize="0"/>
          <p:nvPr/>
        </p:nvPicPr>
        <p:blipFill>
          <a:blip r:embed="rId3">
            <a:alphaModFix/>
          </a:blip>
          <a:stretch>
            <a:fillRect/>
          </a:stretch>
        </p:blipFill>
        <p:spPr>
          <a:xfrm>
            <a:off x="457201" y="1600188"/>
            <a:ext cx="5254487" cy="1594937"/>
          </a:xfrm>
          <a:prstGeom prst="rect">
            <a:avLst/>
          </a:prstGeom>
          <a:noFill/>
          <a:ln>
            <a:noFill/>
          </a:ln>
        </p:spPr>
      </p:pic>
      <p:pic>
        <p:nvPicPr>
          <p:cNvPr id="324" name="Google Shape;324;p48"/>
          <p:cNvPicPr preferRelativeResize="0"/>
          <p:nvPr/>
        </p:nvPicPr>
        <p:blipFill>
          <a:blip r:embed="rId4">
            <a:alphaModFix/>
          </a:blip>
          <a:stretch>
            <a:fillRect/>
          </a:stretch>
        </p:blipFill>
        <p:spPr>
          <a:xfrm>
            <a:off x="457200" y="3195125"/>
            <a:ext cx="5254500" cy="839482"/>
          </a:xfrm>
          <a:prstGeom prst="rect">
            <a:avLst/>
          </a:prstGeom>
          <a:noFill/>
          <a:ln>
            <a:noFill/>
          </a:ln>
        </p:spPr>
      </p:pic>
      <p:sp>
        <p:nvSpPr>
          <p:cNvPr id="325" name="Google Shape;325;p48"/>
          <p:cNvSpPr txBox="1"/>
          <p:nvPr>
            <p:ph type="title"/>
          </p:nvPr>
        </p:nvSpPr>
        <p:spPr>
          <a:xfrm>
            <a:off x="4627500" y="3922499"/>
            <a:ext cx="4059300" cy="22038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Statistically significant difference in means</a:t>
            </a:r>
            <a:endParaRPr sz="1400">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p-value &lt; 0.05</a:t>
            </a:r>
            <a:endParaRPr sz="14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Significant relationship between</a:t>
            </a:r>
            <a:endParaRPr sz="1400">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Salary &amp; Gender</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Salary &amp; Urban_or_Rural</a:t>
            </a:r>
            <a:endParaRPr sz="14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Valid model</a:t>
            </a:r>
            <a:endParaRPr sz="1400">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US">
                <a:latin typeface="Quattrocento Sans"/>
                <a:ea typeface="Quattrocento Sans"/>
                <a:cs typeface="Quattrocento Sans"/>
                <a:sym typeface="Quattrocento Sans"/>
              </a:rPr>
              <a:t>Conditional Probability Table - Salary node</a:t>
            </a:r>
            <a:endParaRPr>
              <a:latin typeface="Quattrocento Sans"/>
              <a:ea typeface="Quattrocento Sans"/>
              <a:cs typeface="Quattrocento Sans"/>
              <a:sym typeface="Quattrocento Sans"/>
            </a:endParaRPr>
          </a:p>
        </p:txBody>
      </p:sp>
      <p:sp>
        <p:nvSpPr>
          <p:cNvPr id="332" name="Google Shape;332;p49"/>
          <p:cNvSpPr txBox="1"/>
          <p:nvPr>
            <p:ph idx="1" type="body"/>
          </p:nvPr>
        </p:nvSpPr>
        <p:spPr>
          <a:xfrm>
            <a:off x="457200" y="1600202"/>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p:txBody>
      </p:sp>
      <p:pic>
        <p:nvPicPr>
          <p:cNvPr id="333" name="Google Shape;333;p49"/>
          <p:cNvPicPr preferRelativeResize="0"/>
          <p:nvPr/>
        </p:nvPicPr>
        <p:blipFill>
          <a:blip r:embed="rId3">
            <a:alphaModFix/>
          </a:blip>
          <a:stretch>
            <a:fillRect/>
          </a:stretch>
        </p:blipFill>
        <p:spPr>
          <a:xfrm>
            <a:off x="457200" y="1600200"/>
            <a:ext cx="4307300" cy="2955800"/>
          </a:xfrm>
          <a:prstGeom prst="rect">
            <a:avLst/>
          </a:prstGeom>
          <a:noFill/>
          <a:ln>
            <a:noFill/>
          </a:ln>
        </p:spPr>
      </p:pic>
      <p:sp>
        <p:nvSpPr>
          <p:cNvPr id="334" name="Google Shape;334;p49"/>
          <p:cNvSpPr txBox="1"/>
          <p:nvPr>
            <p:ph type="title"/>
          </p:nvPr>
        </p:nvSpPr>
        <p:spPr>
          <a:xfrm>
            <a:off x="4627500" y="3429000"/>
            <a:ext cx="4059300" cy="26973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Low Salary in Rural</a:t>
            </a:r>
            <a:endParaRPr sz="1400">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Female: 57.68%</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Male: 48.57%</a:t>
            </a:r>
            <a:endParaRPr sz="14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Salary is equally distributed for Female in Urban</a:t>
            </a:r>
            <a:endParaRPr sz="1400">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Low: 34.97%</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Middle: 33.71%</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High: 31.32%</a:t>
            </a:r>
            <a:endParaRPr sz="14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High Salary for Male in Urban(45.27%) than Female(31.32%)</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latin typeface="Quattrocento Sans"/>
                <a:ea typeface="Quattrocento Sans"/>
                <a:cs typeface="Quattrocento Sans"/>
                <a:sym typeface="Quattrocento Sans"/>
              </a:rPr>
              <a:t>Salary vs Gender &amp; </a:t>
            </a:r>
            <a:endParaRPr>
              <a:latin typeface="Quattrocento Sans"/>
              <a:ea typeface="Quattrocento Sans"/>
              <a:cs typeface="Quattrocento Sans"/>
              <a:sym typeface="Quattrocento Sans"/>
            </a:endParaRPr>
          </a:p>
          <a:p>
            <a:pPr indent="0" lvl="0" marL="0">
              <a:spcBef>
                <a:spcPts val="0"/>
              </a:spcBef>
              <a:spcAft>
                <a:spcPts val="0"/>
              </a:spcAft>
              <a:buNone/>
            </a:pPr>
            <a:r>
              <a:rPr lang="en-US">
                <a:latin typeface="Quattrocento Sans"/>
                <a:ea typeface="Quattrocento Sans"/>
                <a:cs typeface="Quattrocento Sans"/>
                <a:sym typeface="Quattrocento Sans"/>
              </a:rPr>
              <a:t>Salary vs Urban_or_Rural</a:t>
            </a:r>
            <a:endParaRPr>
              <a:latin typeface="Quattrocento Sans"/>
              <a:ea typeface="Quattrocento Sans"/>
              <a:cs typeface="Quattrocento Sans"/>
              <a:sym typeface="Quattrocento Sans"/>
            </a:endParaRPr>
          </a:p>
        </p:txBody>
      </p:sp>
      <p:sp>
        <p:nvSpPr>
          <p:cNvPr id="341" name="Google Shape;341;p50"/>
          <p:cNvSpPr txBox="1"/>
          <p:nvPr>
            <p:ph idx="1" type="body"/>
          </p:nvPr>
        </p:nvSpPr>
        <p:spPr>
          <a:xfrm>
            <a:off x="457200" y="1600202"/>
            <a:ext cx="8229600" cy="4526100"/>
          </a:xfrm>
          <a:prstGeom prst="rect">
            <a:avLst/>
          </a:prstGeom>
        </p:spPr>
        <p:txBody>
          <a:bodyPr anchorCtr="0" anchor="t" bIns="45700" lIns="91425" spcFirstLastPara="1" rIns="91425" wrap="square" tIns="45700">
            <a:noAutofit/>
          </a:bodyPr>
          <a:lstStyle/>
          <a:p>
            <a:pPr indent="0" lvl="0" marL="0">
              <a:spcBef>
                <a:spcPts val="640"/>
              </a:spcBef>
              <a:spcAft>
                <a:spcPts val="0"/>
              </a:spcAft>
              <a:buNone/>
            </a:pPr>
            <a:r>
              <a:t/>
            </a:r>
            <a:endParaRPr/>
          </a:p>
        </p:txBody>
      </p:sp>
      <p:pic>
        <p:nvPicPr>
          <p:cNvPr id="342" name="Google Shape;342;p50"/>
          <p:cNvPicPr preferRelativeResize="0"/>
          <p:nvPr/>
        </p:nvPicPr>
        <p:blipFill>
          <a:blip r:embed="rId3">
            <a:alphaModFix/>
          </a:blip>
          <a:stretch>
            <a:fillRect/>
          </a:stretch>
        </p:blipFill>
        <p:spPr>
          <a:xfrm>
            <a:off x="457200" y="1932700"/>
            <a:ext cx="4298331" cy="1011375"/>
          </a:xfrm>
          <a:prstGeom prst="rect">
            <a:avLst/>
          </a:prstGeom>
          <a:noFill/>
          <a:ln>
            <a:noFill/>
          </a:ln>
        </p:spPr>
      </p:pic>
      <p:pic>
        <p:nvPicPr>
          <p:cNvPr id="343" name="Google Shape;343;p50"/>
          <p:cNvPicPr preferRelativeResize="0"/>
          <p:nvPr/>
        </p:nvPicPr>
        <p:blipFill>
          <a:blip r:embed="rId4">
            <a:alphaModFix/>
          </a:blip>
          <a:stretch>
            <a:fillRect/>
          </a:stretch>
        </p:blipFill>
        <p:spPr>
          <a:xfrm>
            <a:off x="4468934" y="4718450"/>
            <a:ext cx="4217866" cy="981250"/>
          </a:xfrm>
          <a:prstGeom prst="rect">
            <a:avLst/>
          </a:prstGeom>
          <a:noFill/>
          <a:ln>
            <a:noFill/>
          </a:ln>
        </p:spPr>
      </p:pic>
      <p:sp>
        <p:nvSpPr>
          <p:cNvPr id="344" name="Google Shape;344;p50"/>
          <p:cNvSpPr txBox="1"/>
          <p:nvPr>
            <p:ph type="title"/>
          </p:nvPr>
        </p:nvSpPr>
        <p:spPr>
          <a:xfrm>
            <a:off x="4627500" y="1600200"/>
            <a:ext cx="4059300" cy="26973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Salary vs Gender</a:t>
            </a:r>
            <a:endParaRPr sz="14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Male’s Salaries are higher than Females</a:t>
            </a:r>
            <a:endParaRPr sz="1400">
              <a:solidFill>
                <a:schemeClr val="l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Female’s Salaries are equally distributed</a:t>
            </a:r>
            <a:endParaRPr sz="1400">
              <a:solidFill>
                <a:schemeClr val="l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Male: Low(27.56%)        High(40.73%)</a:t>
            </a:r>
            <a:endParaRPr sz="1400">
              <a:solidFill>
                <a:schemeClr val="l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Female: Low(35.14%)        high(31.35%)</a:t>
            </a:r>
            <a:endParaRPr sz="1400">
              <a:solidFill>
                <a:schemeClr val="lt1"/>
              </a:solidFill>
              <a:latin typeface="Quattrocento Sans"/>
              <a:ea typeface="Quattrocento Sans"/>
              <a:cs typeface="Quattrocento Sans"/>
              <a:sym typeface="Quattrocento Sans"/>
            </a:endParaRPr>
          </a:p>
        </p:txBody>
      </p:sp>
      <p:sp>
        <p:nvSpPr>
          <p:cNvPr id="345" name="Google Shape;345;p50"/>
          <p:cNvSpPr txBox="1"/>
          <p:nvPr>
            <p:ph type="title"/>
          </p:nvPr>
        </p:nvSpPr>
        <p:spPr>
          <a:xfrm>
            <a:off x="457200" y="3429000"/>
            <a:ext cx="4059300" cy="26973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317500" lvl="0" marL="457200" marR="0" rtl="0" algn="l">
              <a:spcBef>
                <a:spcPts val="0"/>
              </a:spcBef>
              <a:spcAft>
                <a:spcPts val="0"/>
              </a:spcAft>
              <a:buSzPts val="1400"/>
              <a:buFont typeface="Quattrocento Sans"/>
              <a:buChar char="●"/>
            </a:pPr>
            <a:r>
              <a:rPr lang="en-US" sz="1400">
                <a:latin typeface="Quattrocento Sans"/>
                <a:ea typeface="Quattrocento Sans"/>
                <a:cs typeface="Quattrocento Sans"/>
                <a:sym typeface="Quattrocento Sans"/>
              </a:rPr>
              <a:t>Salary vs Urban_or_Rural</a:t>
            </a:r>
            <a:endParaRPr sz="1400">
              <a:latin typeface="Quattrocento Sans"/>
              <a:ea typeface="Quattrocento Sans"/>
              <a:cs typeface="Quattrocento Sans"/>
              <a:sym typeface="Quattrocento Sans"/>
            </a:endParaRPr>
          </a:p>
          <a:p>
            <a:pPr indent="0" lvl="0" marL="0" marR="0" rtl="0" algn="l">
              <a:spcBef>
                <a:spcPts val="0"/>
              </a:spcBef>
              <a:spcAft>
                <a:spcPts val="0"/>
              </a:spcAft>
              <a:buNone/>
            </a:pPr>
            <a:r>
              <a:t/>
            </a:r>
            <a:endParaRPr sz="1400">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Rural Salaries are lower than Urban’s</a:t>
            </a:r>
            <a:endParaRPr sz="1400">
              <a:solidFill>
                <a:schemeClr val="l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Urban Salaries are equally distributed</a:t>
            </a:r>
            <a:endParaRPr sz="1400">
              <a:solidFill>
                <a:schemeClr val="l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Rural: Low(55.61%)        High(11.30%)</a:t>
            </a:r>
            <a:endParaRPr sz="1400">
              <a:solidFill>
                <a:schemeClr val="l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sz="1400">
              <a:solidFill>
                <a:schemeClr val="lt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lt1"/>
              </a:buClr>
              <a:buSzPts val="1400"/>
              <a:buFont typeface="Quattrocento Sans"/>
              <a:buChar char="○"/>
            </a:pPr>
            <a:r>
              <a:rPr lang="en-US" sz="1400">
                <a:solidFill>
                  <a:schemeClr val="lt1"/>
                </a:solidFill>
                <a:latin typeface="Quattrocento Sans"/>
                <a:ea typeface="Quattrocento Sans"/>
                <a:cs typeface="Quattrocento Sans"/>
                <a:sym typeface="Quattrocento Sans"/>
              </a:rPr>
              <a:t>Urban: Low(33.48%)        High(34.84%)</a:t>
            </a:r>
            <a:endParaRPr sz="1400">
              <a:solidFill>
                <a:schemeClr val="lt1"/>
              </a:solidFill>
              <a:latin typeface="Quattrocento Sans"/>
              <a:ea typeface="Quattrocento Sans"/>
              <a:cs typeface="Quattrocento Sans"/>
              <a:sym typeface="Quattrocento Sans"/>
            </a:endParaRPr>
          </a:p>
        </p:txBody>
      </p:sp>
      <p:sp>
        <p:nvSpPr>
          <p:cNvPr id="346" name="Google Shape;346;p50"/>
          <p:cNvSpPr/>
          <p:nvPr/>
        </p:nvSpPr>
        <p:spPr>
          <a:xfrm>
            <a:off x="7103450" y="3429000"/>
            <a:ext cx="2886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50"/>
          <p:cNvSpPr/>
          <p:nvPr/>
        </p:nvSpPr>
        <p:spPr>
          <a:xfrm>
            <a:off x="7262175" y="3840425"/>
            <a:ext cx="2886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Google Shape;348;p50"/>
          <p:cNvSpPr/>
          <p:nvPr/>
        </p:nvSpPr>
        <p:spPr>
          <a:xfrm>
            <a:off x="2982100" y="5057425"/>
            <a:ext cx="2886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Google Shape;349;p50"/>
          <p:cNvSpPr/>
          <p:nvPr/>
        </p:nvSpPr>
        <p:spPr>
          <a:xfrm>
            <a:off x="3068575" y="5484100"/>
            <a:ext cx="2886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Influential Features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Influential Features</a:t>
            </a:r>
            <a:endParaRPr/>
          </a:p>
        </p:txBody>
      </p:sp>
      <p:sp>
        <p:nvSpPr>
          <p:cNvPr id="360" name="Google Shape;360;p52"/>
          <p:cNvSpPr txBox="1"/>
          <p:nvPr>
            <p:ph idx="1" type="body"/>
          </p:nvPr>
        </p:nvSpPr>
        <p:spPr>
          <a:xfrm>
            <a:off x="457200" y="1417652"/>
            <a:ext cx="8229600" cy="452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Year</a:t>
            </a:r>
            <a:endParaRPr sz="2400"/>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Percent_Admistration</a:t>
            </a:r>
            <a:endParaRPr b="0" i="0" sz="2400" u="none" cap="none" strike="noStrike">
              <a:solidFill>
                <a:schemeClr val="lt1"/>
              </a:solidFill>
              <a:latin typeface="Arial"/>
              <a:ea typeface="Arial"/>
              <a:cs typeface="Arial"/>
              <a:sym typeface="Arial"/>
            </a:endParaRPr>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State_Experience</a:t>
            </a:r>
            <a:endParaRPr b="0" i="0" sz="2400" u="none" cap="none" strike="noStrike">
              <a:solidFill>
                <a:schemeClr val="lt1"/>
              </a:solidFill>
              <a:latin typeface="Arial"/>
              <a:ea typeface="Arial"/>
              <a:cs typeface="Arial"/>
              <a:sym typeface="Arial"/>
            </a:endParaRPr>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Out_of_State_Experience</a:t>
            </a:r>
            <a:endParaRPr b="0" i="0" sz="2400" u="none" cap="none" strike="noStrike">
              <a:solidFill>
                <a:schemeClr val="lt1"/>
              </a:solidFill>
              <a:latin typeface="Arial"/>
              <a:ea typeface="Arial"/>
              <a:cs typeface="Arial"/>
              <a:sym typeface="Arial"/>
            </a:endParaRPr>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Gender</a:t>
            </a:r>
            <a:endParaRPr sz="2400"/>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Race</a:t>
            </a:r>
            <a:endParaRPr sz="2400"/>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Highest_Degree_Acheived</a:t>
            </a:r>
            <a:endParaRPr b="0" i="0" sz="2400" u="none" cap="none" strike="noStrike">
              <a:solidFill>
                <a:schemeClr val="lt1"/>
              </a:solidFill>
              <a:latin typeface="Arial"/>
              <a:ea typeface="Arial"/>
              <a:cs typeface="Arial"/>
              <a:sym typeface="Arial"/>
            </a:endParaRPr>
          </a:p>
          <a:p>
            <a:pPr indent="-292100" lvl="0" marL="342900" marR="0" rtl="0" algn="l">
              <a:lnSpc>
                <a:spcPct val="90000"/>
              </a:lnSpc>
              <a:spcBef>
                <a:spcPts val="64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Primary_Assignment_Group</a:t>
            </a:r>
            <a:endParaRPr b="0" i="0" sz="2400" u="none" cap="none" strike="noStrike">
              <a:solidFill>
                <a:schemeClr val="lt1"/>
              </a:solidFill>
              <a:latin typeface="Arial"/>
              <a:ea typeface="Arial"/>
              <a:cs typeface="Arial"/>
              <a:sym typeface="Arial"/>
            </a:endParaRPr>
          </a:p>
          <a:p>
            <a:pPr indent="-292100" lvl="0" marL="342900" marR="0" rtl="0" algn="l">
              <a:lnSpc>
                <a:spcPct val="90000"/>
              </a:lnSpc>
              <a:spcBef>
                <a:spcPts val="640"/>
              </a:spcBef>
              <a:spcAft>
                <a:spcPts val="0"/>
              </a:spcAft>
              <a:buClr>
                <a:schemeClr val="lt1"/>
              </a:buClr>
              <a:buSzPts val="2400"/>
              <a:buFont typeface="Arial"/>
              <a:buChar char="•"/>
            </a:pPr>
            <a:r>
              <a:rPr lang="en-US" sz="2400"/>
              <a:t>County</a:t>
            </a:r>
            <a:endParaRPr sz="2400"/>
          </a:p>
          <a:p>
            <a:pPr indent="-292100" lvl="0" marL="342900" marR="0" rtl="0" algn="l">
              <a:lnSpc>
                <a:spcPct val="90000"/>
              </a:lnSpc>
              <a:spcBef>
                <a:spcPts val="640"/>
              </a:spcBef>
              <a:spcAft>
                <a:spcPts val="0"/>
              </a:spcAft>
              <a:buClr>
                <a:schemeClr val="lt1"/>
              </a:buClr>
              <a:buSzPts val="2400"/>
              <a:buFont typeface="Arial"/>
              <a:buChar char="•"/>
            </a:pPr>
            <a:r>
              <a:rPr lang="en-US" sz="2400"/>
              <a:t>Urban_or_Rural</a:t>
            </a:r>
            <a:endParaRPr sz="2400"/>
          </a:p>
        </p:txBody>
      </p:sp>
      <p:pic>
        <p:nvPicPr>
          <p:cNvPr id="361" name="Google Shape;361;p52"/>
          <p:cNvPicPr preferRelativeResize="0"/>
          <p:nvPr/>
        </p:nvPicPr>
        <p:blipFill>
          <a:blip r:embed="rId3">
            <a:alphaModFix/>
          </a:blip>
          <a:stretch>
            <a:fillRect/>
          </a:stretch>
        </p:blipFill>
        <p:spPr>
          <a:xfrm>
            <a:off x="4646225" y="1888150"/>
            <a:ext cx="4172649" cy="3585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Fairness Assessment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Gender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Google Shape;377;p55"/>
          <p:cNvPicPr preferRelativeResize="0"/>
          <p:nvPr/>
        </p:nvPicPr>
        <p:blipFill rotWithShape="1">
          <a:blip r:embed="rId3">
            <a:alphaModFix/>
          </a:blip>
          <a:srcRect b="0" l="0" r="0" t="0"/>
          <a:stretch/>
        </p:blipFill>
        <p:spPr>
          <a:xfrm>
            <a:off x="883174" y="211100"/>
            <a:ext cx="7377651" cy="5543974"/>
          </a:xfrm>
          <a:prstGeom prst="rect">
            <a:avLst/>
          </a:prstGeom>
          <a:noFill/>
          <a:ln>
            <a:noFill/>
          </a:ln>
        </p:spPr>
      </p:pic>
      <p:pic>
        <p:nvPicPr>
          <p:cNvPr id="378" name="Google Shape;378;p55"/>
          <p:cNvPicPr preferRelativeResize="0"/>
          <p:nvPr/>
        </p:nvPicPr>
        <p:blipFill>
          <a:blip r:embed="rId4">
            <a:alphaModFix/>
          </a:blip>
          <a:stretch>
            <a:fillRect/>
          </a:stretch>
        </p:blipFill>
        <p:spPr>
          <a:xfrm>
            <a:off x="883175" y="5826900"/>
            <a:ext cx="7377316" cy="521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pic>
        <p:nvPicPr>
          <p:cNvPr id="383" name="Google Shape;383;p56"/>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2"/>
          <p:cNvSpPr txBox="1"/>
          <p:nvPr>
            <p:ph type="title"/>
          </p:nvPr>
        </p:nvSpPr>
        <p:spPr>
          <a:xfrm>
            <a:off x="457200" y="2362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Preprocessing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Race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Google Shape;393;p58"/>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Primary Assignment Group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Google Shape;403;p60"/>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Location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62"/>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pic>
        <p:nvPicPr>
          <p:cNvPr id="418" name="Google Shape;418;p63"/>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4"/>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Highest Degree Achieved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Google Shape;428;p65"/>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6"/>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Experience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Cleaning</a:t>
            </a:r>
            <a:endParaRPr/>
          </a:p>
        </p:txBody>
      </p:sp>
      <p:sp>
        <p:nvSpPr>
          <p:cNvPr id="81" name="Google Shape;81;p1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Filled in all blank Genders (6)</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Removed all instances with blank location data (54)</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Dropped column ‘Status’ (All were active)</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Dropped one column in cases where two columns said the same thing</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Renamed remaining columns</a:t>
            </a:r>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67"/>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id="443" name="Google Shape;443;p68"/>
          <p:cNvPicPr preferRelativeResize="0"/>
          <p:nvPr/>
        </p:nvPicPr>
        <p:blipFill rotWithShape="1">
          <a:blip r:embed="rId3">
            <a:alphaModFix/>
          </a:blip>
          <a:srcRect b="0" l="0" r="0" t="0"/>
          <a:stretch/>
        </p:blipFill>
        <p:spPr>
          <a:xfrm>
            <a:off x="647360" y="479804"/>
            <a:ext cx="7849280" cy="589839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69"/>
          <p:cNvPicPr preferRelativeResize="0"/>
          <p:nvPr/>
        </p:nvPicPr>
        <p:blipFill>
          <a:blip r:embed="rId3">
            <a:alphaModFix/>
          </a:blip>
          <a:stretch>
            <a:fillRect/>
          </a:stretch>
        </p:blipFill>
        <p:spPr>
          <a:xfrm>
            <a:off x="2461510" y="1229550"/>
            <a:ext cx="1511152" cy="3595500"/>
          </a:xfrm>
          <a:prstGeom prst="rect">
            <a:avLst/>
          </a:prstGeom>
          <a:noFill/>
          <a:ln>
            <a:noFill/>
          </a:ln>
        </p:spPr>
      </p:pic>
      <p:pic>
        <p:nvPicPr>
          <p:cNvPr id="450" name="Google Shape;450;p69"/>
          <p:cNvPicPr preferRelativeResize="0"/>
          <p:nvPr/>
        </p:nvPicPr>
        <p:blipFill>
          <a:blip r:embed="rId4">
            <a:alphaModFix/>
          </a:blip>
          <a:stretch>
            <a:fillRect/>
          </a:stretch>
        </p:blipFill>
        <p:spPr>
          <a:xfrm>
            <a:off x="4210101" y="1229550"/>
            <a:ext cx="4682274" cy="3595500"/>
          </a:xfrm>
          <a:prstGeom prst="rect">
            <a:avLst/>
          </a:prstGeom>
          <a:noFill/>
          <a:ln>
            <a:noFill/>
          </a:ln>
        </p:spPr>
      </p:pic>
      <p:pic>
        <p:nvPicPr>
          <p:cNvPr id="451" name="Google Shape;451;p69"/>
          <p:cNvPicPr preferRelativeResize="0"/>
          <p:nvPr/>
        </p:nvPicPr>
        <p:blipFill>
          <a:blip r:embed="rId5">
            <a:alphaModFix/>
          </a:blip>
          <a:stretch>
            <a:fillRect/>
          </a:stretch>
        </p:blipFill>
        <p:spPr>
          <a:xfrm>
            <a:off x="152388" y="1907588"/>
            <a:ext cx="2071688" cy="2239436"/>
          </a:xfrm>
          <a:prstGeom prst="rect">
            <a:avLst/>
          </a:prstGeom>
          <a:noFill/>
          <a:ln>
            <a:noFill/>
          </a:ln>
        </p:spPr>
      </p:pic>
      <p:pic>
        <p:nvPicPr>
          <p:cNvPr id="452" name="Google Shape;452;p69"/>
          <p:cNvPicPr preferRelativeResize="0"/>
          <p:nvPr/>
        </p:nvPicPr>
        <p:blipFill>
          <a:blip r:embed="rId6">
            <a:alphaModFix/>
          </a:blip>
          <a:stretch>
            <a:fillRect/>
          </a:stretch>
        </p:blipFill>
        <p:spPr>
          <a:xfrm>
            <a:off x="152400" y="4977450"/>
            <a:ext cx="8839200" cy="794084"/>
          </a:xfrm>
          <a:prstGeom prst="rect">
            <a:avLst/>
          </a:prstGeom>
          <a:noFill/>
          <a:ln>
            <a:noFill/>
          </a:ln>
        </p:spPr>
      </p:pic>
      <p:sp>
        <p:nvSpPr>
          <p:cNvPr id="453" name="Google Shape;453;p69"/>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lang="en-US"/>
              <a:t>School Comparison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0"/>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959"/>
              <a:buFont typeface="Arial"/>
              <a:buNone/>
            </a:pPr>
            <a:r>
              <a:rPr b="0" i="0" lang="en-US" sz="3959" u="none" cap="none" strike="noStrike">
                <a:solidFill>
                  <a:schemeClr val="lt1"/>
                </a:solidFill>
                <a:latin typeface="Arial"/>
                <a:ea typeface="Arial"/>
                <a:cs typeface="Arial"/>
                <a:sym typeface="Arial"/>
              </a:rPr>
              <a:t>Conclusions</a:t>
            </a:r>
            <a:br>
              <a:rPr b="0" i="0" lang="en-US" sz="3959" u="none" cap="none" strike="noStrike">
                <a:solidFill>
                  <a:schemeClr val="lt1"/>
                </a:solidFill>
                <a:latin typeface="Arial"/>
                <a:ea typeface="Arial"/>
                <a:cs typeface="Arial"/>
                <a:sym typeface="Arial"/>
              </a:rPr>
            </a:br>
            <a:r>
              <a:rPr b="0" i="0" lang="en-US" sz="3959" u="none" cap="none" strike="noStrike">
                <a:solidFill>
                  <a:schemeClr val="lt1"/>
                </a:solidFill>
                <a:latin typeface="Arial"/>
                <a:ea typeface="Arial"/>
                <a:cs typeface="Arial"/>
                <a:sym typeface="Arial"/>
              </a:rPr>
              <a:t>&amp;</a:t>
            </a:r>
            <a:br>
              <a:rPr b="0" i="0" lang="en-US" sz="3959" u="none" cap="none" strike="noStrike">
                <a:solidFill>
                  <a:schemeClr val="lt1"/>
                </a:solidFill>
                <a:latin typeface="Arial"/>
                <a:ea typeface="Arial"/>
                <a:cs typeface="Arial"/>
                <a:sym typeface="Arial"/>
              </a:rPr>
            </a:br>
            <a:r>
              <a:rPr b="0" i="0" lang="en-US" sz="3959" u="none" cap="none" strike="noStrike">
                <a:solidFill>
                  <a:schemeClr val="lt1"/>
                </a:solidFill>
                <a:latin typeface="Arial"/>
                <a:ea typeface="Arial"/>
                <a:cs typeface="Arial"/>
                <a:sym typeface="Arial"/>
              </a:rPr>
              <a:t>Future Work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Conclusions</a:t>
            </a:r>
            <a:endParaRPr/>
          </a:p>
        </p:txBody>
      </p:sp>
      <p:sp>
        <p:nvSpPr>
          <p:cNvPr id="464" name="Google Shape;464;p71"/>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Future Work</a:t>
            </a:r>
            <a:endParaRPr/>
          </a:p>
        </p:txBody>
      </p:sp>
      <p:sp>
        <p:nvSpPr>
          <p:cNvPr id="470" name="Google Shape;470;p72"/>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100% Administrators</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Part-Time workers </a:t>
            </a:r>
            <a:endParaRPr b="0" i="0" sz="3200" u="none" cap="none" strike="noStrike">
              <a:solidFill>
                <a:schemeClr val="lt1"/>
              </a:solidFill>
              <a:latin typeface="Arial"/>
              <a:ea typeface="Arial"/>
              <a:cs typeface="Arial"/>
              <a:sym typeface="Arial"/>
            </a:endParaRPr>
          </a:p>
          <a:p>
            <a:pPr indent="-342900" lvl="0" marL="342900" marR="0" rtl="0" algn="l">
              <a:spcBef>
                <a:spcPts val="640"/>
              </a:spcBef>
              <a:spcAft>
                <a:spcPts val="0"/>
              </a:spcAft>
              <a:buClr>
                <a:schemeClr val="lt1"/>
              </a:buClr>
              <a:buSzPts val="3200"/>
              <a:buFont typeface="Arial"/>
              <a:buChar char="•"/>
            </a:pPr>
            <a:r>
              <a:rPr lang="en-US"/>
              <a:t>Survey to get a sense of what fairness means to people</a:t>
            </a:r>
            <a:endParaRPr/>
          </a:p>
          <a:p>
            <a:pPr indent="-342900" lvl="0" marL="342900" marR="0" rtl="0" algn="l">
              <a:spcBef>
                <a:spcPts val="640"/>
              </a:spcBef>
              <a:spcAft>
                <a:spcPts val="0"/>
              </a:spcAft>
              <a:buClr>
                <a:schemeClr val="lt1"/>
              </a:buClr>
              <a:buSzPts val="3200"/>
              <a:buFont typeface="Arial"/>
              <a:buChar char="•"/>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3"/>
          <p:cNvSpPr txBox="1"/>
          <p:nvPr>
            <p:ph type="title"/>
          </p:nvPr>
        </p:nvSpPr>
        <p:spPr>
          <a:xfrm>
            <a:off x="457200"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Filtering</a:t>
            </a:r>
            <a:endParaRPr/>
          </a:p>
        </p:txBody>
      </p:sp>
      <p:sp>
        <p:nvSpPr>
          <p:cNvPr id="87" name="Google Shape;87;p14"/>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Removed instances with:</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 No district or school number (42)</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$0 salary (7,882)</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Salary &lt; $20,000 (3,501)</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Part Time (47,617)</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Employed less than 9 months (20,643)</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Greater than 75% administration (100,147)</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Outside IL (20)</a:t>
            </a:r>
            <a:endParaRPr/>
          </a:p>
          <a:p>
            <a:pPr indent="-285750" lvl="1" marL="742950" marR="0" rtl="0" algn="l">
              <a:lnSpc>
                <a:spcPct val="90000"/>
              </a:lnSpc>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5 high outlier salaries (5)</a:t>
            </a:r>
            <a:endParaRPr/>
          </a:p>
          <a:p>
            <a:pPr indent="-107950" lvl="1" marL="742950" marR="0" rtl="0" algn="l">
              <a:lnSpc>
                <a:spcPct val="90000"/>
              </a:lnSpc>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107950" lvl="1" marL="742950" marR="0" rtl="0" algn="l">
              <a:lnSpc>
                <a:spcPct val="90000"/>
              </a:lnSpc>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107950" lvl="1" marL="742950" marR="0" rtl="0" algn="l">
              <a:lnSpc>
                <a:spcPct val="90000"/>
              </a:lnSpc>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139700" lvl="0" marL="342900" marR="0" rtl="0" algn="l">
              <a:lnSpc>
                <a:spcPct val="90000"/>
              </a:lnSpc>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New Features</a:t>
            </a:r>
            <a:endParaRPr/>
          </a:p>
        </p:txBody>
      </p:sp>
      <p:sp>
        <p:nvSpPr>
          <p:cNvPr id="94" name="Google Shape;94;p15"/>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‘Assignments’</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Total # of non blank assignment columns per instance</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Up to 7 job assignments per instance</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‘School_ID’</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Each school was assigned a unique identifier</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‘Teacher_ID’</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Each teacher was assigned a unique identifier</a:t>
            </a:r>
            <a:endParaRPr/>
          </a:p>
          <a:p>
            <a:pPr indent="-107950" lvl="1" marL="742950" marR="0" rtl="0" algn="l">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0" i="0" lang="en-US" sz="4400" u="none" cap="none" strike="noStrike">
                <a:solidFill>
                  <a:schemeClr val="lt1"/>
                </a:solidFill>
                <a:latin typeface="Arial"/>
                <a:ea typeface="Arial"/>
                <a:cs typeface="Arial"/>
                <a:sym typeface="Arial"/>
              </a:rPr>
              <a:t>New Features</a:t>
            </a:r>
            <a:endParaRPr/>
          </a:p>
        </p:txBody>
      </p:sp>
      <p:sp>
        <p:nvSpPr>
          <p:cNvPr id="101" name="Google Shape;101;p16"/>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‘School_County’ </a:t>
            </a:r>
            <a:endParaRPr/>
          </a:p>
          <a:p>
            <a:pPr indent="0" lvl="0" marL="0" marR="0" rtl="0" algn="l">
              <a:spcBef>
                <a:spcPts val="64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   (102)</a:t>
            </a:r>
            <a:endParaRPr/>
          </a:p>
          <a:p>
            <a:pPr indent="-342900" lvl="0" marL="342900" marR="0" rtl="0" algn="l">
              <a:spcBef>
                <a:spcPts val="64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‘Urban_or_Rural’</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19 Urban Counties</a:t>
            </a:r>
            <a:endParaRPr/>
          </a:p>
          <a:p>
            <a:pPr indent="-228600" lvl="2" marL="1143000" marR="0" rtl="0" algn="l">
              <a:spcBef>
                <a:spcPts val="48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740,224 instances</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83 Rural Counties</a:t>
            </a:r>
            <a:endParaRPr/>
          </a:p>
          <a:p>
            <a:pPr indent="-228600" lvl="2" marL="1143000" marR="0" rtl="0" algn="l">
              <a:spcBef>
                <a:spcPts val="48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233,168 instances</a:t>
            </a:r>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a:p>
            <a:pPr indent="-107950" lvl="1" marL="742950" marR="0" rtl="0" algn="l">
              <a:spcBef>
                <a:spcPts val="56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a:p>
            <a:pPr indent="-139700" lvl="0" marL="342900" marR="0" rtl="0" algn="l">
              <a:spcBef>
                <a:spcPts val="640"/>
              </a:spcBef>
              <a:spcAft>
                <a:spcPts val="0"/>
              </a:spcAft>
              <a:buClr>
                <a:schemeClr val="lt1"/>
              </a:buClr>
              <a:buSzPts val="3200"/>
              <a:buFont typeface="Arial"/>
              <a:buNone/>
            </a:pPr>
            <a:r>
              <a:t/>
            </a:r>
            <a:endParaRPr b="0" i="0" sz="3200" u="none" cap="none" strike="noStrike">
              <a:solidFill>
                <a:schemeClr val="lt1"/>
              </a:solidFill>
              <a:latin typeface="Arial"/>
              <a:ea typeface="Arial"/>
              <a:cs typeface="Arial"/>
              <a:sym typeface="Arial"/>
            </a:endParaRPr>
          </a:p>
        </p:txBody>
      </p:sp>
      <p:pic>
        <p:nvPicPr>
          <p:cNvPr id="102" name="Google Shape;102;p16"/>
          <p:cNvPicPr preferRelativeResize="0"/>
          <p:nvPr/>
        </p:nvPicPr>
        <p:blipFill rotWithShape="1">
          <a:blip r:embed="rId3">
            <a:alphaModFix/>
          </a:blip>
          <a:srcRect b="0" l="0" r="0" t="0"/>
          <a:stretch/>
        </p:blipFill>
        <p:spPr>
          <a:xfrm>
            <a:off x="5029200" y="1190483"/>
            <a:ext cx="3846774" cy="46944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