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charts/chart28.xml" ContentType="application/vnd.openxmlformats-officedocument.drawingml.char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35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charts/chart31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9.xml" ContentType="application/vnd.openxmlformats-officedocument.drawingml.chart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charts/chart36.xml" ContentType="application/vnd.openxmlformats-officedocument.drawingml.chart+xml"/>
  <Override PartName="/ppt/charts/chart3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diagrams/quickStyle1.xml" ContentType="application/vnd.openxmlformats-officedocument.drawingml.diagramStyle+xml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charts/chart34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tags/tag19.xml" ContentType="application/vnd.openxmlformats-officedocument.presentationml.tags+xml"/>
  <Override PartName="/ppt/charts/chart32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tags/tag17.xml" ContentType="application/vnd.openxmlformats-officedocument.presentationml.tags+xml"/>
  <Override PartName="/ppt/charts/chart3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tags/tag15.xml" ContentType="application/vnd.openxmlformats-officedocument.presentationml.tags+xml"/>
  <Override PartName="/ppt/charts/chart4.xml" ContentType="application/vnd.openxmlformats-officedocument.drawingml.chart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hart37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charts/chart26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81" r:id="rId2"/>
    <p:sldId id="282" r:id="rId3"/>
    <p:sldId id="285" r:id="rId4"/>
    <p:sldId id="271" r:id="rId5"/>
    <p:sldId id="270" r:id="rId6"/>
    <p:sldId id="262" r:id="rId7"/>
    <p:sldId id="263" r:id="rId8"/>
    <p:sldId id="268" r:id="rId9"/>
    <p:sldId id="308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3" r:id="rId20"/>
    <p:sldId id="305" r:id="rId21"/>
    <p:sldId id="306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7" r:id="rId32"/>
    <p:sldId id="286" r:id="rId33"/>
    <p:sldId id="289" r:id="rId34"/>
    <p:sldId id="30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3" autoAdjust="0"/>
    <p:restoredTop sz="92165" autoAdjust="0"/>
  </p:normalViewPr>
  <p:slideViewPr>
    <p:cSldViewPr>
      <p:cViewPr>
        <p:scale>
          <a:sx n="150" d="100"/>
          <a:sy n="150" d="100"/>
        </p:scale>
        <p:origin x="-492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&#50980;&#50672;&#51648;\Desktop\KFAC13&#44032;&#51012;\&#46041;&#50896;F&amp;B\&#45453;&#44032;&#54032;&#47588;&#44032;&#44201;&#51648;&#49688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esktop\Dropbox\&#46041;&#50896;%20F&amp;B%20&#51312;&#47784;&#51076;\&#46041;&#50896;&#54856;&#54392;&#46300;%20&#54028;&#53944;\&#46041;&#50896;&#54856;&#54392;&#46300;%20&#44060;&#44292;&#54028;&#53944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esktop\Dropbox\&#46041;&#50896;%20F&amp;B%20&#51312;&#47784;&#51076;\&#46041;&#50896;&#54856;&#54392;&#46300;%20&#54028;&#53944;\&#46041;&#50896;&#54856;&#54392;&#46300;%20&#44060;&#44292;&#54028;&#53944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9885;&#51088;&#51116;&#50976;&#53685;%20&#54028;&#53944;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9885;&#51088;&#51116;&#50976;&#53685;%20&#54028;&#53944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4553;&#49885;%20&#54028;&#5394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gram%20Files%20(x86)\KISVALUE\Tmp\KV_7215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4553;&#49885;%20&#54028;&#53944;.xlsx" TargetMode="Externa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9885;&#51088;&#51116;&#50976;&#53685;%20&#54028;&#53944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\Documents\&#9733;&#51088;&#47308;%20&#47784;&#51020;(&#44277;&#50976;&#51204;)\KFAC\2013%20&#44032;&#51012;\Valuation%20-%20&#46041;&#50896;%20F&amp;B\&#51088;&#47308;\&#49885;&#51088;&#51116;&#50976;&#53685;%20&#54028;&#53944;.xlsx" TargetMode="Externa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udy\extra_study_material\KFAC\13_fall_2nd\03115_&#46041;&#50896;.xlsx" TargetMode="External"/><Relationship Id="rId1" Type="http://schemas.openxmlformats.org/officeDocument/2006/relationships/themeOverride" Target="../theme/themeOverride1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03115_&#46041;&#50896;(97-2003)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03115_&#46041;&#50896;(97-2003).xls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03115_&#46041;&#50896;(97-2003).xls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03115_&#46041;&#50896;(97-2003).xls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03115_&#46041;&#50896;(97-2003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NG\Documents\kfac\&#46041;&#50896;F&amp;B\&#53685;&#54633;%20&#47928;&#49436;1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NG\Documents\kfac\&#46041;&#50896;F&amp;B\&#53685;&#54633;%20&#47928;&#49436;1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NG\Documents\kfac\&#46041;&#50896;F&amp;B\&#53685;&#54633;%20&#47928;&#49436;1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NG\Documents\kfac\&#46041;&#50896;F&amp;B\&#53685;&#54633;%20&#47928;&#49436;1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ONG\Documents\kfac\&#46041;&#50896;F&amp;B\&#53685;&#54633;%20&#47928;&#49436;1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980;&#50672;&#51648;\Desktop\KFAC13&#44032;&#51012;\&#46041;&#50896;F&amp;B\&#45453;&#44032;&#54032;&#47588;&#44032;&#44201;&#51648;&#49688;.xls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980;&#50672;&#51648;\Desktop\KFAC13&#44032;&#51012;\&#46041;&#50896;F&amp;B\&#45453;&#44032;&#54032;&#47588;&#44032;&#44201;&#51648;&#49688;.xls" TargetMode="Externa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&#50980;&#50672;&#51648;\Desktop\KFAC13&#44032;&#51012;\&#46041;&#50896;F&amp;B\&#45453;&#44032;&#54032;&#47588;&#44032;&#44201;&#51648;&#49688;.xls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0980;&#50672;&#51648;\Desktop\KFAC13&#44032;&#51012;\&#46041;&#50896;F&amp;B\&#45453;&#44032;&#54032;&#47588;&#44032;&#44201;&#51648;&#49688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"/>
  <c:chart>
    <c:plotArea>
      <c:layout/>
      <c:pieChart>
        <c:varyColors val="1"/>
        <c:ser>
          <c:idx val="0"/>
          <c:order val="0"/>
          <c:dLbls>
            <c:numFmt formatCode="#,##0;[Red]\-#,##0" sourceLinked="0"/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LeaderLines val="1"/>
          </c:dLbls>
          <c:cat>
            <c:strRef>
              <c:f>Sheet4!$A$8:$A$12</c:f>
              <c:strCache>
                <c:ptCount val="5"/>
                <c:pt idx="0">
                  <c:v>일반식품</c:v>
                </c:pt>
                <c:pt idx="1">
                  <c:v>유통</c:v>
                </c:pt>
                <c:pt idx="2">
                  <c:v>조미식품</c:v>
                </c:pt>
                <c:pt idx="3">
                  <c:v>유제품</c:v>
                </c:pt>
                <c:pt idx="4">
                  <c:v>사료</c:v>
                </c:pt>
              </c:strCache>
            </c:strRef>
          </c:cat>
          <c:val>
            <c:numRef>
              <c:f>Sheet4!$B$8:$B$12</c:f>
              <c:numCache>
                <c:formatCode>General</c:formatCode>
                <c:ptCount val="5"/>
                <c:pt idx="0">
                  <c:v>966607</c:v>
                </c:pt>
                <c:pt idx="1">
                  <c:v>233116</c:v>
                </c:pt>
                <c:pt idx="2">
                  <c:v>111210</c:v>
                </c:pt>
                <c:pt idx="3">
                  <c:v>233393</c:v>
                </c:pt>
                <c:pt idx="4">
                  <c:v>118506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000"/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Sheet1!$B$29</c:f>
              <c:strCache>
                <c:ptCount val="1"/>
                <c:pt idx="0">
                  <c:v>Canned Tuna (pounds)</c:v>
                </c:pt>
              </c:strCache>
            </c:strRef>
          </c:tx>
          <c:cat>
            <c:numRef>
              <c:f>Sheet1!$A$30:$A$40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Sheet1!$B$30:$B$40</c:f>
              <c:numCache>
                <c:formatCode>General</c:formatCode>
                <c:ptCount val="11"/>
                <c:pt idx="0">
                  <c:v>4.7</c:v>
                </c:pt>
                <c:pt idx="1">
                  <c:v>4.2</c:v>
                </c:pt>
                <c:pt idx="2">
                  <c:v>4.3</c:v>
                </c:pt>
                <c:pt idx="3">
                  <c:v>4.5999999999999996</c:v>
                </c:pt>
                <c:pt idx="4">
                  <c:v>4.5</c:v>
                </c:pt>
                <c:pt idx="5">
                  <c:v>4.3</c:v>
                </c:pt>
                <c:pt idx="6">
                  <c:v>3.9</c:v>
                </c:pt>
                <c:pt idx="7">
                  <c:v>3.9</c:v>
                </c:pt>
                <c:pt idx="8">
                  <c:v>3.9</c:v>
                </c:pt>
                <c:pt idx="9">
                  <c:v>3.7</c:v>
                </c:pt>
                <c:pt idx="10">
                  <c:v>3.9</c:v>
                </c:pt>
              </c:numCache>
            </c:numRef>
          </c:val>
        </c:ser>
        <c:axId val="80832384"/>
        <c:axId val="80833920"/>
      </c:barChart>
      <c:catAx>
        <c:axId val="8083238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833920"/>
        <c:crosses val="autoZero"/>
        <c:auto val="1"/>
        <c:lblAlgn val="ctr"/>
        <c:lblOffset val="100"/>
      </c:catAx>
      <c:valAx>
        <c:axId val="8083392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08323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v>수산물 소비(LH, kg)</c:v>
          </c:tx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4.3</c:v>
                </c:pt>
                <c:pt idx="1">
                  <c:v>4.45</c:v>
                </c:pt>
                <c:pt idx="2">
                  <c:v>6.6</c:v>
                </c:pt>
                <c:pt idx="3">
                  <c:v>8.8800000000000008</c:v>
                </c:pt>
                <c:pt idx="4">
                  <c:v>9.3700000000000028</c:v>
                </c:pt>
                <c:pt idx="5">
                  <c:v>9.6</c:v>
                </c:pt>
                <c:pt idx="6">
                  <c:v>9.56</c:v>
                </c:pt>
                <c:pt idx="7">
                  <c:v>10.239999999999998</c:v>
                </c:pt>
                <c:pt idx="8">
                  <c:v>10.44</c:v>
                </c:pt>
                <c:pt idx="9">
                  <c:v>10.58</c:v>
                </c:pt>
                <c:pt idx="10">
                  <c:v>10.210000000000001</c:v>
                </c:pt>
              </c:numCache>
            </c:numRef>
          </c:val>
        </c:ser>
        <c:axId val="81022336"/>
        <c:axId val="81040512"/>
      </c:barChart>
      <c:lineChart>
        <c:grouping val="standard"/>
        <c:ser>
          <c:idx val="1"/>
          <c:order val="1"/>
          <c:tx>
            <c:v>GDP/Capita (RH, USD)</c:v>
          </c:tx>
          <c:marker>
            <c:symbol val="none"/>
          </c:marker>
          <c:val>
            <c:numRef>
              <c:f>Sheet1!$C$2:$C$12</c:f>
              <c:numCache>
                <c:formatCode>General</c:formatCode>
                <c:ptCount val="11"/>
                <c:pt idx="0">
                  <c:v>949</c:v>
                </c:pt>
                <c:pt idx="1">
                  <c:v>1042</c:v>
                </c:pt>
                <c:pt idx="2">
                  <c:v>1135</c:v>
                </c:pt>
                <c:pt idx="3">
                  <c:v>1273.5999999999999</c:v>
                </c:pt>
                <c:pt idx="4">
                  <c:v>1490.4</c:v>
                </c:pt>
                <c:pt idx="5">
                  <c:v>1731.1</c:v>
                </c:pt>
                <c:pt idx="6">
                  <c:v>2069.3000000000002</c:v>
                </c:pt>
                <c:pt idx="7">
                  <c:v>2651.3</c:v>
                </c:pt>
                <c:pt idx="8">
                  <c:v>3413.6</c:v>
                </c:pt>
                <c:pt idx="9">
                  <c:v>3749.3</c:v>
                </c:pt>
                <c:pt idx="10">
                  <c:v>4447.8</c:v>
                </c:pt>
              </c:numCache>
            </c:numRef>
          </c:val>
        </c:ser>
        <c:marker val="1"/>
        <c:axId val="81047936"/>
        <c:axId val="81042048"/>
      </c:lineChart>
      <c:catAx>
        <c:axId val="8102233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81040512"/>
        <c:crosses val="autoZero"/>
        <c:auto val="1"/>
        <c:lblAlgn val="ctr"/>
        <c:lblOffset val="100"/>
      </c:catAx>
      <c:valAx>
        <c:axId val="81040512"/>
        <c:scaling>
          <c:orientation val="minMax"/>
          <c:max val="13"/>
          <c:min val="3"/>
        </c:scaling>
        <c:axPos val="l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1022336"/>
        <c:crosses val="autoZero"/>
        <c:crossBetween val="between"/>
        <c:majorUnit val="2"/>
      </c:valAx>
      <c:valAx>
        <c:axId val="81042048"/>
        <c:scaling>
          <c:orientation val="minMax"/>
        </c:scaling>
        <c:axPos val="r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81047936"/>
        <c:crosses val="max"/>
        <c:crossBetween val="between"/>
        <c:majorUnit val="500"/>
      </c:valAx>
      <c:catAx>
        <c:axId val="81047936"/>
        <c:scaling>
          <c:orientation val="minMax"/>
        </c:scaling>
        <c:delete val="1"/>
        <c:axPos val="b"/>
        <c:tickLblPos val="none"/>
        <c:crossAx val="81042048"/>
        <c:crosses val="autoZero"/>
        <c:auto val="1"/>
        <c:lblAlgn val="ctr"/>
        <c:lblOffset val="100"/>
      </c:catAx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v>Export (tons)</c:v>
          </c:tx>
          <c:cat>
            <c:numRef>
              <c:f>Sheet1!$A$16:$A$21</c:f>
              <c:numCache>
                <c:formatCode>General</c:formatCod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numCache>
            </c:numRef>
          </c:cat>
          <c:val>
            <c:numRef>
              <c:f>Sheet1!$B$16:$B$21</c:f>
              <c:numCache>
                <c:formatCode>General</c:formatCode>
                <c:ptCount val="6"/>
                <c:pt idx="0">
                  <c:v>13500</c:v>
                </c:pt>
                <c:pt idx="1">
                  <c:v>21000</c:v>
                </c:pt>
                <c:pt idx="2">
                  <c:v>35000</c:v>
                </c:pt>
                <c:pt idx="3">
                  <c:v>28000</c:v>
                </c:pt>
                <c:pt idx="4">
                  <c:v>37500</c:v>
                </c:pt>
                <c:pt idx="5">
                  <c:v>51500</c:v>
                </c:pt>
              </c:numCache>
            </c:numRef>
          </c:val>
        </c:ser>
        <c:ser>
          <c:idx val="1"/>
          <c:order val="1"/>
          <c:tx>
            <c:v>Import (tons)</c:v>
          </c:tx>
          <c:cat>
            <c:numRef>
              <c:f>Sheet1!$A$16:$A$21</c:f>
              <c:numCache>
                <c:formatCode>General</c:formatCod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numCache>
            </c:numRef>
          </c:cat>
          <c:val>
            <c:numRef>
              <c:f>Sheet1!$C$16:$C$21</c:f>
              <c:numCache>
                <c:formatCode>General</c:formatCode>
                <c:ptCount val="6"/>
                <c:pt idx="0">
                  <c:v>1000</c:v>
                </c:pt>
                <c:pt idx="1">
                  <c:v>1400</c:v>
                </c:pt>
                <c:pt idx="2">
                  <c:v>1100</c:v>
                </c:pt>
                <c:pt idx="3">
                  <c:v>1075</c:v>
                </c:pt>
                <c:pt idx="4">
                  <c:v>1275</c:v>
                </c:pt>
                <c:pt idx="5">
                  <c:v>1200</c:v>
                </c:pt>
              </c:numCache>
            </c:numRef>
          </c:val>
        </c:ser>
        <c:axId val="81063936"/>
        <c:axId val="81065472"/>
      </c:barChart>
      <c:catAx>
        <c:axId val="81063936"/>
        <c:scaling>
          <c:orientation val="minMax"/>
        </c:scaling>
        <c:axPos val="b"/>
        <c:numFmt formatCode="General" sourceLinked="1"/>
        <c:tickLblPos val="nextTo"/>
        <c:crossAx val="81065472"/>
        <c:crosses val="autoZero"/>
        <c:auto val="1"/>
        <c:lblAlgn val="ctr"/>
        <c:lblOffset val="100"/>
      </c:catAx>
      <c:valAx>
        <c:axId val="81065472"/>
        <c:scaling>
          <c:orientation val="minMax"/>
        </c:scaling>
        <c:axPos val="l"/>
        <c:numFmt formatCode="General" sourceLinked="1"/>
        <c:tickLblPos val="nextTo"/>
        <c:crossAx val="81063936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4636351706036746"/>
          <c:y val="5.1400554097404488E-2"/>
          <c:w val="0.81962401574803234"/>
          <c:h val="0.7258004534711463"/>
        </c:manualLayout>
      </c:layout>
      <c:barChart>
        <c:barDir val="col"/>
        <c:grouping val="clustered"/>
        <c:ser>
          <c:idx val="0"/>
          <c:order val="0"/>
          <c:tx>
            <c:v>육가공품 판매량</c:v>
          </c:tx>
          <c:cat>
            <c:numRef>
              <c:f>sheet1!$B$59:$F$59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sheet1!$B$60:$F$60</c:f>
              <c:numCache>
                <c:formatCode>#,##0</c:formatCode>
                <c:ptCount val="5"/>
                <c:pt idx="0">
                  <c:v>161560</c:v>
                </c:pt>
                <c:pt idx="1">
                  <c:v>157793</c:v>
                </c:pt>
                <c:pt idx="2">
                  <c:v>178490</c:v>
                </c:pt>
                <c:pt idx="3">
                  <c:v>187589</c:v>
                </c:pt>
                <c:pt idx="4">
                  <c:v>192706</c:v>
                </c:pt>
              </c:numCache>
            </c:numRef>
          </c:val>
        </c:ser>
        <c:gapWidth val="100"/>
        <c:axId val="80918016"/>
        <c:axId val="80919552"/>
      </c:barChart>
      <c:catAx>
        <c:axId val="8091801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>
                <a:latin typeface="맑은 고딕" pitchFamily="50" charset="-127"/>
                <a:ea typeface="맑은 고딕" pitchFamily="50" charset="-127"/>
              </a:defRPr>
            </a:pPr>
            <a:endParaRPr lang="ko-KR"/>
          </a:p>
        </c:txPr>
        <c:crossAx val="80919552"/>
        <c:crosses val="autoZero"/>
        <c:auto val="1"/>
        <c:lblAlgn val="ctr"/>
        <c:lblOffset val="100"/>
      </c:catAx>
      <c:valAx>
        <c:axId val="80919552"/>
        <c:scaling>
          <c:orientation val="minMax"/>
        </c:scaling>
        <c:axPos val="l"/>
        <c:numFmt formatCode="#,##0" sourceLinked="1"/>
        <c:tickLblPos val="nextTo"/>
        <c:txPr>
          <a:bodyPr/>
          <a:lstStyle/>
          <a:p>
            <a:pPr>
              <a:defRPr sz="1000">
                <a:latin typeface="맑은 고딕" pitchFamily="50" charset="-127"/>
                <a:ea typeface="맑은 고딕" pitchFamily="50" charset="-127"/>
              </a:defRPr>
            </a:pPr>
            <a:endParaRPr lang="ko-KR"/>
          </a:p>
        </c:txPr>
        <c:crossAx val="8091801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"/>
          <c:y val="4.1666666666666664E-2"/>
          <c:w val="0.93888888888888944"/>
          <c:h val="0.84167468649752208"/>
        </c:manualLayout>
      </c:layout>
      <c:barChart>
        <c:barDir val="col"/>
        <c:grouping val="clustered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매출!$A$1:$A$5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매출!$B$1:$B$5</c:f>
              <c:numCache>
                <c:formatCode>#,##0</c:formatCode>
                <c:ptCount val="5"/>
                <c:pt idx="0">
                  <c:v>119043</c:v>
                </c:pt>
                <c:pt idx="1">
                  <c:v>131573</c:v>
                </c:pt>
                <c:pt idx="2">
                  <c:v>319452</c:v>
                </c:pt>
                <c:pt idx="3">
                  <c:v>372362</c:v>
                </c:pt>
                <c:pt idx="4">
                  <c:v>377481</c:v>
                </c:pt>
              </c:numCache>
            </c:numRef>
          </c:val>
        </c:ser>
        <c:dLbls>
          <c:showVal val="1"/>
        </c:dLbls>
        <c:gapWidth val="98"/>
        <c:axId val="82221696"/>
        <c:axId val="82243968"/>
      </c:barChart>
      <c:catAx>
        <c:axId val="822216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243968"/>
        <c:crosses val="autoZero"/>
        <c:auto val="1"/>
        <c:lblAlgn val="ctr"/>
        <c:lblOffset val="100"/>
      </c:catAx>
      <c:valAx>
        <c:axId val="82243968"/>
        <c:scaling>
          <c:orientation val="minMax"/>
        </c:scaling>
        <c:delete val="1"/>
        <c:axPos val="l"/>
        <c:numFmt formatCode="#,##0" sourceLinked="1"/>
        <c:majorTickMark val="none"/>
        <c:tickLblPos val="none"/>
        <c:crossAx val="8222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"/>
          <c:y val="4.1666666666666664E-2"/>
          <c:w val="0.93888888888888944"/>
          <c:h val="0.84167468649752208"/>
        </c:manualLayout>
      </c:layout>
      <c:barChart>
        <c:barDir val="col"/>
        <c:grouping val="clustered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매출!$A$1:$A$5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매출!$B$1:$B$5</c:f>
              <c:numCache>
                <c:formatCode>#,##0</c:formatCode>
                <c:ptCount val="5"/>
                <c:pt idx="0">
                  <c:v>119043</c:v>
                </c:pt>
                <c:pt idx="1">
                  <c:v>131573</c:v>
                </c:pt>
                <c:pt idx="2">
                  <c:v>319452</c:v>
                </c:pt>
                <c:pt idx="3">
                  <c:v>372362</c:v>
                </c:pt>
                <c:pt idx="4">
                  <c:v>377481</c:v>
                </c:pt>
              </c:numCache>
            </c:numRef>
          </c:val>
        </c:ser>
        <c:dLbls>
          <c:showVal val="1"/>
        </c:dLbls>
        <c:gapWidth val="98"/>
        <c:axId val="82275712"/>
        <c:axId val="82388096"/>
      </c:barChart>
      <c:catAx>
        <c:axId val="8227571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388096"/>
        <c:crosses val="autoZero"/>
        <c:auto val="1"/>
        <c:lblAlgn val="ctr"/>
        <c:lblOffset val="100"/>
      </c:catAx>
      <c:valAx>
        <c:axId val="823880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" sourceLinked="1"/>
        <c:majorTickMark val="none"/>
        <c:tickLblPos val="none"/>
        <c:crossAx val="8227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explosion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Sheet1!$A$1:$A$4</c:f>
              <c:strCache>
                <c:ptCount val="4"/>
                <c:pt idx="0">
                  <c:v>식자재 유통산업</c:v>
                </c:pt>
                <c:pt idx="1">
                  <c:v>FS(급식)사업</c:v>
                </c:pt>
                <c:pt idx="2">
                  <c:v>유기농소매사업(e팜)</c:v>
                </c:pt>
                <c:pt idx="3">
                  <c:v>기타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2450</c:v>
                </c:pt>
                <c:pt idx="1">
                  <c:v>1100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stack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Market!$A$1:$A$8</c:f>
              <c:numCache>
                <c:formatCode>General</c:formatCod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Market!$B$1:$B$8</c:f>
              <c:numCache>
                <c:formatCode>General</c:formatCode>
                <c:ptCount val="8"/>
                <c:pt idx="0">
                  <c:v>0.70000000000000051</c:v>
                </c:pt>
                <c:pt idx="1">
                  <c:v>1.180000000000001</c:v>
                </c:pt>
                <c:pt idx="2">
                  <c:v>1.3511</c:v>
                </c:pt>
                <c:pt idx="3">
                  <c:v>1.5672759999999999</c:v>
                </c:pt>
                <c:pt idx="4">
                  <c:v>1.8180401600000009</c:v>
                </c:pt>
                <c:pt idx="5">
                  <c:v>2.1380152281599996</c:v>
                </c:pt>
                <c:pt idx="6">
                  <c:v>2.4587175123840002</c:v>
                </c:pt>
                <c:pt idx="7">
                  <c:v>2.8521123143654377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Market!$A$1:$A$8</c:f>
              <c:numCache>
                <c:formatCode>General</c:formatCode>
                <c:ptCount val="8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Market!$C$1:$C$8</c:f>
              <c:numCache>
                <c:formatCode>General</c:formatCode>
                <c:ptCount val="8"/>
                <c:pt idx="0">
                  <c:v>20</c:v>
                </c:pt>
                <c:pt idx="1">
                  <c:v>23.6</c:v>
                </c:pt>
                <c:pt idx="2">
                  <c:v>27.021999999999988</c:v>
                </c:pt>
                <c:pt idx="3">
                  <c:v>28.021999999999988</c:v>
                </c:pt>
                <c:pt idx="4">
                  <c:v>29.03</c:v>
                </c:pt>
                <c:pt idx="5">
                  <c:v>29.330000000000005</c:v>
                </c:pt>
                <c:pt idx="6">
                  <c:v>29.56</c:v>
                </c:pt>
                <c:pt idx="7">
                  <c:v>30.1</c:v>
                </c:pt>
              </c:numCache>
            </c:numRef>
          </c:val>
        </c:ser>
        <c:overlap val="100"/>
        <c:axId val="85460096"/>
        <c:axId val="85461632"/>
      </c:barChart>
      <c:catAx>
        <c:axId val="854600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461632"/>
        <c:crosses val="autoZero"/>
        <c:auto val="1"/>
        <c:lblAlgn val="ctr"/>
        <c:lblOffset val="100"/>
      </c:catAx>
      <c:valAx>
        <c:axId val="8546163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854600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0.33333333333333331"/>
          <c:y val="0.22222222222222221"/>
          <c:w val="0.43611111111111106"/>
          <c:h val="0.72685185185185175"/>
        </c:manualLayout>
      </c:layout>
      <c:doughnut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Market!$F$1:$F$2</c:f>
              <c:strCache>
                <c:ptCount val="2"/>
                <c:pt idx="0">
                  <c:v>주요 대기업 비율</c:v>
                </c:pt>
                <c:pt idx="1">
                  <c:v>중소기업 및 기타</c:v>
                </c:pt>
              </c:strCache>
            </c:strRef>
          </c:cat>
          <c:val>
            <c:numRef>
              <c:f>Market!$G$1:$G$2</c:f>
              <c:numCache>
                <c:formatCode>0%</c:formatCode>
                <c:ptCount val="2"/>
                <c:pt idx="0">
                  <c:v>4.0000000000000022E-2</c:v>
                </c:pt>
                <c:pt idx="1">
                  <c:v>0.96000000000000052</c:v>
                </c:pt>
              </c:numCache>
            </c:numRef>
          </c:val>
        </c:ser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Pt>
            <c:idx val="3"/>
            <c:spPr>
              <a:solidFill>
                <a:srgbClr val="FFC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매출비교!$A$1:$A$4</c:f>
              <c:strCache>
                <c:ptCount val="4"/>
                <c:pt idx="0">
                  <c:v>삼성에버랜드</c:v>
                </c:pt>
                <c:pt idx="1">
                  <c:v>아워홈</c:v>
                </c:pt>
                <c:pt idx="2">
                  <c:v>현대그린푸드</c:v>
                </c:pt>
                <c:pt idx="3">
                  <c:v>동원홈푸드</c:v>
                </c:pt>
              </c:strCache>
            </c:strRef>
          </c:cat>
          <c:val>
            <c:numRef>
              <c:f>매출비교!$C$1:$C$4</c:f>
              <c:numCache>
                <c:formatCode>_-* #,##0.0_-;\-* #,##0.0_-;_-* "-"??_-;_-@_-</c:formatCode>
                <c:ptCount val="4"/>
                <c:pt idx="0">
                  <c:v>1088.0028130000001</c:v>
                </c:pt>
                <c:pt idx="1">
                  <c:v>960</c:v>
                </c:pt>
                <c:pt idx="2">
                  <c:v>523.23199999999997</c:v>
                </c:pt>
                <c:pt idx="3">
                  <c:v>110</c:v>
                </c:pt>
              </c:numCache>
            </c:numRef>
          </c:val>
        </c:ser>
        <c:dLbls>
          <c:showVal val="1"/>
        </c:dLbls>
        <c:gapWidth val="219"/>
        <c:overlap val="-27"/>
        <c:axId val="85615360"/>
        <c:axId val="85616896"/>
      </c:barChart>
      <c:catAx>
        <c:axId val="856153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616896"/>
        <c:crosses val="autoZero"/>
        <c:auto val="1"/>
        <c:lblAlgn val="ctr"/>
        <c:lblOffset val="100"/>
      </c:catAx>
      <c:valAx>
        <c:axId val="85616896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tickLblPos val="none"/>
        <c:crossAx val="85615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Sheet2!$E$6</c:f>
              <c:strCache>
                <c:ptCount val="1"/>
                <c:pt idx="0">
                  <c:v>매출액</c:v>
                </c:pt>
              </c:strCache>
            </c:strRef>
          </c:tx>
          <c:cat>
            <c:numRef>
              <c:f>Sheet2!$F$5:$J$5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Sheet2!$F$6:$J$6</c:f>
              <c:numCache>
                <c:formatCode>#,###.##</c:formatCode>
                <c:ptCount val="5"/>
                <c:pt idx="0">
                  <c:v>939332</c:v>
                </c:pt>
                <c:pt idx="1">
                  <c:v>992770</c:v>
                </c:pt>
                <c:pt idx="2">
                  <c:v>1394015</c:v>
                </c:pt>
                <c:pt idx="3">
                  <c:v>1563244</c:v>
                </c:pt>
                <c:pt idx="4">
                  <c:v>1662832</c:v>
                </c:pt>
              </c:numCache>
            </c:numRef>
          </c:val>
        </c:ser>
        <c:axId val="76293632"/>
        <c:axId val="76295168"/>
      </c:barChart>
      <c:catAx>
        <c:axId val="7629363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6295168"/>
        <c:crosses val="autoZero"/>
        <c:auto val="1"/>
        <c:lblAlgn val="ctr"/>
        <c:lblOffset val="100"/>
      </c:catAx>
      <c:valAx>
        <c:axId val="76295168"/>
        <c:scaling>
          <c:orientation val="minMax"/>
          <c:max val="2000000"/>
          <c:min val="0"/>
        </c:scaling>
        <c:axPos val="l"/>
        <c:numFmt formatCode="#,###.##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76293632"/>
        <c:crosses val="autoZero"/>
        <c:crossBetween val="between"/>
        <c:majorUnit val="500000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산업체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2.1</c:v>
                </c:pt>
                <c:pt idx="1">
                  <c:v>2.1630000000000011</c:v>
                </c:pt>
                <c:pt idx="2">
                  <c:v>2.2495200000000026</c:v>
                </c:pt>
                <c:pt idx="3">
                  <c:v>2.2945104000000005</c:v>
                </c:pt>
                <c:pt idx="4">
                  <c:v>2.3404006080000004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대학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</c:v>
                </c:pt>
                <c:pt idx="1">
                  <c:v>0.18000000000000013</c:v>
                </c:pt>
                <c:pt idx="2">
                  <c:v>0.16</c:v>
                </c:pt>
                <c:pt idx="3">
                  <c:v>0.15000000000000013</c:v>
                </c:pt>
                <c:pt idx="4">
                  <c:v>0.16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병원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0.30000000000000027</c:v>
                </c:pt>
                <c:pt idx="1">
                  <c:v>0.37000000000000027</c:v>
                </c:pt>
                <c:pt idx="2">
                  <c:v>0.44</c:v>
                </c:pt>
                <c:pt idx="3">
                  <c:v>0.60000000000000053</c:v>
                </c:pt>
                <c:pt idx="4">
                  <c:v>0.8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군대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0.1</c:v>
                </c:pt>
                <c:pt idx="1">
                  <c:v>0.15000000000000013</c:v>
                </c:pt>
                <c:pt idx="2">
                  <c:v>0.22</c:v>
                </c:pt>
                <c:pt idx="3">
                  <c:v>0.25</c:v>
                </c:pt>
                <c:pt idx="4">
                  <c:v>0.27800000000000002</c:v>
                </c:pt>
              </c:numCache>
            </c:numRef>
          </c:val>
        </c:ser>
        <c:overlap val="100"/>
        <c:axId val="85704704"/>
        <c:axId val="85706240"/>
      </c:barChart>
      <c:catAx>
        <c:axId val="8570470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706240"/>
        <c:crosses val="autoZero"/>
        <c:auto val="1"/>
        <c:lblAlgn val="ctr"/>
        <c:lblOffset val="100"/>
      </c:catAx>
      <c:valAx>
        <c:axId val="85706240"/>
        <c:scaling>
          <c:orientation val="minMax"/>
        </c:scaling>
        <c:axPos val="l"/>
        <c:numFmt formatCode="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7047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dPt>
            <c:idx val="3"/>
            <c:spPr>
              <a:solidFill>
                <a:srgbClr val="FFC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매출비교!$A$1:$A$4</c:f>
              <c:strCache>
                <c:ptCount val="4"/>
                <c:pt idx="0">
                  <c:v>삼성에버랜드</c:v>
                </c:pt>
                <c:pt idx="1">
                  <c:v>아워홈</c:v>
                </c:pt>
                <c:pt idx="2">
                  <c:v>현대그린푸드</c:v>
                </c:pt>
                <c:pt idx="3">
                  <c:v>동원홈푸드</c:v>
                </c:pt>
              </c:strCache>
            </c:strRef>
          </c:cat>
          <c:val>
            <c:numRef>
              <c:f>매출비교!$C$1:$C$4</c:f>
              <c:numCache>
                <c:formatCode>_-* #,##0.0_-;\-* #,##0.0_-;_-* "-"??_-;_-@_-</c:formatCode>
                <c:ptCount val="4"/>
                <c:pt idx="0">
                  <c:v>1088.0028130000001</c:v>
                </c:pt>
                <c:pt idx="1">
                  <c:v>960</c:v>
                </c:pt>
                <c:pt idx="2">
                  <c:v>523.23199999999997</c:v>
                </c:pt>
                <c:pt idx="3">
                  <c:v>110</c:v>
                </c:pt>
              </c:numCache>
            </c:numRef>
          </c:val>
        </c:ser>
        <c:dLbls>
          <c:showVal val="1"/>
        </c:dLbls>
        <c:gapWidth val="219"/>
        <c:overlap val="-27"/>
        <c:axId val="85797120"/>
        <c:axId val="85819392"/>
      </c:barChart>
      <c:catAx>
        <c:axId val="857971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19392"/>
        <c:crosses val="autoZero"/>
        <c:auto val="1"/>
        <c:lblAlgn val="ctr"/>
        <c:lblOffset val="100"/>
      </c:catAx>
      <c:valAx>
        <c:axId val="85819392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tickLblPos val="none"/>
        <c:crossAx val="85797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18421177199964631"/>
          <c:y val="5.0925925925925923E-2"/>
          <c:w val="0.79282698729784817"/>
          <c:h val="0.89814814814814814"/>
        </c:manualLayout>
      </c:layout>
      <c:lineChart>
        <c:grouping val="standard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097331583552092E-2"/>
                  <c:y val="-6.018518518518514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3208442694663095E-2"/>
                  <c:y val="-6.0185185185185147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6.0430664916885507E-2"/>
                  <c:y val="-5.555555555555550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5.2097331583552092E-2"/>
                  <c:y val="-4.1666666666666692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5.487510936132986E-2"/>
                  <c:y val="-4.1666666666666664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'Cost Part'!$A$3:$A$7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'Cost Part'!$B$3:$B$7</c:f>
              <c:numCache>
                <c:formatCode>0.0</c:formatCode>
                <c:ptCount val="5"/>
                <c:pt idx="0">
                  <c:v>119.0431557510001</c:v>
                </c:pt>
                <c:pt idx="1">
                  <c:v>131.57387410199979</c:v>
                </c:pt>
                <c:pt idx="2">
                  <c:v>319.45256340799955</c:v>
                </c:pt>
                <c:pt idx="3">
                  <c:v>372.36288811800046</c:v>
                </c:pt>
                <c:pt idx="4">
                  <c:v>377.48125077899903</c:v>
                </c:pt>
              </c:numCache>
            </c:numRef>
          </c:val>
        </c:ser>
        <c:ser>
          <c:idx val="1"/>
          <c:order val="1"/>
          <c:tx>
            <c:strRef>
              <c:f>'Cost Part'!$C$2:$C$3</c:f>
              <c:strCache>
                <c:ptCount val="2"/>
                <c:pt idx="0">
                  <c:v>COGS</c:v>
                </c:pt>
                <c:pt idx="1">
                  <c:v>103.7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097331583552092E-2"/>
                  <c:y val="4.1666666666666761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2340503241663882E-2"/>
                  <c:y val="5.5555555555555469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7856846772425354E-2"/>
                  <c:y val="0.11111111111111106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5.6784960748905794E-2"/>
                  <c:y val="0.10648148148148161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9172027638789695E-2"/>
                  <c:y val="3.7037037037037056E-2"/>
                </c:manualLayout>
              </c:layout>
              <c:dLblPos val="r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'Cost Part'!$A$3:$A$7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'Cost Part'!$C$3:$C$7</c:f>
              <c:numCache>
                <c:formatCode>0.0</c:formatCode>
                <c:ptCount val="5"/>
                <c:pt idx="0">
                  <c:v>103.73244727700001</c:v>
                </c:pt>
                <c:pt idx="1">
                  <c:v>112.9173180830001</c:v>
                </c:pt>
                <c:pt idx="2">
                  <c:v>290.39509935499962</c:v>
                </c:pt>
                <c:pt idx="3">
                  <c:v>334.74275333999998</c:v>
                </c:pt>
                <c:pt idx="4">
                  <c:v>345.44223131699999</c:v>
                </c:pt>
              </c:numCache>
            </c:numRef>
          </c:val>
        </c:ser>
        <c:dLbls>
          <c:showVal val="1"/>
        </c:dLbls>
        <c:marker val="1"/>
        <c:axId val="85885696"/>
        <c:axId val="85887232"/>
      </c:lineChart>
      <c:catAx>
        <c:axId val="85885696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85887232"/>
        <c:crosses val="autoZero"/>
        <c:auto val="1"/>
        <c:lblAlgn val="ctr"/>
        <c:lblOffset val="100"/>
      </c:catAx>
      <c:valAx>
        <c:axId val="85887232"/>
        <c:scaling>
          <c:orientation val="minMax"/>
        </c:scaling>
        <c:delete val="1"/>
        <c:axPos val="l"/>
        <c:numFmt formatCode="0.0" sourceLinked="1"/>
        <c:majorTickMark val="none"/>
        <c:tickLblPos val="none"/>
        <c:crossAx val="8588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  <c:userShapes r:id="rId2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'Cost Part'!$D$3:$D$7</c:f>
              <c:strCache>
                <c:ptCount val="5"/>
                <c:pt idx="0">
                  <c:v>0.87</c:v>
                </c:pt>
                <c:pt idx="1">
                  <c:v>0.86</c:v>
                </c:pt>
                <c:pt idx="2">
                  <c:v>0.91</c:v>
                </c:pt>
                <c:pt idx="3">
                  <c:v>0.90</c:v>
                </c:pt>
                <c:pt idx="4">
                  <c:v>0.92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'Cost Part'!$A$3:$A$7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'Cost Part'!$D$3:$D$7</c:f>
              <c:numCache>
                <c:formatCode>0.00</c:formatCode>
                <c:ptCount val="5"/>
                <c:pt idx="0">
                  <c:v>0.87138522683298925</c:v>
                </c:pt>
                <c:pt idx="1">
                  <c:v>0.85820470707933361</c:v>
                </c:pt>
                <c:pt idx="2">
                  <c:v>0.9090398156677546</c:v>
                </c:pt>
                <c:pt idx="3">
                  <c:v>0.89896916159357365</c:v>
                </c:pt>
                <c:pt idx="4">
                  <c:v>0.9151242097564265</c:v>
                </c:pt>
              </c:numCache>
            </c:numRef>
          </c:val>
        </c:ser>
        <c:gapWidth val="219"/>
        <c:overlap val="-27"/>
        <c:axId val="85948288"/>
        <c:axId val="85949824"/>
      </c:barChart>
      <c:catAx>
        <c:axId val="859482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949824"/>
        <c:crosses val="autoZero"/>
        <c:auto val="1"/>
        <c:lblAlgn val="ctr"/>
        <c:lblOffset val="100"/>
      </c:catAx>
      <c:valAx>
        <c:axId val="85949824"/>
        <c:scaling>
          <c:orientation val="minMax"/>
          <c:max val="1"/>
          <c:min val="0.60000000000000064"/>
        </c:scaling>
        <c:delete val="1"/>
        <c:axPos val="l"/>
        <c:numFmt formatCode="0.00" sourceLinked="1"/>
        <c:majorTickMark val="none"/>
        <c:tickLblPos val="none"/>
        <c:crossAx val="859482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12292213473316"/>
          <c:y val="5.0925925925925923E-2"/>
          <c:w val="0.85998818897637797"/>
          <c:h val="0.84167468649752253"/>
        </c:manualLayout>
      </c:layout>
      <c:barChart>
        <c:barDir val="col"/>
        <c:grouping val="clustered"/>
        <c:ser>
          <c:idx val="0"/>
          <c:order val="0"/>
          <c:tx>
            <c:strRef>
              <c:f>Sheet1!$J$5</c:f>
              <c:strCache>
                <c:ptCount val="1"/>
                <c:pt idx="0">
                  <c:v>외부매출액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Sheet1!$K$4:$M$4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Sheet1!$K$5:$M$5</c:f>
              <c:numCache>
                <c:formatCode>_-* #,##0_-;\-* #,##0_-;_-* "-"_-;_-@_-</c:formatCode>
                <c:ptCount val="3"/>
                <c:pt idx="0">
                  <c:v>1963.2018600000001</c:v>
                </c:pt>
                <c:pt idx="1">
                  <c:v>1896.3814699999998</c:v>
                </c:pt>
                <c:pt idx="2">
                  <c:v>2333.9302699999998</c:v>
                </c:pt>
              </c:numCache>
            </c:numRef>
          </c:val>
        </c:ser>
        <c:dLbls>
          <c:showVal val="1"/>
        </c:dLbls>
        <c:gapWidth val="219"/>
        <c:overlap val="-27"/>
        <c:axId val="85820928"/>
        <c:axId val="85907712"/>
      </c:barChart>
      <c:catAx>
        <c:axId val="858209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907712"/>
        <c:crosses val="autoZero"/>
        <c:auto val="1"/>
        <c:lblAlgn val="ctr"/>
        <c:lblOffset val="100"/>
      </c:catAx>
      <c:valAx>
        <c:axId val="85907712"/>
        <c:scaling>
          <c:orientation val="minMax"/>
        </c:scaling>
        <c:axPos val="l"/>
        <c:numFmt formatCode="_-* #,##0_-;\-* #,##0_-;_-* &quot;-&quot;_-;_-@_-" sourceLinked="1"/>
        <c:majorTickMark val="none"/>
        <c:tickLblPos val="nextTo"/>
        <c:spPr>
          <a:noFill/>
          <a:ln>
            <a:solidFill>
              <a:schemeClr val="tx1">
                <a:alpha val="8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82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ko-KR"/>
    </a:p>
  </c:txPr>
  <c:externalData r:id="rId2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</c:dLbls>
          <c:cat>
            <c:strRef>
              <c:f>Sheet9!$A$1:$A$3</c:f>
              <c:strCache>
                <c:ptCount val="3"/>
                <c:pt idx="0">
                  <c:v>백화점, 할인점, 농협 등</c:v>
                </c:pt>
                <c:pt idx="1">
                  <c:v>대리점</c:v>
                </c:pt>
                <c:pt idx="2">
                  <c:v>직판, 기타</c:v>
                </c:pt>
              </c:strCache>
            </c:strRef>
          </c:cat>
          <c:val>
            <c:numRef>
              <c:f>Sheet9!$B$1:$B$3</c:f>
              <c:numCache>
                <c:formatCode>0.00%</c:formatCode>
                <c:ptCount val="3"/>
                <c:pt idx="0">
                  <c:v>0.55500000000000005</c:v>
                </c:pt>
                <c:pt idx="1">
                  <c:v>0.25800000000000001</c:v>
                </c:pt>
                <c:pt idx="2">
                  <c:v>0.18600000000000005</c:v>
                </c:pt>
              </c:numCache>
            </c:numRef>
          </c:val>
        </c:ser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477340332458643"/>
          <c:y val="0.382811679790027"/>
          <c:w val="0.34722143805515227"/>
          <c:h val="0.3317774215563349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Sheet5!$C$2</c:f>
              <c:strCache>
                <c:ptCount val="1"/>
                <c:pt idx="0">
                  <c:v>원  유</c:v>
                </c:pt>
              </c:strCache>
            </c:strRef>
          </c:tx>
          <c:marker>
            <c:symbol val="none"/>
          </c:marker>
          <c:cat>
            <c:numRef>
              <c:f>Sheet5!$D$1:$G$1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Sheet5!$D$2:$G$2</c:f>
              <c:numCache>
                <c:formatCode>General</c:formatCode>
                <c:ptCount val="4"/>
                <c:pt idx="0">
                  <c:v>852</c:v>
                </c:pt>
                <c:pt idx="1">
                  <c:v>869</c:v>
                </c:pt>
                <c:pt idx="2">
                  <c:v>911</c:v>
                </c:pt>
                <c:pt idx="3">
                  <c:v>968</c:v>
                </c:pt>
              </c:numCache>
            </c:numRef>
          </c:val>
        </c:ser>
        <c:marker val="1"/>
        <c:axId val="47400064"/>
        <c:axId val="47401600"/>
      </c:lineChart>
      <c:catAx>
        <c:axId val="47400064"/>
        <c:scaling>
          <c:orientation val="minMax"/>
        </c:scaling>
        <c:axPos val="b"/>
        <c:numFmt formatCode="General" sourceLinked="1"/>
        <c:tickLblPos val="nextTo"/>
        <c:crossAx val="47401600"/>
        <c:crosses val="autoZero"/>
        <c:auto val="1"/>
        <c:lblAlgn val="ctr"/>
        <c:lblOffset val="100"/>
      </c:catAx>
      <c:valAx>
        <c:axId val="47401600"/>
        <c:scaling>
          <c:orientation val="minMax"/>
        </c:scaling>
        <c:axPos val="l"/>
        <c:numFmt formatCode="General" sourceLinked="1"/>
        <c:tickLblPos val="nextTo"/>
        <c:crossAx val="47400064"/>
        <c:crosses val="autoZero"/>
        <c:crossBetween val="between"/>
        <c:majorUnit val="50"/>
      </c:valAx>
    </c:plotArea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2335301837270338"/>
                  <c:y val="5.14238845144357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Val val="1"/>
            </c:dLbl>
            <c:dLbl>
              <c:idx val="1"/>
              <c:layout>
                <c:manualLayout>
                  <c:x val="-5.446194225721789E-3"/>
                  <c:y val="-0.160353601633129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Val val="1"/>
            </c:dLbl>
            <c:dLbl>
              <c:idx val="2"/>
              <c:layout>
                <c:manualLayout>
                  <c:x val="0.10177996500437438"/>
                  <c:y val="-6.54811898512687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Val val="1"/>
            </c:dLbl>
            <c:dLbl>
              <c:idx val="3"/>
              <c:layout>
                <c:manualLayout>
                  <c:x val="8.5433289588801309E-2"/>
                  <c:y val="0.132201443569553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Val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</c:dLbls>
          <c:cat>
            <c:strRef>
              <c:f>Sheet7!$B$1:$E$1</c:f>
              <c:strCache>
                <c:ptCount val="4"/>
                <c:pt idx="0">
                  <c:v>서울우유</c:v>
                </c:pt>
                <c:pt idx="1">
                  <c:v>남양유업</c:v>
                </c:pt>
                <c:pt idx="2">
                  <c:v>매일유업</c:v>
                </c:pt>
                <c:pt idx="3">
                  <c:v>기타(동사 포함)</c:v>
                </c:pt>
              </c:strCache>
            </c:strRef>
          </c:cat>
          <c:val>
            <c:numRef>
              <c:f>Sheet7!$B$2:$E$2</c:f>
              <c:numCache>
                <c:formatCode>0%</c:formatCode>
                <c:ptCount val="4"/>
                <c:pt idx="0">
                  <c:v>0.38400000000000012</c:v>
                </c:pt>
                <c:pt idx="1">
                  <c:v>0.15200000000000005</c:v>
                </c:pt>
                <c:pt idx="2">
                  <c:v>0.15700000000000006</c:v>
                </c:pt>
                <c:pt idx="3">
                  <c:v>0.30700000000000011</c:v>
                </c:pt>
              </c:numCache>
            </c:numRef>
          </c:val>
        </c:ser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4753740157480366"/>
          <c:y val="0.32523038786818331"/>
          <c:w val="0.23695691163604549"/>
          <c:h val="0.33486876640419988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생산 실적</a:t>
            </a:r>
            <a:endParaRPr lang="en-US" altLang="ko-KR"/>
          </a:p>
        </c:rich>
      </c:tx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1081714785651793"/>
          <c:y val="0.20467592592592587"/>
          <c:w val="0.85297440944881975"/>
          <c:h val="0.68792468649752181"/>
        </c:manualLayout>
      </c:layout>
      <c:lineChart>
        <c:grouping val="standard"/>
        <c:ser>
          <c:idx val="0"/>
          <c:order val="0"/>
          <c:tx>
            <c:strRef>
              <c:f>Sheet8!$C$18</c:f>
              <c:strCache>
                <c:ptCount val="1"/>
                <c:pt idx="0">
                  <c:v>수원 소계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Sheet8!$E$14:$G$14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Sheet8!$E$18:$G$18</c:f>
              <c:numCache>
                <c:formatCode>#,##0</c:formatCode>
                <c:ptCount val="3"/>
                <c:pt idx="0">
                  <c:v>62450</c:v>
                </c:pt>
                <c:pt idx="1">
                  <c:v>57030.537000000004</c:v>
                </c:pt>
                <c:pt idx="2">
                  <c:v>68118</c:v>
                </c:pt>
              </c:numCache>
            </c:numRef>
          </c:val>
        </c:ser>
        <c:ser>
          <c:idx val="1"/>
          <c:order val="1"/>
          <c:tx>
            <c:strRef>
              <c:f>Sheet8!$C$20</c:f>
              <c:strCache>
                <c:ptCount val="1"/>
                <c:pt idx="0">
                  <c:v>강진 소계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Sheet8!$E$14:$G$14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Sheet8!$E$20:$G$20</c:f>
              <c:numCache>
                <c:formatCode>#,##0</c:formatCode>
                <c:ptCount val="3"/>
                <c:pt idx="0">
                  <c:v>17903</c:v>
                </c:pt>
                <c:pt idx="1">
                  <c:v>24539.169000000002</c:v>
                </c:pt>
                <c:pt idx="2">
                  <c:v>33719</c:v>
                </c:pt>
              </c:numCache>
            </c:numRef>
          </c:val>
        </c:ser>
        <c:ser>
          <c:idx val="2"/>
          <c:order val="2"/>
          <c:tx>
            <c:strRef>
              <c:f>Sheet8!$C$24</c:f>
              <c:strCache>
                <c:ptCount val="1"/>
                <c:pt idx="0">
                  <c:v>정읍 소계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Sheet8!$E$14:$G$14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Sheet8!$E$24:$G$24</c:f>
              <c:numCache>
                <c:formatCode>#,##0</c:formatCode>
                <c:ptCount val="3"/>
                <c:pt idx="0">
                  <c:v>51543</c:v>
                </c:pt>
                <c:pt idx="1">
                  <c:v>55625.729999999996</c:v>
                </c:pt>
                <c:pt idx="2">
                  <c:v>62705</c:v>
                </c:pt>
              </c:numCache>
            </c:numRef>
          </c:val>
        </c:ser>
        <c:marker val="1"/>
        <c:axId val="47751936"/>
        <c:axId val="47753472"/>
      </c:lineChart>
      <c:catAx>
        <c:axId val="4775193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53472"/>
        <c:crosses val="autoZero"/>
        <c:auto val="1"/>
        <c:lblAlgn val="ctr"/>
        <c:lblOffset val="100"/>
      </c:catAx>
      <c:valAx>
        <c:axId val="47753472"/>
        <c:scaling>
          <c:orientation val="minMax"/>
        </c:scaling>
        <c:axPos val="l"/>
        <c:numFmt formatCode="#,##0" sourceLinked="1"/>
        <c:maj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519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323600174978136"/>
          <c:y val="0.64487168270632889"/>
          <c:w val="0.18898622047244124"/>
          <c:h val="0.2343766404199475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판매 실적</a:t>
            </a:r>
            <a:endParaRPr lang="en-US" altLang="ko-KR"/>
          </a:p>
        </c:rich>
      </c:tx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Sheet10!$G$3:$I$3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Sheet10!$G$6:$I$6</c:f>
              <c:numCache>
                <c:formatCode>#,##0</c:formatCode>
                <c:ptCount val="3"/>
                <c:pt idx="0">
                  <c:v>196320.18599999999</c:v>
                </c:pt>
                <c:pt idx="1">
                  <c:v>189638.14700000003</c:v>
                </c:pt>
                <c:pt idx="2">
                  <c:v>233393.027</c:v>
                </c:pt>
              </c:numCache>
            </c:numRef>
          </c:val>
        </c:ser>
        <c:marker val="1"/>
        <c:axId val="47769472"/>
        <c:axId val="47771008"/>
      </c:lineChart>
      <c:catAx>
        <c:axId val="477694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71008"/>
        <c:crosses val="autoZero"/>
        <c:auto val="1"/>
        <c:lblAlgn val="ctr"/>
        <c:lblOffset val="100"/>
      </c:catAx>
      <c:valAx>
        <c:axId val="47771008"/>
        <c:scaling>
          <c:orientation val="minMax"/>
          <c:min val="50000"/>
        </c:scaling>
        <c:axPos val="l"/>
        <c:numFmt formatCode="#,##0" sourceLinked="1"/>
        <c:maj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769472"/>
        <c:crosses val="autoZero"/>
        <c:crossBetween val="between"/>
        <c:majorUnit val="40000"/>
        <c:minorUnit val="10000"/>
      </c:valAx>
      <c:spPr>
        <a:noFill/>
        <a:ln w="25400">
          <a:noFill/>
        </a:ln>
      </c:spPr>
    </c:plotArea>
    <c:plotVisOnly val="1"/>
    <c:dispBlanksAs val="gap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ndard"/>
        <c:ser>
          <c:idx val="0"/>
          <c:order val="0"/>
          <c:tx>
            <c:strRef>
              <c:f>Sheet3!$A$9</c:f>
              <c:strCache>
                <c:ptCount val="1"/>
                <c:pt idx="0">
                  <c:v>유류</c:v>
                </c:pt>
              </c:strCache>
            </c:strRef>
          </c:tx>
          <c:marker>
            <c:symbol val="none"/>
          </c:marker>
          <c:cat>
            <c:numRef>
              <c:f>Sheet3!$B$7:$D$7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Sheet3!$B$9:$D$9</c:f>
              <c:numCache>
                <c:formatCode>General</c:formatCode>
                <c:ptCount val="3"/>
                <c:pt idx="0">
                  <c:v>773954</c:v>
                </c:pt>
                <c:pt idx="1">
                  <c:v>987535</c:v>
                </c:pt>
                <c:pt idx="2">
                  <c:v>1034663</c:v>
                </c:pt>
              </c:numCache>
            </c:numRef>
          </c:val>
        </c:ser>
        <c:marker val="1"/>
        <c:axId val="75734016"/>
        <c:axId val="75739904"/>
      </c:lineChart>
      <c:lineChart>
        <c:grouping val="standard"/>
        <c:ser>
          <c:idx val="1"/>
          <c:order val="1"/>
          <c:tx>
            <c:strRef>
              <c:f>Sheet3!$A$10</c:f>
              <c:strCache>
                <c:ptCount val="1"/>
                <c:pt idx="0">
                  <c:v>참치원어</c:v>
                </c:pt>
              </c:strCache>
            </c:strRef>
          </c:tx>
          <c:marker>
            <c:symbol val="none"/>
          </c:marker>
          <c:val>
            <c:numRef>
              <c:f>Sheet3!$B$10:$D$10</c:f>
              <c:numCache>
                <c:formatCode>General</c:formatCode>
                <c:ptCount val="3"/>
                <c:pt idx="0">
                  <c:v>1655</c:v>
                </c:pt>
                <c:pt idx="1">
                  <c:v>1982</c:v>
                </c:pt>
                <c:pt idx="2">
                  <c:v>2244</c:v>
                </c:pt>
              </c:numCache>
            </c:numRef>
          </c:val>
        </c:ser>
        <c:marker val="1"/>
        <c:axId val="75747328"/>
        <c:axId val="75741440"/>
      </c:lineChart>
      <c:catAx>
        <c:axId val="75734016"/>
        <c:scaling>
          <c:orientation val="minMax"/>
        </c:scaling>
        <c:axPos val="b"/>
        <c:numFmt formatCode="General" sourceLinked="1"/>
        <c:tickLblPos val="nextTo"/>
        <c:crossAx val="75739904"/>
        <c:crosses val="autoZero"/>
        <c:auto val="1"/>
        <c:lblAlgn val="ctr"/>
        <c:lblOffset val="100"/>
      </c:catAx>
      <c:valAx>
        <c:axId val="75739904"/>
        <c:scaling>
          <c:orientation val="minMax"/>
        </c:scaling>
        <c:axPos val="l"/>
        <c:numFmt formatCode="#,##0;[Red]\-#,##0" sourceLinked="0"/>
        <c:tickLblPos val="nextTo"/>
        <c:crossAx val="75734016"/>
        <c:crosses val="autoZero"/>
        <c:crossBetween val="between"/>
      </c:valAx>
      <c:valAx>
        <c:axId val="75741440"/>
        <c:scaling>
          <c:orientation val="minMax"/>
        </c:scaling>
        <c:axPos val="r"/>
        <c:numFmt formatCode="#,##0;[Red]\-#,##0" sourceLinked="0"/>
        <c:tickLblPos val="nextTo"/>
        <c:crossAx val="75747328"/>
        <c:crosses val="max"/>
        <c:crossBetween val="between"/>
      </c:valAx>
      <c:catAx>
        <c:axId val="75747328"/>
        <c:scaling>
          <c:orientation val="minMax"/>
        </c:scaling>
        <c:delete val="1"/>
        <c:axPos val="b"/>
        <c:tickLblPos val="none"/>
        <c:crossAx val="75741440"/>
        <c:crosses val="autoZero"/>
        <c:auto val="1"/>
        <c:lblAlgn val="ctr"/>
        <c:lblOffset val="100"/>
      </c:catAx>
    </c:plotArea>
    <c:legend>
      <c:legendPos val="r"/>
      <c:layout/>
    </c:legend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cat>
            <c:numRef>
              <c:f>Sheet1!$B$18:$F$18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Sheet1!$B$21:$F$21</c:f>
              <c:numCache>
                <c:formatCode>_-* #,##0_-;\-* #,##0_-;_-* "-"_-;_-@_-</c:formatCode>
                <c:ptCount val="5"/>
                <c:pt idx="0">
                  <c:v>5610322839</c:v>
                </c:pt>
                <c:pt idx="1">
                  <c:v>4907955936</c:v>
                </c:pt>
                <c:pt idx="2">
                  <c:v>7412469200</c:v>
                </c:pt>
                <c:pt idx="3">
                  <c:v>10070723104</c:v>
                </c:pt>
                <c:pt idx="4">
                  <c:v>11920597458</c:v>
                </c:pt>
              </c:numCache>
            </c:numRef>
          </c:val>
        </c:ser>
        <c:dLbls>
          <c:showVal val="1"/>
        </c:dLbls>
        <c:axId val="47417600"/>
        <c:axId val="47764608"/>
      </c:barChart>
      <c:catAx>
        <c:axId val="47417600"/>
        <c:scaling>
          <c:orientation val="minMax"/>
        </c:scaling>
        <c:axPos val="b"/>
        <c:numFmt formatCode="General" sourceLinked="1"/>
        <c:tickLblPos val="nextTo"/>
        <c:crossAx val="47764608"/>
        <c:crosses val="autoZero"/>
        <c:auto val="1"/>
        <c:lblAlgn val="ctr"/>
        <c:lblOffset val="100"/>
      </c:catAx>
      <c:valAx>
        <c:axId val="47764608"/>
        <c:scaling>
          <c:orientation val="minMax"/>
        </c:scaling>
        <c:axPos val="l"/>
        <c:numFmt formatCode="_-* #,##0_-;\-* #,##0_-;_-* &quot;-&quot;_-;_-@_-" sourceLinked="1"/>
        <c:tickLblPos val="nextTo"/>
        <c:crossAx val="47417600"/>
        <c:crosses val="autoZero"/>
        <c:crossBetween val="between"/>
        <c:dispUnits>
          <c:builtInUnit val="hundredMillions"/>
        </c:dispUnits>
      </c:valAx>
    </c:plotArea>
    <c:plotVisOnly val="1"/>
    <c:dispBlanksAs val="gap"/>
  </c:chart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dLbls>
            <c:dLblPos val="outEnd"/>
            <c:showVal val="1"/>
          </c:dLbls>
          <c:cat>
            <c:numRef>
              <c:f>Sheet1!$B$18:$F$18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Sheet1!$B$19:$F$19</c:f>
              <c:numCache>
                <c:formatCode>_-* #,##0_-;\-* #,##0_-;_-* "-"_-;_-@_-</c:formatCode>
                <c:ptCount val="5"/>
                <c:pt idx="0">
                  <c:v>77158442491</c:v>
                </c:pt>
                <c:pt idx="1">
                  <c:v>81481638521</c:v>
                </c:pt>
                <c:pt idx="2">
                  <c:v>88551581979</c:v>
                </c:pt>
                <c:pt idx="3">
                  <c:v>105183691833</c:v>
                </c:pt>
                <c:pt idx="4">
                  <c:v>121005668376</c:v>
                </c:pt>
              </c:numCache>
            </c:numRef>
          </c:val>
        </c:ser>
        <c:axId val="47827968"/>
        <c:axId val="47833856"/>
      </c:barChart>
      <c:catAx>
        <c:axId val="47827968"/>
        <c:scaling>
          <c:orientation val="minMax"/>
        </c:scaling>
        <c:axPos val="b"/>
        <c:numFmt formatCode="General" sourceLinked="1"/>
        <c:tickLblPos val="nextTo"/>
        <c:crossAx val="47833856"/>
        <c:crosses val="autoZero"/>
        <c:auto val="1"/>
        <c:lblAlgn val="ctr"/>
        <c:lblOffset val="100"/>
      </c:catAx>
      <c:valAx>
        <c:axId val="47833856"/>
        <c:scaling>
          <c:orientation val="minMax"/>
        </c:scaling>
        <c:axPos val="l"/>
        <c:numFmt formatCode="_-* #,##0_-;\-* #,##0_-;_-* &quot;-&quot;_-;_-@_-" sourceLinked="1"/>
        <c:tickLblPos val="nextTo"/>
        <c:crossAx val="47827968"/>
        <c:crosses val="autoZero"/>
        <c:crossBetween val="between"/>
        <c:dispUnits>
          <c:builtInUnit val="hundredMillions"/>
        </c:dispUnits>
      </c:valAx>
    </c:plotArea>
    <c:plotVisOnly val="1"/>
    <c:dispBlanksAs val="gap"/>
  </c:chart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1"/>
          <c:order val="0"/>
          <c:tx>
            <c:v>Revenue</c:v>
          </c:tx>
          <c:spPr>
            <a:solidFill>
              <a:schemeClr val="accent1"/>
            </a:solidFill>
          </c:spPr>
          <c:cat>
            <c:numRef>
              <c:f>Sheet1!$B$18:$F$18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Sheet1!$B$19:$F$19</c:f>
              <c:numCache>
                <c:formatCode>_-* #,##0_-;\-* #,##0_-;_-* "-"_-;_-@_-</c:formatCode>
                <c:ptCount val="5"/>
                <c:pt idx="0">
                  <c:v>77158442491</c:v>
                </c:pt>
                <c:pt idx="1">
                  <c:v>81481638521</c:v>
                </c:pt>
                <c:pt idx="2">
                  <c:v>88551581979</c:v>
                </c:pt>
                <c:pt idx="3">
                  <c:v>105183691833</c:v>
                </c:pt>
                <c:pt idx="4">
                  <c:v>121005668376</c:v>
                </c:pt>
              </c:numCache>
            </c:numRef>
          </c:val>
        </c:ser>
        <c:ser>
          <c:idx val="2"/>
          <c:order val="1"/>
          <c:tx>
            <c:v>COGS</c:v>
          </c:tx>
          <c:spPr>
            <a:solidFill>
              <a:schemeClr val="accent2"/>
            </a:solidFill>
          </c:spPr>
          <c:cat>
            <c:numRef>
              <c:f>Sheet1!$B$18:$F$18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Sheet1!$B$20:$F$20</c:f>
              <c:numCache>
                <c:formatCode>_-* #,##0_-;\-* #,##0_-;_-* "-"_-;_-@_-</c:formatCode>
                <c:ptCount val="5"/>
                <c:pt idx="0">
                  <c:v>60245080347</c:v>
                </c:pt>
                <c:pt idx="1">
                  <c:v>65520294014</c:v>
                </c:pt>
                <c:pt idx="2">
                  <c:v>70191120899</c:v>
                </c:pt>
                <c:pt idx="3">
                  <c:v>84869082261</c:v>
                </c:pt>
                <c:pt idx="4">
                  <c:v>97927308209</c:v>
                </c:pt>
              </c:numCache>
            </c:numRef>
          </c:val>
        </c:ser>
        <c:axId val="47998080"/>
        <c:axId val="47999616"/>
      </c:barChart>
      <c:catAx>
        <c:axId val="47998080"/>
        <c:scaling>
          <c:orientation val="minMax"/>
        </c:scaling>
        <c:axPos val="b"/>
        <c:numFmt formatCode="General" sourceLinked="1"/>
        <c:tickLblPos val="nextTo"/>
        <c:crossAx val="47999616"/>
        <c:crosses val="autoZero"/>
        <c:auto val="1"/>
        <c:lblAlgn val="ctr"/>
        <c:lblOffset val="100"/>
      </c:catAx>
      <c:valAx>
        <c:axId val="47999616"/>
        <c:scaling>
          <c:orientation val="minMax"/>
        </c:scaling>
        <c:axPos val="l"/>
        <c:numFmt formatCode="_-* #,##0_-;\-* #,##0_-;_-* &quot;-&quot;_-;_-@_-" sourceLinked="1"/>
        <c:tickLblPos val="nextTo"/>
        <c:crossAx val="47998080"/>
        <c:crosses val="autoZero"/>
        <c:crossBetween val="between"/>
        <c:dispUnits>
          <c:builtInUnit val="hundredMillions"/>
        </c:dispUnits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2"/>
            </a:solidFill>
          </c:spPr>
          <c:explosion val="1"/>
          <c:dPt>
            <c:idx val="2"/>
            <c:explosion val="21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0.20115577175889662"/>
                  <c:y val="1.2692833376590537E-2"/>
                </c:manualLayout>
              </c:layout>
              <c:showVal val="1"/>
              <c:showCatName val="1"/>
            </c:dLbl>
            <c:dLbl>
              <c:idx val="1"/>
              <c:layout>
                <c:manualLayout>
                  <c:x val="0.22243439465354789"/>
                  <c:y val="-9.9559333475172651E-2"/>
                </c:manualLayout>
              </c:layout>
              <c:showVal val="1"/>
              <c:showCatName val="1"/>
            </c:dLbl>
            <c:dLbl>
              <c:idx val="2"/>
              <c:layout>
                <c:manualLayout>
                  <c:x val="8.3996097346470691E-2"/>
                  <c:y val="0.1317418580844375"/>
                </c:manualLayout>
              </c:layout>
              <c:showVal val="1"/>
              <c:showCatName val="1"/>
            </c:dLbl>
            <c:showVal val="1"/>
            <c:showCatName val="1"/>
          </c:dLbls>
          <c:cat>
            <c:strRef>
              <c:f>Sheet2!$C$3:$E$3</c:f>
              <c:strCache>
                <c:ptCount val="3"/>
                <c:pt idx="0">
                  <c:v>외식</c:v>
                </c:pt>
                <c:pt idx="1">
                  <c:v>제조업체</c:v>
                </c:pt>
                <c:pt idx="2">
                  <c:v>리테일,기타</c:v>
                </c:pt>
              </c:strCache>
            </c:strRef>
          </c:cat>
          <c:val>
            <c:numRef>
              <c:f>Sheet2!$C$4:$E$4</c:f>
              <c:numCache>
                <c:formatCode>0.00%</c:formatCode>
                <c:ptCount val="3"/>
                <c:pt idx="0">
                  <c:v>0.46100000000000002</c:v>
                </c:pt>
                <c:pt idx="1">
                  <c:v>0.45</c:v>
                </c:pt>
                <c:pt idx="2">
                  <c:v>8.9000000000000065E-2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  <c:dispBlanksAs val="zero"/>
  </c:chart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accent1"/>
            </a:solidFill>
          </c:spPr>
          <c:explosion val="5"/>
          <c:dPt>
            <c:idx val="0"/>
            <c:explosion val="1"/>
          </c:dPt>
          <c:dPt>
            <c:idx val="4"/>
            <c:explosion val="19"/>
            <c:spPr>
              <a:solidFill>
                <a:schemeClr val="accent2"/>
              </a:solidFill>
            </c:spPr>
          </c:dPt>
          <c:dLbls>
            <c:dLbl>
              <c:idx val="3"/>
              <c:layout>
                <c:manualLayout>
                  <c:x val="2.2972222222222262E-2"/>
                  <c:y val="3.7435841353164259E-2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Sheet2!$C$6:$G$6</c:f>
              <c:strCache>
                <c:ptCount val="5"/>
                <c:pt idx="0">
                  <c:v>대형할인점</c:v>
                </c:pt>
                <c:pt idx="1">
                  <c:v>대리점</c:v>
                </c:pt>
                <c:pt idx="2">
                  <c:v>특약점</c:v>
                </c:pt>
                <c:pt idx="3">
                  <c:v>편의점</c:v>
                </c:pt>
                <c:pt idx="4">
                  <c:v>기타</c:v>
                </c:pt>
              </c:strCache>
            </c:strRef>
          </c:cat>
          <c:val>
            <c:numRef>
              <c:f>Sheet2!$C$7:$G$7</c:f>
              <c:numCache>
                <c:formatCode>0.00%</c:formatCode>
                <c:ptCount val="5"/>
                <c:pt idx="0">
                  <c:v>0.35380000000000045</c:v>
                </c:pt>
                <c:pt idx="1">
                  <c:v>0.27110000000000001</c:v>
                </c:pt>
                <c:pt idx="2">
                  <c:v>0.2215</c:v>
                </c:pt>
                <c:pt idx="3">
                  <c:v>2.5999999999999999E-2</c:v>
                </c:pt>
                <c:pt idx="4">
                  <c:v>0.12759999999999999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  <c:dispBlanksAs val="zero"/>
  </c:chart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1478079615048119"/>
          <c:y val="5.1400554097404488E-2"/>
          <c:w val="0.81334623797025352"/>
          <c:h val="0.8326195683872849"/>
        </c:manualLayout>
      </c:layout>
      <c:barChart>
        <c:barDir val="col"/>
        <c:grouping val="clustered"/>
        <c:ser>
          <c:idx val="0"/>
          <c:order val="0"/>
          <c:tx>
            <c:v>매출액</c:v>
          </c:tx>
          <c:spPr>
            <a:solidFill>
              <a:schemeClr val="accent2"/>
            </a:solidFill>
          </c:spPr>
          <c:cat>
            <c:numRef>
              <c:f>sheet1!$B$166:$F$166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sheet1!$B$170:$F$170</c:f>
              <c:numCache>
                <c:formatCode>_-* #,##0_-;\-* #,##0_-;_-* "-"_-;_-@_-</c:formatCode>
                <c:ptCount val="5"/>
                <c:pt idx="0">
                  <c:v>68013.977106000006</c:v>
                </c:pt>
                <c:pt idx="1">
                  <c:v>86586.506704999993</c:v>
                </c:pt>
                <c:pt idx="2">
                  <c:v>98923.660770999995</c:v>
                </c:pt>
                <c:pt idx="3">
                  <c:v>123196.09757199988</c:v>
                </c:pt>
                <c:pt idx="4">
                  <c:v>118505.806014</c:v>
                </c:pt>
              </c:numCache>
            </c:numRef>
          </c:val>
        </c:ser>
        <c:gapWidth val="100"/>
        <c:axId val="48271360"/>
        <c:axId val="48272896"/>
      </c:barChart>
      <c:catAx>
        <c:axId val="48271360"/>
        <c:scaling>
          <c:orientation val="minMax"/>
        </c:scaling>
        <c:axPos val="b"/>
        <c:numFmt formatCode="General" sourceLinked="1"/>
        <c:tickLblPos val="nextTo"/>
        <c:crossAx val="48272896"/>
        <c:crosses val="autoZero"/>
        <c:auto val="1"/>
        <c:lblAlgn val="ctr"/>
        <c:lblOffset val="100"/>
      </c:catAx>
      <c:valAx>
        <c:axId val="48272896"/>
        <c:scaling>
          <c:orientation val="minMax"/>
        </c:scaling>
        <c:axPos val="l"/>
        <c:numFmt formatCode="_-* #,##0_-;\-* #,##0_-;_-* &quot;-&quot;_-;_-@_-" sourceLinked="1"/>
        <c:tickLblPos val="nextTo"/>
        <c:crossAx val="48271360"/>
        <c:crosses val="autoZero"/>
        <c:crossBetween val="between"/>
        <c:majorUnit val="20000"/>
      </c:valAx>
    </c:plotArea>
    <c:plotVisOnly val="1"/>
    <c:dispBlanksAs val="gap"/>
  </c:chart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0.11964129483814523"/>
          <c:y val="5.1400554097404488E-2"/>
          <c:w val="0.83317957130358855"/>
          <c:h val="0.8326195683872849"/>
        </c:manualLayout>
      </c:layout>
      <c:barChart>
        <c:barDir val="col"/>
        <c:grouping val="clustered"/>
        <c:ser>
          <c:idx val="0"/>
          <c:order val="0"/>
          <c:tx>
            <c:v>영업이익</c:v>
          </c:tx>
          <c:spPr>
            <a:solidFill>
              <a:schemeClr val="accent2"/>
            </a:solidFill>
          </c:spPr>
          <c:cat>
            <c:numRef>
              <c:f>sheet1!$B$166:$F$166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sheet1!$B$171:$F$171</c:f>
              <c:numCache>
                <c:formatCode>_-* #,##0_-;\-* #,##0_-;_-* "-"_-;_-@_-</c:formatCode>
                <c:ptCount val="5"/>
                <c:pt idx="0">
                  <c:v>535.70284700000002</c:v>
                </c:pt>
                <c:pt idx="1">
                  <c:v>845.79264599999999</c:v>
                </c:pt>
                <c:pt idx="2">
                  <c:v>2920.9690350000001</c:v>
                </c:pt>
                <c:pt idx="3">
                  <c:v>2103.5965209999999</c:v>
                </c:pt>
                <c:pt idx="4">
                  <c:v>2365.4544350000001</c:v>
                </c:pt>
              </c:numCache>
            </c:numRef>
          </c:val>
        </c:ser>
        <c:gapWidth val="100"/>
        <c:axId val="48382336"/>
        <c:axId val="48383872"/>
      </c:barChart>
      <c:catAx>
        <c:axId val="48382336"/>
        <c:scaling>
          <c:orientation val="minMax"/>
        </c:scaling>
        <c:axPos val="b"/>
        <c:numFmt formatCode="General" sourceLinked="1"/>
        <c:tickLblPos val="nextTo"/>
        <c:crossAx val="48383872"/>
        <c:crosses val="autoZero"/>
        <c:auto val="1"/>
        <c:lblAlgn val="ctr"/>
        <c:lblOffset val="100"/>
      </c:catAx>
      <c:valAx>
        <c:axId val="48383872"/>
        <c:scaling>
          <c:orientation val="minMax"/>
        </c:scaling>
        <c:axPos val="l"/>
        <c:numFmt formatCode="_-* #,##0_-;\-* #,##0_-;_-* &quot;-&quot;_-;_-@_-" sourceLinked="1"/>
        <c:tickLblPos val="nextTo"/>
        <c:crossAx val="48382336"/>
        <c:crosses val="autoZero"/>
        <c:crossBetween val="between"/>
      </c:valAx>
    </c:plotArea>
    <c:plotVisOnly val="1"/>
    <c:dispBlanksAs val="gap"/>
  </c:chart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 sz="1200"/>
            </a:pPr>
            <a:r>
              <a:rPr lang="ko-KR" altLang="en-US" sz="1200" b="0"/>
              <a:t>배합사료 생산량</a:t>
            </a:r>
          </a:p>
        </c:rich>
      </c:tx>
      <c:layout>
        <c:manualLayout>
          <c:xMode val="edge"/>
          <c:yMode val="edge"/>
          <c:x val="0.17456717723185539"/>
          <c:y val="9.8466658899051526E-2"/>
        </c:manualLayout>
      </c:layout>
    </c:title>
    <c:plotArea>
      <c:layout>
        <c:manualLayout>
          <c:layoutTarget val="inner"/>
          <c:xMode val="edge"/>
          <c:yMode val="edge"/>
          <c:x val="7.2121697622370723E-2"/>
          <c:y val="0.21314231935440045"/>
          <c:w val="0.4498370516185477"/>
          <c:h val="0.74972841936424728"/>
        </c:manualLayout>
      </c:layout>
      <c:pieChart>
        <c:varyColors val="1"/>
        <c:ser>
          <c:idx val="0"/>
          <c:order val="0"/>
          <c:tx>
            <c:v>배합사료 생산량</c:v>
          </c:tx>
          <c:dPt>
            <c:idx val="3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100"/>
                </a:pPr>
                <a:endParaRPr lang="ko-KR"/>
              </a:p>
            </c:txPr>
            <c:showVal val="1"/>
            <c:showLeaderLines val="1"/>
          </c:dLbls>
          <c:cat>
            <c:strRef>
              <c:f>sheet1!$B$197:$F$197</c:f>
              <c:strCache>
                <c:ptCount val="5"/>
                <c:pt idx="0">
                  <c:v>양계용</c:v>
                </c:pt>
                <c:pt idx="1">
                  <c:v>양돈용</c:v>
                </c:pt>
                <c:pt idx="2">
                  <c:v>낙농용</c:v>
                </c:pt>
                <c:pt idx="3">
                  <c:v>비육용</c:v>
                </c:pt>
                <c:pt idx="4">
                  <c:v>기타용</c:v>
                </c:pt>
              </c:strCache>
            </c:strRef>
          </c:cat>
          <c:val>
            <c:numRef>
              <c:f>sheet1!$B$198:$F$198</c:f>
              <c:numCache>
                <c:formatCode>#,##0</c:formatCode>
                <c:ptCount val="5"/>
                <c:pt idx="0">
                  <c:v>4748</c:v>
                </c:pt>
                <c:pt idx="1">
                  <c:v>4482</c:v>
                </c:pt>
                <c:pt idx="2">
                  <c:v>1240</c:v>
                </c:pt>
                <c:pt idx="3">
                  <c:v>4792</c:v>
                </c:pt>
                <c:pt idx="4">
                  <c:v>1402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56216256862725356"/>
          <c:y val="0.34541197488841041"/>
          <c:w val="0.13859734248422742"/>
          <c:h val="0.41858595800524973"/>
        </c:manualLayout>
      </c:layout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</c:chart>
  <c:externalData r:id="rId1"/>
  <c:userShapes r:id="rId2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 sz="1200" b="0"/>
            </a:pPr>
            <a:r>
              <a:rPr lang="ko-KR" altLang="en-US" sz="1200" b="0"/>
              <a:t>국내 배합사료 </a:t>
            </a:r>
            <a:r>
              <a:rPr lang="en-US" altLang="en-US" sz="1200" b="0"/>
              <a:t>M/S</a:t>
            </a:r>
          </a:p>
        </c:rich>
      </c:tx>
      <c:layout>
        <c:manualLayout>
          <c:xMode val="edge"/>
          <c:yMode val="edge"/>
          <c:x val="0.26382522328593838"/>
          <c:y val="1.8240660012272574E-2"/>
        </c:manualLayout>
      </c:layout>
    </c:title>
    <c:plotArea>
      <c:layout>
        <c:manualLayout>
          <c:layoutTarget val="inner"/>
          <c:xMode val="edge"/>
          <c:yMode val="edge"/>
          <c:x val="0.10540909005079398"/>
          <c:y val="0.14860083104094091"/>
          <c:w val="0.76989067014105372"/>
          <c:h val="0.62673374348405164"/>
        </c:manualLayout>
      </c:layout>
      <c:pieChart>
        <c:varyColors val="1"/>
        <c:ser>
          <c:idx val="0"/>
          <c:order val="0"/>
          <c:tx>
            <c:v>배합사료 M/S</c:v>
          </c:tx>
          <c:dLbls>
            <c:txPr>
              <a:bodyPr/>
              <a:lstStyle/>
              <a:p>
                <a:pPr>
                  <a:defRPr sz="1200"/>
                </a:pPr>
                <a:endParaRPr lang="ko-KR"/>
              </a:p>
            </c:txPr>
            <c:showVal val="1"/>
            <c:showLeaderLines val="1"/>
          </c:dLbls>
          <c:cat>
            <c:strRef>
              <c:f>sheet1!$C$221:$D$221</c:f>
              <c:strCache>
                <c:ptCount val="2"/>
                <c:pt idx="0">
                  <c:v>농협</c:v>
                </c:pt>
                <c:pt idx="1">
                  <c:v>한국사료협회 소속 회원사(비회원사 포함)</c:v>
                </c:pt>
              </c:strCache>
            </c:strRef>
          </c:cat>
          <c:val>
            <c:numRef>
              <c:f>sheet1!$C$222:$D$222</c:f>
              <c:numCache>
                <c:formatCode>0.00%</c:formatCode>
                <c:ptCount val="2"/>
                <c:pt idx="0">
                  <c:v>0.32500000000000046</c:v>
                </c:pt>
                <c:pt idx="1">
                  <c:v>0.67500000000000104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3.0246417039596671E-2"/>
          <c:y val="0.71273719652187706"/>
          <c:w val="0.94031420532865051"/>
          <c:h val="0.19597987751531071"/>
        </c:manualLayout>
      </c:layout>
      <c:txPr>
        <a:bodyPr/>
        <a:lstStyle/>
        <a:p>
          <a:pPr rtl="0">
            <a:defRPr/>
          </a:pPr>
          <a:endParaRPr lang="ko-KR"/>
        </a:p>
      </c:txPr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ndard"/>
        <c:ser>
          <c:idx val="0"/>
          <c:order val="0"/>
          <c:tx>
            <c:strRef>
              <c:f>Sheet3!$A$4</c:f>
              <c:strCache>
                <c:ptCount val="1"/>
                <c:pt idx="0">
                  <c:v>원재료</c:v>
                </c:pt>
              </c:strCache>
            </c:strRef>
          </c:tx>
          <c:marker>
            <c:symbol val="none"/>
          </c:marker>
          <c:cat>
            <c:numRef>
              <c:f>Sheet3!$B$3:$D$3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Sheet3!$B$4:$D$4</c:f>
              <c:numCache>
                <c:formatCode>_-* #,##0_-;\-* #,##0_-;_-* "-"_-;_-@_-</c:formatCode>
                <c:ptCount val="3"/>
                <c:pt idx="0">
                  <c:v>1774</c:v>
                </c:pt>
                <c:pt idx="1">
                  <c:v>2316</c:v>
                </c:pt>
                <c:pt idx="2">
                  <c:v>2657</c:v>
                </c:pt>
              </c:numCache>
            </c:numRef>
          </c:val>
        </c:ser>
        <c:ser>
          <c:idx val="1"/>
          <c:order val="1"/>
          <c:tx>
            <c:strRef>
              <c:f>Sheet3!$A$5</c:f>
              <c:strCache>
                <c:ptCount val="1"/>
                <c:pt idx="0">
                  <c:v>동원참치</c:v>
                </c:pt>
              </c:strCache>
            </c:strRef>
          </c:tx>
          <c:marker>
            <c:symbol val="none"/>
          </c:marker>
          <c:cat>
            <c:numRef>
              <c:f>Sheet3!$B$3:$D$3</c:f>
              <c:numCache>
                <c:formatCode>General</c:formatCode>
                <c:ptCount val="3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</c:numCache>
            </c:numRef>
          </c:cat>
          <c:val>
            <c:numRef>
              <c:f>Sheet3!$B$5:$D$5</c:f>
              <c:numCache>
                <c:formatCode>_-* #,##0_-;\-* #,##0_-;_-* "-"_-;_-@_-</c:formatCode>
                <c:ptCount val="3"/>
                <c:pt idx="0">
                  <c:v>1665</c:v>
                </c:pt>
                <c:pt idx="1">
                  <c:v>1835</c:v>
                </c:pt>
                <c:pt idx="2">
                  <c:v>2137</c:v>
                </c:pt>
              </c:numCache>
            </c:numRef>
          </c:val>
        </c:ser>
        <c:marker val="1"/>
        <c:axId val="77210752"/>
        <c:axId val="77212288"/>
      </c:lineChart>
      <c:catAx>
        <c:axId val="77210752"/>
        <c:scaling>
          <c:orientation val="minMax"/>
        </c:scaling>
        <c:axPos val="b"/>
        <c:numFmt formatCode="General" sourceLinked="1"/>
        <c:tickLblPos val="nextTo"/>
        <c:crossAx val="77212288"/>
        <c:crosses val="autoZero"/>
        <c:auto val="1"/>
        <c:lblAlgn val="ctr"/>
        <c:lblOffset val="100"/>
      </c:catAx>
      <c:valAx>
        <c:axId val="77212288"/>
        <c:scaling>
          <c:orientation val="minMax"/>
        </c:scaling>
        <c:axPos val="l"/>
        <c:numFmt formatCode="_-* #,##0_-;\-* #,##0_-;_-* &quot;-&quot;_-;_-@_-" sourceLinked="1"/>
        <c:tickLblPos val="nextTo"/>
        <c:crossAx val="77210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71.8%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15.4%</a:t>
                    </a: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12.8%</a:t>
                    </a:r>
                  </a:p>
                </c:rich>
              </c:tx>
              <c:showVal val="1"/>
            </c:dLbl>
            <c:showVal val="1"/>
            <c:showLeaderLines val="1"/>
          </c:dLbls>
          <c:cat>
            <c:strRef>
              <c:f>Sheet2!$A$3:$A$5</c:f>
              <c:strCache>
                <c:ptCount val="3"/>
                <c:pt idx="0">
                  <c:v>동원</c:v>
                </c:pt>
                <c:pt idx="1">
                  <c:v>사조</c:v>
                </c:pt>
                <c:pt idx="2">
                  <c:v>오뚜기</c:v>
                </c:pt>
              </c:strCache>
            </c:strRef>
          </c:cat>
          <c:val>
            <c:numRef>
              <c:f>Sheet2!$B$3:$B$5</c:f>
              <c:numCache>
                <c:formatCode>General</c:formatCode>
                <c:ptCount val="3"/>
                <c:pt idx="0">
                  <c:v>71.8</c:v>
                </c:pt>
                <c:pt idx="1">
                  <c:v>15.4</c:v>
                </c:pt>
                <c:pt idx="2">
                  <c:v>12.8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70.3%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14.8%</a:t>
                    </a: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14.9%</a:t>
                    </a:r>
                  </a:p>
                </c:rich>
              </c:tx>
              <c:showVal val="1"/>
            </c:dLbl>
            <c:showVal val="1"/>
            <c:showLeaderLines val="1"/>
          </c:dLbls>
          <c:cat>
            <c:strRef>
              <c:f>Sheet2!$A$7:$A$9</c:f>
              <c:strCache>
                <c:ptCount val="3"/>
                <c:pt idx="0">
                  <c:v>동원</c:v>
                </c:pt>
                <c:pt idx="1">
                  <c:v>사조</c:v>
                </c:pt>
                <c:pt idx="2">
                  <c:v>오뚜기</c:v>
                </c:pt>
              </c:strCache>
            </c:strRef>
          </c:cat>
          <c:val>
            <c:numRef>
              <c:f>Sheet2!$B$7:$B$9</c:f>
              <c:numCache>
                <c:formatCode>General</c:formatCode>
                <c:ptCount val="3"/>
                <c:pt idx="0">
                  <c:v>70.3</c:v>
                </c:pt>
                <c:pt idx="1">
                  <c:v>14.8</c:v>
                </c:pt>
                <c:pt idx="2">
                  <c:v>14.900000000000006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70.1%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14.7%</a:t>
                    </a: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 sz="800"/>
                      <a:t>15.2%</a:t>
                    </a:r>
                  </a:p>
                </c:rich>
              </c:tx>
              <c:showVal val="1"/>
            </c:dLbl>
            <c:showVal val="1"/>
            <c:showLeaderLines val="1"/>
          </c:dLbls>
          <c:cat>
            <c:strRef>
              <c:f>Sheet2!$A$11:$A$13</c:f>
              <c:strCache>
                <c:ptCount val="3"/>
                <c:pt idx="0">
                  <c:v>동원</c:v>
                </c:pt>
                <c:pt idx="1">
                  <c:v>사조</c:v>
                </c:pt>
                <c:pt idx="2">
                  <c:v>오뚜기</c:v>
                </c:pt>
              </c:strCache>
            </c:strRef>
          </c:cat>
          <c:val>
            <c:numRef>
              <c:f>Sheet2!$B$11:$B$13</c:f>
              <c:numCache>
                <c:formatCode>General</c:formatCode>
                <c:ptCount val="3"/>
                <c:pt idx="0">
                  <c:v>70.099999999999994</c:v>
                </c:pt>
                <c:pt idx="1">
                  <c:v>14.700000000000003</c:v>
                </c:pt>
                <c:pt idx="2">
                  <c:v>15.2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3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/>
                      <a:t>96.3%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/>
                      <a:t>3.7%</a:t>
                    </a:r>
                  </a:p>
                </c:rich>
              </c:tx>
              <c:showVal val="1"/>
            </c:dLbl>
            <c:showVal val="1"/>
            <c:showLeaderLines val="1"/>
          </c:dLbls>
          <c:cat>
            <c:strRef>
              <c:f>Sheet1!$A$45:$A$46</c:f>
              <c:strCache>
                <c:ptCount val="2"/>
                <c:pt idx="0">
                  <c:v>내수</c:v>
                </c:pt>
                <c:pt idx="1">
                  <c:v>수출</c:v>
                </c:pt>
              </c:strCache>
            </c:strRef>
          </c:cat>
          <c:val>
            <c:numRef>
              <c:f>Sheet1!$B$45:$B$46</c:f>
              <c:numCache>
                <c:formatCode>General</c:formatCode>
                <c:ptCount val="2"/>
                <c:pt idx="0">
                  <c:v>96.3</c:v>
                </c:pt>
                <c:pt idx="1">
                  <c:v>3.7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"/>
  <c:chart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en-US"/>
                      <a:t>2%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en-US"/>
                      <a:t>1%</a:t>
                    </a:r>
                  </a:p>
                </c:rich>
              </c:tx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en-US"/>
                      <a:t>0.6%</a:t>
                    </a:r>
                  </a:p>
                </c:rich>
              </c:tx>
              <c:showVal val="1"/>
            </c:dLbl>
            <c:dLbl>
              <c:idx val="3"/>
              <c:layout>
                <c:manualLayout>
                  <c:x val="2.3887357830271242E-2"/>
                  <c:y val="0.10000255176436278"/>
                </c:manualLayout>
              </c:layout>
              <c:tx>
                <c:rich>
                  <a:bodyPr/>
                  <a:lstStyle/>
                  <a:p>
                    <a:r>
                      <a:rPr lang="en-US" altLang="en-US"/>
                      <a:t>0.1%</a:t>
                    </a:r>
                  </a:p>
                </c:rich>
              </c:tx>
              <c:showVal val="1"/>
            </c:dLbl>
            <c:showVal val="1"/>
            <c:showLeaderLines val="1"/>
          </c:dLbls>
          <c:cat>
            <c:strRef>
              <c:f>Sheet1!$A$47:$A$50</c:f>
              <c:strCache>
                <c:ptCount val="4"/>
                <c:pt idx="0">
                  <c:v>미국</c:v>
                </c:pt>
                <c:pt idx="1">
                  <c:v>일본</c:v>
                </c:pt>
                <c:pt idx="2">
                  <c:v>중국</c:v>
                </c:pt>
                <c:pt idx="3">
                  <c:v>기타</c:v>
                </c:pt>
              </c:strCache>
            </c:strRef>
          </c:cat>
          <c:val>
            <c:numRef>
              <c:f>Sheet1!$B$47:$B$50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0.60000000000000053</c:v>
                </c:pt>
                <c:pt idx="3">
                  <c:v>0.1</c:v>
                </c:pt>
              </c:numCache>
            </c:numRef>
          </c:val>
        </c:ser>
        <c:firstSliceAng val="0"/>
      </c:pieChart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8B13A-72B1-4288-9FE6-358298771D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231FCDE-B358-4641-8DE4-67F0984D5E68}">
      <dgm:prSet phldrT="[텍스트]"/>
      <dgm:spPr/>
      <dgm:t>
        <a:bodyPr/>
        <a:lstStyle/>
        <a:p>
          <a:pPr latinLnBrk="1"/>
          <a:r>
            <a:rPr lang="ko-KR" altLang="en-US" dirty="0" smtClean="0"/>
            <a:t>동원</a:t>
          </a:r>
          <a:r>
            <a:rPr lang="en-US" altLang="ko-KR" dirty="0" smtClean="0"/>
            <a:t>F&amp;B</a:t>
          </a:r>
          <a:endParaRPr lang="ko-KR" altLang="en-US" dirty="0"/>
        </a:p>
      </dgm:t>
    </dgm:pt>
    <dgm:pt modelId="{95DF13EA-D48A-4588-B9E3-F57BC7AF1AD4}" type="parTrans" cxnId="{256263A4-6715-4DDD-B4D1-85E6BE5F92A7}">
      <dgm:prSet/>
      <dgm:spPr/>
      <dgm:t>
        <a:bodyPr/>
        <a:lstStyle/>
        <a:p>
          <a:pPr latinLnBrk="1"/>
          <a:endParaRPr lang="ko-KR" altLang="en-US"/>
        </a:p>
      </dgm:t>
    </dgm:pt>
    <dgm:pt modelId="{29B08B39-865E-4EEA-8229-E3249E098C46}" type="sibTrans" cxnId="{256263A4-6715-4DDD-B4D1-85E6BE5F92A7}">
      <dgm:prSet/>
      <dgm:spPr/>
      <dgm:t>
        <a:bodyPr/>
        <a:lstStyle/>
        <a:p>
          <a:pPr latinLnBrk="1"/>
          <a:endParaRPr lang="ko-KR" altLang="en-US"/>
        </a:p>
      </dgm:t>
    </dgm:pt>
    <dgm:pt modelId="{DF5DF2FB-1DF9-467F-8E43-E39F2C5D875A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동원홈푸드</a:t>
          </a:r>
          <a:endParaRPr lang="ko-KR" altLang="en-US" sz="1800" dirty="0"/>
        </a:p>
      </dgm:t>
    </dgm:pt>
    <dgm:pt modelId="{5FC25F63-C358-4530-9B0B-15DC01C9A207}" type="parTrans" cxnId="{53DFE54F-4E26-437B-BC30-BB564A8034F9}">
      <dgm:prSet/>
      <dgm:spPr/>
      <dgm:t>
        <a:bodyPr/>
        <a:lstStyle/>
        <a:p>
          <a:pPr latinLnBrk="1"/>
          <a:endParaRPr lang="ko-KR" altLang="en-US"/>
        </a:p>
      </dgm:t>
    </dgm:pt>
    <dgm:pt modelId="{1386DA49-490F-4868-A29B-6257B28F59BF}" type="sibTrans" cxnId="{53DFE54F-4E26-437B-BC30-BB564A8034F9}">
      <dgm:prSet/>
      <dgm:spPr/>
      <dgm:t>
        <a:bodyPr/>
        <a:lstStyle/>
        <a:p>
          <a:pPr latinLnBrk="1"/>
          <a:endParaRPr lang="ko-KR" altLang="en-US"/>
        </a:p>
      </dgm:t>
    </dgm:pt>
    <dgm:pt modelId="{87C7E0F7-47C6-4550-99B1-A9D06F4FE9D0}" type="pres">
      <dgm:prSet presAssocID="{3578B13A-72B1-4288-9FE6-358298771D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94DB1B-4A1E-4364-B446-69929155DEF1}" type="pres">
      <dgm:prSet presAssocID="{9231FCDE-B358-4641-8DE4-67F0984D5E68}" presName="hierRoot1" presStyleCnt="0">
        <dgm:presLayoutVars>
          <dgm:hierBranch val="init"/>
        </dgm:presLayoutVars>
      </dgm:prSet>
      <dgm:spPr/>
    </dgm:pt>
    <dgm:pt modelId="{880AADB1-5717-42B3-B153-3806A7588EEB}" type="pres">
      <dgm:prSet presAssocID="{9231FCDE-B358-4641-8DE4-67F0984D5E68}" presName="rootComposite1" presStyleCnt="0"/>
      <dgm:spPr/>
    </dgm:pt>
    <dgm:pt modelId="{D2D874FA-1AF4-4BFC-8743-F435CFC52F16}" type="pres">
      <dgm:prSet presAssocID="{9231FCDE-B358-4641-8DE4-67F0984D5E68}" presName="rootText1" presStyleLbl="node0" presStyleIdx="0" presStyleCnt="1" custLinFactNeighborX="12" custLinFactNeighborY="-7199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7DA9F2-AA21-4868-8193-DFBA76856CFD}" type="pres">
      <dgm:prSet presAssocID="{9231FCDE-B358-4641-8DE4-67F0984D5E68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8D69FCC-7AE7-4E40-B1DE-9FB1583641DA}" type="pres">
      <dgm:prSet presAssocID="{9231FCDE-B358-4641-8DE4-67F0984D5E68}" presName="hierChild2" presStyleCnt="0"/>
      <dgm:spPr/>
    </dgm:pt>
    <dgm:pt modelId="{D0367C37-B886-4E44-8FE9-27B92D785B86}" type="pres">
      <dgm:prSet presAssocID="{5FC25F63-C358-4530-9B0B-15DC01C9A207}" presName="Name37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44D1BC9-1F90-4851-8757-D47290E1C377}" type="pres">
      <dgm:prSet presAssocID="{DF5DF2FB-1DF9-467F-8E43-E39F2C5D875A}" presName="hierRoot2" presStyleCnt="0">
        <dgm:presLayoutVars>
          <dgm:hierBranch val="init"/>
        </dgm:presLayoutVars>
      </dgm:prSet>
      <dgm:spPr/>
    </dgm:pt>
    <dgm:pt modelId="{50275AAE-2D22-4280-9E2D-AC32590F0291}" type="pres">
      <dgm:prSet presAssocID="{DF5DF2FB-1DF9-467F-8E43-E39F2C5D875A}" presName="rootComposite" presStyleCnt="0"/>
      <dgm:spPr/>
    </dgm:pt>
    <dgm:pt modelId="{57BF2C8D-967F-4200-B0DD-AA721194C823}" type="pres">
      <dgm:prSet presAssocID="{DF5DF2FB-1DF9-467F-8E43-E39F2C5D875A}" presName="rootText" presStyleLbl="node2" presStyleIdx="0" presStyleCnt="1" custScaleX="83932" custScaleY="64847" custLinFactNeighborX="0" custLinFactNeighborY="457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412D6B-2476-4CA3-ABF4-BFCA878FF6E6}" type="pres">
      <dgm:prSet presAssocID="{DF5DF2FB-1DF9-467F-8E43-E39F2C5D875A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040D9C9-CFFA-4ADA-851B-94641C43983D}" type="pres">
      <dgm:prSet presAssocID="{DF5DF2FB-1DF9-467F-8E43-E39F2C5D875A}" presName="hierChild4" presStyleCnt="0"/>
      <dgm:spPr/>
    </dgm:pt>
    <dgm:pt modelId="{96206FE4-42B4-4E83-9233-142E094FAA69}" type="pres">
      <dgm:prSet presAssocID="{DF5DF2FB-1DF9-467F-8E43-E39F2C5D875A}" presName="hierChild5" presStyleCnt="0"/>
      <dgm:spPr/>
    </dgm:pt>
    <dgm:pt modelId="{6B83D94C-667F-4F1C-A3C1-943FB02B59B0}" type="pres">
      <dgm:prSet presAssocID="{9231FCDE-B358-4641-8DE4-67F0984D5E68}" presName="hierChild3" presStyleCnt="0"/>
      <dgm:spPr/>
    </dgm:pt>
  </dgm:ptLst>
  <dgm:cxnLst>
    <dgm:cxn modelId="{B7E8A14E-078B-4008-853E-DB65294BF56F}" type="presOf" srcId="{3578B13A-72B1-4288-9FE6-358298771D90}" destId="{87C7E0F7-47C6-4550-99B1-A9D06F4FE9D0}" srcOrd="0" destOrd="0" presId="urn:microsoft.com/office/officeart/2005/8/layout/orgChart1"/>
    <dgm:cxn modelId="{53DFE54F-4E26-437B-BC30-BB564A8034F9}" srcId="{9231FCDE-B358-4641-8DE4-67F0984D5E68}" destId="{DF5DF2FB-1DF9-467F-8E43-E39F2C5D875A}" srcOrd="0" destOrd="0" parTransId="{5FC25F63-C358-4530-9B0B-15DC01C9A207}" sibTransId="{1386DA49-490F-4868-A29B-6257B28F59BF}"/>
    <dgm:cxn modelId="{BA7503C4-7828-45C3-B166-576A687890B1}" type="presOf" srcId="{DF5DF2FB-1DF9-467F-8E43-E39F2C5D875A}" destId="{ED412D6B-2476-4CA3-ABF4-BFCA878FF6E6}" srcOrd="1" destOrd="0" presId="urn:microsoft.com/office/officeart/2005/8/layout/orgChart1"/>
    <dgm:cxn modelId="{C5D68330-393A-458D-A484-C55F064D6C3E}" type="presOf" srcId="{9231FCDE-B358-4641-8DE4-67F0984D5E68}" destId="{D2D874FA-1AF4-4BFC-8743-F435CFC52F16}" srcOrd="0" destOrd="0" presId="urn:microsoft.com/office/officeart/2005/8/layout/orgChart1"/>
    <dgm:cxn modelId="{F2401FAB-EA94-49EF-9C09-8616540FA60B}" type="presOf" srcId="{9231FCDE-B358-4641-8DE4-67F0984D5E68}" destId="{C37DA9F2-AA21-4868-8193-DFBA76856CFD}" srcOrd="1" destOrd="0" presId="urn:microsoft.com/office/officeart/2005/8/layout/orgChart1"/>
    <dgm:cxn modelId="{256263A4-6715-4DDD-B4D1-85E6BE5F92A7}" srcId="{3578B13A-72B1-4288-9FE6-358298771D90}" destId="{9231FCDE-B358-4641-8DE4-67F0984D5E68}" srcOrd="0" destOrd="0" parTransId="{95DF13EA-D48A-4588-B9E3-F57BC7AF1AD4}" sibTransId="{29B08B39-865E-4EEA-8229-E3249E098C46}"/>
    <dgm:cxn modelId="{B685DA6D-17AA-481A-828E-A8210EC86510}" type="presOf" srcId="{5FC25F63-C358-4530-9B0B-15DC01C9A207}" destId="{D0367C37-B886-4E44-8FE9-27B92D785B86}" srcOrd="0" destOrd="0" presId="urn:microsoft.com/office/officeart/2005/8/layout/orgChart1"/>
    <dgm:cxn modelId="{8911B627-1CBE-41AD-ADE2-04FF2C56D0D3}" type="presOf" srcId="{DF5DF2FB-1DF9-467F-8E43-E39F2C5D875A}" destId="{57BF2C8D-967F-4200-B0DD-AA721194C823}" srcOrd="0" destOrd="0" presId="urn:microsoft.com/office/officeart/2005/8/layout/orgChart1"/>
    <dgm:cxn modelId="{431B2775-F2FF-4D95-897D-F5A3A24BB310}" type="presParOf" srcId="{87C7E0F7-47C6-4550-99B1-A9D06F4FE9D0}" destId="{9F94DB1B-4A1E-4364-B446-69929155DEF1}" srcOrd="0" destOrd="0" presId="urn:microsoft.com/office/officeart/2005/8/layout/orgChart1"/>
    <dgm:cxn modelId="{D6A14B3A-33F2-4C77-86FD-565765520171}" type="presParOf" srcId="{9F94DB1B-4A1E-4364-B446-69929155DEF1}" destId="{880AADB1-5717-42B3-B153-3806A7588EEB}" srcOrd="0" destOrd="0" presId="urn:microsoft.com/office/officeart/2005/8/layout/orgChart1"/>
    <dgm:cxn modelId="{AE5613F3-F96F-4359-805B-BC15E6EEE0E2}" type="presParOf" srcId="{880AADB1-5717-42B3-B153-3806A7588EEB}" destId="{D2D874FA-1AF4-4BFC-8743-F435CFC52F16}" srcOrd="0" destOrd="0" presId="urn:microsoft.com/office/officeart/2005/8/layout/orgChart1"/>
    <dgm:cxn modelId="{44B17613-73D1-4C77-8326-45772CE23C7B}" type="presParOf" srcId="{880AADB1-5717-42B3-B153-3806A7588EEB}" destId="{C37DA9F2-AA21-4868-8193-DFBA76856CFD}" srcOrd="1" destOrd="0" presId="urn:microsoft.com/office/officeart/2005/8/layout/orgChart1"/>
    <dgm:cxn modelId="{72EA0B5E-0EAA-4076-8BB9-E36B01164516}" type="presParOf" srcId="{9F94DB1B-4A1E-4364-B446-69929155DEF1}" destId="{18D69FCC-7AE7-4E40-B1DE-9FB1583641DA}" srcOrd="1" destOrd="0" presId="urn:microsoft.com/office/officeart/2005/8/layout/orgChart1"/>
    <dgm:cxn modelId="{62905E68-58F3-4045-ACA3-0B3CFA6820F7}" type="presParOf" srcId="{18D69FCC-7AE7-4E40-B1DE-9FB1583641DA}" destId="{D0367C37-B886-4E44-8FE9-27B92D785B86}" srcOrd="0" destOrd="0" presId="urn:microsoft.com/office/officeart/2005/8/layout/orgChart1"/>
    <dgm:cxn modelId="{D67668D0-B959-4335-956F-EBDFB3941C12}" type="presParOf" srcId="{18D69FCC-7AE7-4E40-B1DE-9FB1583641DA}" destId="{B44D1BC9-1F90-4851-8757-D47290E1C377}" srcOrd="1" destOrd="0" presId="urn:microsoft.com/office/officeart/2005/8/layout/orgChart1"/>
    <dgm:cxn modelId="{CB73EF51-C659-43C2-BA20-BC914C0F0CD3}" type="presParOf" srcId="{B44D1BC9-1F90-4851-8757-D47290E1C377}" destId="{50275AAE-2D22-4280-9E2D-AC32590F0291}" srcOrd="0" destOrd="0" presId="urn:microsoft.com/office/officeart/2005/8/layout/orgChart1"/>
    <dgm:cxn modelId="{3AFE0DD2-FCC9-4CCC-98BF-800974DDAEBE}" type="presParOf" srcId="{50275AAE-2D22-4280-9E2D-AC32590F0291}" destId="{57BF2C8D-967F-4200-B0DD-AA721194C823}" srcOrd="0" destOrd="0" presId="urn:microsoft.com/office/officeart/2005/8/layout/orgChart1"/>
    <dgm:cxn modelId="{560567C2-968B-48B6-AECB-299A98D38160}" type="presParOf" srcId="{50275AAE-2D22-4280-9E2D-AC32590F0291}" destId="{ED412D6B-2476-4CA3-ABF4-BFCA878FF6E6}" srcOrd="1" destOrd="0" presId="urn:microsoft.com/office/officeart/2005/8/layout/orgChart1"/>
    <dgm:cxn modelId="{E8235D91-9397-495E-B867-4E6EB41F7EA0}" type="presParOf" srcId="{B44D1BC9-1F90-4851-8757-D47290E1C377}" destId="{5040D9C9-CFFA-4ADA-851B-94641C43983D}" srcOrd="1" destOrd="0" presId="urn:microsoft.com/office/officeart/2005/8/layout/orgChart1"/>
    <dgm:cxn modelId="{F029641D-00A5-4292-BDA7-C25E822DE31B}" type="presParOf" srcId="{B44D1BC9-1F90-4851-8757-D47290E1C377}" destId="{96206FE4-42B4-4E83-9233-142E094FAA69}" srcOrd="2" destOrd="0" presId="urn:microsoft.com/office/officeart/2005/8/layout/orgChart1"/>
    <dgm:cxn modelId="{B80D761D-C344-41C9-B417-DAFA6B1F4FBD}" type="presParOf" srcId="{9F94DB1B-4A1E-4364-B446-69929155DEF1}" destId="{6B83D94C-667F-4F1C-A3C1-943FB02B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0.16373</cdr:x>
      <cdr:y>0.04641</cdr:y>
    </cdr:from>
    <cdr:to>
      <cdr:x>0.31929</cdr:x>
      <cdr:y>0.12027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48580" y="158266"/>
          <a:ext cx="711220" cy="251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800" dirty="0" smtClean="0"/>
            <a:t>(</a:t>
          </a:r>
          <a:r>
            <a:rPr lang="ko-KR" altLang="en-US" sz="800" dirty="0" smtClean="0"/>
            <a:t>단위</a:t>
          </a:r>
          <a:r>
            <a:rPr lang="en-US" altLang="ko-KR" sz="800" b="0" dirty="0"/>
            <a:t>:  </a:t>
          </a:r>
          <a:r>
            <a:rPr lang="ko-KR" altLang="en-US" sz="800" b="0" dirty="0" smtClean="0"/>
            <a:t>톤</a:t>
          </a:r>
          <a:r>
            <a:rPr lang="en-US" altLang="ko-KR" sz="800" b="0" dirty="0" smtClean="0"/>
            <a:t>)</a:t>
          </a:r>
          <a:endParaRPr lang="ko-KR" altLang="en-US" sz="800" b="0" dirty="0"/>
        </a:p>
      </cdr:txBody>
    </cdr:sp>
  </cdr:relSizeAnchor>
  <cdr:relSizeAnchor xmlns:cdr="http://schemas.openxmlformats.org/drawingml/2006/chartDrawing">
    <cdr:from>
      <cdr:x>0.01528</cdr:x>
      <cdr:y>0.85074</cdr:y>
    </cdr:from>
    <cdr:to>
      <cdr:x>0.20205</cdr:x>
      <cdr:y>0.94762</cdr:y>
    </cdr:to>
    <cdr:sp macro="" textlink="">
      <cdr:nvSpPr>
        <cdr:cNvPr id="3" name="TextBox 3"/>
        <cdr:cNvSpPr txBox="1"/>
      </cdr:nvSpPr>
      <cdr:spPr>
        <a:xfrm xmlns:a="http://schemas.openxmlformats.org/drawingml/2006/main">
          <a:off x="69850" y="2832100"/>
          <a:ext cx="853934" cy="322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800"/>
            <a:t>출처</a:t>
          </a:r>
          <a:r>
            <a:rPr lang="en-US" altLang="ko-KR" sz="800"/>
            <a:t>: </a:t>
          </a:r>
          <a:r>
            <a:rPr lang="ko-KR" altLang="en-US" sz="800"/>
            <a:t>한국육가공협회</a:t>
          </a:r>
          <a:endParaRPr lang="en-US" altLang="ko-KR" sz="8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</cdr:x>
      <cdr:y>0.91602</cdr:y>
    </cdr:from>
    <cdr:to>
      <cdr:x>1</cdr:x>
      <cdr:y>1</cdr:y>
    </cdr:to>
    <cdr:cxnSp macro="">
      <cdr:nvCxnSpPr>
        <cdr:cNvPr id="2" name="직선 연결선 1"/>
        <cdr:cNvCxnSpPr/>
      </cdr:nvCxnSpPr>
      <cdr:spPr bwMode="auto">
        <a:xfrm xmlns:a="http://schemas.openxmlformats.org/drawingml/2006/main">
          <a:off x="5342880" y="5063976"/>
          <a:ext cx="0" cy="23038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bg2"/>
          </a:solidFill>
          <a:prstDash val="dash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0.53074</cdr:x>
      <cdr:y>0.8079</cdr:y>
    </cdr:from>
    <cdr:to>
      <cdr:x>0.67449</cdr:x>
      <cdr:y>0.92248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42113" y="2329806"/>
          <a:ext cx="661437" cy="3304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900" dirty="0"/>
            <a:t>단위</a:t>
          </a:r>
          <a:r>
            <a:rPr lang="en-US" altLang="ko-KR" sz="900" dirty="0"/>
            <a:t>: </a:t>
          </a:r>
          <a:r>
            <a:rPr lang="ko-KR" altLang="en-US" sz="900" dirty="0" err="1"/>
            <a:t>천톤</a:t>
          </a:r>
          <a:endParaRPr lang="ko-KR" altLang="en-US" sz="9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82AA-A897-42CD-B75B-34E24D42DA8E}" type="datetimeFigureOut">
              <a:rPr lang="ko-KR" altLang="en-US" smtClean="0"/>
              <a:pPr/>
              <a:t>2013-12-31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8AD2-21C7-41D3-A7F4-CB76B27B0C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51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초반에 분량에는 관계 없다는 것 </a:t>
            </a:r>
            <a:r>
              <a:rPr lang="ko-KR" altLang="en-US" dirty="0" err="1" smtClean="0"/>
              <a:t>어필하는것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좋을듯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08AD2-21C7-41D3-A7F4-CB76B27B0C7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40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매출액이 꾸준히 상승 ㅎㅎ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BB9F73-89D6-4978-BEDD-7F2BC2D46567}" type="slidenum">
              <a:rPr lang="ko-KR" altLang="en-US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이건 그냥 이렇게 된다고 읽어요 ㅎㅎ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B062C6-72AE-44BD-B90B-97CA0E825C78}" type="slidenum">
              <a:rPr lang="ko-KR" altLang="en-US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낙농가들이 집유일원화에 가입을 하게 되면서 원유 가격이 비교적 안정화 되었다</a:t>
            </a:r>
            <a:r>
              <a:rPr lang="en-US" altLang="ko-KR" smtClean="0"/>
              <a:t>. </a:t>
            </a:r>
            <a:r>
              <a:rPr lang="ko-KR" altLang="en-US" smtClean="0"/>
              <a:t>원유 가격이 추후에 상승하여도 덴마크 우유의 으로 가격를 상승시켜 원유의 가격 인상 여파를 흡수할수 있다</a:t>
            </a:r>
            <a:r>
              <a:rPr lang="en-US" altLang="ko-KR" smtClean="0"/>
              <a:t>. </a:t>
            </a:r>
            <a:r>
              <a:rPr lang="ko-KR" altLang="en-US" smtClean="0"/>
              <a:t>시장은 정체가 되어 더이상 규모가 커지지 않게 된다</a:t>
            </a:r>
            <a:r>
              <a:rPr lang="en-US" altLang="ko-KR" smtClean="0"/>
              <a:t>. </a:t>
            </a:r>
            <a:r>
              <a:rPr lang="ko-KR" altLang="en-US" smtClean="0"/>
              <a:t>따라서 브랜드 경쟁이 심화되는데 현재 동원데어리푸드는 기타에 포함되어 시장 경쟁률이 좋지 않다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EE0809-C18F-431C-9692-8318794E56E5}" type="slidenum">
              <a:rPr lang="ko-KR" altLang="en-US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ko-KR" altLang="en-US" smtClean="0"/>
              <a:t>새로 들어온 </a:t>
            </a:r>
            <a:r>
              <a:rPr lang="en-US" altLang="ko-KR" smtClean="0"/>
              <a:t>2</a:t>
            </a:r>
            <a:r>
              <a:rPr lang="ko-KR" altLang="en-US" smtClean="0"/>
              <a:t>개의 공장 정읍공장과 강진공장의 생산 능력 및 실적이 꾸준히 상승하고 있다</a:t>
            </a:r>
            <a:r>
              <a:rPr lang="en-US" altLang="ko-KR" smtClean="0"/>
              <a:t>. / </a:t>
            </a:r>
            <a:r>
              <a:rPr lang="ko-KR" altLang="en-US" smtClean="0"/>
              <a:t>생산에 큰 영향을 미치고 오랫동안 동원데어리푸드에 있던 수원공장 주변에 아파트들이 세워지고 입주가 시작되면서 주민들과의 마찰이 생김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3BCDB2-89BE-47B8-BF1D-8DB964E5E3AF}" type="slidenum">
              <a:rPr lang="ko-KR" altLang="en-US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ltGray">
          <a:xfrm>
            <a:off x="2782888" y="2054225"/>
            <a:ext cx="6361112" cy="2741613"/>
          </a:xfrm>
          <a:prstGeom prst="rect">
            <a:avLst/>
          </a:prstGeom>
          <a:solidFill>
            <a:srgbClr val="0057A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5388D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736" tIns="45368" rIns="90736" bIns="45368" anchor="ctr"/>
          <a:lstStyle>
            <a:lvl1pPr algn="l" defTabSz="908050">
              <a:defRPr>
                <a:solidFill>
                  <a:schemeClr val="tx1"/>
                </a:solidFill>
                <a:latin typeface="Arial" charset="0"/>
              </a:defRPr>
            </a:lvl1pPr>
            <a:lvl2pPr marL="454025" algn="l" defTabSz="908050">
              <a:defRPr>
                <a:solidFill>
                  <a:schemeClr val="tx1"/>
                </a:solidFill>
                <a:latin typeface="Arial" charset="0"/>
              </a:defRPr>
            </a:lvl2pPr>
            <a:lvl3pPr marL="908050" algn="l" defTabSz="908050">
              <a:defRPr>
                <a:solidFill>
                  <a:schemeClr val="tx1"/>
                </a:solidFill>
                <a:latin typeface="Arial" charset="0"/>
              </a:defRPr>
            </a:lvl3pPr>
            <a:lvl4pPr marL="1360488" algn="l" defTabSz="908050">
              <a:defRPr>
                <a:solidFill>
                  <a:schemeClr val="tx1"/>
                </a:solidFill>
                <a:latin typeface="Arial" charset="0"/>
              </a:defRPr>
            </a:lvl4pPr>
            <a:lvl5pPr marL="1814513" algn="l" defTabSz="908050">
              <a:defRPr>
                <a:solidFill>
                  <a:schemeClr val="tx1"/>
                </a:solidFill>
                <a:latin typeface="Arial" charset="0"/>
              </a:defRPr>
            </a:lvl5pPr>
            <a:lvl6pPr marL="22717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289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861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33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ltGray">
          <a:xfrm>
            <a:off x="0" y="2054225"/>
            <a:ext cx="2741613" cy="2741613"/>
          </a:xfrm>
          <a:prstGeom prst="rect">
            <a:avLst/>
          </a:prstGeom>
          <a:solidFill>
            <a:srgbClr val="00A2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5388D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736" tIns="45368" rIns="90736" bIns="45368" anchor="ctr"/>
          <a:lstStyle>
            <a:lvl1pPr algn="l" defTabSz="908050">
              <a:defRPr>
                <a:solidFill>
                  <a:schemeClr val="tx1"/>
                </a:solidFill>
                <a:latin typeface="Arial" charset="0"/>
              </a:defRPr>
            </a:lvl1pPr>
            <a:lvl2pPr marL="454025" algn="l" defTabSz="908050">
              <a:defRPr>
                <a:solidFill>
                  <a:schemeClr val="tx1"/>
                </a:solidFill>
                <a:latin typeface="Arial" charset="0"/>
              </a:defRPr>
            </a:lvl2pPr>
            <a:lvl3pPr marL="908050" algn="l" defTabSz="908050">
              <a:defRPr>
                <a:solidFill>
                  <a:schemeClr val="tx1"/>
                </a:solidFill>
                <a:latin typeface="Arial" charset="0"/>
              </a:defRPr>
            </a:lvl3pPr>
            <a:lvl4pPr marL="1360488" algn="l" defTabSz="908050">
              <a:defRPr>
                <a:solidFill>
                  <a:schemeClr val="tx1"/>
                </a:solidFill>
                <a:latin typeface="Arial" charset="0"/>
              </a:defRPr>
            </a:lvl4pPr>
            <a:lvl5pPr marL="1814513" algn="l" defTabSz="908050">
              <a:defRPr>
                <a:solidFill>
                  <a:schemeClr val="tx1"/>
                </a:solidFill>
                <a:latin typeface="Arial" charset="0"/>
              </a:defRPr>
            </a:lvl5pPr>
            <a:lvl6pPr marL="22717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289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861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43313" defTabSz="9080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6156" name="CompanyName"/>
          <p:cNvSpPr>
            <a:spLocks noChangeArrowheads="1"/>
          </p:cNvSpPr>
          <p:nvPr/>
        </p:nvSpPr>
        <p:spPr bwMode="auto">
          <a:xfrm>
            <a:off x="3260725" y="6502400"/>
            <a:ext cx="52641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>
                <a:solidFill>
                  <a:srgbClr val="888888"/>
                </a:solidFill>
              </a:rPr>
              <a:t>C O N F I D E N T I A L  |  www.oliverwyman.com</a:t>
            </a:r>
          </a:p>
        </p:txBody>
      </p:sp>
      <p:pic>
        <p:nvPicPr>
          <p:cNvPr id="6157" name="Picture 13" descr="OW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11150"/>
            <a:ext cx="3060700" cy="1060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6900" y="2860675"/>
            <a:ext cx="5419725" cy="8382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6900" y="2378075"/>
            <a:ext cx="3746500" cy="41433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004177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787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1613" y="373063"/>
            <a:ext cx="1987550" cy="55387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85788" y="373063"/>
            <a:ext cx="5813425" cy="55387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1287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788" y="373063"/>
            <a:ext cx="7953375" cy="6080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585788" y="1327150"/>
            <a:ext cx="7953375" cy="45847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5190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5788" y="373063"/>
            <a:ext cx="7953375" cy="6080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85788" y="1327150"/>
            <a:ext cx="7953375" cy="45847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648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531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54533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5788" y="1327150"/>
            <a:ext cx="3900487" cy="4584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675" y="1327150"/>
            <a:ext cx="3900488" cy="4584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04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43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9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55626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4755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46594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373063"/>
            <a:ext cx="795337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5788" y="1327150"/>
            <a:ext cx="7953375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ltGray">
          <a:xfrm>
            <a:off x="0" y="6477000"/>
            <a:ext cx="8501063" cy="381000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endParaRPr lang="en-US" altLang="ko-KR" sz="1200" baseline="-250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invGray">
          <a:xfrm>
            <a:off x="8548688" y="6477000"/>
            <a:ext cx="595312" cy="381000"/>
          </a:xfrm>
          <a:prstGeom prst="rect">
            <a:avLst/>
          </a:prstGeom>
          <a:solidFill>
            <a:srgbClr val="0057A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D719DCFC-2D57-432C-B534-2BC3B8F071C9}" type="slidenum">
              <a:rPr lang="en-US" altLang="ko-KR" sz="1000">
                <a:solidFill>
                  <a:srgbClr val="FFFFFF"/>
                </a:solidFill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 sz="1000" dirty="0">
              <a:solidFill>
                <a:srgbClr val="FFFFFF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A2D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baseline="-25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55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0057A6"/>
          </a:solidFill>
          <a:latin typeface="Arial" charset="0"/>
        </a:defRPr>
      </a:lvl9pPr>
    </p:titleStyle>
    <p:bodyStyle>
      <a:lvl1pPr marL="127000" indent="-127000" algn="l" rtl="0" fontAlgn="base">
        <a:spcBef>
          <a:spcPct val="6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54000" indent="-1270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381000" indent="-127000" algn="l" rtl="0" fontAlgn="base">
        <a:spcBef>
          <a:spcPct val="20000"/>
        </a:spcBef>
        <a:spcAft>
          <a:spcPct val="0"/>
        </a:spcAft>
        <a:buFont typeface="Arial" charset="0"/>
        <a:buChar char="­"/>
        <a:defRPr sz="1400">
          <a:solidFill>
            <a:schemeClr val="tx1"/>
          </a:solidFill>
          <a:latin typeface="+mn-lt"/>
        </a:defRPr>
      </a:lvl3pPr>
      <a:lvl4pPr marL="508000" indent="-127000" algn="l" rtl="0" fontAlgn="base">
        <a:spcBef>
          <a:spcPct val="20000"/>
        </a:spcBef>
        <a:spcAft>
          <a:spcPct val="0"/>
        </a:spcAft>
        <a:buFont typeface="Arial" charset="0"/>
        <a:buChar char="­"/>
        <a:defRPr sz="1400">
          <a:solidFill>
            <a:schemeClr val="tx1"/>
          </a:solidFill>
          <a:latin typeface="+mn-lt"/>
        </a:defRPr>
      </a:lvl4pPr>
      <a:lvl5pPr marL="635000" indent="-1270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</a:defRPr>
      </a:lvl5pPr>
      <a:lvl6pPr marL="1092200" indent="-1270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</a:defRPr>
      </a:lvl6pPr>
      <a:lvl7pPr marL="1549400" indent="-1270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</a:defRPr>
      </a:lvl7pPr>
      <a:lvl8pPr marL="2006600" indent="-1270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</a:defRPr>
      </a:lvl8pPr>
      <a:lvl9pPr marL="2463800" indent="-1270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4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15.xml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2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emf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2715" y="2230760"/>
            <a:ext cx="5419725" cy="838200"/>
          </a:xfrm>
        </p:spPr>
        <p:txBody>
          <a:bodyPr/>
          <a:lstStyle/>
          <a:p>
            <a:r>
              <a:rPr lang="ko-KR" altLang="en-US" dirty="0" smtClean="0"/>
              <a:t>동원 </a:t>
            </a:r>
            <a:r>
              <a:rPr lang="en-US" altLang="ko-KR" dirty="0" smtClean="0"/>
              <a:t>F&amp;B</a:t>
            </a:r>
            <a:br>
              <a:rPr lang="en-US" altLang="ko-KR" dirty="0" smtClean="0"/>
            </a:br>
            <a:r>
              <a:rPr lang="en-US" altLang="ko-KR" dirty="0" smtClean="0"/>
              <a:t>2013.11.07</a:t>
            </a:r>
            <a:endParaRPr lang="ko-KR" altLang="en-US" dirty="0"/>
          </a:p>
        </p:txBody>
      </p:sp>
      <p:pic>
        <p:nvPicPr>
          <p:cNvPr id="5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190"/>
          <a:stretch>
            <a:fillRect/>
          </a:stretch>
        </p:blipFill>
        <p:spPr bwMode="auto">
          <a:xfrm>
            <a:off x="14288" y="6216650"/>
            <a:ext cx="985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23528" y="0"/>
            <a:ext cx="3600400" cy="1268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220072" y="6093296"/>
            <a:ext cx="3456384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3851" y="4108903"/>
            <a:ext cx="8648700" cy="133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000" tIns="18000" rIns="18000" bIns="18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Regular Session Team: </a:t>
            </a:r>
            <a:r>
              <a:rPr kumimoji="1" lang="ko-KR" altLang="en-US" sz="1400" b="1" i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연지와 </a:t>
            </a:r>
            <a:r>
              <a:rPr kumimoji="1" lang="ko-KR" altLang="en-US" sz="1400" b="1" i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재희들</a:t>
            </a:r>
            <a:endParaRPr kumimoji="1" lang="en-US" altLang="ko-KR" sz="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5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박석민</a:t>
            </a:r>
            <a:r>
              <a:rPr kumimoji="1"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강현욱</a:t>
            </a:r>
            <a:r>
              <a:rPr kumimoji="1"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김재균</a:t>
            </a:r>
            <a:r>
              <a:rPr kumimoji="1"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송재희</a:t>
            </a:r>
            <a:r>
              <a:rPr kumimoji="1" lang="en-US" altLang="ko-KR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3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윤연지</a:t>
            </a:r>
            <a:endParaRPr kumimoji="1" lang="en-US" altLang="ko-KR" sz="13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1266" name="Picture 2" descr="http://www.ibabynews.com/news/upimages/images/2011/11/02/20111102165457760000msmp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216650"/>
            <a:ext cx="1512168" cy="641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 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Chain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4128" y="1412776"/>
            <a:ext cx="2778670" cy="576063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925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5" name="AutoShap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3490" y="1412776"/>
            <a:ext cx="2778671" cy="576063"/>
          </a:xfrm>
          <a:prstGeom prst="homePlate">
            <a:avLst>
              <a:gd name="adj" fmla="val 28867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6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8971" y="1412776"/>
            <a:ext cx="2778670" cy="576063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252000" anchor="ctr"/>
          <a:lstStyle>
            <a:lvl1pPr marL="1778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6" y="152705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9952" y="153704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식품 가공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152705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식품 판매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8184" y="203123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백화점    할인점    농협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대리점    직판       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539552" y="3140968"/>
            <a:ext cx="2376264" cy="3096344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/>
          <a:lstStyle>
            <a:lvl1pPr marL="136525" indent="-136525" algn="l" defTabSz="979488">
              <a:spcBef>
                <a:spcPct val="60000"/>
              </a:spcBef>
              <a:buChar char="§"/>
              <a:defRPr sz="1200">
                <a:solidFill>
                  <a:schemeClr val="tx1"/>
                </a:solidFill>
                <a:latin typeface="Arial" charset="0"/>
              </a:defRPr>
            </a:lvl1pPr>
            <a:lvl2pPr marL="319088" indent="-173038" algn="l" defTabSz="979488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Arial" charset="0"/>
              </a:defRPr>
            </a:lvl2pPr>
            <a:lvl3pPr marL="827088" indent="-120650" algn="l" defTabSz="979488">
              <a:spcBef>
                <a:spcPct val="20000"/>
              </a:spcBef>
              <a:buFont typeface="Arial" charset="0"/>
              <a:buChar char="­"/>
              <a:defRPr sz="1200">
                <a:solidFill>
                  <a:schemeClr val="tx1"/>
                </a:solidFill>
                <a:latin typeface="Arial" charset="0"/>
              </a:defRPr>
            </a:lvl3pPr>
            <a:lvl4pPr marL="1128713" indent="-122238" algn="l" defTabSz="979488">
              <a:spcBef>
                <a:spcPct val="20000"/>
              </a:spcBef>
              <a:buFont typeface="Arial" charset="0"/>
              <a:buChar char="­"/>
              <a:defRPr sz="1200">
                <a:solidFill>
                  <a:schemeClr val="tx1"/>
                </a:solidFill>
                <a:latin typeface="Arial" charset="0"/>
              </a:defRPr>
            </a:lvl4pPr>
            <a:lvl5pPr marL="1430338" indent="-122238" algn="l" defTabSz="979488">
              <a:spcBef>
                <a:spcPct val="20000"/>
              </a:spcBef>
              <a:buFont typeface="Arial" charset="0"/>
              <a:buChar char="-"/>
              <a:defRPr sz="1200">
                <a:solidFill>
                  <a:schemeClr val="tx1"/>
                </a:solidFill>
                <a:latin typeface="Arial" charset="0"/>
              </a:defRPr>
            </a:lvl5pPr>
            <a:lvl6pPr marL="1887538" indent="-122238" defTabSz="979488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Arial" charset="0"/>
              </a:defRPr>
            </a:lvl6pPr>
            <a:lvl7pPr marL="2344738" indent="-122238" defTabSz="979488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Arial" charset="0"/>
              </a:defRPr>
            </a:lvl7pPr>
            <a:lvl8pPr marL="2801938" indent="-122238" defTabSz="979488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Arial" charset="0"/>
              </a:defRPr>
            </a:lvl8pPr>
            <a:lvl9pPr marL="3259138" indent="-122238" defTabSz="979488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5000"/>
              </a:spcBef>
              <a:buNone/>
            </a:pPr>
            <a:endParaRPr lang="en-US" altLang="ko-KR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2465" y="3212976"/>
            <a:ext cx="1321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육가공류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냉동식품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해조류  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쌀가공류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맛살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어묵류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김치류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건강식품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견과류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간식류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Value Chain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340768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85789" y="2708920"/>
            <a:ext cx="230400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일반식품 분류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참치 외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467544" y="2996952"/>
            <a:ext cx="2420269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640" y="206084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농산물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축산물 포함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수산물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9913" y="206258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F&amp;B 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롯데푸드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사조대림 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CJ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제일제당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3106068" y="2708920"/>
            <a:ext cx="537600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Issue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5" name="Line 58"/>
          <p:cNvSpPr>
            <a:spLocks noChangeShapeType="1"/>
          </p:cNvSpPr>
          <p:nvPr/>
        </p:nvSpPr>
        <p:spPr bwMode="auto">
          <a:xfrm>
            <a:off x="2987824" y="2996952"/>
            <a:ext cx="574997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2" name="액자 31"/>
          <p:cNvSpPr/>
          <p:nvPr/>
        </p:nvSpPr>
        <p:spPr bwMode="auto">
          <a:xfrm>
            <a:off x="755576" y="3212976"/>
            <a:ext cx="1321915" cy="1224136"/>
          </a:xfrm>
          <a:prstGeom prst="frame">
            <a:avLst>
              <a:gd name="adj1" fmla="val 434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4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 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육가공품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Market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585788" y="1556792"/>
            <a:ext cx="3816424" cy="3456384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2008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이후 외식산업의 발전에 따라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육가공품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시장수요 꾸준한 확대 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식육판매업자가 즉석에서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육가공품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제조 판매할 수 있는 제도 마련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제일제당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롯데햄등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대기업의 시장점유율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42.8%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웰빙을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주제로 한 상품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트렌드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585788" y="1051893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육가공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품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시장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67544" y="1340768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86147374"/>
              </p:ext>
            </p:extLst>
          </p:nvPr>
        </p:nvGraphicFramePr>
        <p:xfrm>
          <a:off x="4283968" y="1556792"/>
          <a:ext cx="432048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062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 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냉동식품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해조류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쌀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가공류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동원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F&amp;B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1399158"/>
            <a:ext cx="3816424" cy="130976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제품군과의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브랜드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유통망 공유를 통해 영업기반 확보 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만두 시장에서 지난해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머물렀던 점유율이 올해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22.4%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상승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동원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개성왕만두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시리즈의 성공의 영향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5789" y="1052736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냉동식품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시장 점유율의 증가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>
            <a:off x="467544" y="1340768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85789" y="3645024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해조류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-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양반김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수출 확대 계획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>
            <a:off x="467544" y="3933056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pic>
        <p:nvPicPr>
          <p:cNvPr id="8" name="그림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2" t="1729" r="1871" b="3461"/>
          <a:stretch/>
        </p:blipFill>
        <p:spPr bwMode="auto">
          <a:xfrm>
            <a:off x="357158" y="1428736"/>
            <a:ext cx="4068452" cy="21788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85789" y="5085184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쌀가공류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–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양반죽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Line 58"/>
          <p:cNvSpPr>
            <a:spLocks noChangeShapeType="1"/>
          </p:cNvSpPr>
          <p:nvPr/>
        </p:nvSpPr>
        <p:spPr bwMode="auto">
          <a:xfrm>
            <a:off x="467544" y="5373216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4005064"/>
            <a:ext cx="800934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1989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일본을 시작으로 현재 미국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러시아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태국 등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개국에 수출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수출 추진 계획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국가별로 현지인의 입맛을 고려한 다양한 신제품 지속적으로 출시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23094" y="5445224"/>
            <a:ext cx="800934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연속 업계 선두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( 70%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M/S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제품에 추가로 새로운 제품 개발 중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본죽에서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즉석죽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아침엔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본죽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출시했지만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양반죽의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M/S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큰 영향을 미치지 못함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9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Overview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유통사업 부문은 동사의 종속회사인 동원홈푸드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동원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F&amp;B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지분율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100%)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맡고 있다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8" y="1772816"/>
            <a:ext cx="3986212" cy="864096"/>
          </a:xfrm>
        </p:spPr>
        <p:txBody>
          <a:bodyPr/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1996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오리엔털케이터링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주식회사로 시작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F&amp;B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구매 및 유통분야 인수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2008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영업권 인수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5079" y="17728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8135" y="4077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영업이익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85789" y="1340768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연혁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>
            <a:off x="467544" y="1628800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834261" y="1340768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영업실적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4716016" y="1628800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29178185"/>
              </p:ext>
            </p:extLst>
          </p:nvPr>
        </p:nvGraphicFramePr>
        <p:xfrm>
          <a:off x="4716016" y="2049815"/>
          <a:ext cx="4061983" cy="200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7502300"/>
              </p:ext>
            </p:extLst>
          </p:nvPr>
        </p:nvGraphicFramePr>
        <p:xfrm>
          <a:off x="4716016" y="4437112"/>
          <a:ext cx="4104456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xmlns="" val="3126917406"/>
              </p:ext>
            </p:extLst>
          </p:nvPr>
        </p:nvGraphicFramePr>
        <p:xfrm>
          <a:off x="1547664" y="3393665"/>
          <a:ext cx="1584176" cy="284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585789" y="2996952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동원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F&amp;B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와의 관계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>
            <a:off x="467544" y="3284984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 flipH="1">
            <a:off x="886706" y="4870062"/>
            <a:ext cx="2917734" cy="998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 bwMode="auto">
          <a:xfrm flipV="1">
            <a:off x="1403648" y="4869160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 bwMode="auto">
          <a:xfrm>
            <a:off x="1187624" y="5157192"/>
            <a:ext cx="42181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직선 연결선 54"/>
          <p:cNvCxnSpPr>
            <a:stCxn id="52" idx="0"/>
          </p:cNvCxnSpPr>
          <p:nvPr/>
        </p:nvCxnSpPr>
        <p:spPr bwMode="auto">
          <a:xfrm flipH="1" flipV="1">
            <a:off x="886706" y="4881805"/>
            <a:ext cx="1" cy="2817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 bwMode="auto">
          <a:xfrm>
            <a:off x="675798" y="5163523"/>
            <a:ext cx="42181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3290152" y="489673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 bwMode="auto">
          <a:xfrm>
            <a:off x="3079244" y="5184766"/>
            <a:ext cx="42181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직선 연결선 66"/>
          <p:cNvCxnSpPr>
            <a:stCxn id="68" idx="0"/>
          </p:cNvCxnSpPr>
          <p:nvPr/>
        </p:nvCxnSpPr>
        <p:spPr bwMode="auto">
          <a:xfrm flipH="1" flipV="1">
            <a:off x="3804440" y="4896734"/>
            <a:ext cx="1" cy="28171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593532" y="5178452"/>
            <a:ext cx="421817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404" y="5089528"/>
            <a:ext cx="4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78114" y="5079680"/>
            <a:ext cx="4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 bwMode="auto">
          <a:xfrm>
            <a:off x="1609441" y="5089528"/>
            <a:ext cx="1469803" cy="634193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그룹 86"/>
          <p:cNvGrpSpPr/>
          <p:nvPr/>
        </p:nvGrpSpPr>
        <p:grpSpPr>
          <a:xfrm>
            <a:off x="249325" y="5569925"/>
            <a:ext cx="4236466" cy="360040"/>
            <a:chOff x="137851" y="5406624"/>
            <a:chExt cx="4236466" cy="360040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37851" y="5406624"/>
              <a:ext cx="0" cy="360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4374317" y="5406624"/>
              <a:ext cx="0" cy="360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137851" y="5766664"/>
              <a:ext cx="42364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TextBox 90"/>
          <p:cNvSpPr txBox="1"/>
          <p:nvPr/>
        </p:nvSpPr>
        <p:spPr>
          <a:xfrm>
            <a:off x="1880720" y="5981564"/>
            <a:ext cx="189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r>
              <a:rPr lang="ko-KR" altLang="en-US" sz="1200" dirty="0" smtClean="0"/>
              <a:t>개 종속회사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200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Overview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사업은 크게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유통산업과 급식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(FS)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사업으로 구분할 수 있다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사업부별 매출액 비중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556792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40" name="차트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39773783"/>
              </p:ext>
            </p:extLst>
          </p:nvPr>
        </p:nvGraphicFramePr>
        <p:xfrm>
          <a:off x="251520" y="2233406"/>
          <a:ext cx="457200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95472" y="445550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66.2%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285404" y="388959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29.7%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609440" y="209928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2.7%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25364" y="358926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급식</a:t>
            </a:r>
            <a:r>
              <a:rPr lang="en-US" altLang="ko-KR" sz="1400" dirty="0" smtClean="0"/>
              <a:t>(FS)</a:t>
            </a:r>
            <a:r>
              <a:rPr lang="ko-KR" altLang="en-US" sz="1400" dirty="0" smtClean="0"/>
              <a:t>산업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635431" y="4155184"/>
            <a:ext cx="156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식자재</a:t>
            </a:r>
            <a:r>
              <a:rPr lang="ko-KR" altLang="en-US" sz="1400" dirty="0" smtClean="0"/>
              <a:t> 유통산업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15744" y="2099280"/>
            <a:ext cx="157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유기농</a:t>
            </a:r>
            <a:r>
              <a:rPr lang="ko-KR" altLang="en-US" sz="1400" dirty="0" smtClean="0"/>
              <a:t> 소매산업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293516" y="2009396"/>
            <a:ext cx="157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기타 </a:t>
            </a:r>
            <a:r>
              <a:rPr lang="en-US" altLang="ko-KR" sz="1400" dirty="0" smtClean="0"/>
              <a:t>1.4%</a:t>
            </a:r>
            <a:endParaRPr lang="ko-KR" altLang="en-US" sz="1400" dirty="0"/>
          </a:p>
        </p:txBody>
      </p:sp>
      <p:sp>
        <p:nvSpPr>
          <p:cNvPr id="61" name="내용 개체 틀 2"/>
          <p:cNvSpPr txBox="1">
            <a:spLocks/>
          </p:cNvSpPr>
          <p:nvPr/>
        </p:nvSpPr>
        <p:spPr bwMode="auto">
          <a:xfrm>
            <a:off x="4765034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4646789" y="1556792"/>
            <a:ext cx="402966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84938" y="2009396"/>
            <a:ext cx="377018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유통사업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프랜차이즈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꽃마름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컬투치킨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급식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(FS)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세종청사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국립중앙도서관 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한국투자증권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유한양행 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서울대학교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연세대학교등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국립암센터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녹색병원등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유기농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소매산업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유기농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농수산물쇼핑몰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프랜차이즈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샌드프레소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대학 내 레스토랑 운영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6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유통산업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Value Chain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산지유통인과 최종수요자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(B2B, B2C)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복잡한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유통구조의 대체를 지향한다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4128" y="1628800"/>
            <a:ext cx="277867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925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Value Chain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556792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85789" y="4306518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Issue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467544" y="4594550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24128" y="3010374"/>
            <a:ext cx="277867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925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0" name="AutoShap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3490" y="3010374"/>
            <a:ext cx="2778671" cy="968375"/>
          </a:xfrm>
          <a:prstGeom prst="homePlate">
            <a:avLst>
              <a:gd name="adj" fmla="val 28867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1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9631" y="3010374"/>
            <a:ext cx="228801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252000" anchor="ctr"/>
          <a:lstStyle>
            <a:lvl1pPr marL="1778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334067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산지 유통인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농협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41909" y="3217376"/>
            <a:ext cx="161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기업형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 업체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323295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외식업체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제조업체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(B2B),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(B2C)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37456" y="1628800"/>
            <a:ext cx="1790728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5" name="AutoShap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33490" y="1628800"/>
            <a:ext cx="169855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6" name="AutoShap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59631" y="1628800"/>
            <a:ext cx="2288009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252000" anchor="ctr"/>
          <a:lstStyle>
            <a:lvl1pPr marL="1778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91657" y="1851377"/>
            <a:ext cx="95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도매시장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법인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87801" y="1851377"/>
            <a:ext cx="95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중도매인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하매인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8184" y="18483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외식업체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급식업체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(B2B),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(B2C)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75656" y="1956069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산지 유통인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농협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2200" y="402114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대형 외식업체 대상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마켓 위주의 성장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9402" y="399343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특성상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방대한 종류의 원재료를 매입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07458" y="403341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도매 과정 유통비용을 유통 효율화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규모의 경제 통해 절감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3635896" y="2669183"/>
            <a:ext cx="2088232" cy="269183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644" y="501317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정부의 및 거래투명성 개선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의식품안전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불황으로 인한 업계의 대형화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체인화 가속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4406" y="501317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특별한 이슈 없음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따라감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84168" y="5013176"/>
            <a:ext cx="232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규모의 경제 실현이 중요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절감 능력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신뢰성 확보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6710" y="1951655"/>
            <a:ext cx="54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6710" y="3359348"/>
            <a:ext cx="54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4644" y="47361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Issue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14406" y="47361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Issues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84168" y="47361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Competency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Line 58"/>
          <p:cNvSpPr>
            <a:spLocks noChangeShapeType="1"/>
          </p:cNvSpPr>
          <p:nvPr/>
        </p:nvSpPr>
        <p:spPr bwMode="auto">
          <a:xfrm>
            <a:off x="1187624" y="5013176"/>
            <a:ext cx="230425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3671900" y="5013176"/>
            <a:ext cx="230425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6156176" y="5013176"/>
            <a:ext cx="230425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4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유통산업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Issues 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유통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시장의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 성장세는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B2C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마켓보다는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마켓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분야에서 주도되고 있다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Market Issue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556792"/>
            <a:ext cx="397259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157" y="2404626"/>
            <a:ext cx="36778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식품 안정성의 중요도 증가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원산지 표시제 전면 실시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HACCP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적용이 소규모 영세업체까지 확대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가격 측면에서 영세 공급자 활용 효용감소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현금영수증 발행 비율 증가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86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%)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정부의 세무 감독 강화에 의한 중소기업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절세가능성 축소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2157" y="5112767"/>
            <a:ext cx="35283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전방 시장이 </a:t>
            </a:r>
            <a:r>
              <a:rPr lang="en-US" altLang="ko-KR" sz="1300" dirty="0" smtClean="0">
                <a:latin typeface="맑은 고딕" pitchFamily="50" charset="-127"/>
                <a:ea typeface="맑은 고딕" pitchFamily="50" charset="-127"/>
              </a:rPr>
              <a:t>Captive </a:t>
            </a: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유통기업으로 한정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유통업의 매출 성장률 자체가 높지 않음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itchFamily="50" charset="-127"/>
                <a:ea typeface="맑은 고딕" pitchFamily="50" charset="-127"/>
              </a:rPr>
              <a:t>정부의 규제도 지속</a:t>
            </a:r>
            <a:endParaRPr lang="en-US" altLang="ko-KR" sz="13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5788" y="1628800"/>
            <a:ext cx="38421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B2B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공급시장은 정부의 식품안전 및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거래투명성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개선 의지, 그리고 업계의 대형화/체인화 가속으로 인해 빠르게 성장하고 있다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5788" y="4274512"/>
            <a:ext cx="39142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B2C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시장은 정부의 규제와 유통업체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자체의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수익성 압박으로 인해 빠르게 성장하지 못하고 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차트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08080941"/>
              </p:ext>
            </p:extLst>
          </p:nvPr>
        </p:nvGraphicFramePr>
        <p:xfrm>
          <a:off x="4644008" y="4005064"/>
          <a:ext cx="3923928" cy="20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그룹 8"/>
          <p:cNvGrpSpPr/>
          <p:nvPr/>
        </p:nvGrpSpPr>
        <p:grpSpPr>
          <a:xfrm>
            <a:off x="5004048" y="4199817"/>
            <a:ext cx="3247083" cy="597335"/>
            <a:chOff x="5143652" y="4378075"/>
            <a:chExt cx="3247083" cy="597335"/>
          </a:xfrm>
        </p:grpSpPr>
        <p:cxnSp>
          <p:nvCxnSpPr>
            <p:cNvPr id="6" name="직선 화살표 연결선 5"/>
            <p:cNvCxnSpPr/>
            <p:nvPr/>
          </p:nvCxnSpPr>
          <p:spPr bwMode="auto">
            <a:xfrm flipV="1">
              <a:off x="5143652" y="4615370"/>
              <a:ext cx="3247083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 rot="21432338">
              <a:off x="5941251" y="437807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CAGR = 16.2%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6" name="차트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62473353"/>
              </p:ext>
            </p:extLst>
          </p:nvPr>
        </p:nvGraphicFramePr>
        <p:xfrm>
          <a:off x="4067944" y="13407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79345" y="1633031"/>
            <a:ext cx="245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주요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대기업 비율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79704" y="2169821"/>
            <a:ext cx="245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4%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5688" y="3415790"/>
            <a:ext cx="245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96%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64626" y="3188966"/>
            <a:ext cx="2459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중소기업 및 기타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4778712" y="1275104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시장 현황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660467" y="1563136"/>
            <a:ext cx="411660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00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유통산업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Competency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동원홈푸드는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규모의 경제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측면에서 대기업 대비 경쟁력이 부족하다고 판단됨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Issue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3" y="1556792"/>
            <a:ext cx="38884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5789" y="1628238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규모의 경제 실현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을 통한 비용 절감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4319" y="1952253"/>
            <a:ext cx="343964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측면에서 자본력 바탕의 규모의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경제를 실현하는 것이 중요함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매입능력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유통단계 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중소사업자들과 차별화하기 위해서는 취급하는 상품 수가 많아야 하며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개별상품이 각각 가격 경쟁력을 보유해야 함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5788" y="3623163"/>
            <a:ext cx="3842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규모의 경제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실현을 통한 </a:t>
            </a:r>
            <a:r>
              <a:rPr lang="ko-KR" altLang="en-US" sz="1400" dirty="0" err="1" smtClean="0"/>
              <a:t>식자재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신뢰성 확보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44319" y="4182179"/>
            <a:ext cx="3439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위생 관련 인프라 확보</a:t>
            </a:r>
            <a:endParaRPr lang="en-US" altLang="ko-KR" sz="1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식품의약품안전청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HACCP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적용’ 모델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개발을 추진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위생관리시스템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구축과 위생사고 발생 시 대응시스템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요인으로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/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매입능력</a:t>
            </a:r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유통단계 축소</a:t>
            </a:r>
            <a:endParaRPr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4768976" y="127334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동원홈푸드와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타 대기업간 규모 비교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650730" y="1556792"/>
            <a:ext cx="38884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03758214"/>
              </p:ext>
            </p:extLst>
          </p:nvPr>
        </p:nvGraphicFramePr>
        <p:xfrm>
          <a:off x="4499992" y="1981095"/>
          <a:ext cx="4176464" cy="363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16016" y="1897482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단위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억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42839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위탁급식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Value Chain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위탁급식산업 시장은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계약에 근거한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푸드서비스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산업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정의되는 시장이며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철저한 위생관리 하에서의 가격 경쟁력에서의 우위가 중요시되는 산업이다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Value Chain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556792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85789" y="4306518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Issue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>
            <a:off x="467544" y="4594550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08172" y="1844824"/>
            <a:ext cx="2778670" cy="1228880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925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0" name="AutoShap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17534" y="1844824"/>
            <a:ext cx="2778671" cy="1228880"/>
          </a:xfrm>
          <a:prstGeom prst="homePlate">
            <a:avLst>
              <a:gd name="adj" fmla="val 28867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1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43675" y="1844824"/>
            <a:ext cx="2288010" cy="1228880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252000" anchor="ctr"/>
          <a:lstStyle>
            <a:lvl1pPr marL="1778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94028" y="229709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유통업체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3082" y="2314042"/>
            <a:ext cx="1613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위탁급식업체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26939" y="332737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 후 일정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기간동안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계약내역에 따라 음식을 공급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13116" y="3327375"/>
            <a:ext cx="210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유통업체로부터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매입 혹은 자체 조달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87624" y="50851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대기업 낙찰 가능성이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병원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 등의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신성장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분야가 산업 성장 리드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성숙기의 산업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5576" y="2322721"/>
            <a:ext cx="54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4722" y="2189376"/>
            <a:ext cx="194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대학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군 등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517" y="3327375"/>
            <a:ext cx="2106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식단편성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Line 58"/>
          <p:cNvSpPr>
            <a:spLocks noChangeShapeType="1"/>
          </p:cNvSpPr>
          <p:nvPr/>
        </p:nvSpPr>
        <p:spPr bwMode="auto">
          <a:xfrm>
            <a:off x="467544" y="4594550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14406" y="501317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특별한 이슈 없음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4168" y="5013176"/>
            <a:ext cx="232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규모의 경제 실현이 중요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절감 능력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식자재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신뢰성 확보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사업의 안정성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정부의 대기업 참여 규제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47361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Points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47361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Issues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84168" y="473617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Competency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Line 58"/>
          <p:cNvSpPr>
            <a:spLocks noChangeShapeType="1"/>
          </p:cNvSpPr>
          <p:nvPr/>
        </p:nvSpPr>
        <p:spPr bwMode="auto">
          <a:xfrm>
            <a:off x="1187624" y="5013176"/>
            <a:ext cx="230425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3671900" y="5013176"/>
            <a:ext cx="230425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6156176" y="5013176"/>
            <a:ext cx="2304256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90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위탁급식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Market Issues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위탁급식 시장은 이미 성숙기에 다다른 시장으로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성장의 핵심은 군대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반위탁급식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 위탁급식 시장 성장에 집중되어 있다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Issue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556792"/>
            <a:ext cx="367240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4834261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시장 성장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8" name="Line 58"/>
          <p:cNvSpPr>
            <a:spLocks noChangeShapeType="1"/>
          </p:cNvSpPr>
          <p:nvPr/>
        </p:nvSpPr>
        <p:spPr bwMode="auto">
          <a:xfrm>
            <a:off x="4716016" y="1556792"/>
            <a:ext cx="367240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5788" y="1772816"/>
            <a:ext cx="36981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smtClean="0"/>
              <a:t>대기업 </a:t>
            </a:r>
            <a:r>
              <a:rPr lang="ko-KR" altLang="en-US" sz="1400" dirty="0"/>
              <a:t>대상 정부 규제의 강화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위탁급식업을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중소 </a:t>
            </a:r>
            <a:r>
              <a:rPr lang="ko-KR" altLang="en-US" sz="1400" dirty="0" smtClean="0"/>
              <a:t>기업적합업종으로</a:t>
            </a:r>
            <a:r>
              <a:rPr lang="ko-KR" altLang="en-US" sz="1400" dirty="0"/>
              <a:t>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지정하며</a:t>
            </a:r>
            <a:r>
              <a:rPr lang="ko-KR" altLang="en-US" sz="1400" dirty="0"/>
              <a:t> 대기업 계열 업체들에게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사업축소</a:t>
            </a:r>
            <a:r>
              <a:rPr lang="ko-KR" altLang="en-US" sz="1400" dirty="0"/>
              <a:t> 권고 결정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smtClean="0"/>
              <a:t>대학교</a:t>
            </a:r>
            <a:r>
              <a:rPr lang="en-US" altLang="ko-KR" sz="1400" dirty="0"/>
              <a:t>, </a:t>
            </a:r>
            <a:r>
              <a:rPr lang="ko-KR" altLang="en-US" sz="1400" dirty="0"/>
              <a:t>병원 등을 중심으로 치열한 경쟁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초</a:t>
            </a:r>
            <a:r>
              <a:rPr lang="en-US" altLang="ko-KR" sz="1400" dirty="0"/>
              <a:t>·</a:t>
            </a:r>
            <a:r>
              <a:rPr lang="ko-KR" altLang="en-US" sz="1400" dirty="0"/>
              <a:t>중</a:t>
            </a:r>
            <a:r>
              <a:rPr lang="en-US" altLang="ko-KR" sz="1400" dirty="0"/>
              <a:t>·</a:t>
            </a:r>
            <a:r>
              <a:rPr lang="ko-KR" altLang="en-US" sz="1400" dirty="0"/>
              <a:t>고교는 </a:t>
            </a:r>
            <a:r>
              <a:rPr lang="en-US" altLang="ko-KR" sz="1400" dirty="0"/>
              <a:t>2011</a:t>
            </a:r>
            <a:r>
              <a:rPr lang="ko-KR" altLang="en-US" sz="1400" dirty="0"/>
              <a:t>년 초 </a:t>
            </a:r>
            <a:r>
              <a:rPr lang="ko-KR" altLang="en-US" sz="1400" dirty="0" smtClean="0"/>
              <a:t>학교 </a:t>
            </a:r>
            <a:r>
              <a:rPr lang="ko-KR" altLang="en-US" sz="1400" dirty="0" err="1" smtClean="0"/>
              <a:t>급식법에</a:t>
            </a:r>
            <a:r>
              <a:rPr lang="ko-KR" altLang="en-US" sz="1400" dirty="0"/>
              <a:t>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의해</a:t>
            </a:r>
            <a:r>
              <a:rPr lang="ko-KR" altLang="en-US" sz="1400" dirty="0"/>
              <a:t> 직영 급식으로 </a:t>
            </a:r>
            <a:r>
              <a:rPr lang="ko-KR" altLang="en-US" sz="1400" dirty="0" smtClean="0"/>
              <a:t>전환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공장</a:t>
            </a:r>
            <a:r>
              <a:rPr lang="en-US" altLang="ko-KR" sz="1400" dirty="0"/>
              <a:t>, </a:t>
            </a:r>
            <a:r>
              <a:rPr lang="ko-KR" altLang="en-US" sz="1400" dirty="0"/>
              <a:t>기업 위탁급식 시장은 이미 성숙기에 이르렀음</a:t>
            </a:r>
            <a:r>
              <a:rPr lang="en-US" altLang="ko-KR" sz="1400" dirty="0"/>
              <a:t>. </a:t>
            </a:r>
            <a:endParaRPr lang="en-US" altLang="ko-KR" sz="1400" dirty="0">
              <a:effectLst/>
            </a:endParaRPr>
          </a:p>
        </p:txBody>
      </p:sp>
      <p:graphicFrame>
        <p:nvGraphicFramePr>
          <p:cNvPr id="51" name="차트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5713363"/>
              </p:ext>
            </p:extLst>
          </p:nvPr>
        </p:nvGraphicFramePr>
        <p:xfrm>
          <a:off x="4572000" y="1772816"/>
          <a:ext cx="4147208" cy="365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5516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23850" y="1012825"/>
            <a:ext cx="8496300" cy="253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동원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F&amp;B Overview</a:t>
            </a:r>
            <a:r>
              <a:rPr kumimoji="1" 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						 </a:t>
            </a: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	3</a:t>
            </a: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일반식품부문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참치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							4</a:t>
            </a: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endParaRPr kumimoji="1" lang="en-US" altLang="ko-KR" sz="15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일반식품부문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참치 외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):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진행 중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(60%)						9	</a:t>
            </a: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endParaRPr kumimoji="1" lang="en-US" altLang="ko-KR" sz="15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유통부문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동원홈푸드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							13</a:t>
            </a: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endParaRPr kumimoji="1" lang="en-US" altLang="ko-KR" sz="15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유제품부문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동원데어리푸드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						22</a:t>
            </a: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endParaRPr kumimoji="1" lang="en-US" altLang="ko-KR" sz="15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조미식품부문 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500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삼조쎌텍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							26</a:t>
            </a: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endParaRPr kumimoji="1" lang="en-US" altLang="ko-KR" sz="15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buFontTx/>
              <a:buAutoNum type="arabicPeriod"/>
              <a:tabLst/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사료부문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</a:t>
            </a:r>
            <a:r>
              <a:rPr kumimoji="1" lang="ko-KR" altLang="en-US" sz="1500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동원팜스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): </a:t>
            </a:r>
            <a:r>
              <a:rPr kumimoji="1" lang="ko-KR" altLang="en-US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진행 중</a:t>
            </a: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(20%)						31					 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228600" marR="0" lvl="0" indent="-228600"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rgbClr val="5DB7ED"/>
              </a:buClr>
              <a:buSzTx/>
              <a:tabLst/>
            </a:pPr>
            <a:r>
              <a:rPr kumimoji="1" lang="en-US" altLang="ko-KR" sz="15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위탁급식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Competency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급식업에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있어 규모의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경제를 실현할 수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 여부가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경쟁력에 직접적 영향을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미치며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동원홈푸드는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 부분에서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대기업 대비 경쟁력이 부족하다고 판단됨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Issue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3" y="1556792"/>
            <a:ext cx="38884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5789" y="1628238"/>
            <a:ext cx="3528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 smtClean="0"/>
              <a:t>   ‘</a:t>
            </a:r>
            <a:r>
              <a:rPr lang="ko-KR" altLang="en-US" sz="1400" dirty="0" smtClean="0"/>
              <a:t>규모의 경제 실현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을 통한 비용 절감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5789" y="2060848"/>
            <a:ext cx="3338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 측면에서 자본력 바탕의 규모의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경제를 실현하는 것이 중요함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매입능력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유통단계 축소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85788" y="3623163"/>
            <a:ext cx="4058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 smtClean="0"/>
              <a:t>   ‘</a:t>
            </a:r>
            <a:r>
              <a:rPr lang="ko-KR" altLang="en-US" sz="1400" dirty="0" smtClean="0"/>
              <a:t>규모의 경제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실현을 통한 </a:t>
            </a:r>
            <a:r>
              <a:rPr lang="ko-KR" altLang="en-US" sz="1400" dirty="0" err="1" smtClean="0"/>
              <a:t>식자재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신뢰성 확보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789" y="4077072"/>
            <a:ext cx="3698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위생 관련 인프라 확보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식품의약품안전청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HACCP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적용’ 모델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개발추진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위생관리시스템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구축과 위생사고 발생 시 대응시스템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선정의 중요 요인으로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 매입능력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불필요한 유통단계 축소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4768976" y="127334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동원홈푸드와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타 대기업간 규모 비교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650730" y="1556792"/>
            <a:ext cx="3888433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91986748"/>
              </p:ext>
            </p:extLst>
          </p:nvPr>
        </p:nvGraphicFramePr>
        <p:xfrm>
          <a:off x="4499992" y="1981095"/>
          <a:ext cx="4176464" cy="3636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96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유통부문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동원홈푸드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매출원가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식자자재 유통산업은 후방산업의 납품단가에 따라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산정된다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268760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Revenue-COGS Relationship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분석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556792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020272" y="6093296"/>
            <a:ext cx="35283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smtClean="0"/>
              <a:t>.</a:t>
            </a:r>
            <a:endParaRPr lang="ko-KR" altLang="en-US" sz="1300" dirty="0"/>
          </a:p>
        </p:txBody>
      </p:sp>
      <p:grpSp>
        <p:nvGrpSpPr>
          <p:cNvPr id="3" name="그룹 22"/>
          <p:cNvGrpSpPr/>
          <p:nvPr/>
        </p:nvGrpSpPr>
        <p:grpSpPr>
          <a:xfrm>
            <a:off x="1259632" y="2252989"/>
            <a:ext cx="6084166" cy="3443459"/>
            <a:chOff x="216023" y="2217789"/>
            <a:chExt cx="6084166" cy="3443459"/>
          </a:xfrm>
        </p:grpSpPr>
        <p:graphicFrame>
          <p:nvGraphicFramePr>
            <p:cNvPr id="20" name="차트 19"/>
            <p:cNvGraphicFramePr>
              <a:graphicFrameLocks/>
            </p:cNvGraphicFramePr>
            <p:nvPr>
              <p:extLst/>
            </p:nvPr>
          </p:nvGraphicFramePr>
          <p:xfrm>
            <a:off x="216023" y="2217789"/>
            <a:ext cx="6084166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차트 20"/>
            <p:cNvGraphicFramePr>
              <a:graphicFrameLocks/>
            </p:cNvGraphicFramePr>
            <p:nvPr>
              <p:extLst/>
            </p:nvPr>
          </p:nvGraphicFramePr>
          <p:xfrm>
            <a:off x="1117377" y="4653136"/>
            <a:ext cx="5175472" cy="10081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직선 연결선 4"/>
            <p:cNvCxnSpPr/>
            <p:nvPr/>
          </p:nvCxnSpPr>
          <p:spPr bwMode="auto">
            <a:xfrm>
              <a:off x="1763687" y="4392385"/>
              <a:ext cx="0" cy="2303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2711831" y="4373613"/>
              <a:ext cx="0" cy="2303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직선 연결선 26"/>
            <p:cNvCxnSpPr>
              <a:endCxn id="21" idx="0"/>
            </p:cNvCxnSpPr>
            <p:nvPr/>
          </p:nvCxnSpPr>
          <p:spPr bwMode="auto">
            <a:xfrm>
              <a:off x="3705113" y="3456281"/>
              <a:ext cx="0" cy="11968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연결선 28"/>
            <p:cNvCxnSpPr/>
            <p:nvPr/>
          </p:nvCxnSpPr>
          <p:spPr bwMode="auto">
            <a:xfrm>
              <a:off x="4664989" y="3138180"/>
              <a:ext cx="0" cy="15149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5646539" y="2924598"/>
              <a:ext cx="5579" cy="17285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TextBox 35"/>
          <p:cNvSpPr txBox="1"/>
          <p:nvPr/>
        </p:nvSpPr>
        <p:spPr>
          <a:xfrm>
            <a:off x="585789" y="1772816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동원홈푸드의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Correlation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400" dirty="0" smtClean="0"/>
              <a:t>0.999798</a:t>
            </a:r>
            <a:r>
              <a:rPr lang="ko-KR" altLang="en-US" sz="1400" dirty="0" smtClean="0"/>
              <a:t> 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같은 추세를 보임</a:t>
            </a:r>
            <a:endParaRPr lang="en-US" altLang="ko-KR" sz="1400" dirty="0" smtClean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929809" y="3353380"/>
          <a:ext cx="685800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Corelation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 smtClean="0">
                          <a:effectLst/>
                        </a:rPr>
                        <a:t>: 0.999798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83492" y="5048610"/>
            <a:ext cx="10637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COGs-Revenue 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19665" y="1988840"/>
            <a:ext cx="194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억 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655169" y="3368370"/>
            <a:ext cx="12961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Revenue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655169" y="3577846"/>
            <a:ext cx="129614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COGs</a:t>
            </a:r>
            <a:endParaRPr lang="ko-KR" altLang="en-US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 bwMode="auto">
          <a:xfrm>
            <a:off x="585789" y="5917332"/>
            <a:ext cx="795337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latinLnBrk="0">
              <a:buFont typeface="Wingdings" pitchFamily="2" charset="2"/>
              <a:buChar char="§"/>
            </a:pPr>
            <a:r>
              <a:rPr lang="ko-KR" altLang="en-US" sz="14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두 부문 </a:t>
            </a:r>
            <a:r>
              <a:rPr lang="ko-KR" altLang="en-US" sz="1400" b="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</a:t>
            </a:r>
            <a:r>
              <a:rPr lang="ko-KR" altLang="en-US" sz="14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두에 있어 </a:t>
            </a:r>
            <a:r>
              <a:rPr lang="en-US" altLang="ko-KR" sz="14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sz="14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r>
              <a:rPr lang="ko-KR" altLang="en-US" sz="1400" b="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따라간다고 가정할 수 있을 것으로 판단됨</a:t>
            </a:r>
            <a:endParaRPr lang="ko-KR" altLang="en-US" sz="1400" b="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/>
          <p:cNvGraphicFramePr>
            <a:graphicFrameLocks/>
          </p:cNvGraphicFramePr>
          <p:nvPr/>
        </p:nvGraphicFramePr>
        <p:xfrm>
          <a:off x="4572001" y="2128838"/>
          <a:ext cx="44644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19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유제품 부분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Overview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동원데어리푸드</a:t>
            </a:r>
            <a:endParaRPr lang="ko-KR" altLang="en-US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8" y="1471613"/>
            <a:ext cx="3986212" cy="4621212"/>
          </a:xfrm>
        </p:spPr>
        <p:txBody>
          <a:bodyPr/>
          <a:lstStyle/>
          <a:p>
            <a:pPr eaLnBrk="1" hangingPunct="1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2007. 05. 	(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ko-KR" sz="1200" dirty="0" err="1" smtClean="0">
                <a:latin typeface="맑은 고딕" pitchFamily="50" charset="-127"/>
                <a:ea typeface="맑은 고딕" pitchFamily="50" charset="-127"/>
              </a:rPr>
              <a:t>동원데어리푸드로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 사명변경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  08 	</a:t>
            </a:r>
            <a:r>
              <a:rPr lang="ko-KR" altLang="ko-KR" sz="1200" dirty="0" err="1" smtClean="0">
                <a:latin typeface="맑은 고딕" pitchFamily="50" charset="-127"/>
                <a:ea typeface="맑은 고딕" pitchFamily="50" charset="-127"/>
              </a:rPr>
              <a:t>디엠푸드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인수합병</a:t>
            </a:r>
          </a:p>
          <a:p>
            <a:pPr marL="127000" lvl="1" indent="0" eaLnBrk="1" hangingPunct="1">
              <a:buFontTx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 12 	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아트마케팅을 통한 명화커피우유 출시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27000" lvl="1" indent="0" eaLnBrk="1" hangingPunct="1">
              <a:buFontTx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– 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덴마크</a:t>
            </a:r>
          </a:p>
          <a:p>
            <a:pPr eaLnBrk="1" hangingPunct="1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2008. 08. 	HD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공법 특허 등록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2009.10. 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국내 최초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100ml 	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엔젤우유 출시</a:t>
            </a:r>
          </a:p>
          <a:p>
            <a:pPr eaLnBrk="1" hangingPunct="1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2010. 01. 	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제조 법인 판매법인 분리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             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제조 법인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1200" dirty="0" err="1" smtClean="0">
                <a:latin typeface="맑은 고딕" pitchFamily="50" charset="-127"/>
                <a:ea typeface="맑은 고딕" pitchFamily="50" charset="-127"/>
              </a:rPr>
              <a:t>동원데어리푸드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             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판매 법인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동원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F&amp;B </a:t>
            </a:r>
            <a:r>
              <a:rPr lang="ko-KR" altLang="ko-KR" sz="1200" dirty="0" err="1" smtClean="0">
                <a:latin typeface="맑은 고딕" pitchFamily="50" charset="-127"/>
                <a:ea typeface="맑은 고딕" pitchFamily="50" charset="-127"/>
              </a:rPr>
              <a:t>유가공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 본부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 07   	SD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공법 특허출원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ko-KR" sz="1200" dirty="0" err="1" smtClean="0">
                <a:latin typeface="맑은 고딕" pitchFamily="50" charset="-127"/>
                <a:ea typeface="맑은 고딕" pitchFamily="50" charset="-127"/>
              </a:rPr>
              <a:t>소와나무</a:t>
            </a:r>
            <a:endParaRPr lang="ko-KR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      12   	2010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년 우수 상표권 특허청장상 수상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	             </a:t>
            </a:r>
            <a:endParaRPr lang="ko-KR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2011 .03 	</a:t>
            </a:r>
            <a:r>
              <a:rPr lang="ko-KR" altLang="ko-KR" sz="1200" dirty="0" smtClean="0">
                <a:latin typeface="맑은 고딕" pitchFamily="50" charset="-127"/>
                <a:ea typeface="맑은 고딕" pitchFamily="50" charset="-127"/>
              </a:rPr>
              <a:t>강진 공장 치즈냉동창고 증축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85788" y="1052513"/>
            <a:ext cx="3770312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연혁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198" name="Line 58"/>
          <p:cNvSpPr>
            <a:spLocks noChangeShapeType="1"/>
          </p:cNvSpPr>
          <p:nvPr/>
        </p:nvSpPr>
        <p:spPr bwMode="auto">
          <a:xfrm>
            <a:off x="468313" y="1341438"/>
            <a:ext cx="38877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833938" y="1052513"/>
            <a:ext cx="3770312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사업부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200" name="Line 58"/>
          <p:cNvSpPr>
            <a:spLocks noChangeShapeType="1"/>
          </p:cNvSpPr>
          <p:nvPr/>
        </p:nvSpPr>
        <p:spPr bwMode="auto">
          <a:xfrm>
            <a:off x="4716463" y="1341438"/>
            <a:ext cx="38877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/>
          </a:p>
        </p:txBody>
      </p:sp>
      <p:sp>
        <p:nvSpPr>
          <p:cNvPr id="8201" name="TextBox 15"/>
          <p:cNvSpPr txBox="1">
            <a:spLocks noChangeArrowheads="1"/>
          </p:cNvSpPr>
          <p:nvPr/>
        </p:nvSpPr>
        <p:spPr bwMode="auto">
          <a:xfrm>
            <a:off x="6516688" y="198913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1400" b="1">
                <a:latin typeface="맑은 고딕" pitchFamily="50" charset="-127"/>
                <a:ea typeface="맑은 고딕" pitchFamily="50" charset="-127"/>
              </a:rPr>
              <a:t>매출액</a:t>
            </a:r>
          </a:p>
        </p:txBody>
      </p:sp>
      <p:sp>
        <p:nvSpPr>
          <p:cNvPr id="8202" name="TextBox 16"/>
          <p:cNvSpPr txBox="1">
            <a:spLocks noChangeArrowheads="1"/>
          </p:cNvSpPr>
          <p:nvPr/>
        </p:nvSpPr>
        <p:spPr bwMode="auto">
          <a:xfrm>
            <a:off x="4589463" y="4292600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억원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유제품 부분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Value Chain</a:t>
            </a:r>
            <a:endParaRPr lang="ko-KR" altLang="en-US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4525" y="1412875"/>
            <a:ext cx="2778125" cy="968375"/>
          </a:xfrm>
          <a:prstGeom prst="homePlate">
            <a:avLst>
              <a:gd name="adj" fmla="val 28861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bIns="252000" anchor="ctr"/>
          <a:lstStyle/>
          <a:p>
            <a:pPr marL="349250" latinLnBrk="1"/>
            <a:endParaRPr lang="en-US" altLang="ko-KR" b="1">
              <a:ea typeface="굴림" charset="-127"/>
            </a:endParaRPr>
          </a:p>
        </p:txBody>
      </p:sp>
      <p:sp>
        <p:nvSpPr>
          <p:cNvPr id="10244" name="AutoShap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3738" y="1412875"/>
            <a:ext cx="2778125" cy="968375"/>
          </a:xfrm>
          <a:prstGeom prst="homePlate">
            <a:avLst>
              <a:gd name="adj" fmla="val 28861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bIns="252000" anchor="ctr"/>
          <a:lstStyle/>
          <a:p>
            <a:pPr marL="344488" indent="-12700" latinLnBrk="1"/>
            <a:endParaRPr lang="en-US" altLang="ko-KR" b="1">
              <a:solidFill>
                <a:schemeClr val="accent2"/>
              </a:solidFill>
              <a:ea typeface="굴림" charset="-127"/>
            </a:endParaRPr>
          </a:p>
        </p:txBody>
      </p:sp>
      <p:sp>
        <p:nvSpPr>
          <p:cNvPr id="10245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8350" y="1412875"/>
            <a:ext cx="2779713" cy="968375"/>
          </a:xfrm>
          <a:prstGeom prst="homePlate">
            <a:avLst>
              <a:gd name="adj" fmla="val 28878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bIns="252000" anchor="ctr"/>
          <a:lstStyle/>
          <a:p>
            <a:pPr marL="177800" latinLnBrk="1"/>
            <a:endParaRPr lang="en-US" altLang="ko-KR" b="1">
              <a:ea typeface="굴림" charset="-127"/>
            </a:endParaRPr>
          </a:p>
        </p:txBody>
      </p:sp>
      <p:sp>
        <p:nvSpPr>
          <p:cNvPr id="10246" name="TextBox 16"/>
          <p:cNvSpPr txBox="1">
            <a:spLocks noChangeArrowheads="1"/>
          </p:cNvSpPr>
          <p:nvPr/>
        </p:nvSpPr>
        <p:spPr bwMode="auto">
          <a:xfrm>
            <a:off x="1476375" y="1743075"/>
            <a:ext cx="2159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원재료 공급처</a:t>
            </a:r>
          </a:p>
        </p:txBody>
      </p:sp>
      <p:sp>
        <p:nvSpPr>
          <p:cNvPr id="10247" name="TextBox 17"/>
          <p:cNvSpPr txBox="1">
            <a:spLocks noChangeArrowheads="1"/>
          </p:cNvSpPr>
          <p:nvPr/>
        </p:nvSpPr>
        <p:spPr bwMode="auto">
          <a:xfrm>
            <a:off x="3856038" y="1743075"/>
            <a:ext cx="17795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동원데어리푸드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6659563" y="1752600"/>
            <a:ext cx="21605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판매처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8" y="1052513"/>
            <a:ext cx="3770312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Value Chain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250" name="Line 58"/>
          <p:cNvSpPr>
            <a:spLocks noChangeShapeType="1"/>
          </p:cNvSpPr>
          <p:nvPr/>
        </p:nvSpPr>
        <p:spPr bwMode="auto">
          <a:xfrm>
            <a:off x="468313" y="1341438"/>
            <a:ext cx="82073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/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585788" y="2622550"/>
            <a:ext cx="3770312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원재료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Points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252" name="Line 58"/>
          <p:cNvSpPr>
            <a:spLocks noChangeShapeType="1"/>
          </p:cNvSpPr>
          <p:nvPr/>
        </p:nvSpPr>
        <p:spPr bwMode="auto">
          <a:xfrm>
            <a:off x="395288" y="2932113"/>
            <a:ext cx="41052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/>
          </a:p>
        </p:txBody>
      </p:sp>
      <p:sp>
        <p:nvSpPr>
          <p:cNvPr id="10253" name="내용 개체 틀 2"/>
          <p:cNvSpPr txBox="1">
            <a:spLocks/>
          </p:cNvSpPr>
          <p:nvPr/>
        </p:nvSpPr>
        <p:spPr bwMode="auto">
          <a:xfrm>
            <a:off x="514350" y="3217863"/>
            <a:ext cx="3770313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27000" lvl="2" indent="-127000" eaLnBrk="1" latin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ko-KR" sz="1400" dirty="0">
                <a:ea typeface="굴림" charset="-127"/>
              </a:rPr>
              <a:t>예전 원유</a:t>
            </a:r>
            <a:r>
              <a:rPr lang="en-US" altLang="ko-KR" sz="1400" dirty="0">
                <a:ea typeface="굴림" charset="-127"/>
              </a:rPr>
              <a:t>(</a:t>
            </a:r>
            <a:r>
              <a:rPr lang="ko-KR" altLang="ko-KR" sz="1400" dirty="0">
                <a:ea typeface="굴림" charset="-127"/>
              </a:rPr>
              <a:t>原乳</a:t>
            </a:r>
            <a:r>
              <a:rPr lang="en-US" altLang="ko-KR" sz="1400" dirty="0">
                <a:ea typeface="굴림" charset="-127"/>
              </a:rPr>
              <a:t>)</a:t>
            </a:r>
            <a:r>
              <a:rPr lang="ko-KR" altLang="ko-KR" sz="1400" dirty="0">
                <a:ea typeface="굴림" charset="-127"/>
              </a:rPr>
              <a:t>를 낙농가들로 </a:t>
            </a:r>
            <a:r>
              <a:rPr lang="ko-KR" altLang="ko-KR" sz="1400" dirty="0" err="1">
                <a:ea typeface="굴림" charset="-127"/>
              </a:rPr>
              <a:t>부터</a:t>
            </a:r>
            <a:r>
              <a:rPr lang="ko-KR" altLang="ko-KR" sz="1400" dirty="0">
                <a:ea typeface="굴림" charset="-127"/>
              </a:rPr>
              <a:t> 공급 </a:t>
            </a:r>
          </a:p>
          <a:p>
            <a:pPr marL="127000" lvl="2" indent="-127000" eaLnBrk="1" latin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ko-KR" sz="1400" dirty="0">
                <a:ea typeface="굴림" charset="-127"/>
              </a:rPr>
              <a:t>낙농진흥회의 출범에 따른 </a:t>
            </a:r>
            <a:r>
              <a:rPr lang="en-US" altLang="ko-KR" sz="1400" dirty="0" smtClean="0">
                <a:ea typeface="굴림" charset="-127"/>
              </a:rPr>
              <a:t>‘</a:t>
            </a:r>
            <a:r>
              <a:rPr lang="ko-KR" altLang="ko-KR" sz="1400" dirty="0" err="1" smtClean="0">
                <a:ea typeface="굴림" charset="-127"/>
              </a:rPr>
              <a:t>집유</a:t>
            </a:r>
            <a:r>
              <a:rPr lang="en-US" altLang="ko-KR" sz="1400" dirty="0" smtClean="0">
                <a:ea typeface="굴림" charset="-127"/>
              </a:rPr>
              <a:t> </a:t>
            </a:r>
            <a:r>
              <a:rPr lang="ko-KR" altLang="ko-KR" sz="1400" dirty="0" smtClean="0">
                <a:ea typeface="굴림" charset="-127"/>
              </a:rPr>
              <a:t>일원화</a:t>
            </a:r>
            <a:r>
              <a:rPr lang="en-US" altLang="ko-KR" sz="1400" dirty="0" smtClean="0">
                <a:ea typeface="굴림" charset="-127"/>
              </a:rPr>
              <a:t>’</a:t>
            </a:r>
            <a:r>
              <a:rPr lang="ko-KR" altLang="ko-KR" sz="1400" dirty="0" smtClean="0">
                <a:ea typeface="굴림" charset="-127"/>
              </a:rPr>
              <a:t> </a:t>
            </a:r>
            <a:r>
              <a:rPr lang="ko-KR" altLang="ko-KR" sz="1400" dirty="0">
                <a:ea typeface="굴림" charset="-127"/>
              </a:rPr>
              <a:t>가입</a:t>
            </a:r>
            <a:r>
              <a:rPr lang="en-US" altLang="ko-KR" sz="1400" dirty="0">
                <a:ea typeface="굴림" charset="-127"/>
              </a:rPr>
              <a:t>, </a:t>
            </a:r>
            <a:r>
              <a:rPr lang="ko-KR" altLang="ko-KR" sz="1400" dirty="0">
                <a:ea typeface="굴림" charset="-127"/>
              </a:rPr>
              <a:t>그 수급의 불균형이 개선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85788" y="4206875"/>
            <a:ext cx="3770312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동원데어리푸드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공장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255" name="Line 58"/>
          <p:cNvSpPr>
            <a:spLocks noChangeShapeType="1"/>
          </p:cNvSpPr>
          <p:nvPr/>
        </p:nvSpPr>
        <p:spPr bwMode="auto">
          <a:xfrm>
            <a:off x="395288" y="4516438"/>
            <a:ext cx="41052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/>
          </a:p>
        </p:txBody>
      </p:sp>
      <p:sp>
        <p:nvSpPr>
          <p:cNvPr id="10256" name="내용 개체 틀 2"/>
          <p:cNvSpPr txBox="1">
            <a:spLocks/>
          </p:cNvSpPr>
          <p:nvPr/>
        </p:nvSpPr>
        <p:spPr bwMode="auto">
          <a:xfrm>
            <a:off x="514350" y="4802188"/>
            <a:ext cx="3770313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27000" lvl="2" indent="-127000" eaLnBrk="1" latin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ko-KR" sz="1400">
                <a:ea typeface="굴림" charset="-127"/>
              </a:rPr>
              <a:t>수원공장</a:t>
            </a:r>
            <a:r>
              <a:rPr lang="en-US" altLang="ko-KR" sz="1400">
                <a:ea typeface="굴림" charset="-127"/>
              </a:rPr>
              <a:t>(</a:t>
            </a:r>
            <a:r>
              <a:rPr lang="ko-KR" altLang="ko-KR" sz="1400">
                <a:ea typeface="굴림" charset="-127"/>
              </a:rPr>
              <a:t>우유</a:t>
            </a:r>
            <a:r>
              <a:rPr lang="en-US" altLang="ko-KR" sz="1400">
                <a:ea typeface="굴림" charset="-127"/>
              </a:rPr>
              <a:t>, </a:t>
            </a:r>
            <a:r>
              <a:rPr lang="ko-KR" altLang="ko-KR" sz="1400">
                <a:ea typeface="굴림" charset="-127"/>
              </a:rPr>
              <a:t>발효유</a:t>
            </a:r>
            <a:r>
              <a:rPr lang="en-US" altLang="ko-KR" sz="1400">
                <a:ea typeface="굴림" charset="-127"/>
              </a:rPr>
              <a:t>, </a:t>
            </a:r>
            <a:r>
              <a:rPr lang="ko-KR" altLang="ko-KR" sz="1400">
                <a:ea typeface="굴림" charset="-127"/>
              </a:rPr>
              <a:t>음료</a:t>
            </a:r>
            <a:r>
              <a:rPr lang="en-US" altLang="ko-KR" sz="1400">
                <a:ea typeface="굴림" charset="-127"/>
              </a:rPr>
              <a:t>, </a:t>
            </a:r>
            <a:r>
              <a:rPr lang="ko-KR" altLang="ko-KR" sz="1400">
                <a:ea typeface="굴림" charset="-127"/>
              </a:rPr>
              <a:t>치즈외</a:t>
            </a:r>
            <a:r>
              <a:rPr lang="en-US" altLang="ko-KR" sz="1400">
                <a:ea typeface="굴림" charset="-127"/>
              </a:rPr>
              <a:t>)</a:t>
            </a:r>
          </a:p>
          <a:p>
            <a:pPr marL="127000" lvl="2" indent="-127000" eaLnBrk="1" latin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ko-KR" sz="1400">
                <a:ea typeface="굴림" charset="-127"/>
              </a:rPr>
              <a:t>정읍공장</a:t>
            </a:r>
            <a:r>
              <a:rPr lang="en-US" altLang="ko-KR" sz="1400">
                <a:ea typeface="굴림" charset="-127"/>
              </a:rPr>
              <a:t>(</a:t>
            </a:r>
            <a:r>
              <a:rPr lang="ko-KR" altLang="en-US" sz="1400">
                <a:ea typeface="굴림" charset="-127"/>
              </a:rPr>
              <a:t>발효유</a:t>
            </a:r>
            <a:r>
              <a:rPr lang="en-US" altLang="ko-KR" sz="1400">
                <a:ea typeface="굴림" charset="-127"/>
              </a:rPr>
              <a:t>)</a:t>
            </a:r>
            <a:endParaRPr lang="ko-KR" altLang="ko-KR" sz="1400">
              <a:ea typeface="굴림" charset="-127"/>
            </a:endParaRPr>
          </a:p>
          <a:p>
            <a:pPr marL="127000" lvl="2" indent="-127000" eaLnBrk="1" latin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ko-KR" sz="1400">
                <a:ea typeface="굴림" charset="-127"/>
              </a:rPr>
              <a:t>강진공장</a:t>
            </a:r>
            <a:r>
              <a:rPr lang="en-US" altLang="ko-KR" sz="1400">
                <a:ea typeface="굴림" charset="-127"/>
              </a:rPr>
              <a:t>(</a:t>
            </a:r>
            <a:r>
              <a:rPr lang="ko-KR" altLang="en-US" sz="1400">
                <a:ea typeface="굴림" charset="-127"/>
              </a:rPr>
              <a:t>치즈</a:t>
            </a:r>
            <a:r>
              <a:rPr lang="en-US" altLang="ko-KR" sz="1400">
                <a:ea typeface="굴림" charset="-127"/>
              </a:rPr>
              <a:t>)</a:t>
            </a:r>
            <a:endParaRPr lang="ko-KR" altLang="ko-KR" sz="1400">
              <a:ea typeface="굴림" charset="-127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4906963" y="2622550"/>
            <a:ext cx="37687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판매채널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258" name="Line 58"/>
          <p:cNvSpPr>
            <a:spLocks noChangeShapeType="1"/>
          </p:cNvSpPr>
          <p:nvPr/>
        </p:nvSpPr>
        <p:spPr bwMode="auto">
          <a:xfrm>
            <a:off x="4716463" y="2932113"/>
            <a:ext cx="4103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/>
          </a:p>
        </p:txBody>
      </p:sp>
      <p:pic>
        <p:nvPicPr>
          <p:cNvPr id="10259" name="Picture 2"/>
          <p:cNvPicPr>
            <a:picLocks noChangeAspect="1"/>
          </p:cNvPicPr>
          <p:nvPr/>
        </p:nvPicPr>
        <p:blipFill>
          <a:blip r:embed="rId6" cstate="print"/>
          <a:srcRect l="3268" t="3773" r="1974" b="3773"/>
          <a:stretch>
            <a:fillRect/>
          </a:stretch>
        </p:blipFill>
        <p:spPr bwMode="auto">
          <a:xfrm>
            <a:off x="4716463" y="3213100"/>
            <a:ext cx="4176712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Chart 1"/>
          <p:cNvGraphicFramePr>
            <a:graphicFrameLocks/>
          </p:cNvGraphicFramePr>
          <p:nvPr/>
        </p:nvGraphicFramePr>
        <p:xfrm>
          <a:off x="4499992" y="3140968"/>
          <a:ext cx="439248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유제품 부분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원재료 및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Market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원재료 부담은 적으나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시장 확대 가능성은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585788" y="1398588"/>
            <a:ext cx="3841750" cy="1309687"/>
          </a:xfrm>
        </p:spPr>
        <p:txBody>
          <a:bodyPr/>
          <a:lstStyle/>
          <a:p>
            <a:pPr eaLnBrk="1" hangingPunct="1"/>
            <a:r>
              <a:rPr lang="ko-KR" altLang="ko-KR" dirty="0" smtClean="0">
                <a:latin typeface="맑은 고딕" pitchFamily="50" charset="-127"/>
                <a:ea typeface="맑은 고딕" pitchFamily="50" charset="-127"/>
              </a:rPr>
              <a:t>낙농진흥회의 출범에 따른 </a:t>
            </a:r>
            <a:r>
              <a:rPr lang="ko-KR" altLang="ko-KR" dirty="0" err="1" smtClean="0">
                <a:latin typeface="맑은 고딕" pitchFamily="50" charset="-127"/>
                <a:ea typeface="맑은 고딕" pitchFamily="50" charset="-127"/>
              </a:rPr>
              <a:t>집유일원화</a:t>
            </a:r>
            <a:r>
              <a:rPr lang="ko-KR" altLang="ko-KR" dirty="0" smtClean="0">
                <a:latin typeface="맑은 고딕" pitchFamily="50" charset="-127"/>
                <a:ea typeface="맑은 고딕" pitchFamily="50" charset="-127"/>
              </a:rPr>
              <a:t> 가입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ko-KR" dirty="0" smtClean="0">
                <a:latin typeface="맑은 고딕" pitchFamily="50" charset="-127"/>
                <a:ea typeface="맑은 고딕" pitchFamily="50" charset="-127"/>
              </a:rPr>
              <a:t>수급의 불균형이 개선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덴마크 우유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타 유제품 브랜드와의 차별성으로 비교적 원유가격 변동에 둔감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585788" y="1052513"/>
            <a:ext cx="39862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원재료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294" name="Line 58"/>
          <p:cNvSpPr>
            <a:spLocks noChangeShapeType="1"/>
          </p:cNvSpPr>
          <p:nvPr/>
        </p:nvSpPr>
        <p:spPr bwMode="auto">
          <a:xfrm>
            <a:off x="468313" y="1341438"/>
            <a:ext cx="79914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585788" y="2708920"/>
            <a:ext cx="3997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원유가격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[1]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2296" name="Line 58"/>
          <p:cNvSpPr>
            <a:spLocks noChangeShapeType="1"/>
          </p:cNvSpPr>
          <p:nvPr/>
        </p:nvSpPr>
        <p:spPr bwMode="auto">
          <a:xfrm>
            <a:off x="468313" y="2997200"/>
            <a:ext cx="79914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583113" y="1030288"/>
            <a:ext cx="39862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 Market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4570412" y="1398588"/>
            <a:ext cx="3930677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27000" indent="-127000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정체된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시장 → 시장의 성장성은 제한적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27000" indent="-127000" eaLnBrk="1" hangingPunct="1">
              <a:spcBef>
                <a:spcPct val="60000"/>
              </a:spcBef>
              <a:buFont typeface="Wingdings" pitchFamily="2" charset="2"/>
              <a:buChar char="§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브랜드 경쟁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심화 → 시장 내 경쟁구도상 점유율 확대 가능성 제한적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27000" indent="-127000" eaLnBrk="1" hangingPunct="1">
              <a:spcBef>
                <a:spcPct val="60000"/>
              </a:spcBef>
              <a:buFont typeface="Wingdings" pitchFamily="2" charset="2"/>
              <a:buChar char="§"/>
            </a:pP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내용 개체 틀 2"/>
          <p:cNvSpPr txBox="1">
            <a:spLocks/>
          </p:cNvSpPr>
          <p:nvPr/>
        </p:nvSpPr>
        <p:spPr bwMode="auto">
          <a:xfrm>
            <a:off x="4632325" y="2698750"/>
            <a:ext cx="39957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경쟁 구도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(2010)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  <a:cs typeface="+mj-cs"/>
              </a:rPr>
              <a:t>[2]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4632325" y="6032500"/>
            <a:ext cx="39957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sz="1600" b="1" dirty="0"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 bwMode="auto">
          <a:xfrm>
            <a:off x="7145338" y="5489575"/>
            <a:ext cx="39973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*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출처 </a:t>
            </a:r>
            <a:r>
              <a:rPr lang="en-US" altLang="ko-KR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: </a:t>
            </a:r>
            <a:r>
              <a:rPr lang="ko-KR" altLang="en-US" sz="900" i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닐슨데이터</a:t>
            </a:r>
            <a:endParaRPr lang="en-US" altLang="ko-KR" sz="900" i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67544" y="3422684"/>
            <a:ext cx="3888432" cy="2310572"/>
            <a:chOff x="467544" y="3285564"/>
            <a:chExt cx="3888432" cy="2310572"/>
          </a:xfrm>
        </p:grpSpPr>
        <p:sp>
          <p:nvSpPr>
            <p:cNvPr id="12297" name="TextBox 28"/>
            <p:cNvSpPr txBox="1">
              <a:spLocks noChangeArrowheads="1"/>
            </p:cNvSpPr>
            <p:nvPr/>
          </p:nvSpPr>
          <p:spPr bwMode="auto">
            <a:xfrm>
              <a:off x="1979712" y="3296791"/>
              <a:ext cx="85566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ko-KR" altLang="en-US" sz="1200" b="1">
                  <a:latin typeface="맑은 고딕" pitchFamily="50" charset="-127"/>
                  <a:ea typeface="맑은 고딕" pitchFamily="50" charset="-127"/>
                </a:rPr>
                <a:t>원유 가격</a:t>
              </a:r>
              <a:endParaRPr lang="en-US" altLang="ko-KR" sz="12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01" name="TextBox 35"/>
            <p:cNvSpPr txBox="1">
              <a:spLocks noChangeArrowheads="1"/>
            </p:cNvSpPr>
            <p:nvPr/>
          </p:nvSpPr>
          <p:spPr bwMode="auto">
            <a:xfrm>
              <a:off x="467544" y="3285564"/>
              <a:ext cx="82586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/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800" dirty="0" smtClean="0">
                  <a:latin typeface="맑은 고딕" pitchFamily="50" charset="-127"/>
                  <a:ea typeface="맑은 고딕" pitchFamily="50" charset="-127"/>
                </a:rPr>
                <a:t>단위 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원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en-US" altLang="ko-KR" sz="800" dirty="0" smtClean="0">
                  <a:latin typeface="맑은 고딕" pitchFamily="50" charset="-127"/>
                  <a:ea typeface="맑은 고딕" pitchFamily="50" charset="-127"/>
                </a:rPr>
                <a:t>KG)</a:t>
              </a:r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8" name="차트 17"/>
            <p:cNvGraphicFramePr/>
            <p:nvPr/>
          </p:nvGraphicFramePr>
          <p:xfrm>
            <a:off x="611560" y="3429000"/>
            <a:ext cx="3744416" cy="216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179512" y="6453336"/>
            <a:ext cx="1149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</a:t>
            </a:r>
            <a:r>
              <a:rPr lang="ko-KR" altLang="en-US" sz="800" dirty="0" smtClean="0"/>
              <a:t>한국낙농육우협회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6611866"/>
            <a:ext cx="870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err="1" smtClean="0"/>
              <a:t>닐슨</a:t>
            </a:r>
            <a:r>
              <a:rPr lang="ko-KR" altLang="en-US" sz="800" dirty="0" smtClean="0"/>
              <a:t> 데이터</a:t>
            </a:r>
            <a:endParaRPr lang="ko-KR" altLang="en-US" sz="800" dirty="0"/>
          </a:p>
        </p:txBody>
      </p:sp>
      <p:graphicFrame>
        <p:nvGraphicFramePr>
          <p:cNvPr id="27" name="Chart 1"/>
          <p:cNvGraphicFramePr>
            <a:graphicFrameLocks/>
          </p:cNvGraphicFramePr>
          <p:nvPr/>
        </p:nvGraphicFramePr>
        <p:xfrm>
          <a:off x="4355976" y="3212976"/>
          <a:ext cx="4464496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유제품 부문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가동 공장 현황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생산 실적 및 판매 실적은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호조세</a:t>
            </a:r>
            <a:endParaRPr lang="ko-KR" altLang="en-US" b="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8" y="1412776"/>
            <a:ext cx="2473325" cy="1309687"/>
          </a:xfrm>
        </p:spPr>
        <p:txBody>
          <a:bodyPr/>
          <a:lstStyle/>
          <a:p>
            <a:pPr marL="127000" lvl="2" eaLnBrk="1" hangingPunct="1"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40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 이상된 가장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오래된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우유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발효유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음료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치즈외를 생산</a:t>
            </a:r>
          </a:p>
          <a:p>
            <a:pPr marL="127000" lvl="2" eaLnBrk="1" hangingPunct="1"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13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2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월 경에 공장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수원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STX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칸 아파트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→ 공장 가동상의 이슈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eaLnBrk="1" hangingPunct="1">
              <a:defRPr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5787" y="1009651"/>
            <a:ext cx="1249909" cy="33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수원공장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341" name="Line 58"/>
          <p:cNvSpPr>
            <a:spLocks noChangeShapeType="1"/>
          </p:cNvSpPr>
          <p:nvPr/>
        </p:nvSpPr>
        <p:spPr bwMode="auto">
          <a:xfrm>
            <a:off x="468313" y="1340768"/>
            <a:ext cx="25908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419475" y="1412776"/>
            <a:ext cx="2592388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127000" lvl="2" eaLnBrk="1" latinLnBrk="1" hangingPunct="1"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발효유를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중점적으로 생산</a:t>
            </a:r>
          </a:p>
          <a:p>
            <a:pPr marL="127000" lvl="2" eaLnBrk="1" hangingPunct="1"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2007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동원데어리푸드 합병</a:t>
            </a:r>
          </a:p>
          <a:p>
            <a:pPr eaLnBrk="1" hangingPunct="1">
              <a:defRPr/>
            </a:pP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538538" y="1009650"/>
            <a:ext cx="8905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정읍공장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344" name="Line 58"/>
          <p:cNvSpPr>
            <a:spLocks noChangeShapeType="1"/>
          </p:cNvSpPr>
          <p:nvPr/>
        </p:nvSpPr>
        <p:spPr bwMode="auto">
          <a:xfrm>
            <a:off x="3419475" y="1340768"/>
            <a:ext cx="25923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6227763" y="1412776"/>
            <a:ext cx="2592387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127000" lvl="2" eaLnBrk="1" latinLnBrk="1" hangingPunct="1"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치즈로 역사가 깊은 공장</a:t>
            </a:r>
          </a:p>
          <a:p>
            <a:pPr marL="127000" lvl="2" eaLnBrk="1" latinLnBrk="1" hangingPunct="1">
              <a:spcBef>
                <a:spcPct val="60000"/>
              </a:spcBef>
              <a:buFont typeface="Wingdings" pitchFamily="2" charset="2"/>
              <a:buChar char="§"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2007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동원데어리푸드로 상호를 변경</a:t>
            </a:r>
          </a:p>
          <a:p>
            <a:pPr eaLnBrk="1" hangingPunct="1">
              <a:defRPr/>
            </a:pP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6346825" y="1009650"/>
            <a:ext cx="8175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강진공장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347" name="Line 58"/>
          <p:cNvSpPr>
            <a:spLocks noChangeShapeType="1"/>
          </p:cNvSpPr>
          <p:nvPr/>
        </p:nvSpPr>
        <p:spPr bwMode="auto">
          <a:xfrm>
            <a:off x="6227763" y="1340768"/>
            <a:ext cx="25923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/>
          </a:p>
        </p:txBody>
      </p:sp>
      <p:graphicFrame>
        <p:nvGraphicFramePr>
          <p:cNvPr id="16" name="Chart 3"/>
          <p:cNvGraphicFramePr>
            <a:graphicFrameLocks/>
          </p:cNvGraphicFramePr>
          <p:nvPr/>
        </p:nvGraphicFramePr>
        <p:xfrm>
          <a:off x="4644008" y="3212976"/>
          <a:ext cx="4320480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Line 58"/>
          <p:cNvSpPr>
            <a:spLocks noChangeShapeType="1"/>
          </p:cNvSpPr>
          <p:nvPr/>
        </p:nvSpPr>
        <p:spPr bwMode="auto">
          <a:xfrm flipV="1">
            <a:off x="468313" y="3140720"/>
            <a:ext cx="8352159" cy="24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anchor="b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342900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</a:t>
            </a:r>
            <a:r>
              <a:rPr lang="en-US" altLang="ko-KR" sz="800" dirty="0" smtClean="0"/>
              <a:t>:  </a:t>
            </a:r>
            <a:r>
              <a:rPr lang="ko-KR" altLang="en-US" sz="800" dirty="0" smtClean="0"/>
              <a:t>백 만원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1711" y="342900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</a:t>
            </a:r>
            <a:r>
              <a:rPr lang="en-US" altLang="ko-KR" sz="800" dirty="0" smtClean="0"/>
              <a:t>:  </a:t>
            </a:r>
            <a:r>
              <a:rPr lang="ko-KR" altLang="en-US" sz="800" dirty="0" smtClean="0"/>
              <a:t>백 만원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aphicFrame>
        <p:nvGraphicFramePr>
          <p:cNvPr id="23" name="Chart 1"/>
          <p:cNvGraphicFramePr>
            <a:graphicFrameLocks/>
          </p:cNvGraphicFramePr>
          <p:nvPr/>
        </p:nvGraphicFramePr>
        <p:xfrm>
          <a:off x="179512" y="3212976"/>
          <a:ext cx="4572000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27966253"/>
              </p:ext>
            </p:extLst>
          </p:nvPr>
        </p:nvGraphicFramePr>
        <p:xfrm>
          <a:off x="4572000" y="3971177"/>
          <a:ext cx="43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Overview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 외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9" y="1615182"/>
            <a:ext cx="3986212" cy="4622130"/>
          </a:xfrm>
        </p:spPr>
        <p:txBody>
          <a:bodyPr/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1997.01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법인 설립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2004.11 TSQ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 상호변경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2007.03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TSQ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동원그룹 편입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외식 업체 조미료 납품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TSQ 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제과제빵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분말시즈닝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프리믹스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2007.06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 합병 단일 회사 출범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2011.03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맥코믹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(McCormick)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라이선스 제휴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2012.01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중국주재소 설립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2013.03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법인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위해삼조식품유한공사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2013.11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산둥성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공장 완공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0595" y="39711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영업이익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85789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연혁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>
            <a:off x="467544" y="13407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84934965"/>
              </p:ext>
            </p:extLst>
          </p:nvPr>
        </p:nvGraphicFramePr>
        <p:xfrm>
          <a:off x="4500232" y="1484784"/>
          <a:ext cx="43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834261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사업부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4716016" y="13407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13081" y="58273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301534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8595" y="14847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매출액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0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Value Chain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4128" y="1484784"/>
            <a:ext cx="277867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925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5" name="AutoShap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3490" y="1484784"/>
            <a:ext cx="2778671" cy="968375"/>
          </a:xfrm>
          <a:prstGeom prst="homePlate">
            <a:avLst>
              <a:gd name="adj" fmla="val 28867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6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8971" y="1484784"/>
            <a:ext cx="277867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252000" anchor="ctr"/>
          <a:lstStyle>
            <a:lvl1pPr marL="1778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6" y="181508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공급처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181508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제조 업체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170736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외식업체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제조업체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(B2B),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(B2C)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21072" y="2751311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B2B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90%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가까이 차지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80512" y="278695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특성상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방대한 종류의 원재료를 매입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628784" y="275131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업계의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Top-tier,</a:t>
            </a: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오뚜기의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B2C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위주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124744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Value Chain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412776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657797" y="3068960"/>
            <a:ext cx="3626171" cy="936104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사업의 특성 상 원재료로 사용되는 제품 군이 다양하여 원재료 시장 분석은 한계적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Correlation(0.999)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기반한 추정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9298757" y="5013176"/>
            <a:ext cx="362617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분석 필요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크기와 성장세에 대한 분석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경쟁사 분석을 통해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삼조쎌텍의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점유율 변동성 분석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4860032" y="3068960"/>
            <a:ext cx="36261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성숙기에 있는 시장으로서 점진적 성장만을 이루고 있음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업체의 수요와 개인의 수요로 나누어져 시장을 형성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삼조쎌텍의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업체 납품의 비중이 큼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Competitor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오뚜기가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조미식품에서 큰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M/S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가지지만 사업분야가 다름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(B2C).</a:t>
            </a:r>
          </a:p>
          <a:p>
            <a:pPr lvl="1"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사업의 경우 본 사가 독점적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657797" y="4725144"/>
            <a:ext cx="362617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진출을 통한 폭발적 성장을 꾀함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조미식품 시장에 대한 분석이 요구됨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납품 부문의 확장 노력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노하우를 기반으로 다른 사업 분야 확장 노력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부문 매출 비중이 성장하지는 않음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585789" y="2636912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원재료 공급 분석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Line 58"/>
          <p:cNvSpPr>
            <a:spLocks noChangeShapeType="1"/>
          </p:cNvSpPr>
          <p:nvPr/>
        </p:nvSpPr>
        <p:spPr bwMode="auto">
          <a:xfrm>
            <a:off x="467544" y="2924944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4" name="내용 개체 틀 2"/>
          <p:cNvSpPr txBox="1">
            <a:spLocks/>
          </p:cNvSpPr>
          <p:nvPr/>
        </p:nvSpPr>
        <p:spPr bwMode="auto">
          <a:xfrm>
            <a:off x="585789" y="429309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동원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F&amp;B(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삼조쎌텍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내 이슈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5" name="Line 58"/>
          <p:cNvSpPr>
            <a:spLocks noChangeShapeType="1"/>
          </p:cNvSpPr>
          <p:nvPr/>
        </p:nvSpPr>
        <p:spPr bwMode="auto">
          <a:xfrm>
            <a:off x="467544" y="458112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4834261" y="2636912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납품 시장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Points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>
            <a:off x="4716016" y="2924944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4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원재료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85788" y="1444330"/>
            <a:ext cx="7874643" cy="140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특성상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사용되는 원재료 종류가 방대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분석으로는 불충분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농산물 시장과 같이 소스 원가를 일반적으로 반영할 수 있는 시장을 지정하여 분석이 요구됨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Market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분석 외에 다른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방법 제시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관계성 분석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85789" y="1025900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원재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료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Market</a:t>
            </a: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467544" y="1313932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585789" y="2996952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Revenue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COGS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>
            <a:off x="467544" y="3284984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25" name="차트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59203673"/>
              </p:ext>
            </p:extLst>
          </p:nvPr>
        </p:nvGraphicFramePr>
        <p:xfrm>
          <a:off x="345133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4917132" y="3645024"/>
            <a:ext cx="365539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Correlation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0.999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변화의 경향성이 같음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대비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비율은 각 해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78.1%, 80.4%, 79.3%, 80.7%, 80.9%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거의 일정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Revenue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대비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비율이 일정하게 유지될 것이라 예측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Revenue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추정치를 바탕으로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COGS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예측 가능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3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Market (B2B, B2C)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585788" y="1687190"/>
            <a:ext cx="7874643" cy="1309762"/>
          </a:xfrm>
        </p:spPr>
        <p:txBody>
          <a:bodyPr/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시장은 현재 성숙기에 진입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Market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 변화는 지속적인 성장세이나 괄목적이지 않음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맛의 조미식품을 추구하는 방향으로 수요 추세가 변화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투자의 중요성이 강조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최근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투자가 식품 업계로서 높은 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매출액 대비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1.65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%),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따른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유지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소매를 통한 소비자의 직접 수요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(B2C)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외식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 업체를 통한 업체 수요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(B2B)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외식 시장 성장에 따라 조미식품 시장의 성장 또한 동반됨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국민 소득 증대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여가 활동 증가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585789" y="1196752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조미식품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Market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67544" y="1484784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585789" y="3573016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경쟁 구도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3" name="Line 58"/>
          <p:cNvSpPr>
            <a:spLocks noChangeShapeType="1"/>
          </p:cNvSpPr>
          <p:nvPr/>
        </p:nvSpPr>
        <p:spPr bwMode="auto">
          <a:xfrm>
            <a:off x="467544" y="3861048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585789" y="4135462"/>
            <a:ext cx="3410147" cy="13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Top-tier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로서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삼조쎌텍과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오뚜기가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양립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삼조쎌텍의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B2B,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오뚜기의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B2C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위주로 주력 사업 구도가 다름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사업 분야에서 양 업체는 독보적으로 존재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점유율 유지에 무리가 없을 것으로 예상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81331601"/>
              </p:ext>
            </p:extLst>
          </p:nvPr>
        </p:nvGraphicFramePr>
        <p:xfrm>
          <a:off x="3563888" y="3933100"/>
          <a:ext cx="2854611" cy="204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차트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93768932"/>
              </p:ext>
            </p:extLst>
          </p:nvPr>
        </p:nvGraphicFramePr>
        <p:xfrm>
          <a:off x="5544616" y="3933056"/>
          <a:ext cx="3275856" cy="204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652120" y="5616076"/>
            <a:ext cx="786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4368" y="5589240"/>
            <a:ext cx="678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오뚜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3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F&amp;B Overview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9" y="1615182"/>
            <a:ext cx="3986212" cy="4622130"/>
          </a:xfrm>
        </p:spPr>
        <p:txBody>
          <a:bodyPr/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2000.11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회사설립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동원산업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인적분할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2000.11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연천공장 인수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동원식품㈜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샘물 등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2001.01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중부공장 인수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2002.12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아산공장 인수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동원냉동식품㈜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2007.03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TSQ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동원그룹 편입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외식 업체 조미료 납품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TSQ 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제과제빵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분말시즈닝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프리믹스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/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2009.03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동원팜스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동원데어리푸드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자회사로 편입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2010.10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동원데어리푸드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 완전자회사 편입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85789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동원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F&amp;B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연혁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사업부 형성을 기준으로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>
            <a:off x="467544" y="13407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833121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영업부문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4714876" y="13407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4833121" y="3851872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사업부 부문별 매출현황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(2012)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" name="Line 58"/>
          <p:cNvSpPr>
            <a:spLocks noChangeShapeType="1"/>
          </p:cNvSpPr>
          <p:nvPr/>
        </p:nvSpPr>
        <p:spPr bwMode="auto">
          <a:xfrm>
            <a:off x="4714876" y="4139904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2" name="차트 11"/>
          <p:cNvGraphicFramePr/>
          <p:nvPr/>
        </p:nvGraphicFramePr>
        <p:xfrm>
          <a:off x="4500562" y="4209062"/>
          <a:ext cx="4143404" cy="210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86710" y="420906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</a:t>
            </a:r>
            <a:r>
              <a:rPr lang="ko-KR" altLang="en-US" sz="900" dirty="0" smtClean="0"/>
              <a:t>단위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백만원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graphicFrame>
        <p:nvGraphicFramePr>
          <p:cNvPr id="17" name="차트 16"/>
          <p:cNvGraphicFramePr/>
          <p:nvPr/>
        </p:nvGraphicFramePr>
        <p:xfrm>
          <a:off x="4644008" y="1548186"/>
          <a:ext cx="406794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6641705" y="1484784"/>
            <a:ext cx="666599" cy="27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매출액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4644008" y="3429000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백만 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4200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부분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동사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Issues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동원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F&amp;B(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위해삼조식품유한공사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8" y="1628800"/>
            <a:ext cx="7874643" cy="2029842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중국주재소 설치 이후 중국 진출을 위한 꾸준한 노력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중국 법인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위해삼조식품유한공사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직접투자방식으로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산둥성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기술개발구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횃불산업단지 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2600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 부지 제조공장 설립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연간 생산량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 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매출액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원의 생산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판매 예상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 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납품 중인 외식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 업체의 중국 진출로 인하여 동반 성장의 가능성 농후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파리바게트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뚜레주르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미스터피자 등 제휴 회사들의 중국에 대한 공격적 진출 계획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따른 중국 조미식품 시장 성장과 공장 설립이 동반되어 폭발적인 성장 가능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중국 외식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 회사와의 제휴 가능성 언급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아직 가시화된 바는 없음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5789" y="1196752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중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국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진출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>
            <a:off x="467544" y="1484784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85789" y="4077072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리테일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진출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>
            <a:off x="467544" y="4365104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85789" y="4509120"/>
            <a:ext cx="7874643" cy="202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B2B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사업에서 얻은 노하우를 바탕으로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B2C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사업에 대한 확장 움직임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美맥코믹社와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제휴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리테일의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매출비중이 꾸준한 성장세를 띄지 않음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괄목할 만한 성과를 이루지 못한 것으로 추정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리테일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시장의 여러 경쟁사들로 인해 앞으로의 성장에도 회의적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삼조쎌텍에서는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맥코믹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시연회를 여는 등 시장 진출에 대한 지속적인 노력을 보임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9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사업부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사료부문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진행 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(20%)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사료 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Overview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동원팜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789" y="1471166"/>
            <a:ext cx="3986212" cy="4622130"/>
          </a:xfrm>
        </p:spPr>
        <p:txBody>
          <a:bodyPr/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1968.12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한성사료공업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1987.06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동원산업에서 인수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1989.01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논산공장 착공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1994.10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적재장치 시설 완공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1999.05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공장자동화시스템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도입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2006.07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자동전용라인 준공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2007.11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동원팜스로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회사명 변경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2010.06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측후사료 생산 전용라인 신설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2011.12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자물량판매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240,000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달성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85789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부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연혁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Line 58"/>
          <p:cNvSpPr>
            <a:spLocks noChangeShapeType="1"/>
          </p:cNvSpPr>
          <p:nvPr/>
        </p:nvSpPr>
        <p:spPr bwMode="auto">
          <a:xfrm>
            <a:off x="467544" y="13407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834261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사업부 현황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>
            <a:off x="4716016" y="13407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86853508"/>
              </p:ext>
            </p:extLst>
          </p:nvPr>
        </p:nvGraphicFramePr>
        <p:xfrm>
          <a:off x="4699372" y="1560034"/>
          <a:ext cx="3905076" cy="223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5"/>
          <p:cNvSpPr txBox="1"/>
          <p:nvPr/>
        </p:nvSpPr>
        <p:spPr>
          <a:xfrm>
            <a:off x="4644008" y="3573016"/>
            <a:ext cx="822661" cy="21544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</a:t>
            </a:r>
            <a:r>
              <a:rPr lang="en-US" altLang="ko-KR" sz="800" dirty="0"/>
              <a:t>: </a:t>
            </a:r>
            <a:r>
              <a:rPr lang="ko-KR" altLang="en-US" sz="800" dirty="0" err="1" smtClean="0"/>
              <a:t>백만원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aphicFrame>
        <p:nvGraphicFramePr>
          <p:cNvPr id="19" name="차트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843812"/>
              </p:ext>
            </p:extLst>
          </p:nvPr>
        </p:nvGraphicFramePr>
        <p:xfrm>
          <a:off x="4797685" y="3933056"/>
          <a:ext cx="3878771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7"/>
          <p:cNvSpPr txBox="1"/>
          <p:nvPr/>
        </p:nvSpPr>
        <p:spPr>
          <a:xfrm>
            <a:off x="3171825" y="2443163"/>
            <a:ext cx="748282" cy="26968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/>
              <a:t>단위</a:t>
            </a:r>
            <a:r>
              <a:rPr lang="en-US" altLang="ko-KR" sz="800"/>
              <a:t>: </a:t>
            </a:r>
            <a:r>
              <a:rPr lang="ko-KR" altLang="en-US" sz="800"/>
              <a:t>백만원</a:t>
            </a:r>
          </a:p>
        </p:txBody>
      </p:sp>
      <p:sp>
        <p:nvSpPr>
          <p:cNvPr id="21" name="TextBox 15"/>
          <p:cNvSpPr txBox="1"/>
          <p:nvPr/>
        </p:nvSpPr>
        <p:spPr>
          <a:xfrm>
            <a:off x="4644008" y="5949280"/>
            <a:ext cx="822661" cy="21544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단위</a:t>
            </a:r>
            <a:r>
              <a:rPr lang="en-US" altLang="ko-KR" sz="800" dirty="0"/>
              <a:t>: </a:t>
            </a:r>
            <a:r>
              <a:rPr lang="ko-KR" altLang="en-US" sz="800" dirty="0" err="1" smtClean="0"/>
              <a:t>백만원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6285665" y="39330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영업이익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0273" y="15600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매출액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9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사료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Market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585788" y="1051893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배합사료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Market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67544" y="1340768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81194106"/>
              </p:ext>
            </p:extLst>
          </p:nvPr>
        </p:nvGraphicFramePr>
        <p:xfrm>
          <a:off x="395536" y="1340768"/>
          <a:ext cx="4608512" cy="2883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4644008" y="4621212"/>
            <a:ext cx="4334892" cy="179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농협의 점유율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’00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26.7%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’11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32.5%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증가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기존 배합사료 생산 공장의 신규 증설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대기업 중심 국내 배합사료 신규 시장 진입 등 시장 확대 및 경쟁이 치열해지고 있는 추세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농협이 배합사료를 생산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공급하며 사료업체간 경쟁 촉진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가격 견제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178583"/>
              </p:ext>
            </p:extLst>
          </p:nvPr>
        </p:nvGraphicFramePr>
        <p:xfrm>
          <a:off x="5292080" y="1463303"/>
          <a:ext cx="2647950" cy="325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18345" y="4221088"/>
            <a:ext cx="4269555" cy="186975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사료 생산량 꾸준한 증가 추세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구제역 이후 서서히 사육 두수가 증가하여 사료시장이 커지고 있음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특히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양돈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후보돈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입식으로 사육두수가 증가하였고 오리와 육계시장이 강세를 보이고 있음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25500" y="5803788"/>
            <a:ext cx="4018036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배합사료의 평균 거래가격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/kg)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371(2010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433(2011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  (16.8%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상승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6896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3112715" y="3297932"/>
            <a:ext cx="2539405" cy="26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57A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End of Documents</a:t>
            </a:r>
            <a:endParaRPr kumimoji="0" lang="ko-KR" altLang="en-US" sz="2200" b="1" i="0" u="none" strike="noStrike" kern="0" cap="none" spc="0" normalizeH="0" baseline="0" noProof="0" dirty="0">
              <a:ln>
                <a:noFill/>
              </a:ln>
              <a:solidFill>
                <a:srgbClr val="0057A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일반식품 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Chain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24128" y="1412776"/>
            <a:ext cx="277867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925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5" name="AutoShap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33490" y="1412776"/>
            <a:ext cx="2778671" cy="968375"/>
          </a:xfrm>
          <a:prstGeom prst="homePlate">
            <a:avLst>
              <a:gd name="adj" fmla="val 28867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252000" anchor="ctr"/>
          <a:lstStyle>
            <a:lvl1pPr marL="344488" indent="-127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6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098" y="1412776"/>
            <a:ext cx="2778670" cy="968375"/>
          </a:xfrm>
          <a:prstGeom prst="homePlate">
            <a:avLst>
              <a:gd name="adj" fmla="val 28867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252000" anchor="ctr"/>
          <a:lstStyle>
            <a:lvl1pPr marL="177800" algn="l">
              <a:defRPr>
                <a:solidFill>
                  <a:schemeClr val="tx1"/>
                </a:solidFill>
                <a:latin typeface="Arial" charset="0"/>
              </a:defRPr>
            </a:lvl1pPr>
            <a:lvl2pPr marL="858838" algn="l">
              <a:defRPr>
                <a:solidFill>
                  <a:schemeClr val="tx1"/>
                </a:solidFill>
                <a:latin typeface="Arial" charset="0"/>
              </a:defRPr>
            </a:lvl2pPr>
            <a:lvl3pPr marL="973138"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buFontTx/>
              <a:buNone/>
            </a:pP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22313" y="163535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공급처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가다랑어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1743075"/>
            <a:ext cx="172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 캔 제조업체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8547" y="1743075"/>
            <a:ext cx="62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85789" y="10527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Value Chain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3" name="Line 58"/>
          <p:cNvSpPr>
            <a:spLocks noChangeShapeType="1"/>
          </p:cNvSpPr>
          <p:nvPr/>
        </p:nvSpPr>
        <p:spPr bwMode="auto">
          <a:xfrm>
            <a:off x="467544" y="1340768"/>
            <a:ext cx="82089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657797" y="3275864"/>
            <a:ext cx="3626171" cy="936104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다랑어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가격 상승과 매우 밀접한 연관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계열사인 동원수산으로부터 안정적인 공급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다랑어 가격은 유가와 밀접한 연관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857752" y="3278714"/>
            <a:ext cx="362617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국내시장에서의 성장성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제한적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성숙기의 산업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시장의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Pie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성장성은 제한적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 제품과의 차별성 부족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경쟁체제 내에서 점유율 우위 가능성 또한 제한적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해외시장에서의 성장성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중국제외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제한적</a:t>
            </a: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일본의 참치 캔 시장은 포화 된 상태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중국시장 진출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비관적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중국의 참치 캔 시장 성장 의문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내 경쟁구도에서 우위 가능성 희미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85789" y="284381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원재료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Points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>
            <a:off x="467544" y="313184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4834261" y="284381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판매시장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Points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716016" y="313184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585789" y="463603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기타 이슈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467544" y="492406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642910" y="4993226"/>
            <a:ext cx="362617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27000" marR="0" lvl="0" indent="-1270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대외적 원재료 상승요인 존재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기후변화 등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27000" marR="0" lvl="0" indent="-1270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방사능으로 인한 소비심리 둔화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회의적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914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5789" y="1052736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안정적인 원재료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공급망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>
            <a:off x="467544" y="1340768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771530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동사는 원재료의 대부분을 계열사인 동원산업으로부터 공급받음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장기간의 제휴 관계로 안정적인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공급망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형성 중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67203"/>
            <a:ext cx="821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원재료 상승 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제품가격 인상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Corr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0.958).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Consolidated Market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특성상 가격 인상 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경쟁사도 동반 인상되는 경향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가격경쟁 위험은 미미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Line 58"/>
          <p:cNvSpPr>
            <a:spLocks noChangeShapeType="1"/>
          </p:cNvSpPr>
          <p:nvPr/>
        </p:nvSpPr>
        <p:spPr bwMode="auto">
          <a:xfrm>
            <a:off x="467544" y="4360630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585789" y="4059550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원재료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다랑어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의 가격 변동 요인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4429132"/>
            <a:ext cx="792961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원양어업의 특성상 다랑어의 가격은 유가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선원의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임금등의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변동에 영향을 받는 구조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§"/>
              <a:defRPr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특히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유가와 직접적인 연관성을 가짐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</a:rPr>
              <a:t>Corr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0.958).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814946" y="4986358"/>
            <a:ext cx="5643602" cy="1714276"/>
            <a:chOff x="1750199" y="4901302"/>
            <a:chExt cx="5643602" cy="1714276"/>
          </a:xfrm>
        </p:grpSpPr>
        <p:graphicFrame>
          <p:nvGraphicFramePr>
            <p:cNvPr id="22" name="차트 21"/>
            <p:cNvGraphicFramePr/>
            <p:nvPr/>
          </p:nvGraphicFramePr>
          <p:xfrm>
            <a:off x="1750199" y="5113817"/>
            <a:ext cx="5643602" cy="15017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5857884" y="4972140"/>
              <a:ext cx="510076" cy="21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(Kg/</a:t>
              </a:r>
              <a:r>
                <a:rPr lang="ko-KR" altLang="en-US" sz="800" dirty="0" smtClean="0"/>
                <a:t>원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28794" y="4972140"/>
              <a:ext cx="510076" cy="21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원</a:t>
              </a:r>
              <a:r>
                <a:rPr lang="en-US" altLang="ko-KR" sz="800" dirty="0" smtClean="0"/>
                <a:t>/KL)</a:t>
              </a:r>
              <a:endParaRPr lang="ko-KR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0364" y="4901302"/>
              <a:ext cx="2286016" cy="24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유류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(LH)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와 참치원어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(RH)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상관관계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28794" y="2500306"/>
            <a:ext cx="5107817" cy="1643074"/>
            <a:chOff x="1928794" y="2571744"/>
            <a:chExt cx="5107817" cy="1643074"/>
          </a:xfrm>
        </p:grpSpPr>
        <p:sp>
          <p:nvSpPr>
            <p:cNvPr id="28" name="TextBox 27"/>
            <p:cNvSpPr txBox="1"/>
            <p:nvPr/>
          </p:nvSpPr>
          <p:spPr>
            <a:xfrm>
              <a:off x="2928926" y="2571744"/>
              <a:ext cx="26432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원재료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참치원어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와 참치가격의 상관관계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00232" y="2643861"/>
              <a:ext cx="510076" cy="21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(Kg/</a:t>
              </a:r>
              <a:r>
                <a:rPr lang="ko-KR" altLang="en-US" sz="800" dirty="0" smtClean="0"/>
                <a:t>원</a:t>
              </a:r>
              <a:r>
                <a:rPr lang="en-US" altLang="ko-KR" sz="800" dirty="0" smtClean="0"/>
                <a:t>)</a:t>
              </a:r>
              <a:endParaRPr lang="ko-KR" altLang="en-US" sz="800" dirty="0"/>
            </a:p>
          </p:txBody>
        </p:sp>
        <p:graphicFrame>
          <p:nvGraphicFramePr>
            <p:cNvPr id="27" name="차트 26"/>
            <p:cNvGraphicFramePr/>
            <p:nvPr/>
          </p:nvGraphicFramePr>
          <p:xfrm>
            <a:off x="1928794" y="2786058"/>
            <a:ext cx="5107817" cy="1428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585788" y="373063"/>
            <a:ext cx="7953375" cy="60801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일반식품 부문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원재료 수급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원재료 수급은 비교적 안정적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5789" y="1052736"/>
            <a:ext cx="7874643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내수시장은 성숙기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과점체제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>
            <a:off x="467544" y="1340768"/>
            <a:ext cx="79928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508927"/>
            <a:ext cx="664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050" lvl="1" indent="-144463" defTabSz="900113" eaLnBrk="0" latinLnBrk="0" hangingPunct="0">
              <a:spcAft>
                <a:spcPct val="20000"/>
              </a:spcAft>
              <a:buClr>
                <a:srgbClr val="004785"/>
              </a:buClr>
              <a:buFont typeface="Wingdings" pitchFamily="2" charset="2"/>
              <a:buChar char="§"/>
              <a:defRPr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국내 참치 캔 시장은 이미 성숙단계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 →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시장의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Pie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가 커질 가능성은 제한적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276872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국내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참치캔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시장은 동원참치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동원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F&amp;B) /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사조참치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사조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/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오뚜기참치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오뚜기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과점체제 지속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동원참치는 장기간 시장점유율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65%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이상 기록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6516456" y="2849186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/>
        </p:nvGraphicFramePr>
        <p:xfrm>
          <a:off x="3426952" y="2849186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323768" y="2849186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50408" y="4731947"/>
            <a:ext cx="51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2011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34205" y="47319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2012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41517" y="473194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2010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5157192"/>
            <a:ext cx="57342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동원의 시장 내 점유율이 높아질 가능성은 제한적이다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각 사의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Product Line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차이가 미미하다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소비자의 참치 캔 구매 시 브랜드보다는 종류를 기준으로 구매하는 경향성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[1].</a:t>
            </a:r>
          </a:p>
          <a:p>
            <a:pPr marL="228600" indent="-228600"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실제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참치 캔 평가기준에서 동사는 경쟁사 대비 부정적인 평가를 받음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9357" y="6499704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</a:t>
            </a:r>
            <a:r>
              <a:rPr lang="ko-KR" altLang="en-US" sz="800" dirty="0" smtClean="0"/>
              <a:t>연합뉴스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89357" y="6642580"/>
            <a:ext cx="2430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</a:t>
            </a:r>
            <a:r>
              <a:rPr lang="ko-KR" altLang="en-US" sz="800" dirty="0" smtClean="0"/>
              <a:t>참치통조림의 숨겨진 비밀</a:t>
            </a:r>
            <a:r>
              <a:rPr lang="en-US" altLang="ko-KR" sz="800" dirty="0" smtClean="0"/>
              <a:t>, 2012, Greenpeace</a:t>
            </a:r>
            <a:endParaRPr lang="ko-KR" altLang="en-US" sz="800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일반식품 부문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내수시장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포화된 내수시장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성장성은 제한적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8344" y="2636912"/>
            <a:ext cx="997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1"/>
                </a:solidFill>
              </a:rPr>
              <a:t>동원참치</a:t>
            </a:r>
            <a:r>
              <a:rPr lang="en-US" altLang="ko-KR" sz="1000" b="1" dirty="0" smtClean="0">
                <a:solidFill>
                  <a:schemeClr val="accent1"/>
                </a:solidFill>
              </a:rPr>
              <a:t>(B)</a:t>
            </a:r>
          </a:p>
          <a:p>
            <a:r>
              <a:rPr lang="ko-KR" altLang="en-US" sz="1000" b="1" dirty="0" smtClean="0"/>
              <a:t>사조참치</a:t>
            </a:r>
            <a:r>
              <a:rPr lang="en-US" altLang="ko-KR" sz="1000" b="1" dirty="0" smtClean="0"/>
              <a:t>(W)</a:t>
            </a:r>
          </a:p>
          <a:p>
            <a:r>
              <a:rPr lang="ko-KR" altLang="en-US" sz="1000" b="1" dirty="0" err="1" smtClean="0">
                <a:solidFill>
                  <a:schemeClr val="accent2"/>
                </a:solidFill>
              </a:rPr>
              <a:t>오뚜기참치</a:t>
            </a:r>
            <a:r>
              <a:rPr lang="en-US" altLang="ko-KR" sz="1000" b="1" dirty="0" smtClean="0">
                <a:solidFill>
                  <a:schemeClr val="accent2"/>
                </a:solidFill>
              </a:rPr>
              <a:t>(Y)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69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465039"/>
            <a:ext cx="470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buFont typeface="Wingdings" pitchFamily="2" charset="2"/>
              <a:buChar char="§"/>
            </a:pPr>
            <a:r>
              <a:rPr lang="ko-KR" altLang="en-US" sz="1350" kern="0" dirty="0" smtClean="0">
                <a:latin typeface="맑은 고딕" pitchFamily="50" charset="-127"/>
                <a:ea typeface="맑은 고딕" pitchFamily="50" charset="-127"/>
              </a:rPr>
              <a:t>참치 캔 수출액은 전체 참치 캔 판매의 약</a:t>
            </a:r>
            <a:r>
              <a:rPr lang="en-US" altLang="ko-KR" sz="1350" kern="0" dirty="0" smtClean="0">
                <a:latin typeface="맑은 고딕" pitchFamily="50" charset="-127"/>
                <a:ea typeface="맑은 고딕" pitchFamily="50" charset="-127"/>
              </a:rPr>
              <a:t>4% </a:t>
            </a:r>
            <a:r>
              <a:rPr lang="ko-KR" altLang="en-US" sz="1350" kern="0" dirty="0" smtClean="0"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lang="en-US" altLang="ko-KR" sz="135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2638" y="1500175"/>
            <a:ext cx="444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buFont typeface="Wingdings" pitchFamily="2" charset="2"/>
              <a:buChar char="§"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중국의 참치 캔 시장은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억 원 규모로 매우 작음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2638" y="1895765"/>
            <a:ext cx="418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buFont typeface="Wingdings" pitchFamily="2" charset="2"/>
              <a:buChar char="§"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동사는 중국 참치 캔 시장을 개척하기 위한 신제품 출시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현지 </a:t>
            </a:r>
            <a:r>
              <a:rPr lang="ko-KR" altLang="en-US" sz="1400" kern="0" dirty="0" err="1" smtClean="0">
                <a:latin typeface="맑은 고딕" pitchFamily="50" charset="-127"/>
                <a:ea typeface="맑은 고딕" pitchFamily="50" charset="-127"/>
              </a:rPr>
              <a:t>리테일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회사와 계약체결 등 진행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3517678"/>
            <a:ext cx="4293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buFont typeface="Wingdings" pitchFamily="2" charset="2"/>
              <a:buChar char="§"/>
            </a:pPr>
            <a:r>
              <a:rPr lang="ko-KR" altLang="en-US" sz="1350" kern="0" dirty="0" smtClean="0">
                <a:latin typeface="맑은 고딕" pitchFamily="50" charset="-127"/>
                <a:ea typeface="맑은 고딕" pitchFamily="50" charset="-127"/>
              </a:rPr>
              <a:t>미국 및 일본의 참치 캔 시장은 이미 성숙된 상태로 앞으로의 시장</a:t>
            </a:r>
            <a:r>
              <a:rPr lang="en-US" altLang="ko-KR" sz="1350" kern="0" dirty="0" smtClean="0">
                <a:latin typeface="맑은 고딕" pitchFamily="50" charset="-127"/>
                <a:ea typeface="맑은 고딕" pitchFamily="50" charset="-127"/>
              </a:rPr>
              <a:t>Pie </a:t>
            </a:r>
            <a:r>
              <a:rPr lang="ko-KR" altLang="en-US" sz="1350" kern="0" dirty="0" smtClean="0">
                <a:latin typeface="맑은 고딕" pitchFamily="50" charset="-127"/>
                <a:ea typeface="맑은 고딕" pitchFamily="50" charset="-127"/>
              </a:rPr>
              <a:t>증대를 기대하기 </a:t>
            </a:r>
            <a:r>
              <a:rPr lang="ko-KR" altLang="en-US" sz="1350" kern="0" dirty="0" err="1" smtClean="0">
                <a:latin typeface="맑은 고딕" pitchFamily="50" charset="-127"/>
                <a:ea typeface="맑은 고딕" pitchFamily="50" charset="-127"/>
              </a:rPr>
              <a:t>힘듬</a:t>
            </a:r>
            <a:r>
              <a:rPr lang="en-US" altLang="ko-KR" sz="1350" kern="0" dirty="0" smtClean="0">
                <a:latin typeface="맑은 고딕" pitchFamily="50" charset="-127"/>
                <a:ea typeface="맑은 고딕" pitchFamily="50" charset="-127"/>
              </a:rPr>
              <a:t>[1].</a:t>
            </a:r>
          </a:p>
        </p:txBody>
      </p:sp>
      <p:cxnSp>
        <p:nvCxnSpPr>
          <p:cNvPr id="12" name="직선 연결선 11"/>
          <p:cNvCxnSpPr/>
          <p:nvPr/>
        </p:nvCxnSpPr>
        <p:spPr bwMode="auto">
          <a:xfrm rot="16200000" flipH="1">
            <a:off x="2213429" y="3846285"/>
            <a:ext cx="4717143" cy="14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800630" y="3071810"/>
            <a:ext cx="3986212" cy="1428760"/>
          </a:xfrm>
        </p:spPr>
        <p:txBody>
          <a:bodyPr/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2008.   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사천식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광동식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오향식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맛 참치 캔 개발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2011.02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중국에서 판매 개시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(TV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홈쇼핑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2013.02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광명그룹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(Bright Food)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MOU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체결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2013.08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광명그룹의 채널을 이용한 중국 판매 시작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2015.     ~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중국내 광명그룹 채널 전체로 확대계획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4786314" y="2571744"/>
            <a:ext cx="40719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4757286" y="2678081"/>
            <a:ext cx="229902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동원 </a:t>
            </a:r>
            <a:r>
              <a:rPr lang="en-US" altLang="ko-KR" sz="1400" dirty="0" smtClean="0"/>
              <a:t>F&amp;B</a:t>
            </a:r>
            <a:r>
              <a:rPr lang="ko-KR" altLang="en-US" sz="1400" dirty="0" smtClean="0"/>
              <a:t>의 중국진출 과정</a:t>
            </a:r>
            <a:endParaRPr lang="ko-KR" altLang="en-US" sz="14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4786314" y="4643446"/>
            <a:ext cx="407196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757286" y="4786322"/>
            <a:ext cx="1946367" cy="3077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광명그룹</a:t>
            </a:r>
            <a:r>
              <a:rPr lang="en-US" altLang="ko-KR" sz="1400" dirty="0" smtClean="0"/>
              <a:t>(Bright Food)</a:t>
            </a:r>
            <a:endParaRPr lang="ko-KR" altLang="en-US" sz="14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4800630" y="5214950"/>
            <a:ext cx="3986212" cy="142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27000" marR="0" lvl="0" indent="-1270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중국 정부에서 운영하는 식품관련 제조 유통기업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0" marR="0" lvl="0" indent="-1270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중국 전역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만여 곳의 편의점 보유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27000" marR="0" lvl="0" indent="-1270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까르푸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테스코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등의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대형마트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 </a:t>
            </a:r>
          </a:p>
        </p:txBody>
      </p:sp>
      <p:sp>
        <p:nvSpPr>
          <p:cNvPr id="30" name="내용 개체 틀 2"/>
          <p:cNvSpPr txBox="1">
            <a:spLocks/>
          </p:cNvSpPr>
          <p:nvPr/>
        </p:nvSpPr>
        <p:spPr bwMode="auto">
          <a:xfrm>
            <a:off x="395536" y="1039118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미국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일본시장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Pie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확대는 제한적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395536" y="1340768"/>
            <a:ext cx="3960440" cy="4296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2" name="내용 개체 틀 2"/>
          <p:cNvSpPr txBox="1">
            <a:spLocks/>
          </p:cNvSpPr>
          <p:nvPr/>
        </p:nvSpPr>
        <p:spPr bwMode="auto">
          <a:xfrm>
            <a:off x="4716016" y="1059312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참치 캔 중국진출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본격화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3" name="Line 58"/>
          <p:cNvSpPr>
            <a:spLocks noChangeShapeType="1"/>
          </p:cNvSpPr>
          <p:nvPr/>
        </p:nvSpPr>
        <p:spPr bwMode="auto">
          <a:xfrm>
            <a:off x="4739507" y="1347344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429396"/>
            <a:ext cx="2553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Food and Agriculture Organization of U.S. (FAO)</a:t>
            </a:r>
            <a:endParaRPr lang="ko-KR" altLang="en-US" sz="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14282" y="1982493"/>
            <a:ext cx="2071670" cy="1589383"/>
            <a:chOff x="214282" y="2065171"/>
            <a:chExt cx="2071670" cy="1589383"/>
          </a:xfrm>
        </p:grpSpPr>
        <p:graphicFrame>
          <p:nvGraphicFramePr>
            <p:cNvPr id="20" name="차트 19"/>
            <p:cNvGraphicFramePr/>
            <p:nvPr/>
          </p:nvGraphicFramePr>
          <p:xfrm>
            <a:off x="214282" y="2214554"/>
            <a:ext cx="2071670" cy="144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540628" y="2065171"/>
              <a:ext cx="1476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수출 내수 비중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(2012)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14546" y="1982493"/>
            <a:ext cx="2286016" cy="1589383"/>
            <a:chOff x="2214546" y="2065171"/>
            <a:chExt cx="2286016" cy="1589383"/>
          </a:xfrm>
        </p:grpSpPr>
        <p:graphicFrame>
          <p:nvGraphicFramePr>
            <p:cNvPr id="28" name="차트 27"/>
            <p:cNvGraphicFramePr/>
            <p:nvPr/>
          </p:nvGraphicFramePr>
          <p:xfrm>
            <a:off x="2214546" y="2214554"/>
            <a:ext cx="2286016" cy="144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2542267" y="2065171"/>
              <a:ext cx="16738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국가별 수출 비중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(2012E)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22388" y="4297231"/>
            <a:ext cx="4177604" cy="1846413"/>
            <a:chOff x="201550" y="4182911"/>
            <a:chExt cx="4227574" cy="1846413"/>
          </a:xfrm>
        </p:grpSpPr>
        <p:sp>
          <p:nvSpPr>
            <p:cNvPr id="6" name="TextBox 5"/>
            <p:cNvSpPr txBox="1"/>
            <p:nvPr/>
          </p:nvSpPr>
          <p:spPr>
            <a:xfrm>
              <a:off x="1360996" y="4182911"/>
              <a:ext cx="2156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kern="0" dirty="0" smtClean="0">
                  <a:ea typeface="맑은 고딕" pitchFamily="50" charset="-127"/>
                </a:rPr>
                <a:t>미국의 개인당 연간 참치 캔 소비량</a:t>
              </a:r>
              <a:endParaRPr lang="ko-KR" altLang="en-US" sz="1000" b="1" dirty="0">
                <a:ea typeface="맑은 고딕" pitchFamily="50" charset="-127"/>
              </a:endParaRPr>
            </a:p>
          </p:txBody>
        </p:sp>
        <p:graphicFrame>
          <p:nvGraphicFramePr>
            <p:cNvPr id="29" name="차트 28"/>
            <p:cNvGraphicFramePr/>
            <p:nvPr/>
          </p:nvGraphicFramePr>
          <p:xfrm>
            <a:off x="285720" y="4357694"/>
            <a:ext cx="4143404" cy="16716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201550" y="4214818"/>
              <a:ext cx="714412" cy="21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kern="0" dirty="0" smtClean="0">
                  <a:ea typeface="맑은 고딕" pitchFamily="50" charset="-127"/>
                </a:rPr>
                <a:t>(pound)</a:t>
              </a:r>
              <a:endParaRPr lang="ko-KR" altLang="en-US" sz="800" dirty="0"/>
            </a:p>
          </p:txBody>
        </p:sp>
      </p:grpSp>
      <p:cxnSp>
        <p:nvCxnSpPr>
          <p:cNvPr id="42" name="직선 연결선 41"/>
          <p:cNvCxnSpPr/>
          <p:nvPr/>
        </p:nvCxnSpPr>
        <p:spPr bwMode="auto">
          <a:xfrm flipV="1">
            <a:off x="4857752" y="2928934"/>
            <a:ext cx="2214578" cy="22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직선 연결선 44"/>
          <p:cNvCxnSpPr/>
          <p:nvPr/>
        </p:nvCxnSpPr>
        <p:spPr bwMode="auto">
          <a:xfrm>
            <a:off x="4857752" y="5072074"/>
            <a:ext cx="18573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제목 15"/>
          <p:cNvSpPr>
            <a:spLocks noGrp="1"/>
          </p:cNvSpPr>
          <p:nvPr>
            <p:ph type="title"/>
          </p:nvPr>
        </p:nvSpPr>
        <p:spPr>
          <a:xfrm>
            <a:off x="585788" y="373063"/>
            <a:ext cx="7953375" cy="608012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일반식품 부문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해외시장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미국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ko-KR" altLang="en-US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일본시장 딱히 매력적이지는 않다</a:t>
            </a:r>
            <a:r>
              <a:rPr lang="en-US" altLang="ko-KR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500174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§"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수산물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에 대한 소비는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GDP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가 증가에 따라 증가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[1].</a:t>
            </a:r>
          </a:p>
          <a:p>
            <a:pPr marL="0" lvl="1"/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4282" y="5080827"/>
            <a:ext cx="428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>
              <a:buFont typeface="Wingdings" pitchFamily="2" charset="2"/>
              <a:buChar char="§"/>
            </a:pP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2006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년 이후부터 중국 수산물 소비가 정체</a:t>
            </a:r>
            <a:endParaRPr lang="en-US" altLang="ko-KR" sz="14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1" algn="l">
              <a:buFont typeface="Wingdings" pitchFamily="2" charset="2"/>
              <a:buChar char="§"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미국의 개인당 수산물 소비와 비교해 보았을 때 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(13kg</a:t>
            </a:r>
            <a:r>
              <a:rPr lang="ko-KR" altLang="en-US" sz="12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smtClean="0">
                <a:latin typeface="맑은 고딕" pitchFamily="50" charset="-127"/>
                <a:ea typeface="맑은 고딕" pitchFamily="50" charset="-127"/>
              </a:rPr>
              <a:t>/yr)</a:t>
            </a:r>
            <a:r>
              <a:rPr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포화된 것으로 판단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[3].</a:t>
            </a:r>
          </a:p>
        </p:txBody>
      </p:sp>
      <p:cxnSp>
        <p:nvCxnSpPr>
          <p:cNvPr id="12" name="직선 연결선 11"/>
          <p:cNvCxnSpPr/>
          <p:nvPr/>
        </p:nvCxnSpPr>
        <p:spPr bwMode="auto">
          <a:xfrm rot="16200000" flipH="1">
            <a:off x="2213429" y="3846285"/>
            <a:ext cx="4717143" cy="14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214282" y="5866645"/>
            <a:ext cx="4281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/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→시장 전체 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Pie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의 확대는 제한적일 것으로 분석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51520" y="1071546"/>
            <a:ext cx="2770055" cy="2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수산물 시장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Pie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확대는 제한적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" name="Line 58"/>
          <p:cNvSpPr>
            <a:spLocks noChangeShapeType="1"/>
          </p:cNvSpPr>
          <p:nvPr/>
        </p:nvSpPr>
        <p:spPr bwMode="auto">
          <a:xfrm>
            <a:off x="323528" y="1340768"/>
            <a:ext cx="3962720" cy="1881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716016" y="1073826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가공 수산물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’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참치 캔 시장 또한 미궁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auto">
          <a:xfrm>
            <a:off x="4739507" y="1361858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716016" y="4238188"/>
            <a:ext cx="3770187" cy="22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27000" indent="-127000" algn="l" rtl="0" fontAlgn="base">
              <a:spcBef>
                <a:spcPct val="6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000" indent="-1270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381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3pPr>
            <a:lvl4pPr marL="508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­"/>
              <a:defRPr sz="1400">
                <a:solidFill>
                  <a:schemeClr val="tx1"/>
                </a:solidFill>
                <a:latin typeface="+mn-lt"/>
              </a:defRPr>
            </a:lvl4pPr>
            <a:lvl5pPr marL="6350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5pPr>
            <a:lvl6pPr marL="10922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5494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0066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463800" indent="-1270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None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좁은 시장 내에도 강력한 경쟁자 있어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>
            <a:off x="4755534" y="4526220"/>
            <a:ext cx="388843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ko-KR" altLang="en-US">
              <a:solidFill>
                <a:srgbClr val="004785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16016" y="1533211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중국인은 외식을 자주하는 식습관 등 문화적 요인에 의하여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가공식품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에 대한 선호도가 낮음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[4].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16016" y="2048524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실질적으로 참치 캔의 수입량은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2006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년부터 수년간 증가하지 않는 추세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[5].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5633615"/>
            <a:ext cx="4143404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직사각형 40"/>
          <p:cNvSpPr/>
          <p:nvPr/>
        </p:nvSpPr>
        <p:spPr>
          <a:xfrm>
            <a:off x="4716016" y="4595378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‘Century’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참치 캔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Century Pacific, Thai Union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공동기획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중국 내 점유율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위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16016" y="5095444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동사 비해 다양한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Product Line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보유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16016" y="5389949"/>
            <a:ext cx="407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동사 제품과 비슷한 가격대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한화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2,000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원선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2844" y="6442096"/>
            <a:ext cx="27927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[1] Food Consumption Trends in China, Zhou </a:t>
            </a:r>
            <a:r>
              <a:rPr lang="en-US" altLang="ko-KR" sz="800" i="1" dirty="0" smtClean="0"/>
              <a:t>et al. </a:t>
            </a:r>
            <a:r>
              <a:rPr lang="en-US" altLang="ko-KR" sz="800" dirty="0" smtClean="0"/>
              <a:t>2003 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42844" y="6642580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[2] World Bank 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039071" y="6429396"/>
            <a:ext cx="2553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[3] Food and Agriculture Organization of U.S. (FAO)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039071" y="6642580"/>
            <a:ext cx="27927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[4] Food Consumption Trends in China, Zhou </a:t>
            </a:r>
            <a:r>
              <a:rPr lang="en-US" altLang="ko-KR" sz="800" i="1" dirty="0" smtClean="0"/>
              <a:t>et al. </a:t>
            </a:r>
            <a:r>
              <a:rPr lang="en-US" altLang="ko-KR" sz="800" dirty="0" smtClean="0"/>
              <a:t>2012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857884" y="6429396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[3] </a:t>
            </a:r>
            <a:r>
              <a:rPr lang="en-US" altLang="ko-KR" sz="800" dirty="0" err="1" smtClean="0"/>
              <a:t>Infofish</a:t>
            </a:r>
            <a:r>
              <a:rPr lang="en-US" altLang="ko-KR" sz="800" dirty="0" smtClean="0"/>
              <a:t>, Fatima </a:t>
            </a:r>
            <a:r>
              <a:rPr lang="en-US" altLang="ko-KR" sz="800" dirty="0" err="1" smtClean="0"/>
              <a:t>Ferdouse</a:t>
            </a:r>
            <a:r>
              <a:rPr lang="en-US" altLang="ko-KR" sz="800" dirty="0" smtClean="0"/>
              <a:t>, 2011 </a:t>
            </a:r>
            <a:endParaRPr lang="ko-KR" altLang="en-US" sz="8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85720" y="2571744"/>
            <a:ext cx="4051328" cy="2475077"/>
            <a:chOff x="285720" y="2571744"/>
            <a:chExt cx="4051328" cy="2475077"/>
          </a:xfrm>
        </p:grpSpPr>
        <p:graphicFrame>
          <p:nvGraphicFramePr>
            <p:cNvPr id="25" name="차트 24"/>
            <p:cNvGraphicFramePr/>
            <p:nvPr/>
          </p:nvGraphicFramePr>
          <p:xfrm>
            <a:off x="285720" y="2746527"/>
            <a:ext cx="4033847" cy="23002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731097" y="2571744"/>
              <a:ext cx="3126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중국의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GDP/Capital(RH) 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및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수산물 소비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(LH) 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경향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36982" y="2673959"/>
              <a:ext cx="5000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(USD)</a:t>
              </a:r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5720" y="2673959"/>
              <a:ext cx="5000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(Ton)</a:t>
              </a:r>
              <a:endParaRPr lang="ko-KR" altLang="en-US" sz="8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4282" y="1928802"/>
            <a:ext cx="414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중국의 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GDP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는 급성장하였으며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이에 따라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 smtClean="0">
                <a:latin typeface="맑은 고딕" pitchFamily="50" charset="-127"/>
                <a:ea typeface="맑은 고딕" pitchFamily="50" charset="-127"/>
              </a:rPr>
              <a:t> 수산물 소비가 증가하는 경향을 보였음</a:t>
            </a:r>
            <a:r>
              <a:rPr lang="en-US" altLang="ko-KR" sz="1400" kern="0" dirty="0" smtClean="0">
                <a:latin typeface="맑은 고딕" pitchFamily="50" charset="-127"/>
                <a:ea typeface="맑은 고딕" pitchFamily="50" charset="-127"/>
              </a:rPr>
              <a:t>[1,2].</a:t>
            </a:r>
            <a:endParaRPr lang="ko-KR" altLang="en-US" sz="14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4748506" y="2571744"/>
            <a:ext cx="4071966" cy="1643074"/>
            <a:chOff x="4714876" y="2500306"/>
            <a:chExt cx="4071966" cy="1643074"/>
          </a:xfrm>
        </p:grpSpPr>
        <p:graphicFrame>
          <p:nvGraphicFramePr>
            <p:cNvPr id="32" name="차트 31"/>
            <p:cNvGraphicFramePr/>
            <p:nvPr/>
          </p:nvGraphicFramePr>
          <p:xfrm>
            <a:off x="4714876" y="2643182"/>
            <a:ext cx="4071966" cy="15001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4786314" y="2500306"/>
              <a:ext cx="5000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(Ton)</a:t>
              </a:r>
              <a:endParaRPr lang="ko-KR" alt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9" y="2571745"/>
              <a:ext cx="25003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중국의 참치 캔 수출량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(B) 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및 수입량 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(Y)</a:t>
              </a:r>
              <a:endParaRPr lang="ko-KR" altLang="en-US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제목 15"/>
          <p:cNvSpPr>
            <a:spLocks noGrp="1"/>
          </p:cNvSpPr>
          <p:nvPr>
            <p:ph type="title"/>
          </p:nvPr>
        </p:nvSpPr>
        <p:spPr>
          <a:xfrm>
            <a:off x="585788" y="373063"/>
            <a:ext cx="7953375" cy="608012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일반식품 부문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수출시장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중국인들이 참치를 소비할까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일반식품부문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참치 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진행 중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(60%)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p1IYy8WU.Kdqpe9103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FAiTLEdE60C7tg5xI2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mCfR_jgk6p8KakVbBFdA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FDE48B"/>
      </a:dk2>
      <a:lt2>
        <a:srgbClr val="888888"/>
      </a:lt2>
      <a:accent1>
        <a:srgbClr val="7FABD2"/>
      </a:accent1>
      <a:accent2>
        <a:srgbClr val="FCC917"/>
      </a:accent2>
      <a:accent3>
        <a:srgbClr val="FFFFFF"/>
      </a:accent3>
      <a:accent4>
        <a:srgbClr val="000000"/>
      </a:accent4>
      <a:accent5>
        <a:srgbClr val="C0D2E5"/>
      </a:accent5>
      <a:accent6>
        <a:srgbClr val="E4B614"/>
      </a:accent6>
      <a:hlink>
        <a:srgbClr val="BFD5E9"/>
      </a:hlink>
      <a:folHlink>
        <a:srgbClr val="7BBE4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altLang="ko-K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de-DE" altLang="ko-K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1">
    <a:dk1>
      <a:srgbClr val="000000"/>
    </a:dk1>
    <a:lt1>
      <a:srgbClr val="FFFFFF"/>
    </a:lt1>
    <a:dk2>
      <a:srgbClr val="FDE48B"/>
    </a:dk2>
    <a:lt2>
      <a:srgbClr val="888888"/>
    </a:lt2>
    <a:accent1>
      <a:srgbClr val="7FABD2"/>
    </a:accent1>
    <a:accent2>
      <a:srgbClr val="FCC917"/>
    </a:accent2>
    <a:accent3>
      <a:srgbClr val="FFFFFF"/>
    </a:accent3>
    <a:accent4>
      <a:srgbClr val="000000"/>
    </a:accent4>
    <a:accent5>
      <a:srgbClr val="C0D2E5"/>
    </a:accent5>
    <a:accent6>
      <a:srgbClr val="E4B614"/>
    </a:accent6>
    <a:hlink>
      <a:srgbClr val="BFD5E9"/>
    </a:hlink>
    <a:folHlink>
      <a:srgbClr val="7BBE40"/>
    </a:folHlink>
  </a:clrScheme>
  <a:fontScheme name="Blank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2851</Words>
  <Application>Microsoft Office PowerPoint</Application>
  <PresentationFormat>화면 슬라이드 쇼(4:3)</PresentationFormat>
  <Paragraphs>538</Paragraphs>
  <Slides>34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Blank</vt:lpstr>
      <vt:lpstr>동원 F&amp;B 2013.11.07</vt:lpstr>
      <vt:lpstr>Contents</vt:lpstr>
      <vt:lpstr>동원 F&amp;B Overview </vt:lpstr>
      <vt:lpstr>일반식품 부문(참치) Value Chain</vt:lpstr>
      <vt:lpstr>일반식품 부문(참치) – 원재료 수급 원재료 수급은 비교적 안정적.</vt:lpstr>
      <vt:lpstr>일반식품 부문 (참치) – 내수시장 포화된 내수시장, 성장성은 제한적. </vt:lpstr>
      <vt:lpstr>일반식품 부문 (참치) – 해외시장(1) 미국•일본시장 딱히 매력적이지는 않다. </vt:lpstr>
      <vt:lpstr>일반식품 부문 (참치) – 수출시장(2) 중국인들이 참치를 소비할까?</vt:lpstr>
      <vt:lpstr>일반식품부문(참치 외): 진행 중 (60%)</vt:lpstr>
      <vt:lpstr>일반식품 부분(참치 외) Value Chain</vt:lpstr>
      <vt:lpstr>일반식품 부분(참치 외): 육가공품 시장 Market</vt:lpstr>
      <vt:lpstr>일반식품 부분(참치 외): 냉동식품, 해조류, 쌀 가공류 Issue 동원F&amp;B</vt:lpstr>
      <vt:lpstr>유통부문: Overview 유통사업 부문은 동사의 종속회사인 동원홈푸드 (동원F&amp;B 지분율 100%)가 맡고 있다.</vt:lpstr>
      <vt:lpstr>유통부문: 사업부 Overview 주요 사업은 크게 식자재 유통산업과 급식(FS)사업으로 구분할 수 있다.</vt:lpstr>
      <vt:lpstr>유통부문 - 식자재 유통산업: Value Chain 산지유통인과 최종수요자(B2B, B2C) 사이의 복잡한 유통구조의 대체를 지향한다.</vt:lpstr>
      <vt:lpstr>유통부문 - 식자재 유통산업: 판매처 Issues  식자재 유통 시장의 시장 성장세는 B2C 마켓보다는 B2B 마켓 분야에서 주도되고 있다.</vt:lpstr>
      <vt:lpstr>유통부문 - 식자재 유통산업: Competency 동원홈푸드는 ‘규모의 경제’ 측면에서 대기업 대비 경쟁력이 부족하다고 판단됨.</vt:lpstr>
      <vt:lpstr>유통부문 – 위탁급식: Value Chain 위탁급식산업 시장은 '계약에 근거한 푸드서비스 산업'으로 정의되는 시장이며, 철저한 위생관리 하에서의 가격 경쟁력에서의 우위가 중요시되는 산업이다.</vt:lpstr>
      <vt:lpstr>유통부문 – 위탁급식: Market Issues 위탁급식 시장은 이미 성숙기에 다다른 시장으로, 최근 성장의 핵심은 군대 반위탁급식, 병원 위탁급식 시장 성장에 집중되어 있다.</vt:lpstr>
      <vt:lpstr>유통부문 – 위탁급식: Competency 급식업에 있어 규모의 경제를 실현할 수 있는지 여부가 경쟁력에 직접적 영향을 미치며, 동원홈푸드는 이 부분에서 대기업 대비 경쟁력이 부족하다고 판단됨.</vt:lpstr>
      <vt:lpstr>유통부문 – 동원홈푸드: 매출원가 식자자재 유통산업은 후방산업의 납품단가에 따라 COGS가 산정된다. </vt:lpstr>
      <vt:lpstr>유제품 부분: Overview (주)동원데어리푸드</vt:lpstr>
      <vt:lpstr>유제품 부분: Value Chain</vt:lpstr>
      <vt:lpstr>유제품 부분: 원재료 및 Market 원재료 부담은 적으나, 시장 확대 가능성은…</vt:lpstr>
      <vt:lpstr>유제품 부문: 가동 공장 현황 생산 실적 및 판매 실적은 호조세</vt:lpstr>
      <vt:lpstr>조미식품 부분: Overview 삼조쎌텍㈜ 외</vt:lpstr>
      <vt:lpstr>조미식품 부분: Value Chain </vt:lpstr>
      <vt:lpstr>조미식품 부분: 원재료 원재료 분석</vt:lpstr>
      <vt:lpstr>조미식품 부분: Market (B2B, B2C) </vt:lpstr>
      <vt:lpstr>조미식품 부분: 동사 Issues 동원F&amp;B(삼조쎌텍, 위해삼조식품유한공사) 이슈</vt:lpstr>
      <vt:lpstr>사업부 – 사료부문: 진행 중 (20%)</vt:lpstr>
      <vt:lpstr>사업부 – 사료 부문: Overview 동원팜스</vt:lpstr>
      <vt:lpstr>사업부 – 사료 부문 Market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사업부 – 조미식품 부분 삼조쎌텍</dc:title>
  <dc:creator>SONG</dc:creator>
  <cp:lastModifiedBy>Windows 사용자</cp:lastModifiedBy>
  <cp:revision>100</cp:revision>
  <dcterms:created xsi:type="dcterms:W3CDTF">2013-11-06T13:15:28Z</dcterms:created>
  <dcterms:modified xsi:type="dcterms:W3CDTF">2013-12-31T12:22:49Z</dcterms:modified>
</cp:coreProperties>
</file>