
<file path=[Content_Types].xml><?xml version="1.0" encoding="utf-8"?>
<Types xmlns="http://schemas.openxmlformats.org/package/2006/content-types"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rawings/drawing2.xml" ContentType="application/vnd.openxmlformats-officedocument.drawingml.chartshapes+xml"/>
  <Override PartName="/ppt/charts/chart28.xml" ContentType="application/vnd.openxmlformats-officedocument.drawingml.char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rts/chart17.xml" ContentType="application/vnd.openxmlformats-officedocument.drawingml.chart+xml"/>
  <Override PartName="/ppt/charts/chart26.xml" ContentType="application/vnd.openxmlformats-officedocument.drawingml.chart+xml"/>
  <Override PartName="/ppt/charts/chart35.xml" ContentType="application/vnd.openxmlformats-officedocument.drawingml.char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charts/chart13.xml" ContentType="application/vnd.openxmlformats-officedocument.drawingml.chart+xml"/>
  <Override PartName="/ppt/charts/chart15.xml" ContentType="application/vnd.openxmlformats-officedocument.drawingml.chart+xml"/>
  <Override PartName="/ppt/charts/chart24.xml" ContentType="application/vnd.openxmlformats-officedocument.drawingml.chart+xml"/>
  <Override PartName="/ppt/charts/chart33.xml" ContentType="application/vnd.openxmlformats-officedocument.drawingml.char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22.xml" ContentType="application/vnd.openxmlformats-officedocument.drawingml.chart+xml"/>
  <Override PartName="/ppt/charts/chart31.xml" ContentType="application/vnd.openxmlformats-officedocument.drawingml.chart+xml"/>
  <Override PartName="/ppt/charts/chart7.xml" ContentType="application/vnd.openxmlformats-officedocument.drawingml.chart+xml"/>
  <Override PartName="/ppt/charts/chart20.xml" ContentType="application/vnd.openxmlformats-officedocument.drawingml.chart+xml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rawings/drawing5.xml" ContentType="application/vnd.openxmlformats-officedocument.drawingml.chartshap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charts/chart29.xml" ContentType="application/vnd.openxmlformats-officedocument.drawingml.chart+xml"/>
  <Override PartName="/ppt/drawings/drawing3.xml" ContentType="application/vnd.openxmlformats-officedocument.drawingml.chartshape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charts/chart18.xml" ContentType="application/vnd.openxmlformats-officedocument.drawingml.chart+xml"/>
  <Override PartName="/ppt/charts/chart27.xml" ContentType="application/vnd.openxmlformats-officedocument.drawingml.chart+xml"/>
  <Override PartName="/ppt/charts/chart36.xml" ContentType="application/vnd.openxmlformats-officedocument.drawingml.chart+xml"/>
  <Override PartName="/ppt/charts/chart38.xml" ContentType="application/vnd.openxmlformats-officedocument.drawingml.char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charts/chart16.xml" ContentType="application/vnd.openxmlformats-officedocument.drawingml.chart+xml"/>
  <Override PartName="/ppt/charts/chart25.xml" ContentType="application/vnd.openxmlformats-officedocument.drawingml.chart+xml"/>
  <Override PartName="/ppt/charts/chart34.xml" ContentType="application/vnd.openxmlformats-officedocument.drawingml.char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charts/chart14.xml" ContentType="application/vnd.openxmlformats-officedocument.drawingml.chart+xml"/>
  <Override PartName="/ppt/charts/chart23.xml" ContentType="application/vnd.openxmlformats-officedocument.drawingml.chart+xml"/>
  <Override PartName="/ppt/charts/chart32.xml" ContentType="application/vnd.openxmlformats-officedocument.drawingml.char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charts/chart8.xml" ContentType="application/vnd.openxmlformats-officedocument.drawingml.chart+xml"/>
  <Override PartName="/ppt/charts/chart12.xml" ContentType="application/vnd.openxmlformats-officedocument.drawingml.chart+xml"/>
  <Override PartName="/ppt/charts/chart21.xml" ContentType="application/vnd.openxmlformats-officedocument.drawingml.chart+xml"/>
  <Override PartName="/ppt/charts/chart30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rawings/drawing4.xml" ContentType="application/vnd.openxmlformats-officedocument.drawingml.chartshape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charts/chart19.xml" ContentType="application/vnd.openxmlformats-officedocument.drawingml.chart+xml"/>
  <Override PartName="/ppt/charts/chart37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20"/>
  </p:notesMasterIdLst>
  <p:handoutMasterIdLst>
    <p:handoutMasterId r:id="rId21"/>
  </p:handoutMasterIdLst>
  <p:sldIdLst>
    <p:sldId id="257" r:id="rId3"/>
    <p:sldId id="286" r:id="rId4"/>
    <p:sldId id="297" r:id="rId5"/>
    <p:sldId id="299" r:id="rId6"/>
    <p:sldId id="302" r:id="rId7"/>
    <p:sldId id="300" r:id="rId8"/>
    <p:sldId id="301" r:id="rId9"/>
    <p:sldId id="303" r:id="rId10"/>
    <p:sldId id="305" r:id="rId11"/>
    <p:sldId id="307" r:id="rId12"/>
    <p:sldId id="315" r:id="rId13"/>
    <p:sldId id="316" r:id="rId14"/>
    <p:sldId id="317" r:id="rId15"/>
    <p:sldId id="318" r:id="rId16"/>
    <p:sldId id="319" r:id="rId17"/>
    <p:sldId id="320" r:id="rId18"/>
    <p:sldId id="321" r:id="rId1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기본 구역" id="{37C273ED-3CB8-4F19-9FFD-6262A74D58C4}">
          <p14:sldIdLst>
            <p14:sldId id="257"/>
            <p14:sldId id="286"/>
            <p14:sldId id="297"/>
            <p14:sldId id="299"/>
            <p14:sldId id="302"/>
            <p14:sldId id="300"/>
            <p14:sldId id="301"/>
            <p14:sldId id="303"/>
            <p14:sldId id="305"/>
            <p14:sldId id="307"/>
            <p14:sldId id="315"/>
            <p14:sldId id="316"/>
            <p14:sldId id="322"/>
            <p14:sldId id="317"/>
            <p14:sldId id="318"/>
            <p14:sldId id="319"/>
            <p14:sldId id="320"/>
            <p14:sldId id="314"/>
            <p14:sldId id="30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2B8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94660"/>
  </p:normalViewPr>
  <p:slideViewPr>
    <p:cSldViewPr>
      <p:cViewPr varScale="1">
        <p:scale>
          <a:sx n="109" d="100"/>
          <a:sy n="109" d="100"/>
        </p:scale>
        <p:origin x="-1536" y="-84"/>
      </p:cViewPr>
      <p:guideLst>
        <p:guide orient="horz" pos="2387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ppy\AppData\Roaming\Microsoft\Excel\&#46041;&#50896;F&amp;B%20-Valuation%20(version%201).xlsb" TargetMode="Externa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happy\AppData\Roaming\Microsoft\Excel\&#46041;&#50896;F&amp;B%20-Valuation%20(version%201).xlsb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ppy\AppData\Roaming\Microsoft\Excel\&#46041;&#50896;F&amp;B%20-Valuation%20(version%201).xlsb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ppy\Desktop\&#46041;&#50896;%20F&amp;B\&#49885;&#50977;&#44032;&#44277;&#54408;%20Data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ppy\Desktop\&#46041;&#50896;%20F&amp;B\&#49885;&#50977;&#44032;&#44277;&#54408;%20Data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ppy\Desktop\&#46041;&#50896;%20F&amp;B\&#49885;&#50977;&#44032;&#44277;&#54408;%20Data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ppy\AppData\Roaming\Microsoft\Excel\&#49885;&#50977;&#44032;&#44277;&#54408;%20Data%20(version%201).xlsb" TargetMode="External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happy\Desktop\&#46041;&#50896;%20F&amp;B\&#49885;&#50977;&#44032;&#44277;&#54408;%20Data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ppy\AppData\Roaming\Microsoft\Excel\&#46041;&#50896;F&amp;B%20-Valuation%20(version%201).xlsb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ppy\Desktop\&#46041;&#50896;%20F&amp;B\&#46041;&#50896;F&amp;B%20-Valuation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ppy\Desktop\&#46041;&#50896;%20F&amp;B\&#46041;&#50896;F&amp;B%20-Valuation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ppy\Desktop\&#46041;&#50896;%20F&amp;B\&#46041;&#50896;F&amp;B%20-Valuation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ppy\Desktop\&#46041;&#50896;%20F&amp;B\&#46041;&#50896;F&amp;B%20-Valuation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ppy\Desktop\&#46041;&#50896;%20F&amp;B\&#46041;&#50896;F&amp;B%20-Valuation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ppy\Desktop\&#46041;&#50896;%20F&amp;B\&#46041;&#50896;F&amp;B%20-Valuation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ppy\Desktop\&#46041;&#50896;%20F&amp;B\&#49885;&#50977;&#44032;&#44277;&#54408;%20Data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ppy\Desktop\&#46041;&#50896;%20F&amp;B\&#49885;&#50977;&#44032;&#44277;&#54408;%20Data.xlsx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ppy\Desktop\&#46041;&#50896;%20F&amp;B\&#49885;&#50977;&#44032;&#44277;&#54408;%20Data.xlsx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ownloads\03115_&#46041;&#50896;(97-2003)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49324;&#50857;&#51088;\Desktop\&#46041;&#50896;&#54856;&#54392;&#46300;&#50668;\Logic&#50640;%20&#46384;&#47480;%20&#51088;&#47308;&#51221;&#47532;\&#49885;&#51088;&#51116;\B2B\Market\B2B%20&#47560;&#53011;%20&#54788;&#51116;&#44620;&#51648;&#51032;%20CAGR.xlsx" TargetMode="Externa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49324;&#50857;&#51088;\Desktop\&#46041;&#50896;&#54856;&#54392;&#46300;&#50668;\Logic&#50640;%20&#46384;&#47480;%20&#51088;&#47308;&#51221;&#47532;\&#49885;&#51088;&#51116;\B2B\Market\B2B%20&#47560;&#53011;%20&#54788;&#51116;&#44620;&#51648;&#51032;%20CAGR.xlsx" TargetMode="External"/></Relationships>
</file>

<file path=ppt/charts/_rels/chart3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C:\Users\&#49324;&#50857;&#51088;\Desktop\&#46041;&#50896;&#54856;&#54392;&#46300;&#50668;\Logic&#50640;%20&#46384;&#47480;%20&#51088;&#47308;&#51221;&#47532;\&#49885;&#51088;&#51116;\B2B\Market\B2B%20&#47560;&#53011;%20&#54788;&#51116;&#44620;&#51648;&#51032;%20CAGR.xlsx" TargetMode="External"/></Relationships>
</file>

<file path=ppt/charts/_rels/chart3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C:\Users\&#49324;&#50857;&#51088;\Desktop\&#46041;&#50896;&#54856;&#54392;&#46300;&#50668;\Logic&#50640;%20&#46384;&#47480;%20&#51088;&#47308;&#51221;&#47532;\&#49885;&#51088;&#51116;\B2B\Market\B2B%20&#47560;&#53011;%20&#54788;&#51116;&#44620;&#51648;&#51032;%20CAGR.xlsx" TargetMode="Externa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49324;&#50857;&#51088;\Desktop\&#46041;&#50896;&#54856;&#54392;&#46300;&#50668;\Logic&#50640;%20&#46384;&#47480;%20&#51088;&#47308;&#51221;&#47532;\&#44553;&#49885;\&#44553;&#49885;%20&#54028;&#53944;%20&#47588;&#52636;&#48512;&#48516;.xlsx" TargetMode="External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49324;&#50857;&#51088;\Desktop\&#46041;&#50896;&#54856;&#54392;&#46300;&#50668;\Logic&#50640;%20&#46384;&#47480;%20&#51088;&#47308;&#51221;&#47532;\&#44553;&#49885;\&#44553;&#49885;%20&#54028;&#53944;%20&#47588;&#52636;&#48512;&#48516;.xlsx" TargetMode="External"/></Relationships>
</file>

<file path=ppt/charts/_rels/chart3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oleObject" Target="file:///C:\Users\&#49324;&#50857;&#51088;\Desktop\&#46041;&#50896;&#54856;&#54392;&#46300;&#50668;\Logic&#50640;%20&#46384;&#47480;%20&#51088;&#47308;&#51221;&#47532;\&#44553;&#49885;\&#44553;&#49885;%20&#54028;&#53944;%20&#47588;&#52636;&#48512;&#48516;.xlsx" TargetMode="Externa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49324;&#50857;&#51088;\Desktop\&#46041;&#50896;&#54856;&#54392;&#46300;&#50668;\Logic&#50640;%20&#46384;&#47480;%20&#51088;&#47308;&#51221;&#47532;\&#44553;&#49885;\&#44553;&#49885;%20&#54028;&#53944;%20&#47588;&#52636;&#48512;&#48516;.xlsx" TargetMode="External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ang\Documents\&#9733;&#51088;&#47308;%20&#47784;&#51020;(&#44277;&#50976;&#51204;)\KFAC\2013%20&#44032;&#51012;\Valuation%20-%20&#46041;&#50896;%20F&amp;B\&#51088;&#47308;\&#44553;&#49885;%20&#54028;&#53944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pieChart>
        <c:varyColors val="1"/>
        <c:ser>
          <c:idx val="0"/>
          <c:order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en-US" sz="500"/>
                      <a:t>71.8%</a:t>
                    </a:r>
                    <a:endParaRPr lang="en-US" altLang="en-US" sz="800"/>
                  </a:p>
                </c:rich>
              </c:tx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altLang="en-US" sz="500"/>
                      <a:t>15.4%</a:t>
                    </a:r>
                    <a:endParaRPr lang="en-US" altLang="en-US" sz="800"/>
                  </a:p>
                </c:rich>
              </c:tx>
              <c:showVal val="1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altLang="en-US" sz="500"/>
                      <a:t>12.8%</a:t>
                    </a:r>
                    <a:endParaRPr lang="en-US" altLang="en-US" sz="800"/>
                  </a:p>
                </c:rich>
              </c:tx>
              <c:showVal val="1"/>
            </c:dLbl>
            <c:txPr>
              <a:bodyPr/>
              <a:lstStyle/>
              <a:p>
                <a:pPr>
                  <a:defRPr sz="500"/>
                </a:pPr>
                <a:endParaRPr lang="ko-KR"/>
              </a:p>
            </c:txPr>
            <c:showVal val="1"/>
            <c:showLeaderLines val="1"/>
          </c:dLbls>
          <c:cat>
            <c:strRef>
              <c:f>Sheet2!$A$3:$A$5</c:f>
              <c:strCache>
                <c:ptCount val="3"/>
                <c:pt idx="0">
                  <c:v>동원</c:v>
                </c:pt>
                <c:pt idx="1">
                  <c:v>사조</c:v>
                </c:pt>
                <c:pt idx="2">
                  <c:v>오뚜기</c:v>
                </c:pt>
              </c:strCache>
            </c:strRef>
          </c:cat>
          <c:val>
            <c:numRef>
              <c:f>Sheet2!$B$3:$B$5</c:f>
              <c:numCache>
                <c:formatCode>General</c:formatCode>
                <c:ptCount val="3"/>
                <c:pt idx="0">
                  <c:v>71.8</c:v>
                </c:pt>
                <c:pt idx="1">
                  <c:v>15.4</c:v>
                </c:pt>
                <c:pt idx="2">
                  <c:v>12.8</c:v>
                </c:pt>
              </c:numCache>
            </c:numRef>
          </c:val>
        </c:ser>
        <c:firstSliceAng val="0"/>
      </c:pieChart>
    </c:plotArea>
    <c:plotVisOnly val="1"/>
    <c:dispBlanksAs val="zero"/>
  </c:chart>
  <c:txPr>
    <a:bodyPr/>
    <a:lstStyle/>
    <a:p>
      <a:pPr>
        <a:defRPr sz="1800"/>
      </a:pPr>
      <a:endParaRPr lang="ko-KR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plotArea>
      <c:layout/>
      <c:barChart>
        <c:barDir val="col"/>
        <c:grouping val="clustered"/>
        <c:ser>
          <c:idx val="1"/>
          <c:order val="0"/>
          <c:cat>
            <c:numRef>
              <c:f>Sheet1!$C$31:$F$31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Sheet1!$C$32:$F$32</c:f>
              <c:numCache>
                <c:formatCode>General</c:formatCode>
                <c:ptCount val="4"/>
                <c:pt idx="0">
                  <c:v>300</c:v>
                </c:pt>
                <c:pt idx="1">
                  <c:v>10200</c:v>
                </c:pt>
                <c:pt idx="2">
                  <c:v>20100</c:v>
                </c:pt>
                <c:pt idx="3">
                  <c:v>30000</c:v>
                </c:pt>
              </c:numCache>
            </c:numRef>
          </c:val>
        </c:ser>
        <c:axId val="79976320"/>
        <c:axId val="79977856"/>
      </c:barChart>
      <c:catAx>
        <c:axId val="79976320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79977856"/>
        <c:crosses val="autoZero"/>
        <c:auto val="1"/>
        <c:lblAlgn val="ctr"/>
        <c:lblOffset val="100"/>
      </c:catAx>
      <c:valAx>
        <c:axId val="79977856"/>
        <c:scaling>
          <c:orientation val="minMax"/>
        </c:scaling>
        <c:axPos val="l"/>
        <c:numFmt formatCode="General" sourceLinked="1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79976320"/>
        <c:crosses val="autoZero"/>
        <c:crossBetween val="between"/>
      </c:valAx>
    </c:plotArea>
    <c:plotVisOnly val="1"/>
    <c:dispBlanksAs val="gap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Revenue!$E$8</c:f>
              <c:strCache>
                <c:ptCount val="1"/>
                <c:pt idx="0">
                  <c:v>내수</c:v>
                </c:pt>
              </c:strCache>
            </c:strRef>
          </c:tx>
          <c:cat>
            <c:strRef>
              <c:f>Revenue!$F$3:$O$3</c:f>
              <c:strCache>
                <c:ptCount val="10"/>
                <c:pt idx="0">
                  <c:v>2009 (GAAP)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</c:strCache>
            </c:strRef>
          </c:cat>
          <c:val>
            <c:numRef>
              <c:f>Revenue!$F$8:$O$8</c:f>
              <c:numCache>
                <c:formatCode>_(* #,##0_);_(* \(#,##0\);_(* "-"_);_(@_)</c:formatCode>
                <c:ptCount val="10"/>
                <c:pt idx="0">
                  <c:v>129060188.01000002</c:v>
                </c:pt>
                <c:pt idx="1">
                  <c:v>172739803.34</c:v>
                </c:pt>
                <c:pt idx="2">
                  <c:v>203221843.23999998</c:v>
                </c:pt>
                <c:pt idx="3">
                  <c:v>216168217.46000004</c:v>
                </c:pt>
                <c:pt idx="4" formatCode="_-* #,##0_-;\-* #,##0_-;_-* &quot;-&quot;??_-;_-@_-">
                  <c:v>219626908.93936005</c:v>
                </c:pt>
                <c:pt idx="5" formatCode="_-* #,##0_-;\-* #,##0_-;_-* &quot;-&quot;??_-;_-@_-">
                  <c:v>223140939.48238981</c:v>
                </c:pt>
                <c:pt idx="6" formatCode="_-* #,##0_-;\-* #,##0_-;_-* &quot;-&quot;??_-;_-@_-">
                  <c:v>226711194.514108</c:v>
                </c:pt>
                <c:pt idx="7" formatCode="_-* #,##0_-;\-* #,##0_-;_-* &quot;-&quot;??_-;_-@_-">
                  <c:v>230338573.62633386</c:v>
                </c:pt>
                <c:pt idx="8" formatCode="_-* #,##0_-;\-* #,##0_-;_-* &quot;-&quot;??_-;_-@_-">
                  <c:v>234023990.80435514</c:v>
                </c:pt>
                <c:pt idx="9" formatCode="_-* #,##0_-;\-* #,##0_-;_-* &quot;-&quot;??_-;_-@_-">
                  <c:v>237768374.65722483</c:v>
                </c:pt>
              </c:numCache>
            </c:numRef>
          </c:val>
        </c:ser>
        <c:axId val="79945088"/>
        <c:axId val="79950976"/>
      </c:barChart>
      <c:catAx>
        <c:axId val="79945088"/>
        <c:scaling>
          <c:orientation val="minMax"/>
        </c:scaling>
        <c:axPos val="b"/>
        <c:tickLblPos val="nextTo"/>
        <c:txPr>
          <a:bodyPr/>
          <a:lstStyle/>
          <a:p>
            <a:pPr>
              <a:defRPr sz="700"/>
            </a:pPr>
            <a:endParaRPr lang="ko-KR"/>
          </a:p>
        </c:txPr>
        <c:crossAx val="79950976"/>
        <c:crosses val="autoZero"/>
        <c:auto val="1"/>
        <c:lblAlgn val="ctr"/>
        <c:lblOffset val="100"/>
      </c:catAx>
      <c:valAx>
        <c:axId val="79950976"/>
        <c:scaling>
          <c:orientation val="minMax"/>
        </c:scaling>
        <c:axPos val="l"/>
        <c:numFmt formatCode="_(* #,##0_);_(* \(#,##0\);_(* &quot;-&quot;_);_(@_)" sourceLinked="1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79945088"/>
        <c:crosses val="autoZero"/>
        <c:crossBetween val="between"/>
      </c:valAx>
    </c:plotArea>
    <c:plotVisOnly val="1"/>
    <c:dispBlanksAs val="gap"/>
  </c:chart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plotArea>
      <c:layout/>
      <c:barChart>
        <c:barDir val="col"/>
        <c:grouping val="clustered"/>
        <c:ser>
          <c:idx val="0"/>
          <c:order val="0"/>
          <c:tx>
            <c:strRef>
              <c:f>Revenue!$E$5</c:f>
              <c:strCache>
                <c:ptCount val="1"/>
                <c:pt idx="0">
                  <c:v>일본</c:v>
                </c:pt>
              </c:strCache>
            </c:strRef>
          </c:tx>
          <c:cat>
            <c:strRef>
              <c:f>Revenue!$F$3:$O$3</c:f>
              <c:strCache>
                <c:ptCount val="10"/>
                <c:pt idx="0">
                  <c:v>2009 (GAAP)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</c:strCache>
            </c:strRef>
          </c:cat>
          <c:val>
            <c:numRef>
              <c:f>Revenue!$F$5:$O$5</c:f>
              <c:numCache>
                <c:formatCode>_-* #,##0_-;\-* #,##0_-;_-* "-"??_-;_-@_-</c:formatCode>
                <c:ptCount val="10"/>
                <c:pt idx="0">
                  <c:v>9927706.7699999958</c:v>
                </c:pt>
                <c:pt idx="1">
                  <c:v>13287677.18</c:v>
                </c:pt>
                <c:pt idx="2">
                  <c:v>15632449.48</c:v>
                </c:pt>
                <c:pt idx="3">
                  <c:v>16628324.42</c:v>
                </c:pt>
                <c:pt idx="4">
                  <c:v>16877749.2863</c:v>
                </c:pt>
                <c:pt idx="5">
                  <c:v>17130915.525594492</c:v>
                </c:pt>
                <c:pt idx="6">
                  <c:v>17473533.836106405</c:v>
                </c:pt>
                <c:pt idx="7">
                  <c:v>17823004.512828518</c:v>
                </c:pt>
                <c:pt idx="8">
                  <c:v>18179464.603085086</c:v>
                </c:pt>
                <c:pt idx="9">
                  <c:v>18543053.895146791</c:v>
                </c:pt>
              </c:numCache>
            </c:numRef>
          </c:val>
        </c:ser>
        <c:ser>
          <c:idx val="1"/>
          <c:order val="1"/>
          <c:tx>
            <c:strRef>
              <c:f>Revenue!$E$6</c:f>
              <c:strCache>
                <c:ptCount val="1"/>
                <c:pt idx="0">
                  <c:v>미국</c:v>
                </c:pt>
              </c:strCache>
            </c:strRef>
          </c:tx>
          <c:cat>
            <c:strRef>
              <c:f>Revenue!$F$3:$O$3</c:f>
              <c:strCache>
                <c:ptCount val="10"/>
                <c:pt idx="0">
                  <c:v>2009 (GAAP)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</c:strCache>
            </c:strRef>
          </c:cat>
          <c:val>
            <c:numRef>
              <c:f>Revenue!$F$6:$O$6</c:f>
              <c:numCache>
                <c:formatCode>_-* #,##0_-;\-* #,##0_-;_-* "-"??_-;_-@_-</c:formatCode>
                <c:ptCount val="10"/>
                <c:pt idx="0">
                  <c:v>19855413.539999999</c:v>
                </c:pt>
                <c:pt idx="1">
                  <c:v>26575354.359999999</c:v>
                </c:pt>
                <c:pt idx="2">
                  <c:v>31264898.959999997</c:v>
                </c:pt>
                <c:pt idx="3">
                  <c:v>33256648.84</c:v>
                </c:pt>
                <c:pt idx="4">
                  <c:v>33855268.51912</c:v>
                </c:pt>
                <c:pt idx="5">
                  <c:v>34464663.352464132</c:v>
                </c:pt>
                <c:pt idx="6">
                  <c:v>35085027.292808518</c:v>
                </c:pt>
                <c:pt idx="7">
                  <c:v>35751642.811371848</c:v>
                </c:pt>
                <c:pt idx="8">
                  <c:v>36466675.667599313</c:v>
                </c:pt>
                <c:pt idx="9">
                  <c:v>37196009.180951297</c:v>
                </c:pt>
              </c:numCache>
            </c:numRef>
          </c:val>
        </c:ser>
        <c:ser>
          <c:idx val="2"/>
          <c:order val="2"/>
          <c:tx>
            <c:strRef>
              <c:f>Revenue!$E$7</c:f>
              <c:strCache>
                <c:ptCount val="1"/>
                <c:pt idx="0">
                  <c:v>중국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</c:spPr>
          <c:cat>
            <c:strRef>
              <c:f>Revenue!$F$3:$O$3</c:f>
              <c:strCache>
                <c:ptCount val="10"/>
                <c:pt idx="0">
                  <c:v>2009 (GAAP)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</c:strCache>
            </c:strRef>
          </c:cat>
          <c:val>
            <c:numRef>
              <c:f>Revenue!$F$7:$O$7</c:f>
              <c:numCache>
                <c:formatCode>_-* #,##0_-;\-* #,##0_-;_-* "-"??_-;_-@_-</c:formatCode>
                <c:ptCount val="10"/>
                <c:pt idx="0">
                  <c:v>5956624.0620000008</c:v>
                </c:pt>
                <c:pt idx="1">
                  <c:v>7972606.3080000002</c:v>
                </c:pt>
                <c:pt idx="2">
                  <c:v>9379469.688000001</c:v>
                </c:pt>
                <c:pt idx="3">
                  <c:v>9976994.6520000007</c:v>
                </c:pt>
                <c:pt idx="4">
                  <c:v>77976994.651999965</c:v>
                </c:pt>
                <c:pt idx="5">
                  <c:v>81918171.122588202</c:v>
                </c:pt>
                <c:pt idx="6">
                  <c:v>84903245.749453902</c:v>
                </c:pt>
                <c:pt idx="7">
                  <c:v>87450343.121937528</c:v>
                </c:pt>
                <c:pt idx="8">
                  <c:v>90073853.415595651</c:v>
                </c:pt>
                <c:pt idx="9">
                  <c:v>92776069.018063545</c:v>
                </c:pt>
              </c:numCache>
            </c:numRef>
          </c:val>
        </c:ser>
        <c:axId val="80108160"/>
        <c:axId val="80122240"/>
      </c:barChart>
      <c:catAx>
        <c:axId val="80108160"/>
        <c:scaling>
          <c:orientation val="minMax"/>
        </c:scaling>
        <c:axPos val="b"/>
        <c:tickLblPos val="nextTo"/>
        <c:txPr>
          <a:bodyPr/>
          <a:lstStyle/>
          <a:p>
            <a:pPr>
              <a:defRPr sz="700"/>
            </a:pPr>
            <a:endParaRPr lang="ko-KR"/>
          </a:p>
        </c:txPr>
        <c:crossAx val="80122240"/>
        <c:crosses val="autoZero"/>
        <c:auto val="1"/>
        <c:lblAlgn val="ctr"/>
        <c:lblOffset val="100"/>
      </c:catAx>
      <c:valAx>
        <c:axId val="80122240"/>
        <c:scaling>
          <c:orientation val="minMax"/>
        </c:scaling>
        <c:axPos val="l"/>
        <c:numFmt formatCode="_-* #,##0_-;\-* #,##0_-;_-* &quot;-&quot;??_-;_-@_-" sourceLinked="1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80108160"/>
        <c:crosses val="autoZero"/>
        <c:crossBetween val="between"/>
        <c:majorUnit val="20000000"/>
      </c:valAx>
      <c:spPr>
        <a:noFill/>
        <a:ln w="25400">
          <a:noFill/>
        </a:ln>
      </c:spPr>
    </c:plotArea>
    <c:plotVisOnly val="1"/>
    <c:dispBlanksAs val="gap"/>
  </c:chart>
  <c:externalData r:id="rId1"/>
  <c:userShapes r:id="rId2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Revenue!$E$9</c:f>
              <c:strCache>
                <c:ptCount val="1"/>
                <c:pt idx="0">
                  <c:v>합계</c:v>
                </c:pt>
              </c:strCache>
            </c:strRef>
          </c:tx>
          <c:dPt>
            <c:idx val="6"/>
            <c:spPr>
              <a:solidFill>
                <a:srgbClr val="FF0000"/>
              </a:solidFill>
            </c:spPr>
          </c:dPt>
          <c:dPt>
            <c:idx val="7"/>
            <c:spPr>
              <a:solidFill>
                <a:srgbClr val="FF0000"/>
              </a:solidFill>
            </c:spPr>
          </c:dPt>
          <c:dPt>
            <c:idx val="8"/>
            <c:spPr>
              <a:solidFill>
                <a:srgbClr val="FF0000"/>
              </a:solidFill>
            </c:spPr>
          </c:dPt>
          <c:dPt>
            <c:idx val="9"/>
            <c:spPr>
              <a:solidFill>
                <a:srgbClr val="FF0000"/>
              </a:solidFill>
            </c:spPr>
          </c:dPt>
          <c:cat>
            <c:strRef>
              <c:f>Revenue!$F$3:$O$3</c:f>
              <c:strCache>
                <c:ptCount val="10"/>
                <c:pt idx="0">
                  <c:v>2009 (GAAP)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</c:strCache>
            </c:strRef>
          </c:cat>
          <c:val>
            <c:numRef>
              <c:f>Revenue!$F$9:$O$9</c:f>
              <c:numCache>
                <c:formatCode>_(* #,##0_);_(* \(#,##0\);_(* "-"_);_(@_)</c:formatCode>
                <c:ptCount val="10"/>
                <c:pt idx="0">
                  <c:v>168771015.09</c:v>
                </c:pt>
                <c:pt idx="1">
                  <c:v>225890512.06</c:v>
                </c:pt>
                <c:pt idx="2">
                  <c:v>265751641.16000003</c:v>
                </c:pt>
                <c:pt idx="3">
                  <c:v>282681515.14000016</c:v>
                </c:pt>
                <c:pt idx="4" formatCode="_-* #,##0_-;\-* #,##0_-;_-* &quot;-&quot;??_-;_-@_-">
                  <c:v>348336921.39677989</c:v>
                </c:pt>
                <c:pt idx="5" formatCode="_-* #,##0_-;\-* #,##0_-;_-* &quot;-&quot;??_-;_-@_-">
                  <c:v>356654689.4830367</c:v>
                </c:pt>
                <c:pt idx="6" formatCode="_-* #,##0_-;\-* #,##0_-;_-* &quot;-&quot;??_-;_-@_-">
                  <c:v>364173001.39247674</c:v>
                </c:pt>
                <c:pt idx="7" formatCode="_-* #,##0_-;\-* #,##0_-;_-* &quot;-&quot;??_-;_-@_-">
                  <c:v>371363564.07247174</c:v>
                </c:pt>
                <c:pt idx="8" formatCode="_-* #,##0_-;\-* #,##0_-;_-* &quot;-&quot;??_-;_-@_-">
                  <c:v>378743984.49063504</c:v>
                </c:pt>
                <c:pt idx="9" formatCode="_-* #,##0_-;\-* #,##0_-;_-* &quot;-&quot;??_-;_-@_-">
                  <c:v>386283506.7513864</c:v>
                </c:pt>
              </c:numCache>
            </c:numRef>
          </c:val>
        </c:ser>
        <c:axId val="80155776"/>
        <c:axId val="80157312"/>
      </c:barChart>
      <c:catAx>
        <c:axId val="80155776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700"/>
            </a:pPr>
            <a:endParaRPr lang="ko-KR"/>
          </a:p>
        </c:txPr>
        <c:crossAx val="80157312"/>
        <c:crosses val="autoZero"/>
        <c:auto val="1"/>
        <c:lblAlgn val="ctr"/>
        <c:lblOffset val="100"/>
      </c:catAx>
      <c:valAx>
        <c:axId val="80157312"/>
        <c:scaling>
          <c:orientation val="minMax"/>
        </c:scaling>
        <c:axPos val="l"/>
        <c:numFmt formatCode="_(* #,##0_);_(* \(#,##0\);_(* &quot;-&quot;_);_(@_)" sourceLinked="1"/>
        <c:tickLblPos val="nextTo"/>
        <c:txPr>
          <a:bodyPr/>
          <a:lstStyle/>
          <a:p>
            <a:pPr>
              <a:defRPr sz="700"/>
            </a:pPr>
            <a:endParaRPr lang="ko-KR"/>
          </a:p>
        </c:txPr>
        <c:crossAx val="80155776"/>
        <c:crosses val="autoZero"/>
        <c:crossBetween val="between"/>
      </c:valAx>
    </c:plotArea>
    <c:plotVisOnly val="1"/>
    <c:dispBlanksAs val="gap"/>
  </c:chart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barChart>
        <c:barDir val="col"/>
        <c:grouping val="clustered"/>
        <c:ser>
          <c:idx val="0"/>
          <c:order val="0"/>
          <c:tx>
            <c:strRef>
              <c:f>육가공품!$B$4</c:f>
              <c:strCache>
                <c:ptCount val="1"/>
                <c:pt idx="0">
                  <c:v>캔햄</c:v>
                </c:pt>
              </c:strCache>
            </c:strRef>
          </c:tx>
          <c:cat>
            <c:numRef>
              <c:f>육가공품!$C$3:$E$3</c:f>
              <c:numCache>
                <c:formatCode>General</c:formatCode>
                <c:ptCount val="3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</c:numCache>
            </c:numRef>
          </c:cat>
          <c:val>
            <c:numRef>
              <c:f>육가공품!$C$4:$E$4</c:f>
              <c:numCache>
                <c:formatCode>General</c:formatCode>
                <c:ptCount val="3"/>
                <c:pt idx="0">
                  <c:v>263.89999999999986</c:v>
                </c:pt>
                <c:pt idx="1">
                  <c:v>336.6</c:v>
                </c:pt>
                <c:pt idx="2">
                  <c:v>379.1</c:v>
                </c:pt>
              </c:numCache>
            </c:numRef>
          </c:val>
        </c:ser>
        <c:ser>
          <c:idx val="1"/>
          <c:order val="1"/>
          <c:tx>
            <c:v>축육햄</c:v>
          </c:tx>
          <c:cat>
            <c:numRef>
              <c:f>육가공품!$C$3:$E$3</c:f>
              <c:numCache>
                <c:formatCode>General</c:formatCode>
                <c:ptCount val="3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</c:numCache>
            </c:numRef>
          </c:cat>
          <c:val>
            <c:numRef>
              <c:f>육가공품!$C$5:$E$5</c:f>
              <c:numCache>
                <c:formatCode>General</c:formatCode>
                <c:ptCount val="3"/>
                <c:pt idx="0">
                  <c:v>302.2</c:v>
                </c:pt>
                <c:pt idx="1">
                  <c:v>341.2</c:v>
                </c:pt>
                <c:pt idx="2">
                  <c:v>379.5</c:v>
                </c:pt>
              </c:numCache>
            </c:numRef>
          </c:val>
        </c:ser>
        <c:ser>
          <c:idx val="2"/>
          <c:order val="2"/>
          <c:tx>
            <c:v>축육소시지</c:v>
          </c:tx>
          <c:spPr>
            <a:solidFill>
              <a:schemeClr val="tx2">
                <a:lumMod val="40000"/>
                <a:lumOff val="60000"/>
              </a:schemeClr>
            </a:solidFill>
          </c:spPr>
          <c:cat>
            <c:numRef>
              <c:f>육가공품!$C$3:$E$3</c:f>
              <c:numCache>
                <c:formatCode>General</c:formatCode>
                <c:ptCount val="3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</c:numCache>
            </c:numRef>
          </c:cat>
          <c:val>
            <c:numRef>
              <c:f>육가공품!$C$6:$E$6</c:f>
              <c:numCache>
                <c:formatCode>General</c:formatCode>
                <c:ptCount val="3"/>
                <c:pt idx="0">
                  <c:v>190.8</c:v>
                </c:pt>
                <c:pt idx="1">
                  <c:v>229</c:v>
                </c:pt>
                <c:pt idx="2">
                  <c:v>258</c:v>
                </c:pt>
              </c:numCache>
            </c:numRef>
          </c:val>
        </c:ser>
        <c:ser>
          <c:idx val="3"/>
          <c:order val="3"/>
          <c:tx>
            <c:v>미니소시지</c:v>
          </c:tx>
          <c:cat>
            <c:numRef>
              <c:f>육가공품!$C$3:$E$3</c:f>
              <c:numCache>
                <c:formatCode>General</c:formatCode>
                <c:ptCount val="3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</c:numCache>
            </c:numRef>
          </c:cat>
          <c:val>
            <c:numRef>
              <c:f>육가공품!$C$7:$E$7</c:f>
              <c:numCache>
                <c:formatCode>General</c:formatCode>
                <c:ptCount val="3"/>
                <c:pt idx="0">
                  <c:v>95</c:v>
                </c:pt>
                <c:pt idx="1">
                  <c:v>112.9</c:v>
                </c:pt>
                <c:pt idx="2">
                  <c:v>111.5</c:v>
                </c:pt>
              </c:numCache>
            </c:numRef>
          </c:val>
        </c:ser>
        <c:axId val="80649216"/>
        <c:axId val="80659200"/>
      </c:barChart>
      <c:catAx>
        <c:axId val="80649216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80659200"/>
        <c:crosses val="autoZero"/>
        <c:auto val="1"/>
        <c:lblAlgn val="ctr"/>
        <c:lblOffset val="100"/>
      </c:catAx>
      <c:valAx>
        <c:axId val="80659200"/>
        <c:scaling>
          <c:orientation val="minMax"/>
        </c:scaling>
        <c:axPos val="l"/>
        <c:numFmt formatCode="General" sourceLinked="1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80649216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</c:chart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autoTitleDeleted val="1"/>
    <c:plotArea>
      <c:layout/>
      <c:barChart>
        <c:barDir val="col"/>
        <c:grouping val="clustered"/>
        <c:ser>
          <c:idx val="0"/>
          <c:order val="0"/>
          <c:tx>
            <c:v>판매액(RH)</c:v>
          </c:tx>
          <c:cat>
            <c:numRef>
              <c:f>육가공품!$F$12:$H$12</c:f>
              <c:numCache>
                <c:formatCode>General</c:formatCode>
                <c:ptCount val="3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</c:numCache>
            </c:numRef>
          </c:cat>
          <c:val>
            <c:numRef>
              <c:f>육가공품!$C$15:$E$15</c:f>
              <c:numCache>
                <c:formatCode>#,##0</c:formatCode>
                <c:ptCount val="3"/>
                <c:pt idx="0">
                  <c:v>95122</c:v>
                </c:pt>
                <c:pt idx="1">
                  <c:v>124477</c:v>
                </c:pt>
                <c:pt idx="2">
                  <c:v>127182</c:v>
                </c:pt>
              </c:numCache>
            </c:numRef>
          </c:val>
        </c:ser>
        <c:axId val="80604544"/>
        <c:axId val="80603008"/>
      </c:barChart>
      <c:lineChart>
        <c:grouping val="standard"/>
        <c:ser>
          <c:idx val="1"/>
          <c:order val="1"/>
          <c:tx>
            <c:v>점유율(LH)</c:v>
          </c:tx>
          <c:marker>
            <c:symbol val="none"/>
          </c:marker>
          <c:val>
            <c:numRef>
              <c:f>육가공품!$F$15:$H$15</c:f>
              <c:numCache>
                <c:formatCode>General</c:formatCode>
                <c:ptCount val="3"/>
                <c:pt idx="0">
                  <c:v>11.2</c:v>
                </c:pt>
                <c:pt idx="1">
                  <c:v>12.2</c:v>
                </c:pt>
                <c:pt idx="2">
                  <c:v>11.3</c:v>
                </c:pt>
              </c:numCache>
            </c:numRef>
          </c:val>
        </c:ser>
        <c:marker val="1"/>
        <c:axId val="80591488"/>
        <c:axId val="80601472"/>
      </c:lineChart>
      <c:catAx>
        <c:axId val="80591488"/>
        <c:scaling>
          <c:orientation val="minMax"/>
        </c:scaling>
        <c:delete val="1"/>
        <c:axPos val="b"/>
        <c:numFmt formatCode="General" sourceLinked="1"/>
        <c:tickLblPos val="none"/>
        <c:crossAx val="80601472"/>
        <c:crosses val="autoZero"/>
        <c:auto val="1"/>
        <c:lblAlgn val="ctr"/>
        <c:lblOffset val="100"/>
        <c:tickLblSkip val="1"/>
      </c:catAx>
      <c:valAx>
        <c:axId val="80601472"/>
        <c:scaling>
          <c:orientation val="minMax"/>
          <c:max val="13"/>
          <c:min val="0"/>
        </c:scaling>
        <c:axPos val="l"/>
        <c:numFmt formatCode="General" sourceLinked="1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80591488"/>
        <c:crossesAt val="1"/>
        <c:crossBetween val="between"/>
      </c:valAx>
      <c:valAx>
        <c:axId val="80603008"/>
        <c:scaling>
          <c:orientation val="minMax"/>
        </c:scaling>
        <c:axPos val="r"/>
        <c:numFmt formatCode="#,##0" sourceLinked="1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80604544"/>
        <c:crosses val="max"/>
        <c:crossBetween val="between"/>
      </c:valAx>
      <c:catAx>
        <c:axId val="80604544"/>
        <c:scaling>
          <c:orientation val="minMax"/>
        </c:scaling>
        <c:delete val="1"/>
        <c:axPos val="b"/>
        <c:numFmt formatCode="General" sourceLinked="1"/>
        <c:tickLblPos val="none"/>
        <c:crossAx val="80603008"/>
        <c:crosses val="autoZero"/>
        <c:auto val="1"/>
        <c:lblAlgn val="ctr"/>
        <c:lblOffset val="100"/>
      </c:catAx>
    </c:plotArea>
    <c:legend>
      <c:legendPos val="r"/>
      <c:layout/>
      <c:txPr>
        <a:bodyPr/>
        <a:lstStyle/>
        <a:p>
          <a:pPr>
            <a:defRPr sz="600"/>
          </a:pPr>
          <a:endParaRPr lang="ko-KR"/>
        </a:p>
      </c:txPr>
    </c:legend>
    <c:plotVisOnly val="1"/>
    <c:dispBlanksAs val="gap"/>
  </c:chart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barChart>
        <c:barDir val="col"/>
        <c:grouping val="clustered"/>
        <c:ser>
          <c:idx val="0"/>
          <c:order val="0"/>
          <c:tx>
            <c:v>판매액(RH)</c:v>
          </c:tx>
          <c:cat>
            <c:numRef>
              <c:f>육가공품!$C$41:$E$41</c:f>
              <c:numCache>
                <c:formatCode>General</c:formatCode>
                <c:ptCount val="3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</c:numCache>
            </c:numRef>
          </c:cat>
          <c:val>
            <c:numRef>
              <c:f>육가공품!$C$43:$E$43</c:f>
              <c:numCache>
                <c:formatCode>#,##0</c:formatCode>
                <c:ptCount val="3"/>
                <c:pt idx="0">
                  <c:v>54751</c:v>
                </c:pt>
                <c:pt idx="1">
                  <c:v>78046</c:v>
                </c:pt>
                <c:pt idx="2">
                  <c:v>80983</c:v>
                </c:pt>
              </c:numCache>
            </c:numRef>
          </c:val>
        </c:ser>
        <c:axId val="80733696"/>
        <c:axId val="80735232"/>
      </c:barChart>
      <c:lineChart>
        <c:grouping val="standard"/>
        <c:ser>
          <c:idx val="1"/>
          <c:order val="1"/>
          <c:tx>
            <c:v>점유율(LH)</c:v>
          </c:tx>
          <c:marker>
            <c:symbol val="none"/>
          </c:marker>
          <c:cat>
            <c:numRef>
              <c:f>육가공품!$C$41:$E$41</c:f>
              <c:numCache>
                <c:formatCode>General</c:formatCode>
                <c:ptCount val="3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</c:numCache>
            </c:numRef>
          </c:cat>
          <c:val>
            <c:numRef>
              <c:f>육가공품!$F$43:$H$43</c:f>
              <c:numCache>
                <c:formatCode>General</c:formatCode>
                <c:ptCount val="3"/>
                <c:pt idx="0">
                  <c:v>20.7</c:v>
                </c:pt>
                <c:pt idx="1">
                  <c:v>23.2</c:v>
                </c:pt>
                <c:pt idx="2">
                  <c:v>21.4</c:v>
                </c:pt>
              </c:numCache>
            </c:numRef>
          </c:val>
        </c:ser>
        <c:marker val="1"/>
        <c:axId val="80746752"/>
        <c:axId val="80745216"/>
      </c:lineChart>
      <c:catAx>
        <c:axId val="80733696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700"/>
            </a:pPr>
            <a:endParaRPr lang="ko-KR"/>
          </a:p>
        </c:txPr>
        <c:crossAx val="80735232"/>
        <c:crosses val="autoZero"/>
        <c:auto val="1"/>
        <c:lblAlgn val="ctr"/>
        <c:lblOffset val="100"/>
      </c:catAx>
      <c:valAx>
        <c:axId val="80735232"/>
        <c:scaling>
          <c:orientation val="minMax"/>
          <c:max val="90000"/>
          <c:min val="0"/>
        </c:scaling>
        <c:axPos val="l"/>
        <c:numFmt formatCode="#,##0" sourceLinked="1"/>
        <c:tickLblPos val="nextTo"/>
        <c:txPr>
          <a:bodyPr/>
          <a:lstStyle/>
          <a:p>
            <a:pPr>
              <a:defRPr sz="700"/>
            </a:pPr>
            <a:endParaRPr lang="ko-KR"/>
          </a:p>
        </c:txPr>
        <c:crossAx val="80733696"/>
        <c:crosses val="autoZero"/>
        <c:crossBetween val="between"/>
        <c:majorUnit val="20000"/>
      </c:valAx>
      <c:valAx>
        <c:axId val="80745216"/>
        <c:scaling>
          <c:orientation val="minMax"/>
          <c:max val="30"/>
          <c:min val="0"/>
        </c:scaling>
        <c:axPos val="r"/>
        <c:numFmt formatCode="General" sourceLinked="1"/>
        <c:tickLblPos val="nextTo"/>
        <c:txPr>
          <a:bodyPr/>
          <a:lstStyle/>
          <a:p>
            <a:pPr>
              <a:defRPr sz="700"/>
            </a:pPr>
            <a:endParaRPr lang="ko-KR"/>
          </a:p>
        </c:txPr>
        <c:crossAx val="80746752"/>
        <c:crosses val="max"/>
        <c:crossBetween val="between"/>
        <c:majorUnit val="5"/>
      </c:valAx>
      <c:catAx>
        <c:axId val="80746752"/>
        <c:scaling>
          <c:orientation val="minMax"/>
        </c:scaling>
        <c:delete val="1"/>
        <c:axPos val="b"/>
        <c:numFmt formatCode="General" sourceLinked="1"/>
        <c:tickLblPos val="none"/>
        <c:crossAx val="80745216"/>
        <c:crosses val="autoZero"/>
        <c:auto val="1"/>
        <c:lblAlgn val="ctr"/>
        <c:lblOffset val="100"/>
      </c:catAx>
    </c:plotArea>
    <c:legend>
      <c:legendPos val="r"/>
      <c:layout/>
      <c:txPr>
        <a:bodyPr/>
        <a:lstStyle/>
        <a:p>
          <a:pPr>
            <a:defRPr sz="600"/>
          </a:pPr>
          <a:endParaRPr lang="ko-KR"/>
        </a:p>
      </c:txPr>
    </c:legend>
    <c:plotVisOnly val="1"/>
    <c:dispBlanksAs val="gap"/>
  </c:chart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barChart>
        <c:barDir val="col"/>
        <c:grouping val="stacked"/>
        <c:ser>
          <c:idx val="0"/>
          <c:order val="0"/>
          <c:tx>
            <c:strRef>
              <c:f>육가공품!$B$4</c:f>
              <c:strCache>
                <c:ptCount val="1"/>
                <c:pt idx="0">
                  <c:v>캔햄</c:v>
                </c:pt>
              </c:strCache>
            </c:strRef>
          </c:tx>
          <c:cat>
            <c:numRef>
              <c:f>육가공품!$C$3:$L$3</c:f>
              <c:numCache>
                <c:formatCode>General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육가공품!$C$4:$L$4</c:f>
              <c:numCache>
                <c:formatCode>General</c:formatCode>
                <c:ptCount val="10"/>
                <c:pt idx="0">
                  <c:v>263.89999999999986</c:v>
                </c:pt>
                <c:pt idx="1">
                  <c:v>336.6</c:v>
                </c:pt>
                <c:pt idx="2">
                  <c:v>379.1</c:v>
                </c:pt>
                <c:pt idx="3">
                  <c:v>455.25090953108196</c:v>
                </c:pt>
                <c:pt idx="4">
                  <c:v>546.69847171953973</c:v>
                </c:pt>
                <c:pt idx="5">
                  <c:v>656.51536926819574</c:v>
                </c:pt>
                <c:pt idx="6">
                  <c:v>788.39150350957561</c:v>
                </c:pt>
                <c:pt idx="7">
                  <c:v>946.75797689082447</c:v>
                </c:pt>
                <c:pt idx="8">
                  <c:v>1136.9359801776711</c:v>
                </c:pt>
                <c:pt idx="9">
                  <c:v>1365.3155870601349</c:v>
                </c:pt>
              </c:numCache>
            </c:numRef>
          </c:val>
        </c:ser>
        <c:ser>
          <c:idx val="1"/>
          <c:order val="1"/>
          <c:tx>
            <c:strRef>
              <c:f>육가공품!$B$6</c:f>
              <c:strCache>
                <c:ptCount val="1"/>
                <c:pt idx="0">
                  <c:v>축육햄</c:v>
                </c:pt>
              </c:strCache>
            </c:strRef>
          </c:tx>
          <c:cat>
            <c:numRef>
              <c:f>육가공품!$C$3:$L$3</c:f>
              <c:numCache>
                <c:formatCode>General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육가공품!$C$6:$L$6</c:f>
              <c:numCache>
                <c:formatCode>General</c:formatCode>
                <c:ptCount val="10"/>
                <c:pt idx="0">
                  <c:v>302.2</c:v>
                </c:pt>
                <c:pt idx="1">
                  <c:v>341.2</c:v>
                </c:pt>
                <c:pt idx="2">
                  <c:v>379.5</c:v>
                </c:pt>
                <c:pt idx="3">
                  <c:v>425.28752624365427</c:v>
                </c:pt>
                <c:pt idx="4">
                  <c:v>476.59942023306218</c:v>
                </c:pt>
                <c:pt idx="5">
                  <c:v>534.1022093282711</c:v>
                </c:pt>
                <c:pt idx="6">
                  <c:v>598.5428389103846</c:v>
                </c:pt>
                <c:pt idx="7">
                  <c:v>670.75837499618365</c:v>
                </c:pt>
                <c:pt idx="8">
                  <c:v>751.68687749496792</c:v>
                </c:pt>
                <c:pt idx="9">
                  <c:v>842.37958534822633</c:v>
                </c:pt>
              </c:numCache>
            </c:numRef>
          </c:val>
        </c:ser>
        <c:ser>
          <c:idx val="2"/>
          <c:order val="2"/>
          <c:tx>
            <c:strRef>
              <c:f>육가공품!$B$8</c:f>
              <c:strCache>
                <c:ptCount val="1"/>
                <c:pt idx="0">
                  <c:v>축육소시지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</c:spPr>
          <c:cat>
            <c:numRef>
              <c:f>육가공품!$C$3:$L$3</c:f>
              <c:numCache>
                <c:formatCode>General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육가공품!$C$8:$L$8</c:f>
              <c:numCache>
                <c:formatCode>General</c:formatCode>
                <c:ptCount val="10"/>
                <c:pt idx="0">
                  <c:v>190.8</c:v>
                </c:pt>
                <c:pt idx="1">
                  <c:v>229</c:v>
                </c:pt>
                <c:pt idx="2">
                  <c:v>258</c:v>
                </c:pt>
                <c:pt idx="3">
                  <c:v>300.163288566642</c:v>
                </c:pt>
                <c:pt idx="4">
                  <c:v>349.21705350054697</c:v>
                </c:pt>
                <c:pt idx="5">
                  <c:v>406.28736124913621</c:v>
                </c:pt>
                <c:pt idx="6">
                  <c:v>472.68430409148834</c:v>
                </c:pt>
                <c:pt idx="7">
                  <c:v>549.93207430207633</c:v>
                </c:pt>
                <c:pt idx="8">
                  <c:v>639.8039531425818</c:v>
                </c:pt>
                <c:pt idx="9">
                  <c:v>744.36301788067817</c:v>
                </c:pt>
              </c:numCache>
            </c:numRef>
          </c:val>
        </c:ser>
        <c:ser>
          <c:idx val="3"/>
          <c:order val="3"/>
          <c:tx>
            <c:strRef>
              <c:f>육가공품!$B$10</c:f>
              <c:strCache>
                <c:ptCount val="1"/>
                <c:pt idx="0">
                  <c:v>미니소시지</c:v>
                </c:pt>
              </c:strCache>
            </c:strRef>
          </c:tx>
          <c:cat>
            <c:numRef>
              <c:f>육가공품!$C$3:$L$3</c:f>
              <c:numCache>
                <c:formatCode>General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육가공품!$C$10:$L$10</c:f>
              <c:numCache>
                <c:formatCode>General</c:formatCode>
                <c:ptCount val="10"/>
                <c:pt idx="0">
                  <c:v>95</c:v>
                </c:pt>
                <c:pt idx="1">
                  <c:v>112.9</c:v>
                </c:pt>
                <c:pt idx="2">
                  <c:v>111.5</c:v>
                </c:pt>
                <c:pt idx="3">
                  <c:v>121.31315393221765</c:v>
                </c:pt>
                <c:pt idx="4">
                  <c:v>131.98996696844776</c:v>
                </c:pt>
                <c:pt idx="5">
                  <c:v>143.60645004799667</c:v>
                </c:pt>
                <c:pt idx="6">
                  <c:v>156.24530385947924</c:v>
                </c:pt>
                <c:pt idx="7">
                  <c:v>169.99650760799216</c:v>
                </c:pt>
                <c:pt idx="8">
                  <c:v>184.95795959989013</c:v>
                </c:pt>
                <c:pt idx="9">
                  <c:v>201.23617420565338</c:v>
                </c:pt>
              </c:numCache>
            </c:numRef>
          </c:val>
        </c:ser>
        <c:overlap val="100"/>
        <c:axId val="80799232"/>
        <c:axId val="80800768"/>
      </c:barChart>
      <c:catAx>
        <c:axId val="80799232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700"/>
            </a:pPr>
            <a:endParaRPr lang="ko-KR"/>
          </a:p>
        </c:txPr>
        <c:crossAx val="80800768"/>
        <c:crosses val="autoZero"/>
        <c:auto val="1"/>
        <c:lblAlgn val="ctr"/>
        <c:lblOffset val="100"/>
      </c:catAx>
      <c:valAx>
        <c:axId val="80800768"/>
        <c:scaling>
          <c:orientation val="minMax"/>
        </c:scaling>
        <c:axPos val="l"/>
        <c:numFmt formatCode="General" sourceLinked="1"/>
        <c:tickLblPos val="nextTo"/>
        <c:txPr>
          <a:bodyPr/>
          <a:lstStyle/>
          <a:p>
            <a:pPr>
              <a:defRPr sz="700"/>
            </a:pPr>
            <a:endParaRPr lang="ko-KR"/>
          </a:p>
        </c:txPr>
        <c:crossAx val="80799232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700"/>
          </a:pPr>
          <a:endParaRPr lang="ko-KR"/>
        </a:p>
      </c:txPr>
    </c:legend>
    <c:plotVisOnly val="1"/>
    <c:dispBlanksAs val="gap"/>
  </c:chart>
  <c:externalData r:id="rId1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barChart>
        <c:barDir val="bar"/>
        <c:grouping val="clustered"/>
        <c:ser>
          <c:idx val="0"/>
          <c:order val="0"/>
          <c:dPt>
            <c:idx val="3"/>
            <c:spPr>
              <a:solidFill>
                <a:srgbClr val="FF0000"/>
              </a:solidFill>
            </c:spPr>
          </c:dPt>
          <c:dPt>
            <c:idx val="5"/>
            <c:spPr>
              <a:solidFill>
                <a:srgbClr val="FF0000"/>
              </a:solidFill>
            </c:spPr>
          </c:dPt>
          <c:dPt>
            <c:idx val="7"/>
            <c:spPr>
              <a:solidFill>
                <a:srgbClr val="FF0000"/>
              </a:solidFill>
            </c:spPr>
          </c:dPt>
          <c:dLbls>
            <c:txPr>
              <a:bodyPr/>
              <a:lstStyle/>
              <a:p>
                <a:pPr>
                  <a:defRPr sz="600"/>
                </a:pPr>
                <a:endParaRPr lang="ko-KR"/>
              </a:p>
            </c:txPr>
            <c:showVal val="1"/>
          </c:dLbls>
          <c:cat>
            <c:strRef>
              <c:f>'Issue 리챔의 성장가능성'!$I$5:$I$12</c:f>
              <c:strCache>
                <c:ptCount val="8"/>
                <c:pt idx="0">
                  <c:v>기타</c:v>
                </c:pt>
                <c:pt idx="1">
                  <c:v>제품디자인</c:v>
                </c:pt>
                <c:pt idx="2">
                  <c:v>포장형태</c:v>
                </c:pt>
                <c:pt idx="3">
                  <c:v>제품 맛</c:v>
                </c:pt>
                <c:pt idx="4">
                  <c:v>가격</c:v>
                </c:pt>
                <c:pt idx="5">
                  <c:v>제품 원료</c:v>
                </c:pt>
                <c:pt idx="6">
                  <c:v>제품 용량</c:v>
                </c:pt>
                <c:pt idx="7">
                  <c:v>브랜드이미지</c:v>
                </c:pt>
              </c:strCache>
            </c:strRef>
          </c:cat>
          <c:val>
            <c:numRef>
              <c:f>'Issue 리챔의 성장가능성'!$J$5:$J$12</c:f>
              <c:numCache>
                <c:formatCode>General</c:formatCode>
                <c:ptCount val="8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36</c:v>
                </c:pt>
                <c:pt idx="4">
                  <c:v>8</c:v>
                </c:pt>
                <c:pt idx="5">
                  <c:v>29</c:v>
                </c:pt>
                <c:pt idx="6">
                  <c:v>2</c:v>
                </c:pt>
                <c:pt idx="7">
                  <c:v>18</c:v>
                </c:pt>
              </c:numCache>
            </c:numRef>
          </c:val>
        </c:ser>
        <c:axId val="80953728"/>
        <c:axId val="80955264"/>
      </c:barChart>
      <c:catAx>
        <c:axId val="80953728"/>
        <c:scaling>
          <c:orientation val="minMax"/>
        </c:scaling>
        <c:axPos val="l"/>
        <c:tickLblPos val="nextTo"/>
        <c:txPr>
          <a:bodyPr/>
          <a:lstStyle/>
          <a:p>
            <a:pPr>
              <a:defRPr sz="600"/>
            </a:pPr>
            <a:endParaRPr lang="ko-KR"/>
          </a:p>
        </c:txPr>
        <c:crossAx val="80955264"/>
        <c:crosses val="autoZero"/>
        <c:auto val="1"/>
        <c:lblAlgn val="ctr"/>
        <c:lblOffset val="100"/>
      </c:catAx>
      <c:valAx>
        <c:axId val="80955264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600"/>
            </a:pPr>
            <a:endParaRPr lang="ko-KR"/>
          </a:p>
        </c:txPr>
        <c:crossAx val="80953728"/>
        <c:crosses val="autoZero"/>
        <c:crossBetween val="between"/>
      </c:valAx>
    </c:plotArea>
    <c:plotVisOnly val="1"/>
    <c:dispBlanksAs val="gap"/>
  </c:chart>
  <c:externalData r:id="rId1"/>
  <c:userShapes r:id="rId2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plotArea>
      <c:layout/>
      <c:barChart>
        <c:barDir val="col"/>
        <c:grouping val="clustered"/>
        <c:ser>
          <c:idx val="0"/>
          <c:order val="0"/>
          <c:dPt>
            <c:idx val="8"/>
            <c:spPr>
              <a:solidFill>
                <a:srgbClr val="FF0000"/>
              </a:solidFill>
            </c:spPr>
          </c:dPt>
          <c:dPt>
            <c:idx val="9"/>
            <c:spPr>
              <a:solidFill>
                <a:srgbClr val="FF0000"/>
              </a:solidFill>
            </c:spPr>
          </c:dPt>
          <c:cat>
            <c:numRef>
              <c:f>Revenue!$G$3:$P$3</c:f>
              <c:numCache>
                <c:formatCode>General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Revenue!$G$14:$P$14</c:f>
              <c:numCache>
                <c:formatCode>#,##0</c:formatCode>
                <c:ptCount val="10"/>
                <c:pt idx="0">
                  <c:v>95122000</c:v>
                </c:pt>
                <c:pt idx="1">
                  <c:v>124477000</c:v>
                </c:pt>
                <c:pt idx="2">
                  <c:v>127182000</c:v>
                </c:pt>
                <c:pt idx="3">
                  <c:v>150512919.89680004</c:v>
                </c:pt>
                <c:pt idx="4">
                  <c:v>173920767.82720006</c:v>
                </c:pt>
                <c:pt idx="5">
                  <c:v>201203116.5684</c:v>
                </c:pt>
                <c:pt idx="6">
                  <c:v>233033872.61999995</c:v>
                </c:pt>
                <c:pt idx="7">
                  <c:v>270208634.25479996</c:v>
                </c:pt>
                <c:pt idx="8">
                  <c:v>313667279.41199988</c:v>
                </c:pt>
                <c:pt idx="9">
                  <c:v>321822628.67671198</c:v>
                </c:pt>
              </c:numCache>
            </c:numRef>
          </c:val>
        </c:ser>
        <c:axId val="81016704"/>
        <c:axId val="81018240"/>
      </c:barChart>
      <c:catAx>
        <c:axId val="81016704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700"/>
            </a:pPr>
            <a:endParaRPr lang="ko-KR"/>
          </a:p>
        </c:txPr>
        <c:crossAx val="81018240"/>
        <c:crosses val="autoZero"/>
        <c:auto val="1"/>
        <c:lblAlgn val="ctr"/>
        <c:lblOffset val="100"/>
      </c:catAx>
      <c:valAx>
        <c:axId val="81018240"/>
        <c:scaling>
          <c:orientation val="minMax"/>
        </c:scaling>
        <c:axPos val="l"/>
        <c:numFmt formatCode="#,##0" sourceLinked="1"/>
        <c:tickLblPos val="nextTo"/>
        <c:txPr>
          <a:bodyPr/>
          <a:lstStyle/>
          <a:p>
            <a:pPr>
              <a:defRPr sz="700"/>
            </a:pPr>
            <a:endParaRPr lang="ko-KR"/>
          </a:p>
        </c:txPr>
        <c:crossAx val="81016704"/>
        <c:crosses val="autoZero"/>
        <c:crossBetween val="between"/>
      </c:valAx>
    </c:plotArea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pieChart>
        <c:varyColors val="1"/>
        <c:ser>
          <c:idx val="0"/>
          <c:order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en-US" sz="500"/>
                      <a:t>70.3%</a:t>
                    </a:r>
                    <a:endParaRPr lang="en-US" altLang="en-US" sz="800"/>
                  </a:p>
                </c:rich>
              </c:tx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altLang="en-US" sz="500"/>
                      <a:t>14.8%</a:t>
                    </a:r>
                    <a:endParaRPr lang="en-US" altLang="en-US" sz="800"/>
                  </a:p>
                </c:rich>
              </c:tx>
              <c:showVal val="1"/>
            </c:dLbl>
            <c:dLbl>
              <c:idx val="2"/>
              <c:layout>
                <c:manualLayout>
                  <c:x val="0.10745029239766081"/>
                  <c:y val="8.4023919753086471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sz="500"/>
                      <a:t>14.9%</a:t>
                    </a:r>
                    <a:endParaRPr lang="en-US" altLang="en-US" sz="800"/>
                  </a:p>
                </c:rich>
              </c:tx>
              <c:showVal val="1"/>
            </c:dLbl>
            <c:txPr>
              <a:bodyPr/>
              <a:lstStyle/>
              <a:p>
                <a:pPr>
                  <a:defRPr sz="500"/>
                </a:pPr>
                <a:endParaRPr lang="ko-KR"/>
              </a:p>
            </c:txPr>
            <c:showVal val="1"/>
            <c:showLeaderLines val="1"/>
          </c:dLbls>
          <c:cat>
            <c:strRef>
              <c:f>Sheet2!$A$7:$A$9</c:f>
              <c:strCache>
                <c:ptCount val="3"/>
                <c:pt idx="0">
                  <c:v>동원</c:v>
                </c:pt>
                <c:pt idx="1">
                  <c:v>사조</c:v>
                </c:pt>
                <c:pt idx="2">
                  <c:v>오뚜기</c:v>
                </c:pt>
              </c:strCache>
            </c:strRef>
          </c:cat>
          <c:val>
            <c:numRef>
              <c:f>Sheet2!$B$7:$B$9</c:f>
              <c:numCache>
                <c:formatCode>General</c:formatCode>
                <c:ptCount val="3"/>
                <c:pt idx="0">
                  <c:v>70.3</c:v>
                </c:pt>
                <c:pt idx="1">
                  <c:v>14.8</c:v>
                </c:pt>
                <c:pt idx="2">
                  <c:v>14.900000000000006</c:v>
                </c:pt>
              </c:numCache>
            </c:numRef>
          </c:val>
        </c:ser>
        <c:firstSliceAng val="0"/>
      </c:pieChart>
    </c:plotArea>
    <c:plotVisOnly val="1"/>
    <c:dispBlanksAs val="zero"/>
  </c:chart>
  <c:txPr>
    <a:bodyPr/>
    <a:lstStyle/>
    <a:p>
      <a:pPr>
        <a:defRPr sz="1800"/>
      </a:pPr>
      <a:endParaRPr lang="ko-KR"/>
    </a:p>
  </c:txPr>
  <c:externalData r:id="rId1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pieChart>
        <c:varyColors val="1"/>
        <c:ser>
          <c:idx val="0"/>
          <c:order val="0"/>
          <c:dPt>
            <c:idx val="2"/>
            <c:spPr>
              <a:solidFill>
                <a:schemeClr val="accent2">
                  <a:lumMod val="75000"/>
                </a:schemeClr>
              </a:solidFill>
            </c:spPr>
          </c:dPt>
          <c:dPt>
            <c:idx val="3"/>
            <c:spPr>
              <a:solidFill>
                <a:schemeClr val="accent4">
                  <a:lumMod val="40000"/>
                  <a:lumOff val="60000"/>
                </a:schemeClr>
              </a:solidFill>
            </c:spPr>
          </c:dPt>
          <c:dLbls>
            <c:txPr>
              <a:bodyPr/>
              <a:lstStyle/>
              <a:p>
                <a:pPr>
                  <a:defRPr sz="600"/>
                </a:pPr>
                <a:endParaRPr lang="ko-KR"/>
              </a:p>
            </c:txPr>
            <c:showVal val="1"/>
            <c:showLeaderLines val="1"/>
          </c:dLbls>
          <c:cat>
            <c:strRef>
              <c:f>Sheet1!$G$15:$G$18</c:f>
              <c:strCache>
                <c:ptCount val="4"/>
                <c:pt idx="0">
                  <c:v>원일식품</c:v>
                </c:pt>
                <c:pt idx="1">
                  <c:v>시아스</c:v>
                </c:pt>
                <c:pt idx="2">
                  <c:v>동방푸드마스타</c:v>
                </c:pt>
                <c:pt idx="3">
                  <c:v>삼조셀텍</c:v>
                </c:pt>
              </c:strCache>
            </c:strRef>
          </c:cat>
          <c:val>
            <c:numRef>
              <c:f>Sheet1!$H$15:$H$18</c:f>
              <c:numCache>
                <c:formatCode>0.00</c:formatCode>
                <c:ptCount val="4"/>
                <c:pt idx="0">
                  <c:v>17.453924308909556</c:v>
                </c:pt>
                <c:pt idx="1">
                  <c:v>20.409528851598626</c:v>
                </c:pt>
                <c:pt idx="2">
                  <c:v>19.567938969121794</c:v>
                </c:pt>
                <c:pt idx="3">
                  <c:v>42.568607870370009</c:v>
                </c:pt>
              </c:numCache>
            </c:numRef>
          </c:val>
        </c:ser>
        <c:firstSliceAng val="0"/>
      </c:pieChart>
    </c:plotArea>
    <c:plotVisOnly val="1"/>
    <c:dispBlanksAs val="zero"/>
  </c:chart>
  <c:externalData r:id="rId1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pieChart>
        <c:varyColors val="1"/>
        <c:ser>
          <c:idx val="0"/>
          <c:order val="0"/>
          <c:dPt>
            <c:idx val="2"/>
            <c:spPr>
              <a:solidFill>
                <a:schemeClr val="accent2">
                  <a:lumMod val="75000"/>
                </a:schemeClr>
              </a:solidFill>
            </c:spPr>
          </c:dPt>
          <c:dPt>
            <c:idx val="3"/>
            <c:spPr>
              <a:solidFill>
                <a:schemeClr val="accent4">
                  <a:lumMod val="40000"/>
                  <a:lumOff val="60000"/>
                </a:schemeClr>
              </a:solidFill>
            </c:spPr>
          </c:dPt>
          <c:dLbls>
            <c:txPr>
              <a:bodyPr/>
              <a:lstStyle/>
              <a:p>
                <a:pPr>
                  <a:defRPr sz="600"/>
                </a:pPr>
                <a:endParaRPr lang="ko-KR"/>
              </a:p>
            </c:txPr>
            <c:showVal val="1"/>
            <c:showLeaderLines val="1"/>
          </c:dLbls>
          <c:cat>
            <c:strRef>
              <c:f>Sheet1!$G$15:$G$18</c:f>
              <c:strCache>
                <c:ptCount val="4"/>
                <c:pt idx="0">
                  <c:v>원일식품</c:v>
                </c:pt>
                <c:pt idx="1">
                  <c:v>시아스</c:v>
                </c:pt>
                <c:pt idx="2">
                  <c:v>동방푸드마스타</c:v>
                </c:pt>
                <c:pt idx="3">
                  <c:v>삼조셀텍</c:v>
                </c:pt>
              </c:strCache>
            </c:strRef>
          </c:cat>
          <c:val>
            <c:numRef>
              <c:f>Sheet1!$I$15:$I$18</c:f>
              <c:numCache>
                <c:formatCode>0.00</c:formatCode>
                <c:ptCount val="4"/>
                <c:pt idx="0">
                  <c:v>17.915755086029186</c:v>
                </c:pt>
                <c:pt idx="1">
                  <c:v>19.875085276970747</c:v>
                </c:pt>
                <c:pt idx="2">
                  <c:v>19.415405323896579</c:v>
                </c:pt>
                <c:pt idx="3">
                  <c:v>42.793754313103506</c:v>
                </c:pt>
              </c:numCache>
            </c:numRef>
          </c:val>
        </c:ser>
        <c:firstSliceAng val="0"/>
      </c:pieChart>
    </c:plotArea>
    <c:legend>
      <c:legendPos val="r"/>
      <c:layout/>
      <c:txPr>
        <a:bodyPr/>
        <a:lstStyle/>
        <a:p>
          <a:pPr rtl="0">
            <a:defRPr sz="600"/>
          </a:pPr>
          <a:endParaRPr lang="ko-KR"/>
        </a:p>
      </c:txPr>
    </c:legend>
    <c:plotVisOnly val="1"/>
    <c:dispBlanksAs val="zero"/>
  </c:chart>
  <c:externalData r:id="rId1"/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plotArea>
      <c:layout/>
      <c:barChart>
        <c:barDir val="col"/>
        <c:grouping val="clustered"/>
        <c:ser>
          <c:idx val="0"/>
          <c:order val="0"/>
          <c:tx>
            <c:v>뚜레주르</c:v>
          </c:tx>
          <c:cat>
            <c:numRef>
              <c:f>Revenue!$J$3:$O$3</c:f>
              <c:numCache>
                <c:formatCode>General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Revenue!$J$29:$O$29</c:f>
              <c:numCache>
                <c:formatCode>General</c:formatCode>
                <c:ptCount val="6"/>
                <c:pt idx="0">
                  <c:v>34</c:v>
                </c:pt>
                <c:pt idx="1">
                  <c:v>426</c:v>
                </c:pt>
                <c:pt idx="2">
                  <c:v>818</c:v>
                </c:pt>
                <c:pt idx="3">
                  <c:v>1210</c:v>
                </c:pt>
                <c:pt idx="4">
                  <c:v>1600</c:v>
                </c:pt>
                <c:pt idx="5">
                  <c:v>1645</c:v>
                </c:pt>
              </c:numCache>
            </c:numRef>
          </c:val>
        </c:ser>
        <c:ser>
          <c:idx val="1"/>
          <c:order val="1"/>
          <c:tx>
            <c:v>미스터피자</c:v>
          </c:tx>
          <c:cat>
            <c:numRef>
              <c:f>Revenue!$J$3:$O$3</c:f>
              <c:numCache>
                <c:formatCode>General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Revenue!$J$30:$O$30</c:f>
              <c:numCache>
                <c:formatCode>General</c:formatCode>
                <c:ptCount val="6"/>
                <c:pt idx="0">
                  <c:v>25</c:v>
                </c:pt>
                <c:pt idx="1">
                  <c:v>269</c:v>
                </c:pt>
                <c:pt idx="2">
                  <c:v>513</c:v>
                </c:pt>
                <c:pt idx="3">
                  <c:v>757</c:v>
                </c:pt>
                <c:pt idx="4">
                  <c:v>1000</c:v>
                </c:pt>
                <c:pt idx="5">
                  <c:v>1045</c:v>
                </c:pt>
              </c:numCache>
            </c:numRef>
          </c:val>
        </c:ser>
        <c:ser>
          <c:idx val="2"/>
          <c:order val="2"/>
          <c:tx>
            <c:v>파리바게트</c:v>
          </c:tx>
          <c:spPr>
            <a:solidFill>
              <a:schemeClr val="tx2">
                <a:lumMod val="40000"/>
                <a:lumOff val="60000"/>
              </a:schemeClr>
            </a:solidFill>
          </c:spPr>
          <c:cat>
            <c:numRef>
              <c:f>Revenue!$J$3:$O$3</c:f>
              <c:numCache>
                <c:formatCode>General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Revenue!$J$31:$O$31</c:f>
              <c:numCache>
                <c:formatCode>0</c:formatCode>
                <c:ptCount val="6"/>
                <c:pt idx="0" formatCode="General">
                  <c:v>123</c:v>
                </c:pt>
                <c:pt idx="1">
                  <c:v>311.5</c:v>
                </c:pt>
                <c:pt idx="2" formatCode="General">
                  <c:v>500</c:v>
                </c:pt>
                <c:pt idx="3" formatCode="General">
                  <c:v>545</c:v>
                </c:pt>
                <c:pt idx="4" formatCode="General">
                  <c:v>590</c:v>
                </c:pt>
                <c:pt idx="5" formatCode="General">
                  <c:v>635</c:v>
                </c:pt>
              </c:numCache>
            </c:numRef>
          </c:val>
        </c:ser>
        <c:axId val="81756928"/>
        <c:axId val="81758464"/>
      </c:barChart>
      <c:catAx>
        <c:axId val="81756928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700"/>
            </a:pPr>
            <a:endParaRPr lang="ko-KR"/>
          </a:p>
        </c:txPr>
        <c:crossAx val="81758464"/>
        <c:crosses val="autoZero"/>
        <c:auto val="1"/>
        <c:lblAlgn val="ctr"/>
        <c:lblOffset val="100"/>
      </c:catAx>
      <c:valAx>
        <c:axId val="81758464"/>
        <c:scaling>
          <c:orientation val="minMax"/>
        </c:scaling>
        <c:axPos val="l"/>
        <c:numFmt formatCode="General" sourceLinked="1"/>
        <c:tickLblPos val="nextTo"/>
        <c:txPr>
          <a:bodyPr/>
          <a:lstStyle/>
          <a:p>
            <a:pPr>
              <a:defRPr sz="700"/>
            </a:pPr>
            <a:endParaRPr lang="ko-KR"/>
          </a:p>
        </c:txPr>
        <c:crossAx val="81756928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700"/>
          </a:pPr>
          <a:endParaRPr lang="ko-KR"/>
        </a:p>
      </c:txPr>
    </c:legend>
    <c:plotVisOnly val="1"/>
    <c:dispBlanksAs val="gap"/>
  </c:chart>
  <c:externalData r:id="rId1"/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barChart>
        <c:barDir val="col"/>
        <c:grouping val="clustered"/>
        <c:ser>
          <c:idx val="0"/>
          <c:order val="0"/>
          <c:dPt>
            <c:idx val="7"/>
            <c:spPr>
              <a:solidFill>
                <a:srgbClr val="FF0000"/>
              </a:solidFill>
            </c:spPr>
          </c:dPt>
          <c:dPt>
            <c:idx val="8"/>
            <c:spPr>
              <a:solidFill>
                <a:srgbClr val="FF0000"/>
              </a:solidFill>
            </c:spPr>
          </c:dPt>
          <c:cat>
            <c:numRef>
              <c:f>Revenue!$G$3:$O$3</c:f>
              <c:numCache>
                <c:formatCode>General</c:formatCod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numCache>
            </c:numRef>
          </c:cat>
          <c:val>
            <c:numRef>
              <c:f>Revenue!$G$28:$O$28</c:f>
              <c:numCache>
                <c:formatCode>_(* #,##0_);_(* \(#,##0\);_(* "-"_);_(@_)</c:formatCode>
                <c:ptCount val="9"/>
                <c:pt idx="0">
                  <c:v>1226811</c:v>
                </c:pt>
                <c:pt idx="1">
                  <c:v>1652341</c:v>
                </c:pt>
                <c:pt idx="2">
                  <c:v>3299585</c:v>
                </c:pt>
                <c:pt idx="3">
                  <c:v>2660000</c:v>
                </c:pt>
                <c:pt idx="4">
                  <c:v>14710384.615384612</c:v>
                </c:pt>
                <c:pt idx="5">
                  <c:v>26760769.230769239</c:v>
                </c:pt>
                <c:pt idx="6">
                  <c:v>36713846.153846137</c:v>
                </c:pt>
                <c:pt idx="7">
                  <c:v>43201823.040000007</c:v>
                </c:pt>
                <c:pt idx="8">
                  <c:v>44325070.439040013</c:v>
                </c:pt>
              </c:numCache>
            </c:numRef>
          </c:val>
        </c:ser>
        <c:axId val="81783808"/>
        <c:axId val="81855232"/>
      </c:barChart>
      <c:catAx>
        <c:axId val="81783808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700"/>
            </a:pPr>
            <a:endParaRPr lang="ko-KR"/>
          </a:p>
        </c:txPr>
        <c:crossAx val="81855232"/>
        <c:crosses val="autoZero"/>
        <c:auto val="1"/>
        <c:lblAlgn val="ctr"/>
        <c:lblOffset val="100"/>
      </c:catAx>
      <c:valAx>
        <c:axId val="81855232"/>
        <c:scaling>
          <c:orientation val="minMax"/>
        </c:scaling>
        <c:axPos val="l"/>
        <c:numFmt formatCode="_(* #,##0_);_(* \(#,##0\);_(* &quot;-&quot;_);_(@_)" sourceLinked="1"/>
        <c:tickLblPos val="nextTo"/>
        <c:txPr>
          <a:bodyPr/>
          <a:lstStyle/>
          <a:p>
            <a:pPr>
              <a:defRPr sz="700"/>
            </a:pPr>
            <a:endParaRPr lang="ko-KR"/>
          </a:p>
        </c:txPr>
        <c:crossAx val="81783808"/>
        <c:crosses val="autoZero"/>
        <c:crossBetween val="between"/>
        <c:majorUnit val="10000000"/>
      </c:valAx>
    </c:plotArea>
    <c:plotVisOnly val="1"/>
    <c:dispBlanksAs val="gap"/>
  </c:chart>
  <c:externalData r:id="rId1"/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barChart>
        <c:barDir val="col"/>
        <c:grouping val="clustered"/>
        <c:ser>
          <c:idx val="0"/>
          <c:order val="0"/>
          <c:cat>
            <c:numRef>
              <c:f>Revenue!$G$3:$O$3</c:f>
              <c:numCache>
                <c:formatCode>General</c:formatCod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numCache>
            </c:numRef>
          </c:cat>
          <c:val>
            <c:numRef>
              <c:f>Revenue!$G$33:$O$33</c:f>
              <c:numCache>
                <c:formatCode>_(* #,##0_);_(* \(#,##0\);_(* "-"_);_(@_)</c:formatCode>
                <c:ptCount val="9"/>
                <c:pt idx="0">
                  <c:v>81669416</c:v>
                </c:pt>
                <c:pt idx="1">
                  <c:v>95584770</c:v>
                </c:pt>
                <c:pt idx="2">
                  <c:v>111209126</c:v>
                </c:pt>
                <c:pt idx="3">
                  <c:v>113375189.066</c:v>
                </c:pt>
                <c:pt idx="4">
                  <c:v>128304168.59710062</c:v>
                </c:pt>
                <c:pt idx="5">
                  <c:v>143307991.59600991</c:v>
                </c:pt>
                <c:pt idx="6">
                  <c:v>156291296.30058303</c:v>
                </c:pt>
                <c:pt idx="7">
                  <c:v>165888286.89055204</c:v>
                </c:pt>
                <c:pt idx="8">
                  <c:v>170201382.34970638</c:v>
                </c:pt>
              </c:numCache>
            </c:numRef>
          </c:val>
        </c:ser>
        <c:axId val="81866752"/>
        <c:axId val="81868288"/>
      </c:barChart>
      <c:catAx>
        <c:axId val="81866752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700"/>
            </a:pPr>
            <a:endParaRPr lang="ko-KR"/>
          </a:p>
        </c:txPr>
        <c:crossAx val="81868288"/>
        <c:crosses val="autoZero"/>
        <c:auto val="1"/>
        <c:lblAlgn val="ctr"/>
        <c:lblOffset val="100"/>
      </c:catAx>
      <c:valAx>
        <c:axId val="81868288"/>
        <c:scaling>
          <c:orientation val="minMax"/>
        </c:scaling>
        <c:axPos val="l"/>
        <c:numFmt formatCode="_(* #,##0_);_(* \(#,##0\);_(* &quot;-&quot;_);_(@_)" sourceLinked="1"/>
        <c:tickLblPos val="nextTo"/>
        <c:txPr>
          <a:bodyPr/>
          <a:lstStyle/>
          <a:p>
            <a:pPr>
              <a:defRPr sz="700"/>
            </a:pPr>
            <a:endParaRPr lang="ko-KR"/>
          </a:p>
        </c:txPr>
        <c:crossAx val="81866752"/>
        <c:crosses val="autoZero"/>
        <c:crossBetween val="between"/>
      </c:valAx>
    </c:plotArea>
    <c:plotVisOnly val="1"/>
    <c:dispBlanksAs val="gap"/>
  </c:chart>
  <c:externalData r:id="rId1"/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barChart>
        <c:barDir val="col"/>
        <c:grouping val="clustered"/>
        <c:ser>
          <c:idx val="0"/>
          <c:order val="0"/>
          <c:dPt>
            <c:idx val="4"/>
            <c:spPr>
              <a:solidFill>
                <a:srgbClr val="FF0000"/>
              </a:solidFill>
            </c:spPr>
          </c:dPt>
          <c:dPt>
            <c:idx val="5"/>
            <c:spPr>
              <a:solidFill>
                <a:srgbClr val="FF0000"/>
              </a:solidFill>
            </c:spPr>
          </c:dPt>
          <c:dPt>
            <c:idx val="6"/>
            <c:spPr>
              <a:solidFill>
                <a:srgbClr val="FF0000"/>
              </a:solidFill>
            </c:spPr>
          </c:dPt>
          <c:dPt>
            <c:idx val="7"/>
            <c:spPr>
              <a:solidFill>
                <a:srgbClr val="FF0000"/>
              </a:solidFill>
            </c:spPr>
          </c:dPt>
          <c:dPt>
            <c:idx val="8"/>
            <c:spPr>
              <a:solidFill>
                <a:srgbClr val="FF0000"/>
              </a:solidFill>
            </c:spPr>
          </c:dPt>
          <c:cat>
            <c:numRef>
              <c:f>Revenue!$G$3:$O$3</c:f>
              <c:numCache>
                <c:formatCode>General</c:formatCod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numCache>
            </c:numRef>
          </c:cat>
          <c:val>
            <c:numRef>
              <c:f>Revenue!$G$32:$O$32</c:f>
              <c:numCache>
                <c:formatCode>_(* #,##0_);_(* \(#,##0\);_(* "-"_);_(@_)</c:formatCode>
                <c:ptCount val="9"/>
                <c:pt idx="0">
                  <c:v>80442605</c:v>
                </c:pt>
                <c:pt idx="1">
                  <c:v>93932429</c:v>
                </c:pt>
                <c:pt idx="2">
                  <c:v>107909541</c:v>
                </c:pt>
                <c:pt idx="3">
                  <c:v>110715189.066</c:v>
                </c:pt>
                <c:pt idx="4">
                  <c:v>113593783.98171602</c:v>
                </c:pt>
                <c:pt idx="5">
                  <c:v>116547222.36524059</c:v>
                </c:pt>
                <c:pt idx="6">
                  <c:v>119577450.14673688</c:v>
                </c:pt>
                <c:pt idx="7">
                  <c:v>122686463.85055199</c:v>
                </c:pt>
                <c:pt idx="8">
                  <c:v>125876311.91066644</c:v>
                </c:pt>
              </c:numCache>
            </c:numRef>
          </c:val>
        </c:ser>
        <c:axId val="81910400"/>
        <c:axId val="81793408"/>
      </c:barChart>
      <c:catAx>
        <c:axId val="81910400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700"/>
            </a:pPr>
            <a:endParaRPr lang="ko-KR"/>
          </a:p>
        </c:txPr>
        <c:crossAx val="81793408"/>
        <c:crosses val="autoZero"/>
        <c:auto val="1"/>
        <c:lblAlgn val="ctr"/>
        <c:lblOffset val="100"/>
      </c:catAx>
      <c:valAx>
        <c:axId val="81793408"/>
        <c:scaling>
          <c:orientation val="minMax"/>
        </c:scaling>
        <c:axPos val="l"/>
        <c:numFmt formatCode="_(* #,##0_);_(* \(#,##0\);_(* &quot;-&quot;_);_(@_)" sourceLinked="1"/>
        <c:tickLblPos val="nextTo"/>
        <c:txPr>
          <a:bodyPr/>
          <a:lstStyle/>
          <a:p>
            <a:pPr>
              <a:defRPr sz="700"/>
            </a:pPr>
            <a:endParaRPr lang="ko-KR"/>
          </a:p>
        </c:txPr>
        <c:crossAx val="81910400"/>
        <c:crosses val="autoZero"/>
        <c:crossBetween val="between"/>
      </c:valAx>
    </c:plotArea>
    <c:plotVisOnly val="1"/>
    <c:dispBlanksAs val="gap"/>
  </c:chart>
  <c:externalData r:id="rId1"/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barChart>
        <c:barDir val="col"/>
        <c:grouping val="clustered"/>
        <c:ser>
          <c:idx val="0"/>
          <c:order val="0"/>
          <c:tx>
            <c:strRef>
              <c:f>'유제품-우유'!$I$6</c:f>
              <c:strCache>
                <c:ptCount val="1"/>
                <c:pt idx="0">
                  <c:v>소비</c:v>
                </c:pt>
              </c:strCache>
            </c:strRef>
          </c:tx>
          <c:cat>
            <c:numRef>
              <c:f>'유제품-우유'!$G$7:$G$25</c:f>
              <c:numCache>
                <c:formatCode>General</c:formatCode>
                <c:ptCount val="19"/>
                <c:pt idx="0">
                  <c:v>1991</c:v>
                </c:pt>
                <c:pt idx="1">
                  <c:v>1992</c:v>
                </c:pt>
                <c:pt idx="2">
                  <c:v>1993</c:v>
                </c:pt>
                <c:pt idx="3">
                  <c:v>1994</c:v>
                </c:pt>
                <c:pt idx="4">
                  <c:v>1995</c:v>
                </c:pt>
                <c:pt idx="5">
                  <c:v>1996</c:v>
                </c:pt>
                <c:pt idx="6">
                  <c:v>1997</c:v>
                </c:pt>
                <c:pt idx="7">
                  <c:v>1998</c:v>
                </c:pt>
                <c:pt idx="8">
                  <c:v>1999</c:v>
                </c:pt>
                <c:pt idx="9">
                  <c:v>2000</c:v>
                </c:pt>
                <c:pt idx="10">
                  <c:v>2001</c:v>
                </c:pt>
                <c:pt idx="11">
                  <c:v>2002</c:v>
                </c:pt>
                <c:pt idx="12">
                  <c:v>2003</c:v>
                </c:pt>
                <c:pt idx="13">
                  <c:v>2004</c:v>
                </c:pt>
                <c:pt idx="14">
                  <c:v>2005</c:v>
                </c:pt>
                <c:pt idx="15">
                  <c:v>2006</c:v>
                </c:pt>
                <c:pt idx="16">
                  <c:v>2007</c:v>
                </c:pt>
                <c:pt idx="17">
                  <c:v>2008</c:v>
                </c:pt>
                <c:pt idx="18">
                  <c:v>2009</c:v>
                </c:pt>
              </c:numCache>
            </c:numRef>
          </c:cat>
          <c:val>
            <c:numRef>
              <c:f>'유제품-우유'!$I$7:$I$25</c:f>
              <c:numCache>
                <c:formatCode>#,##0</c:formatCode>
                <c:ptCount val="19"/>
                <c:pt idx="0">
                  <c:v>1869205</c:v>
                </c:pt>
                <c:pt idx="1">
                  <c:v>1920441</c:v>
                </c:pt>
                <c:pt idx="2">
                  <c:v>1983673</c:v>
                </c:pt>
                <c:pt idx="3">
                  <c:v>2078347</c:v>
                </c:pt>
                <c:pt idx="4">
                  <c:v>2143841</c:v>
                </c:pt>
                <c:pt idx="5">
                  <c:v>2465363</c:v>
                </c:pt>
                <c:pt idx="6">
                  <c:v>2451237</c:v>
                </c:pt>
                <c:pt idx="7">
                  <c:v>2298922</c:v>
                </c:pt>
                <c:pt idx="8">
                  <c:v>2752179</c:v>
                </c:pt>
                <c:pt idx="9">
                  <c:v>2811512</c:v>
                </c:pt>
                <c:pt idx="10">
                  <c:v>3045732</c:v>
                </c:pt>
                <c:pt idx="11">
                  <c:v>3092279</c:v>
                </c:pt>
                <c:pt idx="12">
                  <c:v>3036917</c:v>
                </c:pt>
                <c:pt idx="13">
                  <c:v>3123528</c:v>
                </c:pt>
                <c:pt idx="14">
                  <c:v>3078510</c:v>
                </c:pt>
                <c:pt idx="15">
                  <c:v>3121676</c:v>
                </c:pt>
                <c:pt idx="16">
                  <c:v>3101499</c:v>
                </c:pt>
                <c:pt idx="17">
                  <c:v>3034899</c:v>
                </c:pt>
                <c:pt idx="18">
                  <c:v>3110695</c:v>
                </c:pt>
              </c:numCache>
            </c:numRef>
          </c:val>
        </c:ser>
        <c:gapWidth val="236"/>
        <c:overlap val="-100"/>
        <c:axId val="82004992"/>
        <c:axId val="82003456"/>
      </c:barChart>
      <c:lineChart>
        <c:grouping val="standard"/>
        <c:ser>
          <c:idx val="1"/>
          <c:order val="1"/>
          <c:tx>
            <c:strRef>
              <c:f>'유제품-우유'!$J$6</c:f>
              <c:strCache>
                <c:ptCount val="1"/>
                <c:pt idx="0">
                  <c:v>1인당 소비</c:v>
                </c:pt>
              </c:strCache>
            </c:strRef>
          </c:tx>
          <c:marker>
            <c:symbol val="none"/>
          </c:marker>
          <c:val>
            <c:numRef>
              <c:f>'유제품-우유'!$J$7:$J$25</c:f>
              <c:numCache>
                <c:formatCode>General</c:formatCode>
                <c:ptCount val="19"/>
                <c:pt idx="0">
                  <c:v>43.2</c:v>
                </c:pt>
                <c:pt idx="1">
                  <c:v>43.9</c:v>
                </c:pt>
                <c:pt idx="2">
                  <c:v>44.9</c:v>
                </c:pt>
                <c:pt idx="3">
                  <c:v>46.6</c:v>
                </c:pt>
                <c:pt idx="4">
                  <c:v>47.5</c:v>
                </c:pt>
                <c:pt idx="5">
                  <c:v>54.2</c:v>
                </c:pt>
                <c:pt idx="6">
                  <c:v>53.1</c:v>
                </c:pt>
                <c:pt idx="7">
                  <c:v>49.4</c:v>
                </c:pt>
                <c:pt idx="8">
                  <c:v>58.9</c:v>
                </c:pt>
                <c:pt idx="9">
                  <c:v>59.6</c:v>
                </c:pt>
                <c:pt idx="10">
                  <c:v>63.9</c:v>
                </c:pt>
                <c:pt idx="11">
                  <c:v>64.2</c:v>
                </c:pt>
                <c:pt idx="12">
                  <c:v>62.4</c:v>
                </c:pt>
                <c:pt idx="13">
                  <c:v>63.9</c:v>
                </c:pt>
                <c:pt idx="14">
                  <c:v>62.7</c:v>
                </c:pt>
                <c:pt idx="15">
                  <c:v>63.6</c:v>
                </c:pt>
                <c:pt idx="16">
                  <c:v>63</c:v>
                </c:pt>
                <c:pt idx="17">
                  <c:v>61.5</c:v>
                </c:pt>
                <c:pt idx="18">
                  <c:v>62.3</c:v>
                </c:pt>
              </c:numCache>
            </c:numRef>
          </c:val>
        </c:ser>
        <c:marker val="1"/>
        <c:axId val="81987840"/>
        <c:axId val="82001920"/>
      </c:lineChart>
      <c:catAx>
        <c:axId val="81987840"/>
        <c:scaling>
          <c:orientation val="minMax"/>
        </c:scaling>
        <c:delete val="1"/>
        <c:axPos val="b"/>
        <c:tickLblPos val="none"/>
        <c:crossAx val="82001920"/>
        <c:crosses val="autoZero"/>
        <c:auto val="1"/>
        <c:lblAlgn val="ctr"/>
        <c:lblOffset val="100"/>
      </c:catAx>
      <c:valAx>
        <c:axId val="82001920"/>
        <c:scaling>
          <c:orientation val="minMax"/>
          <c:max val="100"/>
          <c:min val="0"/>
        </c:scaling>
        <c:axPos val="l"/>
        <c:numFmt formatCode="General" sourceLinked="1"/>
        <c:tickLblPos val="nextTo"/>
        <c:txPr>
          <a:bodyPr/>
          <a:lstStyle/>
          <a:p>
            <a:pPr>
              <a:defRPr sz="700"/>
            </a:pPr>
            <a:endParaRPr lang="ko-KR"/>
          </a:p>
        </c:txPr>
        <c:crossAx val="81987840"/>
        <c:crosses val="autoZero"/>
        <c:crossBetween val="between"/>
      </c:valAx>
      <c:valAx>
        <c:axId val="82003456"/>
        <c:scaling>
          <c:orientation val="minMax"/>
        </c:scaling>
        <c:axPos val="r"/>
        <c:numFmt formatCode="#,##0" sourceLinked="1"/>
        <c:tickLblPos val="nextTo"/>
        <c:txPr>
          <a:bodyPr/>
          <a:lstStyle/>
          <a:p>
            <a:pPr>
              <a:defRPr sz="700"/>
            </a:pPr>
            <a:endParaRPr lang="ko-KR"/>
          </a:p>
        </c:txPr>
        <c:crossAx val="82004992"/>
        <c:crosses val="max"/>
        <c:crossBetween val="between"/>
      </c:valAx>
      <c:catAx>
        <c:axId val="82004992"/>
        <c:scaling>
          <c:orientation val="minMax"/>
        </c:scaling>
        <c:delete val="1"/>
        <c:axPos val="b"/>
        <c:numFmt formatCode="General" sourceLinked="1"/>
        <c:tickLblPos val="none"/>
        <c:crossAx val="82003456"/>
        <c:crosses val="autoZero"/>
        <c:auto val="1"/>
        <c:lblAlgn val="ctr"/>
        <c:lblOffset val="100"/>
      </c:catAx>
    </c:plotArea>
    <c:plotVisOnly val="1"/>
    <c:dispBlanksAs val="gap"/>
  </c:chart>
  <c:externalData r:id="rId1"/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'유제품-가공유'!$A$3</c:f>
              <c:strCache>
                <c:ptCount val="1"/>
                <c:pt idx="0">
                  <c:v>가공유</c:v>
                </c:pt>
              </c:strCache>
            </c:strRef>
          </c:tx>
          <c:cat>
            <c:numRef>
              <c:f>'유제품-가공유'!$B$2:$K$2</c:f>
              <c:numCache>
                <c:formatCode>General</c:formatCode>
                <c:ptCount val="10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  <c:pt idx="9">
                  <c:v>2012</c:v>
                </c:pt>
              </c:numCache>
            </c:numRef>
          </c:cat>
          <c:val>
            <c:numRef>
              <c:f>'유제품-가공유'!$B$3:$K$3</c:f>
              <c:numCache>
                <c:formatCode>General</c:formatCode>
                <c:ptCount val="10"/>
                <c:pt idx="0">
                  <c:v>9.3700000000000028</c:v>
                </c:pt>
                <c:pt idx="1">
                  <c:v>9.43</c:v>
                </c:pt>
                <c:pt idx="2">
                  <c:v>7.9</c:v>
                </c:pt>
                <c:pt idx="3">
                  <c:v>7.03</c:v>
                </c:pt>
                <c:pt idx="4">
                  <c:v>6.89</c:v>
                </c:pt>
                <c:pt idx="5">
                  <c:v>7.17</c:v>
                </c:pt>
                <c:pt idx="6">
                  <c:v>6.35</c:v>
                </c:pt>
                <c:pt idx="7">
                  <c:v>5.6499999999999995</c:v>
                </c:pt>
                <c:pt idx="8">
                  <c:v>5.75</c:v>
                </c:pt>
                <c:pt idx="9">
                  <c:v>5.6</c:v>
                </c:pt>
              </c:numCache>
            </c:numRef>
          </c:val>
        </c:ser>
        <c:axId val="83171584"/>
        <c:axId val="83177472"/>
      </c:barChart>
      <c:catAx>
        <c:axId val="83171584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700"/>
            </a:pPr>
            <a:endParaRPr lang="ko-KR"/>
          </a:p>
        </c:txPr>
        <c:crossAx val="83177472"/>
        <c:crosses val="autoZero"/>
        <c:auto val="1"/>
        <c:lblAlgn val="ctr"/>
        <c:lblOffset val="100"/>
      </c:catAx>
      <c:valAx>
        <c:axId val="83177472"/>
        <c:scaling>
          <c:orientation val="minMax"/>
        </c:scaling>
        <c:axPos val="l"/>
        <c:numFmt formatCode="General" sourceLinked="1"/>
        <c:tickLblPos val="nextTo"/>
        <c:txPr>
          <a:bodyPr/>
          <a:lstStyle/>
          <a:p>
            <a:pPr>
              <a:defRPr sz="700"/>
            </a:pPr>
            <a:endParaRPr lang="ko-KR"/>
          </a:p>
        </c:txPr>
        <c:crossAx val="83171584"/>
        <c:crosses val="autoZero"/>
        <c:crossBetween val="between"/>
      </c:valAx>
    </c:plotArea>
    <c:plotVisOnly val="1"/>
    <c:dispBlanksAs val="gap"/>
  </c:chart>
  <c:externalData r:id="rId1"/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barChart>
        <c:barDir val="col"/>
        <c:grouping val="clustered"/>
        <c:ser>
          <c:idx val="0"/>
          <c:order val="0"/>
          <c:cat>
            <c:numRef>
              <c:f>'유제품-가공유'!$B$2:$K$2</c:f>
              <c:numCache>
                <c:formatCode>General</c:formatCode>
                <c:ptCount val="10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  <c:pt idx="9">
                  <c:v>2012</c:v>
                </c:pt>
              </c:numCache>
            </c:numRef>
          </c:cat>
          <c:val>
            <c:numRef>
              <c:f>'유제품-가공유'!$B$4:$K$4</c:f>
              <c:numCache>
                <c:formatCode>General</c:formatCode>
                <c:ptCount val="10"/>
                <c:pt idx="0">
                  <c:v>11.450000000000003</c:v>
                </c:pt>
                <c:pt idx="1">
                  <c:v>10.79</c:v>
                </c:pt>
                <c:pt idx="2">
                  <c:v>9.9</c:v>
                </c:pt>
                <c:pt idx="3">
                  <c:v>10.29</c:v>
                </c:pt>
                <c:pt idx="4">
                  <c:v>9.8700000000000028</c:v>
                </c:pt>
                <c:pt idx="5">
                  <c:v>9.19</c:v>
                </c:pt>
                <c:pt idx="6">
                  <c:v>8.94</c:v>
                </c:pt>
                <c:pt idx="7">
                  <c:v>10.06</c:v>
                </c:pt>
                <c:pt idx="8">
                  <c:v>10.380000000000004</c:v>
                </c:pt>
                <c:pt idx="9">
                  <c:v>11.03</c:v>
                </c:pt>
              </c:numCache>
            </c:numRef>
          </c:val>
        </c:ser>
        <c:axId val="83213312"/>
        <c:axId val="83215104"/>
      </c:barChart>
      <c:catAx>
        <c:axId val="83213312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700"/>
            </a:pPr>
            <a:endParaRPr lang="ko-KR"/>
          </a:p>
        </c:txPr>
        <c:crossAx val="83215104"/>
        <c:crosses val="autoZero"/>
        <c:auto val="1"/>
        <c:lblAlgn val="ctr"/>
        <c:lblOffset val="100"/>
      </c:catAx>
      <c:valAx>
        <c:axId val="83215104"/>
        <c:scaling>
          <c:orientation val="minMax"/>
        </c:scaling>
        <c:axPos val="l"/>
        <c:numFmt formatCode="General" sourceLinked="1"/>
        <c:tickLblPos val="nextTo"/>
        <c:txPr>
          <a:bodyPr/>
          <a:lstStyle/>
          <a:p>
            <a:pPr>
              <a:defRPr sz="700"/>
            </a:pPr>
            <a:endParaRPr lang="ko-KR"/>
          </a:p>
        </c:txPr>
        <c:crossAx val="83213312"/>
        <c:crosses val="autoZero"/>
        <c:crossBetween val="between"/>
      </c:valAx>
    </c:plotArea>
    <c:plotVisOnly val="1"/>
    <c:dispBlanksAs val="gap"/>
  </c:chart>
  <c:externalData r:id="rId1"/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>
                <a:solidFill>
                  <a:schemeClr val="tx2"/>
                </a:solidFill>
              </a:rPr>
              <a:t>생산 실적</a:t>
            </a:r>
            <a:endParaRPr lang="en-US" altLang="ko-KR" sz="1000">
              <a:solidFill>
                <a:schemeClr val="tx2"/>
              </a:solidFill>
            </a:endParaRPr>
          </a:p>
        </c:rich>
      </c:tx>
      <c:layout/>
      <c:spPr>
        <a:noFill/>
        <a:ln>
          <a:noFill/>
        </a:ln>
        <a:effectLst/>
      </c:spPr>
    </c:title>
    <c:plotArea>
      <c:layout>
        <c:manualLayout>
          <c:layoutTarget val="inner"/>
          <c:xMode val="edge"/>
          <c:yMode val="edge"/>
          <c:x val="0.11081714785651793"/>
          <c:y val="0.20467592592592587"/>
          <c:w val="0.85297440944881986"/>
          <c:h val="0.68792468649752192"/>
        </c:manualLayout>
      </c:layout>
      <c:lineChart>
        <c:grouping val="standard"/>
        <c:ser>
          <c:idx val="0"/>
          <c:order val="0"/>
          <c:tx>
            <c:strRef>
              <c:f>Sheet8!$C$18</c:f>
              <c:strCache>
                <c:ptCount val="1"/>
                <c:pt idx="0">
                  <c:v>수원 소계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Sheet8!$E$14:$G$14</c:f>
              <c:numCache>
                <c:formatCode>General</c:formatCode>
                <c:ptCount val="3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</c:numCache>
            </c:numRef>
          </c:cat>
          <c:val>
            <c:numRef>
              <c:f>Sheet8!$E$18:$G$18</c:f>
              <c:numCache>
                <c:formatCode>#,##0</c:formatCode>
                <c:ptCount val="3"/>
                <c:pt idx="0">
                  <c:v>62450</c:v>
                </c:pt>
                <c:pt idx="1">
                  <c:v>57030.537000000004</c:v>
                </c:pt>
                <c:pt idx="2">
                  <c:v>68118</c:v>
                </c:pt>
              </c:numCache>
            </c:numRef>
          </c:val>
        </c:ser>
        <c:ser>
          <c:idx val="1"/>
          <c:order val="1"/>
          <c:tx>
            <c:strRef>
              <c:f>Sheet8!$C$20</c:f>
              <c:strCache>
                <c:ptCount val="1"/>
                <c:pt idx="0">
                  <c:v>강진 소계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Sheet8!$E$14:$G$14</c:f>
              <c:numCache>
                <c:formatCode>General</c:formatCode>
                <c:ptCount val="3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</c:numCache>
            </c:numRef>
          </c:cat>
          <c:val>
            <c:numRef>
              <c:f>Sheet8!$E$20:$G$20</c:f>
              <c:numCache>
                <c:formatCode>#,##0</c:formatCode>
                <c:ptCount val="3"/>
                <c:pt idx="0">
                  <c:v>17903</c:v>
                </c:pt>
                <c:pt idx="1">
                  <c:v>24539.169000000002</c:v>
                </c:pt>
                <c:pt idx="2">
                  <c:v>33719</c:v>
                </c:pt>
              </c:numCache>
            </c:numRef>
          </c:val>
        </c:ser>
        <c:ser>
          <c:idx val="2"/>
          <c:order val="2"/>
          <c:tx>
            <c:strRef>
              <c:f>Sheet8!$C$24</c:f>
              <c:strCache>
                <c:ptCount val="1"/>
                <c:pt idx="0">
                  <c:v>정읍 소계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Sheet8!$E$14:$G$14</c:f>
              <c:numCache>
                <c:formatCode>General</c:formatCode>
                <c:ptCount val="3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</c:numCache>
            </c:numRef>
          </c:cat>
          <c:val>
            <c:numRef>
              <c:f>Sheet8!$E$24:$G$24</c:f>
              <c:numCache>
                <c:formatCode>#,##0</c:formatCode>
                <c:ptCount val="3"/>
                <c:pt idx="0">
                  <c:v>51543</c:v>
                </c:pt>
                <c:pt idx="1">
                  <c:v>55625.729999999996</c:v>
                </c:pt>
                <c:pt idx="2">
                  <c:v>62705</c:v>
                </c:pt>
              </c:numCache>
            </c:numRef>
          </c:val>
        </c:ser>
        <c:marker val="1"/>
        <c:axId val="83304448"/>
        <c:axId val="83305984"/>
      </c:lineChart>
      <c:catAx>
        <c:axId val="8330444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3305984"/>
        <c:crosses val="autoZero"/>
        <c:auto val="1"/>
        <c:lblAlgn val="ctr"/>
        <c:lblOffset val="100"/>
      </c:catAx>
      <c:valAx>
        <c:axId val="83305984"/>
        <c:scaling>
          <c:orientation val="minMax"/>
        </c:scaling>
        <c:axPos val="l"/>
        <c:numFmt formatCode="#,##0" sourceLinked="1"/>
        <c:maj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3304448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78323600174978136"/>
          <c:y val="0.644871682706329"/>
          <c:w val="0.18898622047244129"/>
          <c:h val="0.23437664041994755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pieChart>
        <c:varyColors val="1"/>
        <c:ser>
          <c:idx val="0"/>
          <c:order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en-US" sz="500"/>
                      <a:t>70.1%</a:t>
                    </a:r>
                    <a:endParaRPr lang="en-US" altLang="en-US" sz="800"/>
                  </a:p>
                </c:rich>
              </c:tx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altLang="en-US" sz="500"/>
                      <a:t>14.7%</a:t>
                    </a:r>
                    <a:endParaRPr lang="en-US" altLang="en-US" sz="800"/>
                  </a:p>
                </c:rich>
              </c:tx>
              <c:showVal val="1"/>
            </c:dLbl>
            <c:dLbl>
              <c:idx val="2"/>
              <c:layout>
                <c:manualLayout>
                  <c:x val="0.10808845029239762"/>
                  <c:y val="6.3579572872715567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sz="500"/>
                      <a:t>15.2%</a:t>
                    </a:r>
                    <a:endParaRPr lang="en-US" altLang="en-US" sz="800"/>
                  </a:p>
                </c:rich>
              </c:tx>
              <c:showVal val="1"/>
            </c:dLbl>
            <c:txPr>
              <a:bodyPr/>
              <a:lstStyle/>
              <a:p>
                <a:pPr>
                  <a:defRPr sz="500"/>
                </a:pPr>
                <a:endParaRPr lang="ko-KR"/>
              </a:p>
            </c:txPr>
            <c:showVal val="1"/>
            <c:showLeaderLines val="1"/>
          </c:dLbls>
          <c:cat>
            <c:strRef>
              <c:f>Sheet2!$A$11:$A$13</c:f>
              <c:strCache>
                <c:ptCount val="3"/>
                <c:pt idx="0">
                  <c:v>동원</c:v>
                </c:pt>
                <c:pt idx="1">
                  <c:v>사조</c:v>
                </c:pt>
                <c:pt idx="2">
                  <c:v>오뚜기</c:v>
                </c:pt>
              </c:strCache>
            </c:strRef>
          </c:cat>
          <c:val>
            <c:numRef>
              <c:f>Sheet2!$B$11:$B$13</c:f>
              <c:numCache>
                <c:formatCode>General</c:formatCode>
                <c:ptCount val="3"/>
                <c:pt idx="0">
                  <c:v>70.099999999999994</c:v>
                </c:pt>
                <c:pt idx="1">
                  <c:v>14.700000000000003</c:v>
                </c:pt>
                <c:pt idx="2">
                  <c:v>15.2</c:v>
                </c:pt>
              </c:numCache>
            </c:numRef>
          </c:val>
        </c:ser>
        <c:firstSliceAng val="0"/>
      </c:pieChart>
    </c:plotArea>
    <c:plotVisOnly val="1"/>
    <c:dispBlanksAs val="zero"/>
  </c:chart>
  <c:txPr>
    <a:bodyPr/>
    <a:lstStyle/>
    <a:p>
      <a:pPr>
        <a:defRPr sz="600"/>
      </a:pPr>
      <a:endParaRPr lang="ko-KR"/>
    </a:p>
  </c:txPr>
  <c:externalData r:id="rId1"/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>
        <c:manualLayout>
          <c:layoutTarget val="inner"/>
          <c:xMode val="edge"/>
          <c:yMode val="edge"/>
          <c:x val="0.21518276373165193"/>
          <c:y val="3.1391644755339822E-2"/>
          <c:w val="0.74948872281986778"/>
          <c:h val="0.77296363698158244"/>
        </c:manualLayout>
      </c:layout>
      <c:barChart>
        <c:barDir val="col"/>
        <c:grouping val="stacked"/>
        <c:ser>
          <c:idx val="0"/>
          <c:order val="0"/>
          <c:tx>
            <c:strRef>
              <c:f>프랜차이즈!$B$1</c:f>
              <c:strCache>
                <c:ptCount val="1"/>
                <c:pt idx="0">
                  <c:v>가맹점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0"/>
                  <c:y val="-3.8659230096238818E-3"/>
                </c:manualLayout>
              </c:layout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-9.8556430446195119E-3"/>
                </c:manualLayout>
              </c:layout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-2.4912875473899199E-2"/>
                </c:manualLayout>
              </c:layout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2.0370135052832021E-16"/>
                  <c:y val="-2.1197142023913783E-2"/>
                </c:manualLayout>
              </c:layout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Base"/>
            <c:showVal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프랜차이즈!$A$2:$A$5</c:f>
              <c:numCache>
                <c:formatCode>General</c:formatCode>
                <c:ptCount val="4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</c:numCache>
            </c:numRef>
          </c:cat>
          <c:val>
            <c:numRef>
              <c:f>프랜차이즈!$B$2:$B$5</c:f>
              <c:numCache>
                <c:formatCode>General</c:formatCode>
                <c:ptCount val="4"/>
                <c:pt idx="0">
                  <c:v>51503</c:v>
                </c:pt>
                <c:pt idx="1">
                  <c:v>60268</c:v>
                </c:pt>
                <c:pt idx="2">
                  <c:v>68068</c:v>
                </c:pt>
                <c:pt idx="3">
                  <c:v>72903</c:v>
                </c:pt>
              </c:numCache>
            </c:numRef>
          </c:val>
        </c:ser>
        <c:ser>
          <c:idx val="1"/>
          <c:order val="1"/>
          <c:tx>
            <c:strRef>
              <c:f>프랜차이즈!$C$1</c:f>
              <c:strCache>
                <c:ptCount val="1"/>
                <c:pt idx="0">
                  <c:v>직영점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Base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프랜차이즈!$A$2:$A$5</c:f>
              <c:numCache>
                <c:formatCode>General</c:formatCode>
                <c:ptCount val="4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</c:numCache>
            </c:numRef>
          </c:cat>
          <c:val>
            <c:numRef>
              <c:f>프랜차이즈!$C$2:$C$5</c:f>
              <c:numCache>
                <c:formatCode>General</c:formatCode>
                <c:ptCount val="4"/>
                <c:pt idx="0">
                  <c:v>2087</c:v>
                </c:pt>
                <c:pt idx="1">
                  <c:v>3086</c:v>
                </c:pt>
                <c:pt idx="2">
                  <c:v>2984</c:v>
                </c:pt>
                <c:pt idx="3">
                  <c:v>3235</c:v>
                </c:pt>
              </c:numCache>
            </c:numRef>
          </c:val>
        </c:ser>
        <c:dLbls>
          <c:showVal val="1"/>
        </c:dLbls>
        <c:overlap val="100"/>
        <c:axId val="91503616"/>
        <c:axId val="91505408"/>
      </c:barChart>
      <c:catAx>
        <c:axId val="91503616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1505408"/>
        <c:crosses val="autoZero"/>
        <c:auto val="1"/>
        <c:lblAlgn val="ctr"/>
        <c:lblOffset val="100"/>
      </c:catAx>
      <c:valAx>
        <c:axId val="91505408"/>
        <c:scaling>
          <c:orientation val="minMax"/>
        </c:scaling>
        <c:delete val="1"/>
        <c:axPos val="l"/>
        <c:numFmt formatCode="General" sourceLinked="1"/>
        <c:majorTickMark val="none"/>
        <c:tickLblPos val="none"/>
        <c:crossAx val="9150361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l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4"/>
  <c:chart>
    <c:autoTitleDeleted val="1"/>
    <c:plotArea>
      <c:layout>
        <c:manualLayout>
          <c:layoutTarget val="inner"/>
          <c:xMode val="edge"/>
          <c:yMode val="edge"/>
          <c:x val="0.22123841054792615"/>
          <c:y val="8.2666439437513201E-2"/>
          <c:w val="0.74377314665817851"/>
          <c:h val="0.75215098430461969"/>
        </c:manualLayout>
      </c:layout>
      <c:barChart>
        <c:barDir val="col"/>
        <c:grouping val="stacked"/>
        <c:ser>
          <c:idx val="0"/>
          <c:order val="0"/>
          <c:tx>
            <c:strRef>
              <c:f>프랜차이즈!$B$15</c:f>
              <c:strCache>
                <c:ptCount val="1"/>
                <c:pt idx="0">
                  <c:v>20석 미만</c:v>
                </c:pt>
              </c:strCache>
            </c:strRef>
          </c:tx>
          <c:spPr>
            <a:solidFill>
              <a:schemeClr val="accent2">
                <a:shade val="65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프랜차이즈!$A$16:$A$19</c:f>
              <c:numCache>
                <c:formatCode>General</c:formatCod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numCache>
            </c:numRef>
          </c:cat>
          <c:val>
            <c:numRef>
              <c:f>프랜차이즈!$B$16:$B$19</c:f>
              <c:numCache>
                <c:formatCode>General</c:formatCode>
                <c:ptCount val="4"/>
                <c:pt idx="0">
                  <c:v>23.7</c:v>
                </c:pt>
                <c:pt idx="1">
                  <c:v>20.399999999999999</c:v>
                </c:pt>
                <c:pt idx="2">
                  <c:v>27.5</c:v>
                </c:pt>
                <c:pt idx="3">
                  <c:v>16.600000000000001</c:v>
                </c:pt>
              </c:numCache>
            </c:numRef>
          </c:val>
        </c:ser>
        <c:ser>
          <c:idx val="1"/>
          <c:order val="1"/>
          <c:tx>
            <c:strRef>
              <c:f>프랜차이즈!$C$15</c:f>
              <c:strCache>
                <c:ptCount val="1"/>
                <c:pt idx="0">
                  <c:v>20-49석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프랜차이즈!$A$16:$A$19</c:f>
              <c:numCache>
                <c:formatCode>General</c:formatCod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numCache>
            </c:numRef>
          </c:cat>
          <c:val>
            <c:numRef>
              <c:f>프랜차이즈!$C$16:$C$19</c:f>
              <c:numCache>
                <c:formatCode>General</c:formatCode>
                <c:ptCount val="4"/>
                <c:pt idx="0">
                  <c:v>50.5</c:v>
                </c:pt>
                <c:pt idx="1">
                  <c:v>51.9</c:v>
                </c:pt>
                <c:pt idx="2">
                  <c:v>43.8</c:v>
                </c:pt>
                <c:pt idx="3">
                  <c:v>46.5</c:v>
                </c:pt>
              </c:numCache>
            </c:numRef>
          </c:val>
        </c:ser>
        <c:ser>
          <c:idx val="2"/>
          <c:order val="2"/>
          <c:tx>
            <c:strRef>
              <c:f>프랜차이즈!$D$15</c:f>
              <c:strCache>
                <c:ptCount val="1"/>
                <c:pt idx="0">
                  <c:v>50석 이상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프랜차이즈!$A$16:$A$19</c:f>
              <c:numCache>
                <c:formatCode>General</c:formatCod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numCache>
            </c:numRef>
          </c:cat>
          <c:val>
            <c:numRef>
              <c:f>프랜차이즈!$D$16:$D$19</c:f>
              <c:numCache>
                <c:formatCode>General</c:formatCode>
                <c:ptCount val="4"/>
                <c:pt idx="0">
                  <c:v>25.8</c:v>
                </c:pt>
                <c:pt idx="1">
                  <c:v>27.7</c:v>
                </c:pt>
                <c:pt idx="2">
                  <c:v>28.7</c:v>
                </c:pt>
                <c:pt idx="3">
                  <c:v>36.9</c:v>
                </c:pt>
              </c:numCache>
            </c:numRef>
          </c:val>
        </c:ser>
        <c:dLbls>
          <c:showVal val="1"/>
        </c:dLbls>
        <c:overlap val="100"/>
        <c:axId val="91552384"/>
        <c:axId val="91427200"/>
      </c:barChart>
      <c:catAx>
        <c:axId val="9155238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1427200"/>
        <c:crosses val="autoZero"/>
        <c:auto val="1"/>
        <c:lblAlgn val="ctr"/>
        <c:lblOffset val="100"/>
      </c:catAx>
      <c:valAx>
        <c:axId val="91427200"/>
        <c:scaling>
          <c:orientation val="minMax"/>
        </c:scaling>
        <c:delete val="1"/>
        <c:axPos val="l"/>
        <c:numFmt formatCode="General" sourceLinked="1"/>
        <c:majorTickMark val="none"/>
        <c:tickLblPos val="none"/>
        <c:crossAx val="91552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>
        <c:manualLayout>
          <c:layoutTarget val="inner"/>
          <c:xMode val="edge"/>
          <c:yMode val="edge"/>
          <c:x val="0.16362717022962736"/>
          <c:y val="3.6170004718239473E-2"/>
          <c:w val="0.83637282977037253"/>
          <c:h val="0.86745702715471829"/>
        </c:manualLayout>
      </c:layout>
      <c:barChart>
        <c:barDir val="col"/>
        <c:grouping val="stacked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dLbls>
            <c:dLbl>
              <c:idx val="2"/>
              <c:layout>
                <c:manualLayout>
                  <c:x val="-9.2619152960167067E-3"/>
                  <c:y val="-7.2939710300609292E-2"/>
                </c:manualLayout>
              </c:layout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-7.0393930747411057E-2"/>
                </c:manualLayout>
              </c:layout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-6.7441548196512172E-2"/>
                </c:manualLayout>
              </c:layout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3.0873050986722178E-3"/>
                  <c:y val="-6.3673861595528625E-2"/>
                </c:manualLayout>
              </c:layout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"/>
                  <c:y val="-9.1871716544420126E-2"/>
                </c:manualLayout>
              </c:layout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3.0873050986722178E-3"/>
                  <c:y val="-8.7239631413753196E-2"/>
                </c:manualLayout>
              </c:layout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Base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'B2B CAGR'!$A$2:$A$9</c:f>
              <c:numCache>
                <c:formatCode>General</c:formatCode>
                <c:ptCount val="8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</c:numCache>
            </c:numRef>
          </c:cat>
          <c:val>
            <c:numRef>
              <c:f>'B2B CAGR'!$B$2:$B$9</c:f>
              <c:numCache>
                <c:formatCode>0.00</c:formatCode>
                <c:ptCount val="8"/>
                <c:pt idx="0">
                  <c:v>0.70000000000000018</c:v>
                </c:pt>
                <c:pt idx="1">
                  <c:v>1.1800000000000004</c:v>
                </c:pt>
                <c:pt idx="2">
                  <c:v>1.3511</c:v>
                </c:pt>
                <c:pt idx="3">
                  <c:v>1.5672759999999999</c:v>
                </c:pt>
                <c:pt idx="4">
                  <c:v>1.8180401600000002</c:v>
                </c:pt>
                <c:pt idx="5">
                  <c:v>2.1380152281599996</c:v>
                </c:pt>
                <c:pt idx="6">
                  <c:v>2.4587175123840002</c:v>
                </c:pt>
                <c:pt idx="7">
                  <c:v>2.8521123143654381</c:v>
                </c:pt>
              </c:numCache>
            </c:numRef>
          </c:val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1.234922039468884E-2"/>
                  <c:y val="-0.20495291728650916"/>
                </c:manualLayout>
              </c:layout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'B2B CAGR'!$A$2:$A$9</c:f>
              <c:numCache>
                <c:formatCode>General</c:formatCode>
                <c:ptCount val="8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</c:numCache>
            </c:numRef>
          </c:cat>
          <c:val>
            <c:numRef>
              <c:f>'B2B CAGR'!$C$2:$C$9</c:f>
              <c:numCache>
                <c:formatCode>0.0</c:formatCode>
                <c:ptCount val="8"/>
                <c:pt idx="0">
                  <c:v>20</c:v>
                </c:pt>
                <c:pt idx="1">
                  <c:v>23.6</c:v>
                </c:pt>
                <c:pt idx="2">
                  <c:v>27.021999999999991</c:v>
                </c:pt>
                <c:pt idx="3">
                  <c:v>28.021999999999991</c:v>
                </c:pt>
                <c:pt idx="4">
                  <c:v>29.03</c:v>
                </c:pt>
                <c:pt idx="5">
                  <c:v>29.330000000000005</c:v>
                </c:pt>
                <c:pt idx="6">
                  <c:v>29.56</c:v>
                </c:pt>
                <c:pt idx="7">
                  <c:v>30.1</c:v>
                </c:pt>
              </c:numCache>
            </c:numRef>
          </c:val>
        </c:ser>
        <c:dLbls>
          <c:showVal val="1"/>
        </c:dLbls>
        <c:overlap val="100"/>
        <c:axId val="91563136"/>
        <c:axId val="91564672"/>
      </c:barChart>
      <c:catAx>
        <c:axId val="91563136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1564672"/>
        <c:crosses val="autoZero"/>
        <c:auto val="1"/>
        <c:lblAlgn val="ctr"/>
        <c:lblOffset val="100"/>
      </c:catAx>
      <c:valAx>
        <c:axId val="91564672"/>
        <c:scaling>
          <c:orientation val="minMax"/>
        </c:scaling>
        <c:delete val="1"/>
        <c:axPos val="l"/>
        <c:numFmt formatCode="0.00" sourceLinked="1"/>
        <c:majorTickMark val="none"/>
        <c:tickLblPos val="none"/>
        <c:crossAx val="9156313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l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  <c:userShapes r:id="rId2"/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3"/>
  <c:chart>
    <c:autoTitleDeleted val="1"/>
    <c:plotArea>
      <c:layout/>
      <c:pieChart>
        <c:varyColors val="1"/>
        <c:ser>
          <c:idx val="0"/>
          <c:order val="0"/>
          <c:dPt>
            <c:idx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Val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'B2B CAGR'!$F$16:$F$19</c:f>
              <c:strCache>
                <c:ptCount val="4"/>
                <c:pt idx="0">
                  <c:v>20% 미만</c:v>
                </c:pt>
                <c:pt idx="1">
                  <c:v>20%~30%</c:v>
                </c:pt>
                <c:pt idx="2">
                  <c:v>30%~40%</c:v>
                </c:pt>
                <c:pt idx="3">
                  <c:v>40% 이상</c:v>
                </c:pt>
              </c:strCache>
            </c:strRef>
          </c:cat>
          <c:val>
            <c:numRef>
              <c:f>'B2B CAGR'!$G$16:$G$19</c:f>
              <c:numCache>
                <c:formatCode>0.0%</c:formatCode>
                <c:ptCount val="4"/>
                <c:pt idx="0">
                  <c:v>5.1999999999999998E-2</c:v>
                </c:pt>
                <c:pt idx="1">
                  <c:v>0.24900000000000005</c:v>
                </c:pt>
                <c:pt idx="2">
                  <c:v>0.47200000000000009</c:v>
                </c:pt>
                <c:pt idx="3">
                  <c:v>0.22800000000000001</c:v>
                </c:pt>
              </c:numCache>
            </c:numRef>
          </c:val>
        </c:ser>
        <c:dLbls>
          <c:showVal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23861524643840495"/>
          <c:y val="0.51720194178754386"/>
          <c:w val="0.17908720430285341"/>
          <c:h val="0.31250218722659689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  <c:userShapes r:id="rId2"/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autoTitleDeleted val="1"/>
    <c:plotArea>
      <c:layout>
        <c:manualLayout>
          <c:layoutTarget val="inner"/>
          <c:xMode val="edge"/>
          <c:yMode val="edge"/>
          <c:x val="0.15221981627296596"/>
          <c:y val="3.9495885280638646E-2"/>
          <c:w val="0.8477801837270339"/>
          <c:h val="0.73577136191309445"/>
        </c:manualLayout>
      </c:layout>
      <c:barChart>
        <c:barDir val="col"/>
        <c:grouping val="stacked"/>
        <c:ser>
          <c:idx val="0"/>
          <c:order val="0"/>
          <c:tx>
            <c:strRef>
              <c:f>급식산업성장!$B$1</c:f>
              <c:strCache>
                <c:ptCount val="1"/>
                <c:pt idx="0">
                  <c:v>산업체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급식산업성장!$A$2:$A$6</c:f>
              <c:numCache>
                <c:formatCode>General</c:formatCode>
                <c:ptCount val="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</c:numCache>
            </c:numRef>
          </c:cat>
          <c:val>
            <c:numRef>
              <c:f>급식산업성장!$B$2:$B$6</c:f>
              <c:numCache>
                <c:formatCode>0.00</c:formatCode>
                <c:ptCount val="5"/>
                <c:pt idx="0">
                  <c:v>2.1</c:v>
                </c:pt>
                <c:pt idx="1">
                  <c:v>2.1630000000000011</c:v>
                </c:pt>
                <c:pt idx="2">
                  <c:v>2.2495200000000013</c:v>
                </c:pt>
                <c:pt idx="3">
                  <c:v>2.2945104000000005</c:v>
                </c:pt>
                <c:pt idx="4">
                  <c:v>2.3404006080000004</c:v>
                </c:pt>
              </c:numCache>
            </c:numRef>
          </c:val>
        </c:ser>
        <c:ser>
          <c:idx val="1"/>
          <c:order val="1"/>
          <c:tx>
            <c:strRef>
              <c:f>급식산업성장!$C$1</c:f>
              <c:strCache>
                <c:ptCount val="1"/>
                <c:pt idx="0">
                  <c:v>대학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급식산업성장!$A$2:$A$6</c:f>
              <c:numCache>
                <c:formatCode>General</c:formatCode>
                <c:ptCount val="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</c:numCache>
            </c:numRef>
          </c:cat>
          <c:val>
            <c:numRef>
              <c:f>급식산업성장!$C$2:$C$6</c:f>
              <c:numCache>
                <c:formatCode>General</c:formatCode>
                <c:ptCount val="5"/>
                <c:pt idx="0">
                  <c:v>0.2</c:v>
                </c:pt>
                <c:pt idx="1">
                  <c:v>0.18000000000000005</c:v>
                </c:pt>
                <c:pt idx="2">
                  <c:v>0.16</c:v>
                </c:pt>
                <c:pt idx="3">
                  <c:v>0.15000000000000005</c:v>
                </c:pt>
                <c:pt idx="4">
                  <c:v>0.16</c:v>
                </c:pt>
              </c:numCache>
            </c:numRef>
          </c:val>
        </c:ser>
        <c:ser>
          <c:idx val="2"/>
          <c:order val="2"/>
          <c:tx>
            <c:strRef>
              <c:f>급식산업성장!$D$1</c:f>
              <c:strCache>
                <c:ptCount val="1"/>
                <c:pt idx="0">
                  <c:v>병원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급식산업성장!$A$2:$A$6</c:f>
              <c:numCache>
                <c:formatCode>General</c:formatCode>
                <c:ptCount val="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</c:numCache>
            </c:numRef>
          </c:cat>
          <c:val>
            <c:numRef>
              <c:f>급식산업성장!$D$2:$D$6</c:f>
              <c:numCache>
                <c:formatCode>General</c:formatCode>
                <c:ptCount val="5"/>
                <c:pt idx="0">
                  <c:v>0.3000000000000001</c:v>
                </c:pt>
                <c:pt idx="1">
                  <c:v>0.37000000000000011</c:v>
                </c:pt>
                <c:pt idx="2">
                  <c:v>0.44</c:v>
                </c:pt>
                <c:pt idx="3">
                  <c:v>0.6000000000000002</c:v>
                </c:pt>
                <c:pt idx="4">
                  <c:v>0.8</c:v>
                </c:pt>
              </c:numCache>
            </c:numRef>
          </c:val>
        </c:ser>
        <c:ser>
          <c:idx val="3"/>
          <c:order val="3"/>
          <c:tx>
            <c:strRef>
              <c:f>급식산업성장!$E$1</c:f>
              <c:strCache>
                <c:ptCount val="1"/>
                <c:pt idx="0">
                  <c:v>군대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급식산업성장!$A$2:$A$6</c:f>
              <c:numCache>
                <c:formatCode>General</c:formatCode>
                <c:ptCount val="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</c:numCache>
            </c:numRef>
          </c:cat>
          <c:val>
            <c:numRef>
              <c:f>급식산업성장!$E$2:$E$6</c:f>
              <c:numCache>
                <c:formatCode>General</c:formatCode>
                <c:ptCount val="5"/>
                <c:pt idx="0">
                  <c:v>0.1</c:v>
                </c:pt>
                <c:pt idx="1">
                  <c:v>0.15000000000000005</c:v>
                </c:pt>
                <c:pt idx="2">
                  <c:v>0.22</c:v>
                </c:pt>
                <c:pt idx="3">
                  <c:v>0.25</c:v>
                </c:pt>
                <c:pt idx="4">
                  <c:v>0.27800000000000002</c:v>
                </c:pt>
              </c:numCache>
            </c:numRef>
          </c:val>
        </c:ser>
        <c:dLbls>
          <c:showVal val="1"/>
        </c:dLbls>
        <c:overlap val="100"/>
        <c:axId val="91607040"/>
        <c:axId val="91710592"/>
      </c:barChart>
      <c:catAx>
        <c:axId val="9160704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1710592"/>
        <c:crosses val="autoZero"/>
        <c:auto val="1"/>
        <c:lblAlgn val="ctr"/>
        <c:lblOffset val="100"/>
      </c:catAx>
      <c:valAx>
        <c:axId val="91710592"/>
        <c:scaling>
          <c:orientation val="minMax"/>
        </c:scaling>
        <c:delete val="1"/>
        <c:axPos val="l"/>
        <c:numFmt formatCode="0.00" sourceLinked="1"/>
        <c:majorTickMark val="none"/>
        <c:tickLblPos val="none"/>
        <c:crossAx val="9160704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l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3"/>
  <c:chart>
    <c:autoTitleDeleted val="1"/>
    <c:plotArea>
      <c:layout/>
      <c:pieChart>
        <c:varyColors val="1"/>
        <c:ser>
          <c:idx val="0"/>
          <c:order val="0"/>
          <c:explosion val="2"/>
          <c:dPt>
            <c:idx val="0"/>
            <c:spPr>
              <a:solidFill>
                <a:schemeClr val="accent1">
                  <a:tint val="4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spPr>
              <a:solidFill>
                <a:schemeClr val="accent1">
                  <a:tint val="5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spPr>
              <a:solidFill>
                <a:schemeClr val="accent1">
                  <a:tint val="69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spPr>
              <a:solidFill>
                <a:schemeClr val="accent1">
                  <a:tint val="81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spPr>
              <a:solidFill>
                <a:schemeClr val="accent1">
                  <a:tint val="9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spPr>
              <a:solidFill>
                <a:schemeClr val="accent1">
                  <a:shade val="9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spPr>
              <a:solidFill>
                <a:schemeClr val="accent1">
                  <a:shade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spPr>
              <a:solidFill>
                <a:schemeClr val="accent1">
                  <a:shade val="5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spPr>
              <a:solidFill>
                <a:schemeClr val="accent1">
                  <a:shade val="4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Val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매출비교!$A$8:$A$17</c:f>
              <c:strCache>
                <c:ptCount val="10"/>
                <c:pt idx="0">
                  <c:v>에버랜드</c:v>
                </c:pt>
                <c:pt idx="1">
                  <c:v>아워홈</c:v>
                </c:pt>
                <c:pt idx="2">
                  <c:v>현대그린푸드</c:v>
                </c:pt>
                <c:pt idx="3">
                  <c:v>신세계푸드</c:v>
                </c:pt>
                <c:pt idx="4">
                  <c:v>한화리조트</c:v>
                </c:pt>
                <c:pt idx="5">
                  <c:v>CJ프레시웨이</c:v>
                </c:pt>
                <c:pt idx="6">
                  <c:v>ECMD</c:v>
                </c:pt>
                <c:pt idx="7">
                  <c:v>동원홈푸드</c:v>
                </c:pt>
                <c:pt idx="8">
                  <c:v>아라코</c:v>
                </c:pt>
                <c:pt idx="9">
                  <c:v>기타</c:v>
                </c:pt>
              </c:strCache>
            </c:strRef>
          </c:cat>
          <c:val>
            <c:numRef>
              <c:f>매출비교!$B$8:$B$17</c:f>
              <c:numCache>
                <c:formatCode>0%</c:formatCode>
                <c:ptCount val="10"/>
                <c:pt idx="0">
                  <c:v>0.2</c:v>
                </c:pt>
                <c:pt idx="1">
                  <c:v>0.2</c:v>
                </c:pt>
                <c:pt idx="2">
                  <c:v>0.11</c:v>
                </c:pt>
                <c:pt idx="3">
                  <c:v>9.0000000000000024E-2</c:v>
                </c:pt>
                <c:pt idx="4">
                  <c:v>0.05</c:v>
                </c:pt>
                <c:pt idx="5">
                  <c:v>4.0000000000000015E-2</c:v>
                </c:pt>
                <c:pt idx="6">
                  <c:v>4.0000000000000015E-2</c:v>
                </c:pt>
                <c:pt idx="7">
                  <c:v>3.0000000000000002E-2</c:v>
                </c:pt>
                <c:pt idx="8">
                  <c:v>3.0000000000000002E-2</c:v>
                </c:pt>
                <c:pt idx="9">
                  <c:v>0.21000000000000005</c:v>
                </c:pt>
              </c:numCache>
            </c:numRef>
          </c:val>
        </c:ser>
        <c:dLbls>
          <c:showVal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egendEntry>
        <c:idx val="7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legendEntry>
      <c:layout>
        <c:manualLayout>
          <c:xMode val="edge"/>
          <c:yMode val="edge"/>
          <c:x val="0.11272188384523345"/>
          <c:y val="0.10493936843203786"/>
          <c:w val="0.20569988354104746"/>
          <c:h val="0.7500052493438325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autoTitleDeleted val="1"/>
    <c:plotArea>
      <c:layout/>
      <c:barChart>
        <c:barDir val="col"/>
        <c:grouping val="stacked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2.7777777777777809E-3"/>
                  <c:y val="-6.9444444444444531E-2"/>
                </c:manualLayout>
              </c:layout>
              <c:tx>
                <c:rich>
                  <a:bodyPr/>
                  <a:lstStyle/>
                  <a:p>
                    <a:fld id="{909A859F-0892-42D9-A595-22D549109E74}" type="VALUE">
                      <a:rPr lang="en-US" altLang="ko-KR">
                        <a:solidFill>
                          <a:schemeClr val="bg1"/>
                        </a:solidFill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-2.7777777777777809E-3"/>
                  <c:y val="-0.111111111111111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Val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'위탁급식-직영급식 비율'!$G$12:$G$13</c:f>
              <c:numCache>
                <c:formatCode>General</c:formatCode>
                <c:ptCount val="2"/>
                <c:pt idx="0">
                  <c:v>2006</c:v>
                </c:pt>
                <c:pt idx="1">
                  <c:v>2011</c:v>
                </c:pt>
              </c:numCache>
            </c:numRef>
          </c:cat>
          <c:val>
            <c:numRef>
              <c:f>'위탁급식-직영급식 비율'!$H$12:$H$13</c:f>
              <c:numCache>
                <c:formatCode>0.00</c:formatCode>
                <c:ptCount val="2"/>
                <c:pt idx="0">
                  <c:v>2.5908736690085665</c:v>
                </c:pt>
                <c:pt idx="1">
                  <c:v>3.6</c:v>
                </c:pt>
              </c:numCache>
            </c:numRef>
          </c:val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'위탁급식-직영급식 비율'!$G$12:$G$13</c:f>
              <c:numCache>
                <c:formatCode>General</c:formatCode>
                <c:ptCount val="2"/>
                <c:pt idx="0">
                  <c:v>2006</c:v>
                </c:pt>
                <c:pt idx="1">
                  <c:v>2011</c:v>
                </c:pt>
              </c:numCache>
            </c:numRef>
          </c:cat>
          <c:val>
            <c:numRef>
              <c:f>'위탁급식-직영급식 비율'!$I$12:$I$13</c:f>
              <c:numCache>
                <c:formatCode>0.00</c:formatCode>
                <c:ptCount val="2"/>
                <c:pt idx="0">
                  <c:v>4.9268123937250374</c:v>
                </c:pt>
                <c:pt idx="1">
                  <c:v>5.2000000000000011</c:v>
                </c:pt>
              </c:numCache>
            </c:numRef>
          </c:val>
        </c:ser>
        <c:overlap val="100"/>
        <c:axId val="91839872"/>
        <c:axId val="91841664"/>
      </c:barChart>
      <c:catAx>
        <c:axId val="9183987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1841664"/>
        <c:crosses val="autoZero"/>
        <c:auto val="1"/>
        <c:lblAlgn val="ctr"/>
        <c:lblOffset val="100"/>
      </c:catAx>
      <c:valAx>
        <c:axId val="91841664"/>
        <c:scaling>
          <c:orientation val="minMax"/>
        </c:scaling>
        <c:delete val="1"/>
        <c:axPos val="l"/>
        <c:numFmt formatCode="0.00" sourceLinked="1"/>
        <c:majorTickMark val="none"/>
        <c:tickLblPos val="none"/>
        <c:crossAx val="9183987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l"/>
      <c:layout>
        <c:manualLayout>
          <c:xMode val="edge"/>
          <c:yMode val="edge"/>
          <c:x val="2.6259780900819842E-2"/>
          <c:y val="0.45630471705150905"/>
          <c:w val="0.10573492662013254"/>
          <c:h val="0.21224274058443135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  <c:userShapes r:id="rId2"/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barChart>
        <c:barDir val="col"/>
        <c:grouping val="clustered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급식산업성장!$B$11:$B$18</c:f>
              <c:strCache>
                <c:ptCount val="8"/>
                <c:pt idx="0">
                  <c:v>2012</c:v>
                </c:pt>
                <c:pt idx="1">
                  <c:v>2013E</c:v>
                </c:pt>
                <c:pt idx="2">
                  <c:v>2014E</c:v>
                </c:pt>
                <c:pt idx="3">
                  <c:v>2015E</c:v>
                </c:pt>
                <c:pt idx="4">
                  <c:v>2016E</c:v>
                </c:pt>
                <c:pt idx="5">
                  <c:v>2017E</c:v>
                </c:pt>
                <c:pt idx="6">
                  <c:v>2018E</c:v>
                </c:pt>
                <c:pt idx="7">
                  <c:v>2019E</c:v>
                </c:pt>
              </c:strCache>
            </c:strRef>
          </c:cat>
          <c:val>
            <c:numRef>
              <c:f>급식산업성장!$C$11:$C$18</c:f>
              <c:numCache>
                <c:formatCode>0.0</c:formatCode>
                <c:ptCount val="8"/>
                <c:pt idx="0">
                  <c:v>1100</c:v>
                </c:pt>
                <c:pt idx="1">
                  <c:v>1130.213295849916</c:v>
                </c:pt>
                <c:pt idx="2">
                  <c:v>1161.2564491963001</c:v>
                </c:pt>
                <c:pt idx="3">
                  <c:v>1193.1522534301107</c:v>
                </c:pt>
                <c:pt idx="4">
                  <c:v>1225.9241279999999</c:v>
                </c:pt>
                <c:pt idx="5">
                  <c:v>1259.5961356080136</c:v>
                </c:pt>
                <c:pt idx="6">
                  <c:v>1294.1929998775915</c:v>
                </c:pt>
                <c:pt idx="7">
                  <c:v>1329.7401235068578</c:v>
                </c:pt>
              </c:numCache>
            </c:numRef>
          </c:val>
        </c:ser>
        <c:gapWidth val="219"/>
        <c:overlap val="-27"/>
        <c:axId val="91907200"/>
        <c:axId val="91908736"/>
      </c:barChart>
      <c:catAx>
        <c:axId val="9190720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1908736"/>
        <c:crosses val="autoZero"/>
        <c:auto val="1"/>
        <c:lblAlgn val="ctr"/>
        <c:lblOffset val="100"/>
      </c:catAx>
      <c:valAx>
        <c:axId val="91908736"/>
        <c:scaling>
          <c:orientation val="minMax"/>
        </c:scaling>
        <c:delete val="1"/>
        <c:axPos val="l"/>
        <c:numFmt formatCode="0.0" sourceLinked="1"/>
        <c:majorTickMark val="none"/>
        <c:tickLblPos val="none"/>
        <c:crossAx val="9190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barChart>
        <c:barDir val="col"/>
        <c:grouping val="clustered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급식산업성장!$A$2:$A$6</c:f>
              <c:numCache>
                <c:formatCode>General</c:formatCode>
                <c:ptCount val="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</c:numCache>
            </c:numRef>
          </c:cat>
          <c:val>
            <c:numRef>
              <c:f>급식산업성장!$D$2:$D$6</c:f>
              <c:numCache>
                <c:formatCode>0.0_ </c:formatCode>
                <c:ptCount val="5"/>
                <c:pt idx="0">
                  <c:v>2.3000000000000003</c:v>
                </c:pt>
                <c:pt idx="1">
                  <c:v>2.3430000000000004</c:v>
                </c:pt>
                <c:pt idx="2">
                  <c:v>2.4095200000000006</c:v>
                </c:pt>
                <c:pt idx="3">
                  <c:v>2.4445104000000004</c:v>
                </c:pt>
                <c:pt idx="4">
                  <c:v>2.5004006080000005</c:v>
                </c:pt>
              </c:numCache>
            </c:numRef>
          </c:val>
        </c:ser>
        <c:gapWidth val="219"/>
        <c:overlap val="-27"/>
        <c:axId val="91936640"/>
        <c:axId val="91938176"/>
      </c:barChart>
      <c:catAx>
        <c:axId val="9193664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1938176"/>
        <c:crosses val="autoZero"/>
        <c:auto val="1"/>
        <c:lblAlgn val="ctr"/>
        <c:lblOffset val="100"/>
      </c:catAx>
      <c:valAx>
        <c:axId val="91938176"/>
        <c:scaling>
          <c:orientation val="minMax"/>
          <c:min val="0"/>
        </c:scaling>
        <c:delete val="1"/>
        <c:axPos val="l"/>
        <c:numFmt formatCode="0.0_ " sourceLinked="1"/>
        <c:majorTickMark val="none"/>
        <c:tickLblPos val="none"/>
        <c:crossAx val="9193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barChart>
        <c:barDir val="col"/>
        <c:grouping val="clustered"/>
        <c:ser>
          <c:idx val="1"/>
          <c:order val="0"/>
          <c:cat>
            <c:numRef>
              <c:f>Sheet1!$B$20:$F$20</c:f>
              <c:numCache>
                <c:formatCode>General</c:formatCode>
                <c:ptCount val="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</c:numCache>
            </c:numRef>
          </c:cat>
          <c:val>
            <c:numRef>
              <c:f>Sheet1!$B$21:$F$21</c:f>
              <c:numCache>
                <c:formatCode>General</c:formatCode>
                <c:ptCount val="5"/>
                <c:pt idx="0">
                  <c:v>3800</c:v>
                </c:pt>
                <c:pt idx="1">
                  <c:v>3900</c:v>
                </c:pt>
                <c:pt idx="2">
                  <c:v>4000</c:v>
                </c:pt>
                <c:pt idx="3">
                  <c:v>4050</c:v>
                </c:pt>
                <c:pt idx="4">
                  <c:v>4056</c:v>
                </c:pt>
              </c:numCache>
            </c:numRef>
          </c:val>
        </c:ser>
        <c:axId val="77751040"/>
        <c:axId val="77752576"/>
      </c:barChart>
      <c:catAx>
        <c:axId val="77751040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77752576"/>
        <c:crosses val="autoZero"/>
        <c:auto val="1"/>
        <c:lblAlgn val="ctr"/>
        <c:lblOffset val="100"/>
      </c:catAx>
      <c:valAx>
        <c:axId val="77752576"/>
        <c:scaling>
          <c:orientation val="minMax"/>
          <c:max val="4200"/>
          <c:min val="0"/>
        </c:scaling>
        <c:axPos val="l"/>
        <c:numFmt formatCode="General" sourceLinked="1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77751040"/>
        <c:crosses val="autoZero"/>
        <c:crossBetween val="between"/>
        <c:majorUnit val="1000"/>
      </c:valAx>
    </c:plotArea>
    <c:plotVisOnly val="1"/>
    <c:dispBlanksAs val="gap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3"/>
  <c:chart>
    <c:plotArea>
      <c:layout/>
      <c:pieChart>
        <c:varyColors val="1"/>
        <c:ser>
          <c:idx val="0"/>
          <c:order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en-US" sz="700"/>
                      <a:t>96.3%</a:t>
                    </a:r>
                    <a:endParaRPr lang="en-US" altLang="en-US"/>
                  </a:p>
                </c:rich>
              </c:tx>
              <c:showVal val="1"/>
            </c:dLbl>
            <c:dLbl>
              <c:idx val="1"/>
              <c:layout>
                <c:manualLayout>
                  <c:x val="-4.3280555555555555E-3"/>
                  <c:y val="0.13217499999999993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sz="700"/>
                      <a:t>3.7%</a:t>
                    </a:r>
                    <a:endParaRPr lang="en-US" altLang="en-US"/>
                  </a:p>
                </c:rich>
              </c:tx>
              <c:showVal val="1"/>
            </c:dLbl>
            <c:txPr>
              <a:bodyPr/>
              <a:lstStyle/>
              <a:p>
                <a:pPr>
                  <a:defRPr sz="700"/>
                </a:pPr>
                <a:endParaRPr lang="ko-KR"/>
              </a:p>
            </c:txPr>
            <c:showVal val="1"/>
            <c:showLeaderLines val="1"/>
          </c:dLbls>
          <c:cat>
            <c:strRef>
              <c:f>Sheet1!$A$45:$A$46</c:f>
              <c:strCache>
                <c:ptCount val="2"/>
                <c:pt idx="0">
                  <c:v>내수</c:v>
                </c:pt>
                <c:pt idx="1">
                  <c:v>수출</c:v>
                </c:pt>
              </c:strCache>
            </c:strRef>
          </c:cat>
          <c:val>
            <c:numRef>
              <c:f>Sheet1!$B$45:$B$46</c:f>
              <c:numCache>
                <c:formatCode>General</c:formatCode>
                <c:ptCount val="2"/>
                <c:pt idx="0">
                  <c:v>96.3</c:v>
                </c:pt>
                <c:pt idx="1">
                  <c:v>3.7</c:v>
                </c:pt>
              </c:numCache>
            </c:numRef>
          </c:val>
        </c:ser>
        <c:firstSliceAng val="0"/>
      </c:pieChart>
    </c:plotArea>
    <c:plotVisOnly val="1"/>
    <c:dispBlanksAs val="zero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3"/>
  <c:chart>
    <c:plotArea>
      <c:layout/>
      <c:pieChart>
        <c:varyColors val="1"/>
        <c:ser>
          <c:idx val="0"/>
          <c:order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en-US" sz="700"/>
                      <a:t>2%</a:t>
                    </a:r>
                    <a:endParaRPr lang="en-US" altLang="en-US"/>
                  </a:p>
                </c:rich>
              </c:tx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altLang="en-US" sz="700"/>
                      <a:t>1%</a:t>
                    </a:r>
                    <a:endParaRPr lang="en-US" altLang="en-US"/>
                  </a:p>
                </c:rich>
              </c:tx>
              <c:showVal val="1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altLang="en-US" sz="700"/>
                      <a:t>0.6%</a:t>
                    </a:r>
                    <a:endParaRPr lang="en-US" altLang="en-US"/>
                  </a:p>
                </c:rich>
              </c:tx>
              <c:showVal val="1"/>
            </c:dLbl>
            <c:dLbl>
              <c:idx val="3"/>
              <c:layout>
                <c:manualLayout>
                  <c:x val="2.3887357830271242E-2"/>
                  <c:y val="0.10000255176436278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sz="700"/>
                      <a:t>0.1%</a:t>
                    </a:r>
                    <a:endParaRPr lang="en-US" altLang="en-US"/>
                  </a:p>
                </c:rich>
              </c:tx>
              <c:showVal val="1"/>
            </c:dLbl>
            <c:txPr>
              <a:bodyPr/>
              <a:lstStyle/>
              <a:p>
                <a:pPr>
                  <a:defRPr sz="700"/>
                </a:pPr>
                <a:endParaRPr lang="ko-KR"/>
              </a:p>
            </c:txPr>
            <c:showVal val="1"/>
            <c:showLeaderLines val="1"/>
          </c:dLbls>
          <c:cat>
            <c:strRef>
              <c:f>Sheet1!$A$47:$A$50</c:f>
              <c:strCache>
                <c:ptCount val="4"/>
                <c:pt idx="0">
                  <c:v>미국</c:v>
                </c:pt>
                <c:pt idx="1">
                  <c:v>일본</c:v>
                </c:pt>
                <c:pt idx="2">
                  <c:v>중국</c:v>
                </c:pt>
                <c:pt idx="3">
                  <c:v>기타</c:v>
                </c:pt>
              </c:strCache>
            </c:strRef>
          </c:cat>
          <c:val>
            <c:numRef>
              <c:f>Sheet1!$B$47:$B$50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0.60000000000000064</c:v>
                </c:pt>
                <c:pt idx="3">
                  <c:v>0.1</c:v>
                </c:pt>
              </c:numCache>
            </c:numRef>
          </c:val>
        </c:ser>
        <c:firstSliceAng val="0"/>
      </c:pieChart>
    </c:plotArea>
    <c:plotVisOnly val="1"/>
    <c:dispBlanksAs val="zero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4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Sheet1!$B$29</c:f>
              <c:strCache>
                <c:ptCount val="1"/>
                <c:pt idx="0">
                  <c:v>Canned Tuna (pounds)</c:v>
                </c:pt>
              </c:strCache>
            </c:strRef>
          </c:tx>
          <c:cat>
            <c:numRef>
              <c:f>Sheet1!$A$30:$A$40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Sheet1!$B$30:$B$40</c:f>
              <c:numCache>
                <c:formatCode>General</c:formatCode>
                <c:ptCount val="11"/>
                <c:pt idx="0">
                  <c:v>4.7</c:v>
                </c:pt>
                <c:pt idx="1">
                  <c:v>4.2</c:v>
                </c:pt>
                <c:pt idx="2">
                  <c:v>4.3</c:v>
                </c:pt>
                <c:pt idx="3">
                  <c:v>4.5999999999999996</c:v>
                </c:pt>
                <c:pt idx="4">
                  <c:v>4.5</c:v>
                </c:pt>
                <c:pt idx="5">
                  <c:v>4.3</c:v>
                </c:pt>
                <c:pt idx="6">
                  <c:v>3.9</c:v>
                </c:pt>
                <c:pt idx="7">
                  <c:v>3.9</c:v>
                </c:pt>
                <c:pt idx="8">
                  <c:v>3.9</c:v>
                </c:pt>
                <c:pt idx="9">
                  <c:v>3.7</c:v>
                </c:pt>
                <c:pt idx="10">
                  <c:v>3.9</c:v>
                </c:pt>
              </c:numCache>
            </c:numRef>
          </c:val>
        </c:ser>
        <c:axId val="79719040"/>
        <c:axId val="79741312"/>
      </c:barChart>
      <c:catAx>
        <c:axId val="79719040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79741312"/>
        <c:crosses val="autoZero"/>
        <c:auto val="1"/>
        <c:lblAlgn val="ctr"/>
        <c:lblOffset val="100"/>
      </c:catAx>
      <c:valAx>
        <c:axId val="79741312"/>
        <c:scaling>
          <c:orientation val="minMax"/>
        </c:scaling>
        <c:axPos val="l"/>
        <c:numFmt formatCode="General" sourceLinked="1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79719040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barChart>
        <c:barDir val="col"/>
        <c:grouping val="clustered"/>
        <c:ser>
          <c:idx val="0"/>
          <c:order val="0"/>
          <c:tx>
            <c:v>수산물 소비(LH, kg)</c:v>
          </c:tx>
          <c:cat>
            <c:numRef>
              <c:f>Sheet1!$A$2:$A$12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4.3</c:v>
                </c:pt>
                <c:pt idx="1">
                  <c:v>4.45</c:v>
                </c:pt>
                <c:pt idx="2">
                  <c:v>6.6</c:v>
                </c:pt>
                <c:pt idx="3">
                  <c:v>8.8800000000000008</c:v>
                </c:pt>
                <c:pt idx="4">
                  <c:v>9.3700000000000028</c:v>
                </c:pt>
                <c:pt idx="5">
                  <c:v>9.6</c:v>
                </c:pt>
                <c:pt idx="6">
                  <c:v>9.56</c:v>
                </c:pt>
                <c:pt idx="7">
                  <c:v>10.24</c:v>
                </c:pt>
                <c:pt idx="8">
                  <c:v>10.44</c:v>
                </c:pt>
                <c:pt idx="9">
                  <c:v>10.58</c:v>
                </c:pt>
                <c:pt idx="10">
                  <c:v>10.210000000000001</c:v>
                </c:pt>
              </c:numCache>
            </c:numRef>
          </c:val>
        </c:ser>
        <c:axId val="79832960"/>
        <c:axId val="79834496"/>
      </c:barChart>
      <c:lineChart>
        <c:grouping val="standard"/>
        <c:ser>
          <c:idx val="1"/>
          <c:order val="1"/>
          <c:tx>
            <c:v>GDP/Capita (RH, USD)</c:v>
          </c:tx>
          <c:marker>
            <c:symbol val="none"/>
          </c:marker>
          <c:val>
            <c:numRef>
              <c:f>Sheet1!$C$2:$C$12</c:f>
              <c:numCache>
                <c:formatCode>General</c:formatCode>
                <c:ptCount val="11"/>
                <c:pt idx="0">
                  <c:v>949</c:v>
                </c:pt>
                <c:pt idx="1">
                  <c:v>1042</c:v>
                </c:pt>
                <c:pt idx="2">
                  <c:v>1135</c:v>
                </c:pt>
                <c:pt idx="3">
                  <c:v>1273.5999999999999</c:v>
                </c:pt>
                <c:pt idx="4">
                  <c:v>1490.4</c:v>
                </c:pt>
                <c:pt idx="5">
                  <c:v>1731.1</c:v>
                </c:pt>
                <c:pt idx="6">
                  <c:v>2069.3000000000002</c:v>
                </c:pt>
                <c:pt idx="7">
                  <c:v>2651.3</c:v>
                </c:pt>
                <c:pt idx="8">
                  <c:v>3413.6</c:v>
                </c:pt>
                <c:pt idx="9">
                  <c:v>3749.3</c:v>
                </c:pt>
                <c:pt idx="10">
                  <c:v>4447.8</c:v>
                </c:pt>
              </c:numCache>
            </c:numRef>
          </c:val>
        </c:ser>
        <c:marker val="1"/>
        <c:axId val="79841920"/>
        <c:axId val="79840384"/>
      </c:lineChart>
      <c:catAx>
        <c:axId val="79832960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700"/>
            </a:pPr>
            <a:endParaRPr lang="ko-KR"/>
          </a:p>
        </c:txPr>
        <c:crossAx val="79834496"/>
        <c:crosses val="autoZero"/>
        <c:auto val="1"/>
        <c:lblAlgn val="ctr"/>
        <c:lblOffset val="100"/>
      </c:catAx>
      <c:valAx>
        <c:axId val="79834496"/>
        <c:scaling>
          <c:orientation val="minMax"/>
          <c:max val="13"/>
          <c:min val="3"/>
        </c:scaling>
        <c:axPos val="l"/>
        <c:numFmt formatCode="General" sourceLinked="1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79832960"/>
        <c:crosses val="autoZero"/>
        <c:crossBetween val="between"/>
        <c:majorUnit val="2"/>
      </c:valAx>
      <c:valAx>
        <c:axId val="79840384"/>
        <c:scaling>
          <c:orientation val="minMax"/>
        </c:scaling>
        <c:axPos val="r"/>
        <c:numFmt formatCode="General" sourceLinked="1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79841920"/>
        <c:crosses val="max"/>
        <c:crossBetween val="between"/>
        <c:majorUnit val="500"/>
      </c:valAx>
      <c:catAx>
        <c:axId val="79841920"/>
        <c:scaling>
          <c:orientation val="minMax"/>
        </c:scaling>
        <c:delete val="1"/>
        <c:axPos val="b"/>
        <c:tickLblPos val="none"/>
        <c:crossAx val="79840384"/>
        <c:crosses val="autoZero"/>
        <c:auto val="1"/>
        <c:lblAlgn val="ctr"/>
        <c:lblOffset val="100"/>
      </c:catAx>
    </c:plotArea>
    <c:plotVisOnly val="1"/>
    <c:dispBlanksAs val="gap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autoTitleDeleted val="1"/>
    <c:plotArea>
      <c:layout/>
      <c:barChart>
        <c:barDir val="col"/>
        <c:grouping val="clustered"/>
        <c:ser>
          <c:idx val="1"/>
          <c:order val="0"/>
          <c:tx>
            <c:v>Import (tons)</c:v>
          </c:tx>
          <c:cat>
            <c:numRef>
              <c:f>Sheet1!$A$16:$A$21</c:f>
              <c:numCache>
                <c:formatCode>General</c:formatCode>
                <c:ptCount val="6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</c:numCache>
            </c:numRef>
          </c:cat>
          <c:val>
            <c:numRef>
              <c:f>Sheet1!$C$16:$C$21</c:f>
              <c:numCache>
                <c:formatCode>General</c:formatCode>
                <c:ptCount val="6"/>
                <c:pt idx="0">
                  <c:v>1000</c:v>
                </c:pt>
                <c:pt idx="1">
                  <c:v>1400</c:v>
                </c:pt>
                <c:pt idx="2">
                  <c:v>1100</c:v>
                </c:pt>
                <c:pt idx="3">
                  <c:v>1075</c:v>
                </c:pt>
                <c:pt idx="4">
                  <c:v>1275</c:v>
                </c:pt>
                <c:pt idx="5">
                  <c:v>1200</c:v>
                </c:pt>
              </c:numCache>
            </c:numRef>
          </c:val>
        </c:ser>
        <c:axId val="79759232"/>
        <c:axId val="79760768"/>
      </c:barChart>
      <c:catAx>
        <c:axId val="79759232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79760768"/>
        <c:crosses val="autoZero"/>
        <c:auto val="1"/>
        <c:lblAlgn val="ctr"/>
        <c:lblOffset val="100"/>
      </c:catAx>
      <c:valAx>
        <c:axId val="79760768"/>
        <c:scaling>
          <c:orientation val="minMax"/>
          <c:max val="1500"/>
          <c:min val="0"/>
        </c:scaling>
        <c:axPos val="l"/>
        <c:numFmt formatCode="General" sourceLinked="1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79759232"/>
        <c:crosses val="autoZero"/>
        <c:crossBetween val="between"/>
      </c:valAx>
    </c:plotArea>
    <c:plotVisOnly val="1"/>
    <c:dispBlanksAs val="gap"/>
  </c:chart>
  <c:externalData r:id="rId1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0.8937</cdr:x>
      <cdr:y>0.03628</cdr:y>
    </cdr:from>
    <cdr:to>
      <cdr:x>0.97864</cdr:x>
      <cdr:y>0.12001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860772" y="65304"/>
          <a:ext cx="366970" cy="1507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ko-KR" altLang="en-US" sz="800" dirty="0" smtClean="0">
              <a:solidFill>
                <a:schemeClr val="tx2">
                  <a:lumMod val="60000"/>
                  <a:lumOff val="40000"/>
                </a:schemeClr>
              </a:solidFill>
            </a:rPr>
            <a:t>중</a:t>
          </a:r>
          <a:r>
            <a:rPr lang="ko-KR" altLang="en-US" sz="800" dirty="0">
              <a:solidFill>
                <a:schemeClr val="tx2">
                  <a:lumMod val="60000"/>
                  <a:lumOff val="40000"/>
                </a:schemeClr>
              </a:solidFill>
            </a:rPr>
            <a:t>국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0.73697</cdr:x>
      <cdr:y>0.08488</cdr:y>
    </cdr:from>
    <cdr:to>
      <cdr:x>0.95969</cdr:x>
      <cdr:y>0.22256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025690" y="145954"/>
          <a:ext cx="914400" cy="23673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ko-KR" sz="700" b="1" dirty="0" smtClean="0">
              <a:solidFill>
                <a:schemeClr val="accent1"/>
              </a:solidFill>
            </a:rPr>
            <a:t>Sample: 2253</a:t>
          </a:r>
          <a:r>
            <a:rPr lang="ko-KR" altLang="en-US" sz="700" b="1" dirty="0" smtClean="0">
              <a:solidFill>
                <a:schemeClr val="accent1"/>
              </a:solidFill>
            </a:rPr>
            <a:t>명</a:t>
          </a:r>
          <a:endParaRPr lang="ko-KR" altLang="en-US" sz="700" b="1" dirty="0">
            <a:solidFill>
              <a:schemeClr val="accent1"/>
            </a:solidFill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0.05474</cdr:x>
      <cdr:y>0.37943</cdr:y>
    </cdr:from>
    <cdr:to>
      <cdr:x>0.16228</cdr:x>
      <cdr:y>0.66238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25188" y="675930"/>
          <a:ext cx="442357" cy="504056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vertOverflow="clip" wrap="square" lIns="0" tIns="0" rIns="0" bIns="0" rtlCol="0"/>
        <a:lstStyle xmlns:a="http://schemas.openxmlformats.org/drawingml/2006/main"/>
        <a:p xmlns:a="http://schemas.openxmlformats.org/drawingml/2006/main">
          <a:r>
            <a:rPr lang="ko-KR" altLang="en-US" sz="800" dirty="0" smtClean="0">
              <a:solidFill>
                <a:schemeClr val="tx1">
                  <a:lumMod val="50000"/>
                </a:schemeClr>
              </a:solidFill>
            </a:rPr>
            <a:t>기업형 </a:t>
          </a:r>
          <a:endParaRPr lang="en-US" altLang="ko-KR" sz="800" dirty="0" smtClean="0">
            <a:solidFill>
              <a:schemeClr val="tx1">
                <a:lumMod val="50000"/>
              </a:schemeClr>
            </a:solidFill>
          </a:endParaRPr>
        </a:p>
        <a:p xmlns:a="http://schemas.openxmlformats.org/drawingml/2006/main">
          <a:r>
            <a:rPr lang="en-US" altLang="ko-KR" sz="800" dirty="0" smtClean="0">
              <a:solidFill>
                <a:schemeClr val="tx1">
                  <a:lumMod val="50000"/>
                </a:schemeClr>
              </a:solidFill>
            </a:rPr>
            <a:t>B2B </a:t>
          </a:r>
          <a:r>
            <a:rPr lang="ko-KR" altLang="en-US" sz="800" dirty="0" smtClean="0">
              <a:solidFill>
                <a:schemeClr val="tx1">
                  <a:lumMod val="50000"/>
                </a:schemeClr>
              </a:solidFill>
            </a:rPr>
            <a:t>외</a:t>
          </a:r>
          <a:r>
            <a:rPr lang="en-US" altLang="ko-KR" sz="800" dirty="0" smtClean="0">
              <a:solidFill>
                <a:schemeClr val="tx1">
                  <a:lumMod val="50000"/>
                </a:schemeClr>
              </a:solidFill>
            </a:rPr>
            <a:t/>
          </a:r>
          <a:br>
            <a:rPr lang="en-US" altLang="ko-KR" sz="800" dirty="0" smtClean="0">
              <a:solidFill>
                <a:schemeClr val="tx1">
                  <a:lumMod val="50000"/>
                </a:schemeClr>
              </a:solidFill>
            </a:rPr>
          </a:br>
          <a:r>
            <a:rPr lang="ko-KR" altLang="en-US" sz="800" dirty="0" smtClean="0">
              <a:solidFill>
                <a:schemeClr val="tx1">
                  <a:lumMod val="50000"/>
                </a:schemeClr>
              </a:solidFill>
            </a:rPr>
            <a:t>기업형</a:t>
          </a:r>
          <a:endParaRPr lang="en-US" altLang="ko-KR" sz="800" dirty="0" smtClean="0">
            <a:solidFill>
              <a:schemeClr val="tx1">
                <a:lumMod val="50000"/>
              </a:schemeClr>
            </a:solidFill>
          </a:endParaRPr>
        </a:p>
        <a:p xmlns:a="http://schemas.openxmlformats.org/drawingml/2006/main">
          <a:r>
            <a:rPr lang="ko-KR" altLang="en-US" sz="800" dirty="0" smtClean="0">
              <a:solidFill>
                <a:schemeClr val="tx1">
                  <a:lumMod val="50000"/>
                </a:schemeClr>
              </a:solidFill>
            </a:rPr>
            <a:t> </a:t>
          </a:r>
          <a:r>
            <a:rPr lang="en-US" altLang="ko-KR" sz="800" dirty="0" smtClean="0">
              <a:solidFill>
                <a:schemeClr val="tx1">
                  <a:lumMod val="50000"/>
                </a:schemeClr>
              </a:solidFill>
            </a:rPr>
            <a:t>B2B</a:t>
          </a:r>
          <a:endParaRPr lang="ko-KR" altLang="en-US" sz="800" dirty="0">
            <a:solidFill>
              <a:schemeClr val="tx1">
                <a:lumMod val="50000"/>
              </a:schemeClr>
            </a:solidFill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0.1188</cdr:x>
      <cdr:y>0.10576</cdr:y>
    </cdr:from>
    <cdr:to>
      <cdr:x>0.35801</cdr:x>
      <cdr:y>0.32374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59768" y="174676"/>
          <a:ext cx="925795" cy="3600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ko-KR" altLang="en-US" sz="1100" dirty="0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0.72435</cdr:x>
      <cdr:y>0.08323</cdr:y>
    </cdr:from>
    <cdr:to>
      <cdr:x>0.8509</cdr:x>
      <cdr:y>0.1819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3310458" y="143931"/>
          <a:ext cx="578373" cy="1706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000" dirty="0"/>
            <a:t>8.8</a:t>
          </a:r>
          <a:endParaRPr lang="ko-KR" altLang="en-US" sz="1000" dirty="0"/>
        </a:p>
      </cdr:txBody>
    </cdr:sp>
  </cdr:relSizeAnchor>
  <cdr:relSizeAnchor xmlns:cdr="http://schemas.openxmlformats.org/drawingml/2006/chartDrawing">
    <cdr:from>
      <cdr:x>0.42597</cdr:x>
      <cdr:y>0.68887</cdr:y>
    </cdr:from>
    <cdr:to>
      <cdr:x>0.54407</cdr:x>
      <cdr:y>0.77148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1946797" y="1191222"/>
          <a:ext cx="539726" cy="14285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000" dirty="0"/>
            <a:t>35%</a:t>
          </a:r>
          <a:endParaRPr lang="ko-KR" altLang="en-US" sz="1000" dirty="0"/>
        </a:p>
      </cdr:txBody>
    </cdr:sp>
  </cdr:relSizeAnchor>
  <cdr:relSizeAnchor xmlns:cdr="http://schemas.openxmlformats.org/drawingml/2006/chartDrawing">
    <cdr:from>
      <cdr:x>0.60792</cdr:x>
      <cdr:y>0.65173</cdr:y>
    </cdr:from>
    <cdr:to>
      <cdr:x>0.72694</cdr:x>
      <cdr:y>0.76591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2778337" y="1126989"/>
          <a:ext cx="543945" cy="19745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000" dirty="0"/>
            <a:t>41%</a:t>
          </a:r>
          <a:endParaRPr lang="ko-KR" altLang="en-US" sz="1000" dirty="0"/>
        </a:p>
      </cdr:txBody>
    </cdr:sp>
  </cdr:relSizeAnchor>
  <cdr:relSizeAnchor xmlns:cdr="http://schemas.openxmlformats.org/drawingml/2006/chartDrawing">
    <cdr:from>
      <cdr:x>0.46495</cdr:x>
      <cdr:y>0.62644</cdr:y>
    </cdr:from>
    <cdr:to>
      <cdr:x>0.65374</cdr:x>
      <cdr:y>0.68973</cdr:y>
    </cdr:to>
    <cdr:cxnSp macro="">
      <cdr:nvCxnSpPr>
        <cdr:cNvPr id="7" name="직선 화살표 연결선 6"/>
        <cdr:cNvCxnSpPr/>
      </cdr:nvCxnSpPr>
      <cdr:spPr bwMode="auto">
        <a:xfrm xmlns:a="http://schemas.openxmlformats.org/drawingml/2006/main" flipV="1">
          <a:off x="2124929" y="1083265"/>
          <a:ext cx="862825" cy="109442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2"/>
        </a:solidFill>
        <a:ln xmlns:a="http://schemas.openxmlformats.org/drawingml/2006/main" w="12700" cap="flat" cmpd="sng" algn="ctr">
          <a:solidFill>
            <a:schemeClr val="bg2"/>
          </a:solidFill>
          <a:prstDash val="solid"/>
          <a:round/>
          <a:headEnd type="none" w="med" len="med"/>
          <a:tailEnd type="triangle"/>
        </a:ln>
        <a:effectLst xmlns:a="http://schemas.openxmlformats.org/drawingml/2006/main"/>
      </cdr:spPr>
    </cdr:cxnSp>
  </cdr:relSizeAnchor>
  <cdr:relSizeAnchor xmlns:cdr="http://schemas.openxmlformats.org/drawingml/2006/chartDrawing">
    <cdr:from>
      <cdr:x>0.31637</cdr:x>
      <cdr:y>0.18815</cdr:y>
    </cdr:from>
    <cdr:to>
      <cdr:x>0.43584</cdr:x>
      <cdr:y>0.32792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445906" y="325349"/>
          <a:ext cx="546010" cy="24170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ko-KR" sz="1000" dirty="0"/>
            <a:t>7.52</a:t>
          </a:r>
          <a:endParaRPr lang="ko-KR" altLang="en-US" sz="10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7546C-4598-4B35-97A6-F93E3C3EECB1}" type="datetimeFigureOut">
              <a:rPr lang="ko-KR" altLang="en-US" smtClean="0"/>
              <a:pPr/>
              <a:t>2013-12-31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87C7C-D153-4115-88E2-9154B95058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80892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032BE-19BE-430D-8DE2-DEA5445220D2}" type="datetimeFigureOut">
              <a:rPr lang="ko-KR" altLang="en-US" smtClean="0"/>
              <a:pPr/>
              <a:t>2013-12-31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D9E74-20B3-46D9-9724-B00A194223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97772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D9E74-20B3-46D9-9724-B00A1942230D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97649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906000" cy="566738"/>
          </a:xfrm>
          <a:prstGeom prst="rect">
            <a:avLst/>
          </a:prstGeom>
          <a:solidFill>
            <a:srgbClr val="00478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endParaRPr lang="ko-K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542929"/>
            <a:ext cx="9906000" cy="284163"/>
          </a:xfrm>
          <a:prstGeom prst="rect">
            <a:avLst/>
          </a:prstGeom>
          <a:solidFill>
            <a:srgbClr val="6EA5C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endParaRPr lang="ko-KR" altLang="en-US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0" y="576492"/>
            <a:ext cx="96012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864" tIns="0" rIns="0" bIns="0" anchor="ctr">
            <a:spAutoFit/>
          </a:bodyPr>
          <a:lstStyle>
            <a:lvl1pPr algn="ctr">
              <a:spcBef>
                <a:spcPct val="50000"/>
              </a:spcBef>
              <a:tabLst>
                <a:tab pos="311150" algn="l"/>
              </a:tabLst>
              <a:defRPr sz="1400"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1pPr>
            <a:lvl2pPr marL="742950" indent="-285750" algn="ctr">
              <a:spcBef>
                <a:spcPct val="50000"/>
              </a:spcBef>
              <a:tabLst>
                <a:tab pos="311150" algn="l"/>
              </a:tabLst>
              <a:defRPr sz="1400"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2pPr>
            <a:lvl3pPr marL="1143000" indent="-228600" algn="ctr">
              <a:spcBef>
                <a:spcPct val="50000"/>
              </a:spcBef>
              <a:tabLst>
                <a:tab pos="311150" algn="l"/>
              </a:tabLst>
              <a:defRPr sz="1400"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3pPr>
            <a:lvl4pPr marL="1600200" indent="-228600" algn="ctr">
              <a:spcBef>
                <a:spcPct val="50000"/>
              </a:spcBef>
              <a:tabLst>
                <a:tab pos="311150" algn="l"/>
              </a:tabLst>
              <a:defRPr sz="1400"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4pPr>
            <a:lvl5pPr marL="2057400" indent="-228600" algn="ctr">
              <a:spcBef>
                <a:spcPct val="50000"/>
              </a:spcBef>
              <a:tabLst>
                <a:tab pos="311150" algn="l"/>
              </a:tabLst>
              <a:defRPr sz="1400"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11150" algn="l"/>
              </a:tabLst>
              <a:defRPr sz="1400"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11150" algn="l"/>
              </a:tabLst>
              <a:defRPr sz="1400"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11150" algn="l"/>
              </a:tabLst>
              <a:defRPr sz="1400"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11150" algn="l"/>
              </a:tabLst>
              <a:defRPr sz="1400"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9pPr>
          </a:lstStyle>
          <a:p>
            <a:pPr algn="l" eaLnBrk="1" hangingPunct="1"/>
            <a:r>
              <a:rPr lang="ko-KR" altLang="en-GB" b="1">
                <a:solidFill>
                  <a:schemeClr val="bg1"/>
                </a:solidFill>
              </a:rPr>
              <a:t>	</a:t>
            </a:r>
            <a:endParaRPr lang="ko-KR" altLang="en-GB">
              <a:solidFill>
                <a:schemeClr val="bg1"/>
              </a:solidFill>
            </a:endParaRPr>
          </a:p>
        </p:txBody>
      </p: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381000" y="6497638"/>
            <a:ext cx="1290638" cy="360362"/>
            <a:chOff x="240" y="4093"/>
            <a:chExt cx="813" cy="227"/>
          </a:xfrm>
        </p:grpSpPr>
        <p:sp>
          <p:nvSpPr>
            <p:cNvPr id="8" name="WordArt 8"/>
            <p:cNvSpPr>
              <a:spLocks noChangeArrowheads="1" noChangeShapeType="1" noTextEdit="1"/>
            </p:cNvSpPr>
            <p:nvPr/>
          </p:nvSpPr>
          <p:spPr bwMode="auto">
            <a:xfrm>
              <a:off x="253" y="4118"/>
              <a:ext cx="781" cy="191"/>
            </a:xfrm>
            <a:prstGeom prst="rect">
              <a:avLst/>
            </a:prstGeom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ko-KR" kern="10">
                  <a:solidFill>
                    <a:srgbClr val="336699"/>
                  </a:solidFill>
                  <a:latin typeface="Times New Roman"/>
                  <a:cs typeface="Times New Roman"/>
                </a:rPr>
                <a:t>Client logo</a:t>
              </a:r>
              <a:endParaRPr lang="ko-KR" altLang="en-US" kern="10">
                <a:solidFill>
                  <a:srgbClr val="336699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" name="Rectangle 21"/>
            <p:cNvSpPr>
              <a:spLocks noChangeArrowheads="1"/>
            </p:cNvSpPr>
            <p:nvPr userDrawn="1"/>
          </p:nvSpPr>
          <p:spPr bwMode="auto">
            <a:xfrm>
              <a:off x="240" y="4093"/>
              <a:ext cx="813" cy="227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 eaLnBrk="1" hangingPunct="1">
                <a:spcBef>
                  <a:spcPct val="50000"/>
                </a:spcBef>
              </a:pPr>
              <a:endParaRPr lang="ko-KR" altLang="en-US"/>
            </a:p>
          </p:txBody>
        </p:sp>
      </p:grpSp>
      <p:sp>
        <p:nvSpPr>
          <p:cNvPr id="6051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81001" y="3581401"/>
            <a:ext cx="9144000" cy="369332"/>
          </a:xfrm>
        </p:spPr>
        <p:txBody>
          <a:bodyPr lIns="0" tIns="0" rIns="0">
            <a:spAutoFit/>
          </a:bodyPr>
          <a:lstStyle>
            <a:lvl1pPr>
              <a:spcBef>
                <a:spcPts val="500"/>
              </a:spcBef>
              <a:defRPr sz="2400"/>
            </a:lvl1pPr>
          </a:lstStyle>
          <a:p>
            <a:r>
              <a:rPr lang="ko-KR" altLang="en-GB"/>
              <a:t>마스터 부제목 스타일 편집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1001" y="2239966"/>
            <a:ext cx="9144000" cy="492443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ko-KR" altLang="en-GB"/>
              <a:t>마스터 제목 스타일 편집</a:t>
            </a:r>
          </a:p>
        </p:txBody>
      </p:sp>
    </p:spTree>
    <p:extLst>
      <p:ext uri="{BB962C8B-B14F-4D97-AF65-F5344CB8AC3E}">
        <p14:creationId xmlns="" xmlns:p14="http://schemas.microsoft.com/office/powerpoint/2010/main" val="320102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943600" y="6499225"/>
            <a:ext cx="3136900" cy="2667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Case #_File name_yyyymmdd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6554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48003" y="931865"/>
            <a:ext cx="276999" cy="53165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73063" y="931865"/>
            <a:ext cx="6711950" cy="53165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943600" y="6499225"/>
            <a:ext cx="3136900" cy="2667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Case #_File name_yyyymmdd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38417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373063" y="931867"/>
            <a:ext cx="9151937" cy="2746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4495800" cy="2247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029202" y="1600200"/>
            <a:ext cx="4495800" cy="2247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381000" y="4000500"/>
            <a:ext cx="4495800" cy="2247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29202" y="4000500"/>
            <a:ext cx="4495800" cy="2247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943600" y="6499225"/>
            <a:ext cx="3136900" cy="2667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Case #_File name_yyyymmdd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86448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3063" y="931867"/>
            <a:ext cx="9151937" cy="2746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81001" y="1600200"/>
            <a:ext cx="9144000" cy="4648200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943600" y="6499225"/>
            <a:ext cx="3136900" cy="2667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Case #_File name_yyyymmdd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66683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3063" y="931867"/>
            <a:ext cx="9151937" cy="2746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차트 개체 틀 2"/>
          <p:cNvSpPr>
            <a:spLocks noGrp="1"/>
          </p:cNvSpPr>
          <p:nvPr>
            <p:ph type="chart" idx="1"/>
          </p:nvPr>
        </p:nvSpPr>
        <p:spPr>
          <a:xfrm>
            <a:off x="381001" y="1600200"/>
            <a:ext cx="9144000" cy="4648200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943600" y="6499225"/>
            <a:ext cx="3136900" cy="2667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Case #_File name_yyyymmdd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42737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906000" cy="566738"/>
          </a:xfrm>
          <a:prstGeom prst="rect">
            <a:avLst/>
          </a:prstGeom>
          <a:solidFill>
            <a:srgbClr val="0047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 latinLnBrk="0">
              <a:spcBef>
                <a:spcPts val="2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Char char="n"/>
              <a:defRPr/>
            </a:pPr>
            <a:endParaRPr lang="ko-KR" altLang="en-US" sz="800" b="1">
              <a:solidFill>
                <a:srgbClr val="004785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542925"/>
            <a:ext cx="9906000" cy="284163"/>
          </a:xfrm>
          <a:prstGeom prst="rect">
            <a:avLst/>
          </a:prstGeom>
          <a:solidFill>
            <a:srgbClr val="6EA5C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 latinLnBrk="0">
              <a:spcBef>
                <a:spcPts val="2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Char char="n"/>
              <a:defRPr/>
            </a:pPr>
            <a:endParaRPr lang="ko-KR" altLang="en-US" sz="800" b="1">
              <a:solidFill>
                <a:srgbClr val="004785"/>
              </a:solidFill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0" y="577850"/>
            <a:ext cx="9601200" cy="212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54864" tIns="0" rIns="0" bIns="0" anchor="ctr">
            <a:spAutoFit/>
          </a:bodyPr>
          <a:lstStyle/>
          <a:p>
            <a:pPr fontAlgn="base" latinLnBrk="0">
              <a:spcBef>
                <a:spcPct val="50000"/>
              </a:spcBef>
              <a:spcAft>
                <a:spcPct val="0"/>
              </a:spcAft>
              <a:tabLst>
                <a:tab pos="311150" algn="l"/>
              </a:tabLst>
              <a:defRPr/>
            </a:pPr>
            <a:r>
              <a:rPr lang="ko-KR" altLang="en-GB" sz="1400" b="1">
                <a:solidFill>
                  <a:srgbClr val="FFFFFF"/>
                </a:solidFill>
              </a:rPr>
              <a:t>	</a:t>
            </a:r>
            <a:endParaRPr lang="ko-KR" altLang="en-GB" sz="1400">
              <a:solidFill>
                <a:srgbClr val="FFFFFF"/>
              </a:solidFill>
            </a:endParaRPr>
          </a:p>
        </p:txBody>
      </p:sp>
      <p:pic>
        <p:nvPicPr>
          <p:cNvPr id="7" name="Picture 31" descr="노먼로고_흰색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538" y="165100"/>
            <a:ext cx="1836737" cy="2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51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82588" y="3581400"/>
            <a:ext cx="9142412" cy="365125"/>
          </a:xfrm>
        </p:spPr>
        <p:txBody>
          <a:bodyPr lIns="0" tIns="0" rIns="0">
            <a:spAutoFit/>
          </a:bodyPr>
          <a:lstStyle>
            <a:lvl1pPr>
              <a:spcBef>
                <a:spcPts val="500"/>
              </a:spcBef>
              <a:defRPr sz="2400"/>
            </a:lvl1pPr>
          </a:lstStyle>
          <a:p>
            <a:r>
              <a:rPr lang="ko-KR" altLang="en-GB"/>
              <a:t>마스터 부제목 스타일 편집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2588" y="2239963"/>
            <a:ext cx="9142412" cy="487362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ko-KR" altLang="en-GB"/>
              <a:t>마스터 제목 스타일 편집</a:t>
            </a:r>
          </a:p>
        </p:txBody>
      </p:sp>
    </p:spTree>
    <p:extLst>
      <p:ext uri="{BB962C8B-B14F-4D97-AF65-F5344CB8AC3E}">
        <p14:creationId xmlns="" xmlns:p14="http://schemas.microsoft.com/office/powerpoint/2010/main" val="3116320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46919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2588" y="1600200"/>
            <a:ext cx="4494212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495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17655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636911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135398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943600" y="6499225"/>
            <a:ext cx="3136900" cy="2667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Case #_File name_yyyymmdd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21014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33729289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300678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37413" y="931863"/>
            <a:ext cx="2287587" cy="53165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73063" y="931863"/>
            <a:ext cx="6711950" cy="53165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612890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3063" y="931863"/>
            <a:ext cx="9151937" cy="2746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2588" y="1600200"/>
            <a:ext cx="4494212" cy="464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029200" y="1600200"/>
            <a:ext cx="4495800" cy="2247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029200" y="4000500"/>
            <a:ext cx="4495800" cy="2247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715920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3063" y="931863"/>
            <a:ext cx="9151937" cy="2746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차트 개체 틀 2"/>
          <p:cNvSpPr>
            <a:spLocks noGrp="1"/>
          </p:cNvSpPr>
          <p:nvPr>
            <p:ph type="chart" idx="1"/>
          </p:nvPr>
        </p:nvSpPr>
        <p:spPr>
          <a:xfrm>
            <a:off x="382588" y="1600200"/>
            <a:ext cx="9142412" cy="4648200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</p:spTree>
    <p:extLst>
      <p:ext uri="{BB962C8B-B14F-4D97-AF65-F5344CB8AC3E}">
        <p14:creationId xmlns="" xmlns:p14="http://schemas.microsoft.com/office/powerpoint/2010/main" val="206363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4"/>
            <a:ext cx="8420100" cy="615553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943600" y="6499225"/>
            <a:ext cx="3136900" cy="2667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Case #_File name_yyyymmdd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7664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495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2" y="1600200"/>
            <a:ext cx="4495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943600" y="6499225"/>
            <a:ext cx="3136900" cy="2667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Case #_File name_yyyymmdd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3860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41"/>
            <a:ext cx="8915400" cy="276999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8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8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943600" y="6499225"/>
            <a:ext cx="3136900" cy="2667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Case #_File name_yyyymmdd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8675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943600" y="6499225"/>
            <a:ext cx="3136900" cy="2667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Case #_File name_yyyymmdd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2587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943600" y="6499225"/>
            <a:ext cx="3136900" cy="2667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Case #_File name_yyyymmdd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1149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1127326"/>
            <a:ext cx="3259138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54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943600" y="6499225"/>
            <a:ext cx="3136900" cy="2667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Case #_File name_yyyymmdd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2611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5059564"/>
            <a:ext cx="59436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943600" y="6499225"/>
            <a:ext cx="3136900" cy="2667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Case #_File name_yyyymmdd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909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0"/>
          <p:cNvGrpSpPr>
            <a:grpSpLocks/>
          </p:cNvGrpSpPr>
          <p:nvPr/>
        </p:nvGrpSpPr>
        <p:grpSpPr bwMode="auto">
          <a:xfrm>
            <a:off x="152400" y="1371600"/>
            <a:ext cx="9601200" cy="5257800"/>
            <a:chOff x="96" y="864"/>
            <a:chExt cx="6048" cy="3312"/>
          </a:xfrm>
        </p:grpSpPr>
        <p:grpSp>
          <p:nvGrpSpPr>
            <p:cNvPr id="1037" name="Group 9"/>
            <p:cNvGrpSpPr>
              <a:grpSpLocks/>
            </p:cNvGrpSpPr>
            <p:nvPr/>
          </p:nvGrpSpPr>
          <p:grpSpPr bwMode="auto">
            <a:xfrm>
              <a:off x="96" y="864"/>
              <a:ext cx="6048" cy="3312"/>
              <a:chOff x="96" y="864"/>
              <a:chExt cx="6048" cy="3312"/>
            </a:xfrm>
          </p:grpSpPr>
          <p:sp>
            <p:nvSpPr>
              <p:cNvPr id="1039" name="Line 10"/>
              <p:cNvSpPr>
                <a:spLocks noChangeShapeType="1"/>
              </p:cNvSpPr>
              <p:nvPr/>
            </p:nvSpPr>
            <p:spPr bwMode="auto">
              <a:xfrm>
                <a:off x="96" y="1008"/>
                <a:ext cx="6048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ko-KR" altLang="en-US"/>
              </a:p>
            </p:txBody>
          </p:sp>
          <p:sp>
            <p:nvSpPr>
              <p:cNvPr id="1040" name="Line 11"/>
              <p:cNvSpPr>
                <a:spLocks noChangeShapeType="1"/>
              </p:cNvSpPr>
              <p:nvPr/>
            </p:nvSpPr>
            <p:spPr bwMode="auto">
              <a:xfrm>
                <a:off x="96" y="3936"/>
                <a:ext cx="6048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ko-KR" altLang="en-US"/>
              </a:p>
            </p:txBody>
          </p:sp>
          <p:sp>
            <p:nvSpPr>
              <p:cNvPr id="1041" name="Line 12"/>
              <p:cNvSpPr>
                <a:spLocks noChangeShapeType="1"/>
              </p:cNvSpPr>
              <p:nvPr/>
            </p:nvSpPr>
            <p:spPr bwMode="auto">
              <a:xfrm flipV="1">
                <a:off x="240" y="864"/>
                <a:ext cx="0" cy="331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ko-KR" altLang="en-US"/>
              </a:p>
            </p:txBody>
          </p:sp>
          <p:sp>
            <p:nvSpPr>
              <p:cNvPr id="1042" name="Line 13"/>
              <p:cNvSpPr>
                <a:spLocks noChangeShapeType="1"/>
              </p:cNvSpPr>
              <p:nvPr/>
            </p:nvSpPr>
            <p:spPr bwMode="auto">
              <a:xfrm flipV="1">
                <a:off x="6000" y="864"/>
                <a:ext cx="0" cy="331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ko-KR" altLang="en-US"/>
              </a:p>
            </p:txBody>
          </p:sp>
        </p:grpSp>
        <p:sp>
          <p:nvSpPr>
            <p:cNvPr id="1038" name="Line 19"/>
            <p:cNvSpPr>
              <a:spLocks noChangeShapeType="1"/>
            </p:cNvSpPr>
            <p:nvPr userDrawn="1"/>
          </p:nvSpPr>
          <p:spPr bwMode="auto">
            <a:xfrm>
              <a:off x="96" y="1344"/>
              <a:ext cx="14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3063" y="931865"/>
            <a:ext cx="91519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GB" smtClean="0"/>
              <a:t>마스터 제목 스타일 편집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906000" cy="566738"/>
          </a:xfrm>
          <a:prstGeom prst="rect">
            <a:avLst/>
          </a:prstGeom>
          <a:solidFill>
            <a:srgbClr val="00478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542927"/>
            <a:ext cx="9906000" cy="284163"/>
          </a:xfrm>
          <a:prstGeom prst="rect">
            <a:avLst/>
          </a:prstGeom>
          <a:solidFill>
            <a:srgbClr val="6EA5C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endParaRPr lang="ko-KR" altLang="en-US"/>
          </a:p>
        </p:txBody>
      </p:sp>
      <p:sp>
        <p:nvSpPr>
          <p:cNvPr id="591879" name="Rectangle 7"/>
          <p:cNvSpPr>
            <a:spLocks noChangeArrowheads="1"/>
          </p:cNvSpPr>
          <p:nvPr/>
        </p:nvSpPr>
        <p:spPr bwMode="auto">
          <a:xfrm>
            <a:off x="9188450" y="6524625"/>
            <a:ext cx="336551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algn="r"/>
            <a:fld id="{C19A6870-B2BC-40DD-B0A4-58986FB3A6B9}" type="slidenum">
              <a:rPr lang="ko-KR" altLang="en-GB" sz="1000"/>
              <a:pPr algn="r"/>
              <a:t>‹#›</a:t>
            </a:fld>
            <a:endParaRPr lang="en-GB" altLang="ko-KR" sz="1000"/>
          </a:p>
        </p:txBody>
      </p:sp>
      <p:sp>
        <p:nvSpPr>
          <p:cNvPr id="1032" name="Text Box 14"/>
          <p:cNvSpPr txBox="1">
            <a:spLocks noChangeArrowheads="1"/>
          </p:cNvSpPr>
          <p:nvPr/>
        </p:nvSpPr>
        <p:spPr bwMode="auto">
          <a:xfrm>
            <a:off x="0" y="576492"/>
            <a:ext cx="96012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864" tIns="0" rIns="0" bIns="0" anchor="ctr">
            <a:spAutoFit/>
          </a:bodyPr>
          <a:lstStyle>
            <a:lvl1pPr algn="ctr">
              <a:spcBef>
                <a:spcPct val="50000"/>
              </a:spcBef>
              <a:tabLst>
                <a:tab pos="311150" algn="l"/>
              </a:tabLst>
              <a:defRPr sz="1400"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1pPr>
            <a:lvl2pPr marL="742950" indent="-285750" algn="ctr">
              <a:spcBef>
                <a:spcPct val="50000"/>
              </a:spcBef>
              <a:tabLst>
                <a:tab pos="311150" algn="l"/>
              </a:tabLst>
              <a:defRPr sz="1400"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2pPr>
            <a:lvl3pPr marL="1143000" indent="-228600" algn="ctr">
              <a:spcBef>
                <a:spcPct val="50000"/>
              </a:spcBef>
              <a:tabLst>
                <a:tab pos="311150" algn="l"/>
              </a:tabLst>
              <a:defRPr sz="1400"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3pPr>
            <a:lvl4pPr marL="1600200" indent="-228600" algn="ctr">
              <a:spcBef>
                <a:spcPct val="50000"/>
              </a:spcBef>
              <a:tabLst>
                <a:tab pos="311150" algn="l"/>
              </a:tabLst>
              <a:defRPr sz="1400"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4pPr>
            <a:lvl5pPr marL="2057400" indent="-228600" algn="ctr">
              <a:spcBef>
                <a:spcPct val="50000"/>
              </a:spcBef>
              <a:tabLst>
                <a:tab pos="311150" algn="l"/>
              </a:tabLst>
              <a:defRPr sz="1400"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11150" algn="l"/>
              </a:tabLst>
              <a:defRPr sz="1400"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11150" algn="l"/>
              </a:tabLst>
              <a:defRPr sz="1400"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11150" algn="l"/>
              </a:tabLst>
              <a:defRPr sz="1400"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11150" algn="l"/>
              </a:tabLst>
              <a:defRPr sz="1400"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9pPr>
          </a:lstStyle>
          <a:p>
            <a:pPr algn="l" eaLnBrk="1" hangingPunct="1"/>
            <a:r>
              <a:rPr lang="ko-KR" altLang="en-GB" b="1">
                <a:solidFill>
                  <a:schemeClr val="bg1"/>
                </a:solidFill>
              </a:rPr>
              <a:t>	</a:t>
            </a:r>
            <a:endParaRPr lang="ko-KR" altLang="en-GB">
              <a:solidFill>
                <a:schemeClr val="bg1"/>
              </a:solidFill>
            </a:endParaRPr>
          </a:p>
        </p:txBody>
      </p:sp>
      <p:sp>
        <p:nvSpPr>
          <p:cNvPr id="103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1" y="1600200"/>
            <a:ext cx="9144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9144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 dirty="0" smtClean="0"/>
              <a:t>마스터 텍스트 스타일을 편집합니다</a:t>
            </a:r>
          </a:p>
          <a:p>
            <a:pPr lvl="1"/>
            <a:r>
              <a:rPr lang="ko-KR" altLang="en-GB" dirty="0" smtClean="0"/>
              <a:t>둘째 수준</a:t>
            </a:r>
          </a:p>
          <a:p>
            <a:pPr lvl="2"/>
            <a:r>
              <a:rPr lang="ko-KR" altLang="en-GB" dirty="0" smtClean="0"/>
              <a:t>셋째 수준</a:t>
            </a:r>
          </a:p>
          <a:p>
            <a:pPr lvl="3"/>
            <a:r>
              <a:rPr lang="ko-KR" altLang="en-GB" dirty="0" smtClean="0"/>
              <a:t>넷째 수준</a:t>
            </a:r>
          </a:p>
          <a:p>
            <a:pPr lvl="4"/>
            <a:r>
              <a:rPr lang="ko-KR" altLang="en-GB" dirty="0" smtClean="0"/>
              <a:t>다섯째 수준</a:t>
            </a:r>
          </a:p>
        </p:txBody>
      </p:sp>
    </p:spTree>
    <p:extLst>
      <p:ext uri="{BB962C8B-B14F-4D97-AF65-F5344CB8AC3E}">
        <p14:creationId xmlns="" xmlns:p14="http://schemas.microsoft.com/office/powerpoint/2010/main" val="316833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HY견고딕" pitchFamily="18" charset="-127"/>
        </a:defRPr>
      </a:lvl9pPr>
    </p:titleStyle>
    <p:bodyStyle>
      <a:lvl1pPr marL="342900" indent="-342900" algn="l" defTabSz="900113" rtl="0" eaLnBrk="0" fontAlgn="base" hangingPunct="0">
        <a:spcBef>
          <a:spcPts val="1500"/>
        </a:spcBef>
        <a:spcAft>
          <a:spcPct val="0"/>
        </a:spcAft>
        <a:buClr>
          <a:schemeClr val="tx1"/>
        </a:buClr>
        <a:buFont typeface="Wingdings" pitchFamily="2" charset="2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284163" indent="-282575" algn="l" defTabSz="900113" rtl="0" eaLnBrk="0" fontAlgn="base" hangingPunct="0">
        <a:spcBef>
          <a:spcPts val="1000"/>
        </a:spcBef>
        <a:spcAft>
          <a:spcPct val="0"/>
        </a:spcAft>
        <a:buClr>
          <a:schemeClr val="tx1"/>
        </a:buClr>
        <a:buFont typeface="Wingdings" pitchFamily="2" charset="2"/>
        <a:buChar char="n"/>
        <a:defRPr sz="1400">
          <a:solidFill>
            <a:schemeClr val="tx1"/>
          </a:solidFill>
          <a:latin typeface="+mn-lt"/>
          <a:ea typeface="+mn-ea"/>
        </a:defRPr>
      </a:lvl2pPr>
      <a:lvl3pPr marL="542925" indent="-257175" algn="l" defTabSz="900113" rtl="0" eaLnBrk="0" fontAlgn="base" hangingPunct="0">
        <a:spcBef>
          <a:spcPts val="500"/>
        </a:spcBef>
        <a:spcAft>
          <a:spcPct val="0"/>
        </a:spcAft>
        <a:buClr>
          <a:schemeClr val="tx1"/>
        </a:buClr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</a:defRPr>
      </a:lvl3pPr>
      <a:lvl4pPr marL="814388" indent="-269875" algn="l" defTabSz="900113" rtl="0" eaLnBrk="0" fontAlgn="base" hangingPunct="0">
        <a:spcBef>
          <a:spcPts val="500"/>
        </a:spcBef>
        <a:spcAft>
          <a:spcPct val="0"/>
        </a:spcAft>
        <a:buClr>
          <a:schemeClr val="tx1"/>
        </a:buClr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1104900" indent="-288925" algn="l" defTabSz="900113" rtl="0" eaLnBrk="0" fontAlgn="base" hangingPunct="0">
        <a:spcBef>
          <a:spcPts val="500"/>
        </a:spcBef>
        <a:spcAft>
          <a:spcPct val="0"/>
        </a:spcAft>
        <a:buClr>
          <a:schemeClr val="tx1"/>
        </a:buClr>
        <a:buFont typeface="Arial" charset="0"/>
        <a:defRPr sz="1400">
          <a:solidFill>
            <a:schemeClr val="tx1"/>
          </a:solidFill>
          <a:latin typeface="+mn-lt"/>
          <a:ea typeface="+mn-ea"/>
        </a:defRPr>
      </a:lvl5pPr>
      <a:lvl6pPr marL="1562100" indent="-288925" algn="l" defTabSz="900113" rtl="0" fontAlgn="base">
        <a:spcBef>
          <a:spcPts val="500"/>
        </a:spcBef>
        <a:spcAft>
          <a:spcPct val="0"/>
        </a:spcAft>
        <a:buClr>
          <a:schemeClr val="tx1"/>
        </a:buClr>
        <a:buFont typeface="Arial" charset="0"/>
        <a:defRPr sz="1400">
          <a:solidFill>
            <a:schemeClr val="tx1"/>
          </a:solidFill>
          <a:latin typeface="+mn-lt"/>
          <a:ea typeface="+mn-ea"/>
        </a:defRPr>
      </a:lvl6pPr>
      <a:lvl7pPr marL="2019300" indent="-288925" algn="l" defTabSz="900113" rtl="0" fontAlgn="base">
        <a:spcBef>
          <a:spcPts val="500"/>
        </a:spcBef>
        <a:spcAft>
          <a:spcPct val="0"/>
        </a:spcAft>
        <a:buClr>
          <a:schemeClr val="tx1"/>
        </a:buClr>
        <a:buFont typeface="Arial" charset="0"/>
        <a:defRPr sz="1400">
          <a:solidFill>
            <a:schemeClr val="tx1"/>
          </a:solidFill>
          <a:latin typeface="+mn-lt"/>
          <a:ea typeface="+mn-ea"/>
        </a:defRPr>
      </a:lvl7pPr>
      <a:lvl8pPr marL="2476500" indent="-288925" algn="l" defTabSz="900113" rtl="0" fontAlgn="base">
        <a:spcBef>
          <a:spcPts val="500"/>
        </a:spcBef>
        <a:spcAft>
          <a:spcPct val="0"/>
        </a:spcAft>
        <a:buClr>
          <a:schemeClr val="tx1"/>
        </a:buClr>
        <a:buFont typeface="Arial" charset="0"/>
        <a:defRPr sz="1400">
          <a:solidFill>
            <a:schemeClr val="tx1"/>
          </a:solidFill>
          <a:latin typeface="+mn-lt"/>
          <a:ea typeface="+mn-ea"/>
        </a:defRPr>
      </a:lvl8pPr>
      <a:lvl9pPr marL="2933700" indent="-288925" algn="l" defTabSz="900113" rtl="0" fontAlgn="base">
        <a:spcBef>
          <a:spcPts val="500"/>
        </a:spcBef>
        <a:spcAft>
          <a:spcPct val="0"/>
        </a:spcAft>
        <a:buClr>
          <a:schemeClr val="tx1"/>
        </a:buClr>
        <a:buFont typeface="Arial" charset="0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902" name="Rectangle 30"/>
          <p:cNvSpPr>
            <a:spLocks noChangeArrowheads="1"/>
          </p:cNvSpPr>
          <p:nvPr/>
        </p:nvSpPr>
        <p:spPr bwMode="auto">
          <a:xfrm>
            <a:off x="0" y="0"/>
            <a:ext cx="9906000" cy="566738"/>
          </a:xfrm>
          <a:prstGeom prst="rect">
            <a:avLst/>
          </a:prstGeom>
          <a:solidFill>
            <a:srgbClr val="0047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 latinLnBrk="0">
              <a:spcBef>
                <a:spcPts val="2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Char char="n"/>
              <a:defRPr/>
            </a:pPr>
            <a:endParaRPr lang="ko-KR" altLang="en-US" sz="800" b="1">
              <a:solidFill>
                <a:srgbClr val="004785"/>
              </a:solidFill>
            </a:endParaRPr>
          </a:p>
        </p:txBody>
      </p:sp>
      <p:grpSp>
        <p:nvGrpSpPr>
          <p:cNvPr id="20483" name="Group 20"/>
          <p:cNvGrpSpPr>
            <a:grpSpLocks/>
          </p:cNvGrpSpPr>
          <p:nvPr/>
        </p:nvGrpSpPr>
        <p:grpSpPr bwMode="auto">
          <a:xfrm>
            <a:off x="150813" y="1371600"/>
            <a:ext cx="9604375" cy="5257800"/>
            <a:chOff x="96" y="864"/>
            <a:chExt cx="6048" cy="3312"/>
          </a:xfrm>
        </p:grpSpPr>
        <p:grpSp>
          <p:nvGrpSpPr>
            <p:cNvPr id="20490" name="Group 9"/>
            <p:cNvGrpSpPr>
              <a:grpSpLocks/>
            </p:cNvGrpSpPr>
            <p:nvPr/>
          </p:nvGrpSpPr>
          <p:grpSpPr bwMode="auto">
            <a:xfrm>
              <a:off x="96" y="864"/>
              <a:ext cx="6048" cy="3312"/>
              <a:chOff x="96" y="864"/>
              <a:chExt cx="6048" cy="3312"/>
            </a:xfrm>
          </p:grpSpPr>
          <p:sp>
            <p:nvSpPr>
              <p:cNvPr id="591882" name="Line 10"/>
              <p:cNvSpPr>
                <a:spLocks noChangeShapeType="1"/>
              </p:cNvSpPr>
              <p:nvPr/>
            </p:nvSpPr>
            <p:spPr bwMode="auto">
              <a:xfrm>
                <a:off x="96" y="1008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 fontAlgn="base" latinLnBrk="0">
                  <a:spcBef>
                    <a:spcPts val="200"/>
                  </a:spcBef>
                  <a:spcAft>
                    <a:spcPct val="0"/>
                  </a:spcAft>
                  <a:buClr>
                    <a:srgbClr val="004785"/>
                  </a:buClr>
                  <a:buFont typeface="Wingdings" pitchFamily="2" charset="2"/>
                  <a:buChar char="n"/>
                  <a:defRPr/>
                </a:pPr>
                <a:endParaRPr lang="ko-KR" altLang="en-US" sz="800" b="1">
                  <a:solidFill>
                    <a:srgbClr val="004785"/>
                  </a:solidFill>
                </a:endParaRPr>
              </a:p>
            </p:txBody>
          </p:sp>
          <p:sp>
            <p:nvSpPr>
              <p:cNvPr id="591883" name="Line 11"/>
              <p:cNvSpPr>
                <a:spLocks noChangeShapeType="1"/>
              </p:cNvSpPr>
              <p:nvPr/>
            </p:nvSpPr>
            <p:spPr bwMode="auto">
              <a:xfrm>
                <a:off x="96" y="3936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 fontAlgn="base" latinLnBrk="0">
                  <a:spcBef>
                    <a:spcPts val="200"/>
                  </a:spcBef>
                  <a:spcAft>
                    <a:spcPct val="0"/>
                  </a:spcAft>
                  <a:buClr>
                    <a:srgbClr val="004785"/>
                  </a:buClr>
                  <a:buFont typeface="Wingdings" pitchFamily="2" charset="2"/>
                  <a:buChar char="n"/>
                  <a:defRPr/>
                </a:pPr>
                <a:endParaRPr lang="ko-KR" altLang="en-US" sz="800" b="1">
                  <a:solidFill>
                    <a:srgbClr val="004785"/>
                  </a:solidFill>
                </a:endParaRPr>
              </a:p>
            </p:txBody>
          </p:sp>
          <p:sp>
            <p:nvSpPr>
              <p:cNvPr id="591884" name="Line 12"/>
              <p:cNvSpPr>
                <a:spLocks noChangeShapeType="1"/>
              </p:cNvSpPr>
              <p:nvPr/>
            </p:nvSpPr>
            <p:spPr bwMode="auto">
              <a:xfrm flipV="1">
                <a:off x="24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 fontAlgn="base" latinLnBrk="0">
                  <a:spcBef>
                    <a:spcPts val="200"/>
                  </a:spcBef>
                  <a:spcAft>
                    <a:spcPct val="0"/>
                  </a:spcAft>
                  <a:buClr>
                    <a:srgbClr val="004785"/>
                  </a:buClr>
                  <a:buFont typeface="Wingdings" pitchFamily="2" charset="2"/>
                  <a:buChar char="n"/>
                  <a:defRPr/>
                </a:pPr>
                <a:endParaRPr lang="ko-KR" altLang="en-US" sz="800" b="1">
                  <a:solidFill>
                    <a:srgbClr val="004785"/>
                  </a:solidFill>
                </a:endParaRPr>
              </a:p>
            </p:txBody>
          </p:sp>
          <p:sp>
            <p:nvSpPr>
              <p:cNvPr id="591885" name="Line 13"/>
              <p:cNvSpPr>
                <a:spLocks noChangeShapeType="1"/>
              </p:cNvSpPr>
              <p:nvPr/>
            </p:nvSpPr>
            <p:spPr bwMode="auto">
              <a:xfrm flipV="1">
                <a:off x="600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 fontAlgn="base" latinLnBrk="0">
                  <a:spcBef>
                    <a:spcPts val="200"/>
                  </a:spcBef>
                  <a:spcAft>
                    <a:spcPct val="0"/>
                  </a:spcAft>
                  <a:buClr>
                    <a:srgbClr val="004785"/>
                  </a:buClr>
                  <a:buFont typeface="Wingdings" pitchFamily="2" charset="2"/>
                  <a:buChar char="n"/>
                  <a:defRPr/>
                </a:pPr>
                <a:endParaRPr lang="ko-KR" altLang="en-US" sz="800" b="1">
                  <a:solidFill>
                    <a:srgbClr val="004785"/>
                  </a:solidFill>
                </a:endParaRPr>
              </a:p>
            </p:txBody>
          </p:sp>
        </p:grpSp>
        <p:sp>
          <p:nvSpPr>
            <p:cNvPr id="591891" name="Line 19"/>
            <p:cNvSpPr>
              <a:spLocks noChangeShapeType="1"/>
            </p:cNvSpPr>
            <p:nvPr userDrawn="1"/>
          </p:nvSpPr>
          <p:spPr bwMode="auto">
            <a:xfrm>
              <a:off x="96" y="1344"/>
              <a:ext cx="1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 fontAlgn="base" latinLnBrk="0">
                <a:spcBef>
                  <a:spcPts val="200"/>
                </a:spcBef>
                <a:spcAft>
                  <a:spcPct val="0"/>
                </a:spcAft>
                <a:buClr>
                  <a:srgbClr val="004785"/>
                </a:buClr>
                <a:buFont typeface="Wingdings" pitchFamily="2" charset="2"/>
                <a:buChar char="n"/>
                <a:defRPr/>
              </a:pPr>
              <a:endParaRPr lang="ko-KR" altLang="en-US" sz="800" b="1">
                <a:solidFill>
                  <a:srgbClr val="004785"/>
                </a:solidFill>
              </a:endParaRPr>
            </a:p>
          </p:txBody>
        </p:sp>
      </p:grpSp>
      <p:sp>
        <p:nvSpPr>
          <p:cNvPr id="2048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3063" y="931863"/>
            <a:ext cx="91519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GB" smtClean="0"/>
              <a:t>마스터 제목 스타일 편집</a:t>
            </a:r>
          </a:p>
        </p:txBody>
      </p:sp>
      <p:sp>
        <p:nvSpPr>
          <p:cNvPr id="591877" name="Rectangle 5"/>
          <p:cNvSpPr>
            <a:spLocks noChangeArrowheads="1"/>
          </p:cNvSpPr>
          <p:nvPr/>
        </p:nvSpPr>
        <p:spPr bwMode="auto">
          <a:xfrm>
            <a:off x="0" y="542925"/>
            <a:ext cx="9906000" cy="284163"/>
          </a:xfrm>
          <a:prstGeom prst="rect">
            <a:avLst/>
          </a:prstGeom>
          <a:solidFill>
            <a:srgbClr val="6EA5C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 latinLnBrk="0">
              <a:spcBef>
                <a:spcPts val="2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Char char="n"/>
              <a:defRPr/>
            </a:pPr>
            <a:endParaRPr lang="ko-KR" altLang="en-US" sz="800" b="1">
              <a:solidFill>
                <a:srgbClr val="004785"/>
              </a:solidFill>
            </a:endParaRPr>
          </a:p>
        </p:txBody>
      </p:sp>
      <p:sp>
        <p:nvSpPr>
          <p:cNvPr id="591879" name="Rectangle 7"/>
          <p:cNvSpPr>
            <a:spLocks noChangeArrowheads="1"/>
          </p:cNvSpPr>
          <p:nvPr/>
        </p:nvSpPr>
        <p:spPr bwMode="auto">
          <a:xfrm>
            <a:off x="9188450" y="6524625"/>
            <a:ext cx="33655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D0D02597-8271-4911-BBA5-D5C080CEEAE4}" type="slidenum">
              <a:rPr lang="ko-KR" altLang="en-GB" sz="1000">
                <a:solidFill>
                  <a:srgbClr val="004785"/>
                </a:solidFill>
              </a:rPr>
              <a:pPr algn="r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altLang="ko-KR" sz="1000">
              <a:solidFill>
                <a:srgbClr val="004785"/>
              </a:solidFill>
            </a:endParaRPr>
          </a:p>
        </p:txBody>
      </p:sp>
      <p:sp>
        <p:nvSpPr>
          <p:cNvPr id="591886" name="Text Box 14"/>
          <p:cNvSpPr txBox="1">
            <a:spLocks noChangeArrowheads="1"/>
          </p:cNvSpPr>
          <p:nvPr/>
        </p:nvSpPr>
        <p:spPr bwMode="auto">
          <a:xfrm>
            <a:off x="0" y="577850"/>
            <a:ext cx="9601200" cy="212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54864" tIns="0" rIns="0" bIns="0" anchor="ctr">
            <a:spAutoFit/>
          </a:bodyPr>
          <a:lstStyle/>
          <a:p>
            <a:pPr fontAlgn="base" latinLnBrk="0">
              <a:spcBef>
                <a:spcPct val="50000"/>
              </a:spcBef>
              <a:spcAft>
                <a:spcPct val="0"/>
              </a:spcAft>
              <a:tabLst>
                <a:tab pos="311150" algn="l"/>
              </a:tabLst>
              <a:defRPr/>
            </a:pPr>
            <a:r>
              <a:rPr lang="ko-KR" altLang="en-GB" sz="1400" b="1">
                <a:solidFill>
                  <a:srgbClr val="FFFFFF"/>
                </a:solidFill>
              </a:rPr>
              <a:t>	</a:t>
            </a:r>
            <a:endParaRPr lang="ko-KR" altLang="en-GB" sz="1400">
              <a:solidFill>
                <a:srgbClr val="FFFFFF"/>
              </a:solidFill>
            </a:endParaRPr>
          </a:p>
        </p:txBody>
      </p:sp>
      <p:sp>
        <p:nvSpPr>
          <p:cNvPr id="20488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600200"/>
            <a:ext cx="9142412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9144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 smtClean="0"/>
              <a:t>마스터 텍스트 스타일을 편집합니다</a:t>
            </a:r>
          </a:p>
          <a:p>
            <a:pPr lvl="1"/>
            <a:r>
              <a:rPr lang="ko-KR" altLang="en-GB" smtClean="0"/>
              <a:t>둘째 수준</a:t>
            </a:r>
          </a:p>
          <a:p>
            <a:pPr lvl="2"/>
            <a:r>
              <a:rPr lang="ko-KR" altLang="en-GB" smtClean="0"/>
              <a:t>셋째 수준</a:t>
            </a:r>
          </a:p>
          <a:p>
            <a:pPr lvl="3"/>
            <a:r>
              <a:rPr lang="ko-KR" altLang="en-GB" smtClean="0"/>
              <a:t>넷째 수준</a:t>
            </a:r>
          </a:p>
          <a:p>
            <a:pPr lvl="4"/>
            <a:r>
              <a:rPr lang="ko-KR" altLang="en-GB" smtClean="0"/>
              <a:t>다섯째 수준</a:t>
            </a:r>
          </a:p>
        </p:txBody>
      </p:sp>
      <p:pic>
        <p:nvPicPr>
          <p:cNvPr id="20489" name="Picture 42" descr="노먼로고_흰색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36538" y="165100"/>
            <a:ext cx="1836737" cy="2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72507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HY견고딕" pitchFamily="18" charset="-127"/>
        </a:defRPr>
      </a:lvl9pPr>
    </p:titleStyle>
    <p:bodyStyle>
      <a:lvl1pPr marL="342900" indent="-342900" algn="l" defTabSz="900113" rtl="0" eaLnBrk="0" fontAlgn="base" hangingPunct="0">
        <a:spcBef>
          <a:spcPts val="1500"/>
        </a:spcBef>
        <a:spcAft>
          <a:spcPct val="0"/>
        </a:spcAft>
        <a:buClr>
          <a:schemeClr val="tx1"/>
        </a:buClr>
        <a:buFont typeface="Wingdings" pitchFamily="2" charset="2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284163" indent="-282575" algn="l" defTabSz="900113" rtl="0" eaLnBrk="0" fontAlgn="base" hangingPunct="0">
        <a:spcBef>
          <a:spcPts val="1000"/>
        </a:spcBef>
        <a:spcAft>
          <a:spcPct val="0"/>
        </a:spcAft>
        <a:buClr>
          <a:schemeClr val="tx1"/>
        </a:buClr>
        <a:buFont typeface="Wingdings" pitchFamily="2" charset="2"/>
        <a:buChar char="n"/>
        <a:defRPr sz="1400">
          <a:solidFill>
            <a:schemeClr val="tx1"/>
          </a:solidFill>
          <a:latin typeface="+mn-lt"/>
          <a:ea typeface="+mn-ea"/>
        </a:defRPr>
      </a:lvl2pPr>
      <a:lvl3pPr marL="542925" indent="-257175" algn="l" defTabSz="900113" rtl="0" eaLnBrk="0" fontAlgn="base" hangingPunct="0">
        <a:spcBef>
          <a:spcPts val="500"/>
        </a:spcBef>
        <a:spcAft>
          <a:spcPct val="0"/>
        </a:spcAft>
        <a:buClr>
          <a:schemeClr val="tx1"/>
        </a:buClr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</a:defRPr>
      </a:lvl3pPr>
      <a:lvl4pPr marL="814388" indent="-269875" algn="l" defTabSz="900113" rtl="0" eaLnBrk="0" fontAlgn="base" hangingPunct="0">
        <a:spcBef>
          <a:spcPts val="500"/>
        </a:spcBef>
        <a:spcAft>
          <a:spcPct val="0"/>
        </a:spcAft>
        <a:buClr>
          <a:schemeClr val="tx1"/>
        </a:buClr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1104900" indent="-288925" algn="l" defTabSz="900113" rtl="0" eaLnBrk="0" fontAlgn="base" hangingPunct="0">
        <a:spcBef>
          <a:spcPts val="500"/>
        </a:spcBef>
        <a:spcAft>
          <a:spcPct val="0"/>
        </a:spcAft>
        <a:buClr>
          <a:schemeClr val="tx1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1562100" indent="-288925" algn="l" defTabSz="900113" rtl="0" fontAlgn="base">
        <a:spcBef>
          <a:spcPts val="500"/>
        </a:spcBef>
        <a:spcAft>
          <a:spcPct val="0"/>
        </a:spcAft>
        <a:buClr>
          <a:schemeClr val="tx1"/>
        </a:buClr>
        <a:buFont typeface="Arial" charset="0"/>
        <a:defRPr sz="1400">
          <a:solidFill>
            <a:schemeClr val="tx1"/>
          </a:solidFill>
          <a:latin typeface="+mn-lt"/>
          <a:ea typeface="+mn-ea"/>
        </a:defRPr>
      </a:lvl6pPr>
      <a:lvl7pPr marL="2019300" indent="-288925" algn="l" defTabSz="900113" rtl="0" fontAlgn="base">
        <a:spcBef>
          <a:spcPts val="500"/>
        </a:spcBef>
        <a:spcAft>
          <a:spcPct val="0"/>
        </a:spcAft>
        <a:buClr>
          <a:schemeClr val="tx1"/>
        </a:buClr>
        <a:buFont typeface="Arial" charset="0"/>
        <a:defRPr sz="1400">
          <a:solidFill>
            <a:schemeClr val="tx1"/>
          </a:solidFill>
          <a:latin typeface="+mn-lt"/>
          <a:ea typeface="+mn-ea"/>
        </a:defRPr>
      </a:lvl7pPr>
      <a:lvl8pPr marL="2476500" indent="-288925" algn="l" defTabSz="900113" rtl="0" fontAlgn="base">
        <a:spcBef>
          <a:spcPts val="500"/>
        </a:spcBef>
        <a:spcAft>
          <a:spcPct val="0"/>
        </a:spcAft>
        <a:buClr>
          <a:schemeClr val="tx1"/>
        </a:buClr>
        <a:buFont typeface="Arial" charset="0"/>
        <a:defRPr sz="1400">
          <a:solidFill>
            <a:schemeClr val="tx1"/>
          </a:solidFill>
          <a:latin typeface="+mn-lt"/>
          <a:ea typeface="+mn-ea"/>
        </a:defRPr>
      </a:lvl8pPr>
      <a:lvl9pPr marL="2933700" indent="-288925" algn="l" defTabSz="900113" rtl="0" fontAlgn="base">
        <a:spcBef>
          <a:spcPts val="500"/>
        </a:spcBef>
        <a:spcAft>
          <a:spcPct val="0"/>
        </a:spcAft>
        <a:buClr>
          <a:schemeClr val="tx1"/>
        </a:buClr>
        <a:buFont typeface="Arial" charset="0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3.xml"/><Relationship Id="rId4" Type="http://schemas.openxmlformats.org/officeDocument/2006/relationships/chart" Target="../charts/chart3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6.xml"/><Relationship Id="rId4" Type="http://schemas.openxmlformats.org/officeDocument/2006/relationships/chart" Target="../charts/chart3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ChangeArrowheads="1"/>
          </p:cNvSpPr>
          <p:nvPr/>
        </p:nvSpPr>
        <p:spPr bwMode="gray">
          <a:xfrm>
            <a:off x="0" y="2251077"/>
            <a:ext cx="9906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ko-KR" altLang="en-US" sz="2800" b="1" dirty="0" smtClean="0">
                <a:latin typeface="맑은 고딕"/>
                <a:ea typeface="맑은 고딕"/>
              </a:rPr>
              <a:t>「 </a:t>
            </a:r>
            <a:r>
              <a:rPr lang="ko-KR" altLang="en-US" sz="2800" b="1" dirty="0" smtClean="0">
                <a:ea typeface="HY견고딕" pitchFamily="18" charset="-127"/>
              </a:rPr>
              <a:t>동원 </a:t>
            </a:r>
            <a:r>
              <a:rPr lang="en-US" altLang="ko-KR" sz="2800" b="1" dirty="0" smtClean="0">
                <a:ea typeface="HY견고딕" pitchFamily="18" charset="-127"/>
              </a:rPr>
              <a:t>F&amp;B</a:t>
            </a:r>
            <a:r>
              <a:rPr lang="ko-KR" altLang="en-US" sz="2800" b="1" dirty="0" smtClean="0">
                <a:solidFill>
                  <a:schemeClr val="tx1"/>
                </a:solidFill>
                <a:latin typeface="맑은 고딕"/>
                <a:ea typeface="맑은 고딕"/>
              </a:rPr>
              <a:t>」 </a:t>
            </a:r>
            <a:r>
              <a:rPr lang="ko-KR" altLang="en-US" sz="2800" b="1" dirty="0" smtClean="0">
                <a:solidFill>
                  <a:schemeClr val="tx1"/>
                </a:solidFill>
                <a:ea typeface="HY견고딕" pitchFamily="18" charset="-127"/>
              </a:rPr>
              <a:t> 기업분석 </a:t>
            </a:r>
            <a:r>
              <a:rPr lang="ko-KR" altLang="en-US" sz="2800" b="1" dirty="0" smtClean="0">
                <a:ea typeface="HY견고딕" pitchFamily="18" charset="-127"/>
              </a:rPr>
              <a:t>보고</a:t>
            </a:r>
            <a:r>
              <a:rPr lang="ko-KR" altLang="en-US" sz="2800" b="1" dirty="0">
                <a:ea typeface="HY견고딕" pitchFamily="18" charset="-127"/>
              </a:rPr>
              <a:t>서</a:t>
            </a:r>
            <a:endParaRPr lang="en-US" altLang="ko-KR" sz="2800" b="1" dirty="0">
              <a:solidFill>
                <a:schemeClr val="tx1"/>
              </a:solidFill>
              <a:ea typeface="HY견고딕" pitchFamily="18" charset="-127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8619408" y="4893548"/>
            <a:ext cx="871833" cy="17851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900113" eaLnBrk="0" latinLnBrk="0" hangingPunct="0">
              <a:spcAft>
                <a:spcPct val="20000"/>
              </a:spcAft>
              <a:tabLst>
                <a:tab pos="311150" algn="l"/>
              </a:tabLst>
              <a:defRPr/>
            </a:pPr>
            <a:r>
              <a:rPr kumimoji="0"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박석민</a:t>
            </a:r>
            <a:endParaRPr kumimoji="0" lang="en-US" altLang="ko-KR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defTabSz="900113" eaLnBrk="0" latinLnBrk="0" hangingPunct="0">
              <a:spcAft>
                <a:spcPct val="20000"/>
              </a:spcAft>
              <a:tabLst>
                <a:tab pos="311150" algn="l"/>
              </a:tabLst>
              <a:defRPr/>
            </a:pPr>
            <a:r>
              <a:rPr lang="ko-KR" altLang="en-US" sz="2000" dirty="0" smtClean="0">
                <a:latin typeface="+mj-ea"/>
                <a:ea typeface="+mj-ea"/>
              </a:rPr>
              <a:t>강현욱</a:t>
            </a:r>
            <a:endParaRPr lang="en-US" altLang="ko-KR" sz="2000" dirty="0" smtClean="0">
              <a:latin typeface="+mj-ea"/>
              <a:ea typeface="+mj-ea"/>
            </a:endParaRPr>
          </a:p>
          <a:p>
            <a:pPr defTabSz="900113" eaLnBrk="0" latinLnBrk="0" hangingPunct="0">
              <a:spcAft>
                <a:spcPct val="20000"/>
              </a:spcAft>
              <a:tabLst>
                <a:tab pos="311150" algn="l"/>
              </a:tabLst>
              <a:defRPr/>
            </a:pPr>
            <a:r>
              <a:rPr kumimoji="0"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김재균</a:t>
            </a:r>
            <a:endParaRPr kumimoji="0" lang="en-US" altLang="ko-KR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defTabSz="900113" eaLnBrk="0" latinLnBrk="0" hangingPunct="0">
              <a:spcAft>
                <a:spcPct val="20000"/>
              </a:spcAft>
              <a:tabLst>
                <a:tab pos="311150" algn="l"/>
              </a:tabLst>
              <a:defRPr/>
            </a:pPr>
            <a:r>
              <a:rPr lang="ko-KR" altLang="en-US" sz="2000" dirty="0" smtClean="0">
                <a:latin typeface="+mj-ea"/>
                <a:ea typeface="+mj-ea"/>
              </a:rPr>
              <a:t>송재희</a:t>
            </a:r>
            <a:endParaRPr lang="en-US" altLang="ko-KR" sz="2000" dirty="0" smtClean="0">
              <a:latin typeface="+mj-ea"/>
              <a:ea typeface="+mj-ea"/>
            </a:endParaRPr>
          </a:p>
          <a:p>
            <a:pPr defTabSz="900113" eaLnBrk="0" latinLnBrk="0" hangingPunct="0">
              <a:spcAft>
                <a:spcPct val="20000"/>
              </a:spcAft>
              <a:tabLst>
                <a:tab pos="311150" algn="l"/>
              </a:tabLst>
              <a:defRPr/>
            </a:pPr>
            <a:r>
              <a:rPr kumimoji="0"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윤연</a:t>
            </a:r>
            <a:r>
              <a:rPr kumimoji="0"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지</a:t>
            </a:r>
            <a:endParaRPr kumimoji="0" lang="en-US" altLang="ko-KR" sz="20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412410" y="4425752"/>
            <a:ext cx="3100629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00113" eaLnBrk="0" latinLnBrk="0" hangingPunct="0">
              <a:spcAft>
                <a:spcPct val="20000"/>
              </a:spcAft>
              <a:tabLst>
                <a:tab pos="311150" algn="l"/>
              </a:tabLst>
              <a:defRPr/>
            </a:pPr>
            <a:r>
              <a:rPr kumimoji="0" lang="en-US" altLang="ko-KR" sz="2000" dirty="0" smtClean="0">
                <a:solidFill>
                  <a:schemeClr val="tx1"/>
                </a:solidFill>
                <a:latin typeface="+mj-ea"/>
                <a:ea typeface="+mj-ea"/>
              </a:rPr>
              <a:t>‘</a:t>
            </a:r>
            <a:r>
              <a:rPr kumimoji="0"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연지와 </a:t>
            </a:r>
            <a:r>
              <a:rPr kumimoji="0"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재희들</a:t>
            </a:r>
            <a:r>
              <a:rPr kumimoji="0" lang="en-US" altLang="ko-KR" sz="2000" dirty="0" smtClean="0">
                <a:solidFill>
                  <a:schemeClr val="tx1"/>
                </a:solidFill>
                <a:latin typeface="+mj-ea"/>
                <a:ea typeface="+mj-ea"/>
              </a:rPr>
              <a:t>’</a:t>
            </a:r>
            <a:r>
              <a:rPr kumimoji="0"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2000" dirty="0" smtClean="0">
                <a:latin typeface="+mj-ea"/>
                <a:ea typeface="+mj-ea"/>
              </a:rPr>
              <a:t>Team</a:t>
            </a:r>
            <a:endParaRPr kumimoji="0" lang="en-US" altLang="ko-KR" sz="20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gray">
          <a:xfrm>
            <a:off x="38454" y="2860054"/>
            <a:ext cx="9906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sz="2000" b="1" dirty="0" smtClean="0">
                <a:latin typeface="맑은 고딕"/>
                <a:ea typeface="맑은 고딕"/>
              </a:rPr>
              <a:t>14 November 2013</a:t>
            </a:r>
            <a:endParaRPr lang="en-US" altLang="ko-KR" sz="2000" b="1" dirty="0">
              <a:solidFill>
                <a:schemeClr val="tx1"/>
              </a:solidFill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3190"/>
          <a:stretch/>
        </p:blipFill>
        <p:spPr>
          <a:xfrm>
            <a:off x="4014464" y="3366889"/>
            <a:ext cx="1877071" cy="12226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2742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6436534" y="218252"/>
            <a:ext cx="1082215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 latinLnBrk="0">
              <a:spcBef>
                <a:spcPct val="500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None/>
              <a:defRPr/>
            </a:pPr>
            <a:r>
              <a:rPr lang="ko-KR" altLang="en-US" sz="1050" dirty="0">
                <a:solidFill>
                  <a:srgbClr val="004785"/>
                </a:solidFill>
              </a:rPr>
              <a:t>연도별 매출 추정</a:t>
            </a:r>
            <a:endParaRPr lang="en-US" altLang="ko-KR" sz="1050" baseline="30000" dirty="0">
              <a:solidFill>
                <a:srgbClr val="004785"/>
              </a:solidFill>
            </a:endParaRPr>
          </a:p>
        </p:txBody>
      </p: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4708342" y="358778"/>
            <a:ext cx="1335087" cy="2174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fontAlgn="base" latinLnBrk="0" hangingPunct="0">
              <a:spcBef>
                <a:spcPts val="2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None/>
              <a:defRPr/>
            </a:pPr>
            <a:r>
              <a:rPr lang="ko-KR" altLang="en-US" sz="1050" dirty="0">
                <a:solidFill>
                  <a:srgbClr val="004785"/>
                </a:solidFill>
              </a:rPr>
              <a:t>설명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gray">
          <a:xfrm>
            <a:off x="0" y="576492"/>
            <a:ext cx="9601200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54864" tIns="0" rIns="0" bIns="0" anchor="ctr">
            <a:spAutoFit/>
          </a:bodyPr>
          <a:lstStyle/>
          <a:p>
            <a:pPr fontAlgn="base" latinLnBrk="0">
              <a:spcBef>
                <a:spcPct val="50000"/>
              </a:spcBef>
              <a:spcAft>
                <a:spcPct val="0"/>
              </a:spcAft>
              <a:tabLst>
                <a:tab pos="311150" algn="l"/>
              </a:tabLst>
            </a:pPr>
            <a:endParaRPr lang="ko-KR" altLang="en-US" sz="1400" i="1">
              <a:solidFill>
                <a:srgbClr val="FFFFFF"/>
              </a:solidFill>
              <a:ea typeface="돋움체" pitchFamily="49" charset="-127"/>
            </a:endParaRPr>
          </a:p>
        </p:txBody>
      </p:sp>
      <p:sp>
        <p:nvSpPr>
          <p:cNvPr id="128" name="Text Box 6"/>
          <p:cNvSpPr txBox="1">
            <a:spLocks noChangeArrowheads="1"/>
          </p:cNvSpPr>
          <p:nvPr/>
        </p:nvSpPr>
        <p:spPr bwMode="gray">
          <a:xfrm>
            <a:off x="0" y="576263"/>
            <a:ext cx="104013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864" tIns="0" rIns="0" bIns="0" anchor="ctr">
            <a:spAutoFit/>
          </a:bodyPr>
          <a:lstStyle>
            <a:lvl1pPr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1pPr>
            <a:lvl2pPr marL="742950" indent="-28575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2pPr>
            <a:lvl3pPr marL="1143000" indent="-22860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3pPr>
            <a:lvl4pPr marL="1600200" indent="-22860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4pPr>
            <a:lvl5pPr marL="2057400" indent="-22860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9pPr>
          </a:lstStyle>
          <a:p>
            <a:pPr eaLnBrk="1" hangingPunct="1"/>
            <a:r>
              <a:rPr lang="en-GB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5. </a:t>
            </a:r>
            <a:r>
              <a:rPr lang="ko-KR" altLang="en-US" sz="1400" dirty="0" smtClean="0">
                <a:solidFill>
                  <a:srgbClr val="FFFFFF"/>
                </a:solidFill>
                <a:ea typeface="HY견고딕" pitchFamily="18" charset="-127"/>
              </a:rPr>
              <a:t>사업부별</a:t>
            </a:r>
            <a:r>
              <a:rPr lang="ko-KR" altLang="en-US" sz="1400" b="1" dirty="0" smtClean="0">
                <a:solidFill>
                  <a:srgbClr val="FFFFFF"/>
                </a:solidFill>
                <a:ea typeface="HY견고딕" pitchFamily="18" charset="-127"/>
              </a:rPr>
              <a:t> </a:t>
            </a:r>
            <a:r>
              <a:rPr lang="en-US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 REVENUE FORECASTING </a:t>
            </a:r>
            <a:r>
              <a:rPr lang="en-US" altLang="ko-KR" sz="1400" dirty="0">
                <a:solidFill>
                  <a:srgbClr val="FFFFFF"/>
                </a:solidFill>
                <a:ea typeface="HY견고딕" pitchFamily="18" charset="-127"/>
              </a:rPr>
              <a:t>–</a:t>
            </a:r>
            <a:r>
              <a:rPr lang="en-US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 </a:t>
            </a:r>
            <a:r>
              <a:rPr lang="ko-KR" altLang="en-US" sz="1400" b="1" dirty="0" smtClean="0">
                <a:solidFill>
                  <a:srgbClr val="FFFFFF"/>
                </a:solidFill>
                <a:ea typeface="HY견고딕" pitchFamily="18" charset="-127"/>
              </a:rPr>
              <a:t>일반식품 부문</a:t>
            </a:r>
            <a:r>
              <a:rPr lang="en-US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(</a:t>
            </a:r>
            <a:r>
              <a:rPr lang="ko-KR" altLang="en-US" sz="1400" b="1" dirty="0" smtClean="0">
                <a:solidFill>
                  <a:srgbClr val="FFFFFF"/>
                </a:solidFill>
                <a:ea typeface="HY견고딕" pitchFamily="18" charset="-127"/>
              </a:rPr>
              <a:t>참치</a:t>
            </a:r>
            <a:r>
              <a:rPr lang="en-US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)</a:t>
            </a:r>
            <a:endParaRPr lang="ko-KR" altLang="en-US" sz="1400" i="1" dirty="0">
              <a:solidFill>
                <a:srgbClr val="FFFFFF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08028" y="1606550"/>
            <a:ext cx="9193172" cy="4648200"/>
            <a:chOff x="381001" y="1606550"/>
            <a:chExt cx="3275857" cy="4648200"/>
          </a:xfrm>
        </p:grpSpPr>
        <p:sp>
          <p:nvSpPr>
            <p:cNvPr id="132" name="Rectangle 9"/>
            <p:cNvSpPr>
              <a:spLocks noChangeArrowheads="1"/>
            </p:cNvSpPr>
            <p:nvPr/>
          </p:nvSpPr>
          <p:spPr bwMode="auto">
            <a:xfrm>
              <a:off x="381001" y="2139950"/>
              <a:ext cx="3275857" cy="4114800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0000" tIns="90000" rIns="90000" bIns="46800"/>
            <a:lstStyle/>
            <a:p>
              <a:pPr marL="182563" lvl="1" indent="-180975" algn="ctr" defTabSz="900113" eaLnBrk="0" latinLnBrk="0" hangingPunct="0">
                <a:buClr>
                  <a:srgbClr val="004785"/>
                </a:buClr>
                <a:buFont typeface="Wingdings" pitchFamily="2" charset="2"/>
                <a:buChar char="n"/>
              </a:pPr>
              <a:endParaRPr lang="en-GB" altLang="ko-KR" sz="1200" dirty="0">
                <a:solidFill>
                  <a:srgbClr val="004785"/>
                </a:solidFill>
              </a:endParaRPr>
            </a:p>
          </p:txBody>
        </p:sp>
        <p:sp>
          <p:nvSpPr>
            <p:cNvPr id="133" name="Rectangle 10"/>
            <p:cNvSpPr>
              <a:spLocks noChangeArrowheads="1"/>
            </p:cNvSpPr>
            <p:nvPr/>
          </p:nvSpPr>
          <p:spPr bwMode="auto">
            <a:xfrm>
              <a:off x="381001" y="1606550"/>
              <a:ext cx="3275857" cy="53340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defTabSz="762000" eaLnBrk="0" latinLnBrk="0" hangingPunct="0"/>
              <a:endParaRPr lang="en-US" altLang="ko-KR" sz="1600" dirty="0">
                <a:solidFill>
                  <a:srgbClr val="FFFFFF"/>
                </a:solidFill>
              </a:endParaRPr>
            </a:p>
          </p:txBody>
        </p:sp>
        <p:sp>
          <p:nvSpPr>
            <p:cNvPr id="152" name="Rectangle 55"/>
            <p:cNvSpPr>
              <a:spLocks noChangeArrowheads="1"/>
            </p:cNvSpPr>
            <p:nvPr/>
          </p:nvSpPr>
          <p:spPr bwMode="auto">
            <a:xfrm>
              <a:off x="596556" y="3769295"/>
              <a:ext cx="2983430" cy="1538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146050" lvl="1" indent="-144463" defTabSz="900113" eaLnBrk="0" latinLnBrk="0" hangingPunct="0">
                <a:spcAft>
                  <a:spcPct val="20000"/>
                </a:spcAft>
                <a:buClr>
                  <a:srgbClr val="004785"/>
                </a:buClr>
                <a:buFont typeface="Wingdings" pitchFamily="2" charset="2"/>
                <a:buChar char="n"/>
                <a:defRPr/>
              </a:pPr>
              <a:endParaRPr lang="en-US" altLang="ko-KR" sz="10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56" name="Rectangle 4"/>
          <p:cNvSpPr>
            <a:spLocks noChangeArrowheads="1"/>
          </p:cNvSpPr>
          <p:nvPr/>
        </p:nvSpPr>
        <p:spPr bwMode="gray">
          <a:xfrm>
            <a:off x="384177" y="931863"/>
            <a:ext cx="92170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solidFill>
                  <a:srgbClr val="004785"/>
                </a:solidFill>
              </a:rPr>
              <a:t>조미식품 부문</a:t>
            </a:r>
            <a:r>
              <a:rPr lang="en-US" altLang="ko-KR" dirty="0" smtClean="0">
                <a:solidFill>
                  <a:srgbClr val="004785"/>
                </a:solidFill>
              </a:rPr>
              <a:t>(</a:t>
            </a:r>
            <a:r>
              <a:rPr lang="ko-KR" altLang="en-US" dirty="0" err="1" smtClean="0">
                <a:solidFill>
                  <a:srgbClr val="004785"/>
                </a:solidFill>
              </a:rPr>
              <a:t>삼조쎌텍</a:t>
            </a:r>
            <a:r>
              <a:rPr lang="en-US" altLang="ko-KR" dirty="0" smtClean="0">
                <a:solidFill>
                  <a:srgbClr val="004785"/>
                </a:solidFill>
              </a:rPr>
              <a:t>) Revenue Forecasting</a:t>
            </a:r>
            <a:endParaRPr lang="en-US" altLang="ko-KR" dirty="0">
              <a:solidFill>
                <a:srgbClr val="004785"/>
              </a:solidFill>
            </a:endParaRPr>
          </a:p>
        </p:txBody>
      </p:sp>
      <p:sp>
        <p:nvSpPr>
          <p:cNvPr id="37" name="Line 21"/>
          <p:cNvSpPr>
            <a:spLocks noChangeShapeType="1"/>
          </p:cNvSpPr>
          <p:nvPr/>
        </p:nvSpPr>
        <p:spPr bwMode="auto">
          <a:xfrm>
            <a:off x="570136" y="2464021"/>
            <a:ext cx="4005309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srgbClr val="004785"/>
              </a:solidFill>
              <a:ea typeface="굴림" pitchFamily="50" charset="-127"/>
            </a:endParaRPr>
          </a:p>
        </p:txBody>
      </p:sp>
      <p:sp>
        <p:nvSpPr>
          <p:cNvPr id="38" name="Rectangle 19"/>
          <p:cNvSpPr/>
          <p:nvPr/>
        </p:nvSpPr>
        <p:spPr>
          <a:xfrm>
            <a:off x="705755" y="2193805"/>
            <a:ext cx="386969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7" lvl="1" algn="ctr" defTabSz="900113" eaLnBrk="0" latinLnBrk="0" hangingPunct="0">
              <a:spcAft>
                <a:spcPct val="20000"/>
              </a:spcAft>
              <a:buClr>
                <a:srgbClr val="004785"/>
              </a:buClr>
              <a:defRPr/>
            </a:pPr>
            <a:r>
              <a:rPr lang="ko-KR" altLang="en-US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내수시장 </a:t>
            </a:r>
            <a:r>
              <a:rPr lang="en-US" altLang="ko-KR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Revenue Forecast</a:t>
            </a:r>
            <a:endParaRPr lang="ko-KR" altLang="en-US" sz="1300" dirty="0">
              <a:gradFill>
                <a:gsLst>
                  <a:gs pos="100000">
                    <a:srgbClr val="004785"/>
                  </a:gs>
                  <a:gs pos="100000">
                    <a:srgbClr val="3E7898">
                      <a:tint val="23500"/>
                      <a:satMod val="160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39" name="Line 21"/>
          <p:cNvSpPr>
            <a:spLocks noChangeShapeType="1"/>
          </p:cNvSpPr>
          <p:nvPr/>
        </p:nvSpPr>
        <p:spPr bwMode="auto">
          <a:xfrm>
            <a:off x="630936" y="4417861"/>
            <a:ext cx="3944510" cy="1254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srgbClr val="004785"/>
              </a:solidFill>
              <a:ea typeface="굴림" pitchFamily="50" charset="-127"/>
            </a:endParaRPr>
          </a:p>
        </p:txBody>
      </p:sp>
      <p:sp>
        <p:nvSpPr>
          <p:cNvPr id="40" name="Rectangle 19"/>
          <p:cNvSpPr/>
          <p:nvPr/>
        </p:nvSpPr>
        <p:spPr>
          <a:xfrm>
            <a:off x="705755" y="4138021"/>
            <a:ext cx="386969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7" lvl="1" algn="ctr" defTabSz="900113" eaLnBrk="0" latinLnBrk="0" hangingPunct="0">
              <a:spcAft>
                <a:spcPct val="20000"/>
              </a:spcAft>
              <a:buClr>
                <a:srgbClr val="004785"/>
              </a:buClr>
              <a:defRPr/>
            </a:pPr>
            <a:r>
              <a:rPr lang="ko-KR" altLang="en-US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수출시장 </a:t>
            </a:r>
            <a:r>
              <a:rPr lang="en-US" altLang="ko-KR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Revenue Forecast</a:t>
            </a:r>
            <a:endParaRPr lang="ko-KR" altLang="en-US" sz="1300" dirty="0">
              <a:gradFill>
                <a:gsLst>
                  <a:gs pos="100000">
                    <a:srgbClr val="004785"/>
                  </a:gs>
                  <a:gs pos="100000">
                    <a:srgbClr val="3E7898">
                      <a:tint val="23500"/>
                      <a:satMod val="160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3759" y="4653136"/>
            <a:ext cx="6815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(</a:t>
            </a:r>
            <a:r>
              <a:rPr lang="ko-KR" altLang="en-US" sz="700" dirty="0" smtClean="0"/>
              <a:t>단위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천 원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sp>
        <p:nvSpPr>
          <p:cNvPr id="43" name="Line 21"/>
          <p:cNvSpPr>
            <a:spLocks noChangeShapeType="1"/>
          </p:cNvSpPr>
          <p:nvPr/>
        </p:nvSpPr>
        <p:spPr bwMode="auto">
          <a:xfrm>
            <a:off x="5412186" y="2461099"/>
            <a:ext cx="4005309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srgbClr val="004785"/>
              </a:solidFill>
              <a:ea typeface="굴림" pitchFamily="50" charset="-127"/>
            </a:endParaRPr>
          </a:p>
        </p:txBody>
      </p:sp>
      <p:sp>
        <p:nvSpPr>
          <p:cNvPr id="44" name="Rectangle 19"/>
          <p:cNvSpPr/>
          <p:nvPr/>
        </p:nvSpPr>
        <p:spPr>
          <a:xfrm>
            <a:off x="5547805" y="2190883"/>
            <a:ext cx="386969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7" lvl="1" algn="ctr" defTabSz="900113" eaLnBrk="0" latinLnBrk="0" hangingPunct="0">
              <a:spcAft>
                <a:spcPct val="20000"/>
              </a:spcAft>
              <a:buClr>
                <a:srgbClr val="004785"/>
              </a:buClr>
              <a:defRPr/>
            </a:pPr>
            <a:r>
              <a:rPr lang="ko-KR" altLang="en-US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조미식품 부문 </a:t>
            </a:r>
            <a:r>
              <a:rPr lang="en-US" altLang="ko-KR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Revenue Forecast</a:t>
            </a:r>
            <a:endParaRPr lang="ko-KR" altLang="en-US" sz="1300" dirty="0">
              <a:gradFill>
                <a:gsLst>
                  <a:gs pos="100000">
                    <a:srgbClr val="004785"/>
                  </a:gs>
                  <a:gs pos="100000">
                    <a:srgbClr val="3E7898">
                      <a:tint val="23500"/>
                      <a:satMod val="160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45" name="AutoShape 45"/>
          <p:cNvSpPr>
            <a:spLocks noChangeArrowheads="1"/>
          </p:cNvSpPr>
          <p:nvPr/>
        </p:nvSpPr>
        <p:spPr bwMode="auto">
          <a:xfrm rot="5400000">
            <a:off x="3272856" y="4144371"/>
            <a:ext cx="3381796" cy="228023"/>
          </a:xfrm>
          <a:prstGeom prst="triangle">
            <a:avLst>
              <a:gd name="adj" fmla="val 50000"/>
            </a:avLst>
          </a:prstGeom>
          <a:solidFill>
            <a:srgbClr val="FFCC00"/>
          </a:solidFill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ko-KR" altLang="en-US">
              <a:ea typeface="HY견고딕" pitchFamily="18" charset="-127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gray">
          <a:xfrm>
            <a:off x="6177136" y="5435352"/>
            <a:ext cx="2374124" cy="153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7" lvl="1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tabLst>
                <a:tab pos="1152525" algn="l"/>
              </a:tabLst>
            </a:pPr>
            <a:r>
              <a:rPr kumimoji="1" lang="en-US" altLang="ko-KR" sz="1300" b="1" dirty="0" smtClean="0">
                <a:solidFill>
                  <a:schemeClr val="accent1"/>
                </a:solidFill>
                <a:latin typeface="+mj-lt"/>
                <a:cs typeface="Arial" charset="0"/>
              </a:rPr>
              <a:t>2018</a:t>
            </a:r>
            <a:r>
              <a:rPr kumimoji="1" lang="ko-KR" altLang="en-US" sz="1300" b="1" dirty="0" smtClean="0">
                <a:solidFill>
                  <a:schemeClr val="accent1"/>
                </a:solidFill>
                <a:latin typeface="+mj-lt"/>
                <a:cs typeface="Arial" charset="0"/>
              </a:rPr>
              <a:t>년 이후 연평균 </a:t>
            </a:r>
            <a:r>
              <a:rPr kumimoji="1" lang="en-US" altLang="ko-KR" sz="1300" b="1" dirty="0" smtClean="0">
                <a:solidFill>
                  <a:srgbClr val="FF0000"/>
                </a:solidFill>
                <a:latin typeface="+mj-lt"/>
                <a:cs typeface="Arial" charset="0"/>
              </a:rPr>
              <a:t>3% </a:t>
            </a:r>
            <a:r>
              <a:rPr kumimoji="1" lang="ko-KR" altLang="en-US" sz="1300" b="1" dirty="0" smtClean="0">
                <a:solidFill>
                  <a:schemeClr val="accent1"/>
                </a:solidFill>
                <a:latin typeface="+mj-lt"/>
                <a:cs typeface="Arial" charset="0"/>
              </a:rPr>
              <a:t>성장</a:t>
            </a:r>
            <a:endParaRPr kumimoji="1" lang="ko-KR" altLang="en-US" sz="1300" b="1" dirty="0">
              <a:solidFill>
                <a:schemeClr val="accent1"/>
              </a:solidFill>
              <a:latin typeface="+mj-lt"/>
              <a:cs typeface="Arial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30936" y="4473296"/>
            <a:ext cx="4169664" cy="1620000"/>
            <a:chOff x="879210" y="4430409"/>
            <a:chExt cx="4320000" cy="1620000"/>
          </a:xfrm>
        </p:grpSpPr>
        <p:sp>
          <p:nvSpPr>
            <p:cNvPr id="41" name="TextBox 40"/>
            <p:cNvSpPr txBox="1"/>
            <p:nvPr/>
          </p:nvSpPr>
          <p:spPr>
            <a:xfrm>
              <a:off x="887027" y="5733256"/>
              <a:ext cx="68159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/>
                <a:t>(</a:t>
              </a:r>
              <a:r>
                <a:rPr lang="ko-KR" altLang="en-US" sz="700" dirty="0" smtClean="0"/>
                <a:t>단위</a:t>
              </a:r>
              <a:r>
                <a:rPr lang="en-US" altLang="ko-KR" sz="700" dirty="0" smtClean="0"/>
                <a:t>: </a:t>
              </a:r>
              <a:r>
                <a:rPr lang="ko-KR" altLang="en-US" sz="700" dirty="0" smtClean="0"/>
                <a:t>천 원</a:t>
              </a:r>
              <a:r>
                <a:rPr lang="en-US" altLang="ko-KR" sz="700" dirty="0" smtClean="0"/>
                <a:t>)</a:t>
              </a:r>
              <a:endParaRPr lang="ko-KR" altLang="en-US" sz="700" dirty="0"/>
            </a:p>
          </p:txBody>
        </p:sp>
        <p:graphicFrame>
          <p:nvGraphicFramePr>
            <p:cNvPr id="25" name="차트 24"/>
            <p:cNvGraphicFramePr>
              <a:graphicFrameLocks/>
            </p:cNvGraphicFramePr>
            <p:nvPr>
              <p:extLst>
                <p:ext uri="{D42A27DB-BD31-4B8C-83A1-F6EECF244321}">
                  <p14:modId xmlns="" xmlns:p14="http://schemas.microsoft.com/office/powerpoint/2010/main" val="2249194348"/>
                </p:ext>
              </p:extLst>
            </p:nvPr>
          </p:nvGraphicFramePr>
          <p:xfrm>
            <a:off x="879210" y="4430409"/>
            <a:ext cx="4320000" cy="162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aphicFrame>
        <p:nvGraphicFramePr>
          <p:cNvPr id="28" name="차트 27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998630371"/>
              </p:ext>
            </p:extLst>
          </p:nvPr>
        </p:nvGraphicFramePr>
        <p:xfrm>
          <a:off x="5097496" y="2465356"/>
          <a:ext cx="43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차트 28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762965779"/>
              </p:ext>
            </p:extLst>
          </p:nvPr>
        </p:nvGraphicFramePr>
        <p:xfrm>
          <a:off x="554860" y="2428931"/>
          <a:ext cx="4245740" cy="1674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="" xmlns:p14="http://schemas.microsoft.com/office/powerpoint/2010/main" val="338891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6436534" y="218252"/>
            <a:ext cx="1082215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 latinLnBrk="0">
              <a:spcBef>
                <a:spcPct val="500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None/>
              <a:defRPr/>
            </a:pPr>
            <a:r>
              <a:rPr lang="ko-KR" altLang="en-US" sz="1050" dirty="0">
                <a:solidFill>
                  <a:srgbClr val="004785"/>
                </a:solidFill>
              </a:rPr>
              <a:t>연도별 매출 추정</a:t>
            </a:r>
            <a:endParaRPr lang="en-US" altLang="ko-KR" sz="1050" baseline="30000" dirty="0">
              <a:solidFill>
                <a:srgbClr val="004785"/>
              </a:solidFill>
            </a:endParaRPr>
          </a:p>
        </p:txBody>
      </p: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4708342" y="358778"/>
            <a:ext cx="1335087" cy="2174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fontAlgn="base" latinLnBrk="0" hangingPunct="0">
              <a:spcBef>
                <a:spcPts val="2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None/>
              <a:defRPr/>
            </a:pPr>
            <a:r>
              <a:rPr lang="ko-KR" altLang="en-US" sz="1050" dirty="0">
                <a:solidFill>
                  <a:srgbClr val="004785"/>
                </a:solidFill>
              </a:rPr>
              <a:t>설명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gray">
          <a:xfrm>
            <a:off x="0" y="576492"/>
            <a:ext cx="9601200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54864" tIns="0" rIns="0" bIns="0" anchor="ctr">
            <a:spAutoFit/>
          </a:bodyPr>
          <a:lstStyle/>
          <a:p>
            <a:pPr fontAlgn="base" latinLnBrk="0">
              <a:spcBef>
                <a:spcPct val="50000"/>
              </a:spcBef>
              <a:spcAft>
                <a:spcPct val="0"/>
              </a:spcAft>
              <a:tabLst>
                <a:tab pos="311150" algn="l"/>
              </a:tabLst>
            </a:pPr>
            <a:endParaRPr lang="ko-KR" altLang="en-US" sz="1400" i="1">
              <a:solidFill>
                <a:srgbClr val="FFFFFF"/>
              </a:solidFill>
              <a:ea typeface="돋움체" pitchFamily="49" charset="-127"/>
            </a:endParaRPr>
          </a:p>
        </p:txBody>
      </p:sp>
      <p:sp>
        <p:nvSpPr>
          <p:cNvPr id="128" name="Text Box 6"/>
          <p:cNvSpPr txBox="1">
            <a:spLocks noChangeArrowheads="1"/>
          </p:cNvSpPr>
          <p:nvPr/>
        </p:nvSpPr>
        <p:spPr bwMode="gray">
          <a:xfrm>
            <a:off x="0" y="576263"/>
            <a:ext cx="104013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864" tIns="0" rIns="0" bIns="0" anchor="ctr">
            <a:spAutoFit/>
          </a:bodyPr>
          <a:lstStyle>
            <a:lvl1pPr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1pPr>
            <a:lvl2pPr marL="742950" indent="-28575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2pPr>
            <a:lvl3pPr marL="1143000" indent="-22860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3pPr>
            <a:lvl4pPr marL="1600200" indent="-22860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4pPr>
            <a:lvl5pPr marL="2057400" indent="-22860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9pPr>
          </a:lstStyle>
          <a:p>
            <a:pPr eaLnBrk="1" hangingPunct="1"/>
            <a:r>
              <a:rPr lang="en-GB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5. </a:t>
            </a:r>
            <a:r>
              <a:rPr lang="ko-KR" altLang="en-US" sz="1400" dirty="0" smtClean="0">
                <a:solidFill>
                  <a:srgbClr val="FFFFFF"/>
                </a:solidFill>
                <a:ea typeface="HY견고딕" pitchFamily="18" charset="-127"/>
              </a:rPr>
              <a:t>사업부별</a:t>
            </a:r>
            <a:r>
              <a:rPr lang="ko-KR" altLang="en-US" sz="1400" b="1" dirty="0" smtClean="0">
                <a:solidFill>
                  <a:srgbClr val="FFFFFF"/>
                </a:solidFill>
                <a:ea typeface="HY견고딕" pitchFamily="18" charset="-127"/>
              </a:rPr>
              <a:t> </a:t>
            </a:r>
            <a:r>
              <a:rPr lang="en-US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 REVENUE FORECASTING </a:t>
            </a:r>
            <a:r>
              <a:rPr lang="en-US" altLang="ko-KR" sz="1400" dirty="0">
                <a:solidFill>
                  <a:srgbClr val="FFFFFF"/>
                </a:solidFill>
                <a:ea typeface="HY견고딕" pitchFamily="18" charset="-127"/>
              </a:rPr>
              <a:t>–</a:t>
            </a:r>
            <a:r>
              <a:rPr lang="en-US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 </a:t>
            </a:r>
            <a:r>
              <a:rPr lang="ko-KR" altLang="en-US" sz="1400" b="1" dirty="0" err="1" smtClean="0">
                <a:solidFill>
                  <a:srgbClr val="FFFFFF"/>
                </a:solidFill>
                <a:ea typeface="HY견고딕" pitchFamily="18" charset="-127"/>
              </a:rPr>
              <a:t>삼조쎌텍</a:t>
            </a:r>
            <a:r>
              <a:rPr lang="en-US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(</a:t>
            </a:r>
            <a:r>
              <a:rPr lang="ko-KR" altLang="en-US" sz="1400" b="1" dirty="0" smtClean="0">
                <a:solidFill>
                  <a:srgbClr val="FFFFFF"/>
                </a:solidFill>
                <a:ea typeface="HY견고딕" pitchFamily="18" charset="-127"/>
              </a:rPr>
              <a:t>조미식품 부문</a:t>
            </a:r>
            <a:r>
              <a:rPr lang="en-US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)</a:t>
            </a:r>
            <a:endParaRPr lang="ko-KR" altLang="en-US" sz="1400" i="1" dirty="0">
              <a:solidFill>
                <a:srgbClr val="FFFFFF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08028" y="1606550"/>
            <a:ext cx="4300314" cy="4648200"/>
            <a:chOff x="381001" y="1606550"/>
            <a:chExt cx="3275857" cy="4648200"/>
          </a:xfrm>
        </p:grpSpPr>
        <p:sp>
          <p:nvSpPr>
            <p:cNvPr id="125" name="Line 21"/>
            <p:cNvSpPr>
              <a:spLocks noChangeShapeType="1"/>
            </p:cNvSpPr>
            <p:nvPr/>
          </p:nvSpPr>
          <p:spPr bwMode="auto">
            <a:xfrm>
              <a:off x="550806" y="2492896"/>
              <a:ext cx="290845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800">
                <a:solidFill>
                  <a:srgbClr val="004785"/>
                </a:solidFill>
                <a:ea typeface="굴림" pitchFamily="50" charset="-127"/>
              </a:endParaRPr>
            </a:p>
          </p:txBody>
        </p:sp>
        <p:sp>
          <p:nvSpPr>
            <p:cNvPr id="132" name="Rectangle 9"/>
            <p:cNvSpPr>
              <a:spLocks noChangeArrowheads="1"/>
            </p:cNvSpPr>
            <p:nvPr/>
          </p:nvSpPr>
          <p:spPr bwMode="auto">
            <a:xfrm>
              <a:off x="381001" y="2139950"/>
              <a:ext cx="3275857" cy="4114800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0000" tIns="90000" rIns="90000" bIns="46800"/>
            <a:lstStyle/>
            <a:p>
              <a:pPr marL="182563" lvl="1" indent="-180975" algn="ctr" defTabSz="900113" eaLnBrk="0" latinLnBrk="0" hangingPunct="0">
                <a:buClr>
                  <a:srgbClr val="004785"/>
                </a:buClr>
                <a:buFont typeface="Wingdings" pitchFamily="2" charset="2"/>
                <a:buChar char="n"/>
              </a:pPr>
              <a:endParaRPr lang="en-GB" altLang="ko-KR" sz="1200">
                <a:solidFill>
                  <a:srgbClr val="004785"/>
                </a:solidFill>
              </a:endParaRPr>
            </a:p>
          </p:txBody>
        </p:sp>
        <p:sp>
          <p:nvSpPr>
            <p:cNvPr id="133" name="Rectangle 10"/>
            <p:cNvSpPr>
              <a:spLocks noChangeArrowheads="1"/>
            </p:cNvSpPr>
            <p:nvPr/>
          </p:nvSpPr>
          <p:spPr bwMode="auto">
            <a:xfrm>
              <a:off x="381001" y="1606550"/>
              <a:ext cx="3275857" cy="53340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defTabSz="762000" eaLnBrk="0" latinLnBrk="0" hangingPunct="0"/>
              <a:r>
                <a:rPr lang="ko-KR" altLang="en-US" sz="1600" dirty="0" smtClean="0">
                  <a:solidFill>
                    <a:srgbClr val="FFFFFF"/>
                  </a:solidFill>
                </a:rPr>
                <a:t>국내 </a:t>
              </a:r>
              <a:r>
                <a:rPr lang="ko-KR" altLang="en-US" sz="1600" dirty="0" err="1" smtClean="0">
                  <a:solidFill>
                    <a:srgbClr val="FFFFFF"/>
                  </a:solidFill>
                </a:rPr>
                <a:t>백색시유</a:t>
              </a:r>
              <a:r>
                <a:rPr lang="ko-KR" altLang="en-US" sz="1600" dirty="0" smtClean="0">
                  <a:solidFill>
                    <a:srgbClr val="FFFFFF"/>
                  </a:solidFill>
                </a:rPr>
                <a:t> 시장 규모</a:t>
              </a:r>
              <a:endParaRPr lang="en-US" altLang="ko-KR" sz="1600" dirty="0">
                <a:solidFill>
                  <a:srgbClr val="FFFFFF"/>
                </a:solidFill>
              </a:endParaRPr>
            </a:p>
          </p:txBody>
        </p:sp>
        <p:sp>
          <p:nvSpPr>
            <p:cNvPr id="152" name="Rectangle 55"/>
            <p:cNvSpPr>
              <a:spLocks noChangeArrowheads="1"/>
            </p:cNvSpPr>
            <p:nvPr/>
          </p:nvSpPr>
          <p:spPr bwMode="auto">
            <a:xfrm>
              <a:off x="596556" y="3769295"/>
              <a:ext cx="2983430" cy="1538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146050" lvl="1" indent="-144463" defTabSz="900113" eaLnBrk="0" latinLnBrk="0" hangingPunct="0">
                <a:spcAft>
                  <a:spcPct val="20000"/>
                </a:spcAft>
                <a:buClr>
                  <a:srgbClr val="004785"/>
                </a:buClr>
                <a:buFont typeface="Wingdings" pitchFamily="2" charset="2"/>
                <a:buChar char="n"/>
                <a:defRPr/>
              </a:pPr>
              <a:endParaRPr lang="en-US" altLang="ko-KR" sz="10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56" name="Rectangle 4"/>
          <p:cNvSpPr>
            <a:spLocks noChangeArrowheads="1"/>
          </p:cNvSpPr>
          <p:nvPr/>
        </p:nvSpPr>
        <p:spPr bwMode="gray">
          <a:xfrm>
            <a:off x="384177" y="931863"/>
            <a:ext cx="92170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solidFill>
                  <a:srgbClr val="004785"/>
                </a:solidFill>
              </a:rPr>
              <a:t>국내 유제품 시장은 성장가능성이 제한적일 것으로 판단된다</a:t>
            </a:r>
            <a:r>
              <a:rPr lang="en-US" altLang="ko-KR" dirty="0" smtClean="0">
                <a:solidFill>
                  <a:srgbClr val="004785"/>
                </a:solidFill>
              </a:rPr>
              <a:t>.</a:t>
            </a:r>
            <a:endParaRPr lang="en-US" altLang="ko-KR" dirty="0">
              <a:solidFill>
                <a:srgbClr val="004785"/>
              </a:solidFill>
            </a:endParaRPr>
          </a:p>
        </p:txBody>
      </p:sp>
      <p:sp>
        <p:nvSpPr>
          <p:cNvPr id="38" name="Rectangle 46"/>
          <p:cNvSpPr>
            <a:spLocks noChangeArrowheads="1"/>
          </p:cNvSpPr>
          <p:nvPr/>
        </p:nvSpPr>
        <p:spPr bwMode="gray">
          <a:xfrm>
            <a:off x="560513" y="2602359"/>
            <a:ext cx="4046917" cy="34624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80975" lvl="1" indent="-179388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Char char="n"/>
              <a:tabLst>
                <a:tab pos="1152525" algn="l"/>
              </a:tabLst>
            </a:pP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2002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년 이후 국내 </a:t>
            </a:r>
            <a:r>
              <a:rPr kumimoji="1" lang="ko-KR" altLang="en-US" sz="1000" dirty="0" err="1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백색시유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소비량은 정체되어 있음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[1].</a:t>
            </a:r>
          </a:p>
          <a:p>
            <a:pPr marL="173037" lvl="1" indent="-171450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Arial" panose="020B0604020202020204" pitchFamily="34" charset="0"/>
              <a:buChar char="•"/>
              <a:tabLst>
                <a:tab pos="1152525" algn="l"/>
              </a:tabLst>
            </a:pPr>
            <a:endParaRPr kumimoji="1" lang="en-US" altLang="ko-KR" sz="900" dirty="0" smtClean="0">
              <a:solidFill>
                <a:srgbClr val="004785"/>
              </a:solidFill>
              <a:latin typeface="Calibri" panose="020F0502020204030204" pitchFamily="34" charset="0"/>
              <a:cs typeface="Arial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16496" y="2852936"/>
            <a:ext cx="4181309" cy="1536195"/>
            <a:chOff x="426121" y="3166562"/>
            <a:chExt cx="4181309" cy="1536195"/>
          </a:xfrm>
        </p:grpSpPr>
        <p:graphicFrame>
          <p:nvGraphicFramePr>
            <p:cNvPr id="37" name="차트 36"/>
            <p:cNvGraphicFramePr>
              <a:graphicFrameLocks/>
            </p:cNvGraphicFramePr>
            <p:nvPr>
              <p:extLst>
                <p:ext uri="{D42A27DB-BD31-4B8C-83A1-F6EECF244321}">
                  <p14:modId xmlns="" xmlns:p14="http://schemas.microsoft.com/office/powerpoint/2010/main" val="646081998"/>
                </p:ext>
              </p:extLst>
            </p:nvPr>
          </p:nvGraphicFramePr>
          <p:xfrm>
            <a:off x="535312" y="3265120"/>
            <a:ext cx="4072118" cy="143763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1994931" y="3212976"/>
              <a:ext cx="11528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연간 우유 소비량</a:t>
              </a:r>
              <a:endParaRPr lang="en-US" altLang="ko-KR" sz="1000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6121" y="3166562"/>
              <a:ext cx="57099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/>
                <a:t>(</a:t>
              </a:r>
              <a:r>
                <a:rPr lang="ko-KR" altLang="en-US" sz="700" dirty="0" smtClean="0"/>
                <a:t>단위</a:t>
              </a:r>
              <a:r>
                <a:rPr lang="en-US" altLang="ko-KR" sz="700" dirty="0" smtClean="0"/>
                <a:t>: kg)</a:t>
              </a:r>
              <a:endParaRPr lang="ko-KR" altLang="en-US" sz="7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20229" y="3187725"/>
              <a:ext cx="56618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/>
                <a:t>(</a:t>
              </a:r>
              <a:r>
                <a:rPr lang="ko-KR" altLang="en-US" sz="700" dirty="0" smtClean="0"/>
                <a:t>단위</a:t>
              </a:r>
              <a:r>
                <a:rPr lang="en-US" altLang="ko-KR" sz="700" dirty="0" smtClean="0"/>
                <a:t>: </a:t>
              </a:r>
              <a:r>
                <a:rPr lang="ko-KR" altLang="en-US" sz="700" dirty="0" smtClean="0"/>
                <a:t>톤</a:t>
              </a:r>
              <a:r>
                <a:rPr lang="en-US" altLang="ko-KR" sz="700" dirty="0" smtClean="0"/>
                <a:t>)</a:t>
              </a:r>
              <a:endParaRPr lang="ko-KR" altLang="en-US" sz="700" dirty="0"/>
            </a:p>
          </p:txBody>
        </p:sp>
      </p:grpSp>
      <p:sp>
        <p:nvSpPr>
          <p:cNvPr id="40" name="Rectangle 46"/>
          <p:cNvSpPr>
            <a:spLocks noChangeArrowheads="1"/>
          </p:cNvSpPr>
          <p:nvPr/>
        </p:nvSpPr>
        <p:spPr bwMode="gray">
          <a:xfrm>
            <a:off x="516481" y="4509120"/>
            <a:ext cx="4046917" cy="73096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80975" lvl="1" indent="-179388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Char char="n"/>
              <a:tabLst>
                <a:tab pos="1152525" algn="l"/>
              </a:tabLst>
            </a:pP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동사의 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‘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소와 나무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’, ‘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덴마크 흰 우유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’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는 시장 내 브랜드 인지도 低</a:t>
            </a:r>
            <a:endParaRPr kumimoji="1" lang="en-US" altLang="ko-KR" sz="900" dirty="0" smtClean="0">
              <a:solidFill>
                <a:srgbClr val="004785"/>
              </a:solidFill>
              <a:latin typeface="Calibri" panose="020F0502020204030204" pitchFamily="34" charset="0"/>
              <a:cs typeface="Arial" charset="0"/>
            </a:endParaRPr>
          </a:p>
          <a:p>
            <a:pPr marL="180975" lvl="1" indent="-179388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Char char="n"/>
              <a:tabLst>
                <a:tab pos="1152525" algn="l"/>
              </a:tabLst>
            </a:pP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소비자가 우유를 구매하는 기준은 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(1) 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신선도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, (2) 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가격 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[2]</a:t>
            </a:r>
          </a:p>
          <a:p>
            <a:pPr marL="173037" lvl="1" indent="-171450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Arial" panose="020B0604020202020204" pitchFamily="34" charset="0"/>
              <a:buChar char="•"/>
              <a:tabLst>
                <a:tab pos="1152525" algn="l"/>
              </a:tabLst>
            </a:pP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모든 인기제품이 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‘1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등급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’, ‘HACCP’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보유 상황 → 실질적인 기준이 될 수 없음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.</a:t>
            </a:r>
          </a:p>
          <a:p>
            <a:pPr marL="173037" lvl="1" indent="-171450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Arial" panose="020B0604020202020204" pitchFamily="34" charset="0"/>
              <a:buChar char="•"/>
              <a:tabLst>
                <a:tab pos="1152525" algn="l"/>
              </a:tabLst>
            </a:pP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가격 측면에서 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‘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소와 나무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’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의 경쟁력은 없는 것으로 판단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[4].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5231611" y="1606550"/>
            <a:ext cx="4300314" cy="4648200"/>
            <a:chOff x="381001" y="1606550"/>
            <a:chExt cx="3275857" cy="4648200"/>
          </a:xfrm>
        </p:grpSpPr>
        <p:sp>
          <p:nvSpPr>
            <p:cNvPr id="47" name="Line 21"/>
            <p:cNvSpPr>
              <a:spLocks noChangeShapeType="1"/>
            </p:cNvSpPr>
            <p:nvPr/>
          </p:nvSpPr>
          <p:spPr bwMode="auto">
            <a:xfrm>
              <a:off x="497160" y="2483272"/>
              <a:ext cx="301695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800">
                <a:solidFill>
                  <a:srgbClr val="004785"/>
                </a:solidFill>
                <a:ea typeface="굴림" pitchFamily="50" charset="-127"/>
              </a:endParaRPr>
            </a:p>
          </p:txBody>
        </p:sp>
        <p:sp>
          <p:nvSpPr>
            <p:cNvPr id="48" name="Rectangle 9"/>
            <p:cNvSpPr>
              <a:spLocks noChangeArrowheads="1"/>
            </p:cNvSpPr>
            <p:nvPr/>
          </p:nvSpPr>
          <p:spPr bwMode="auto">
            <a:xfrm>
              <a:off x="381001" y="2139950"/>
              <a:ext cx="3275857" cy="4114800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0000" tIns="90000" rIns="90000" bIns="46800"/>
            <a:lstStyle/>
            <a:p>
              <a:pPr marL="182563" lvl="1" indent="-180975" algn="ctr" defTabSz="900113" eaLnBrk="0" latinLnBrk="0" hangingPunct="0">
                <a:buClr>
                  <a:srgbClr val="004785"/>
                </a:buClr>
                <a:buFont typeface="Wingdings" pitchFamily="2" charset="2"/>
                <a:buChar char="n"/>
              </a:pPr>
              <a:endParaRPr lang="en-GB" altLang="ko-KR" sz="1200">
                <a:solidFill>
                  <a:srgbClr val="004785"/>
                </a:solidFill>
              </a:endParaRPr>
            </a:p>
          </p:txBody>
        </p:sp>
        <p:sp>
          <p:nvSpPr>
            <p:cNvPr id="49" name="Rectangle 10"/>
            <p:cNvSpPr>
              <a:spLocks noChangeArrowheads="1"/>
            </p:cNvSpPr>
            <p:nvPr/>
          </p:nvSpPr>
          <p:spPr bwMode="auto">
            <a:xfrm>
              <a:off x="381001" y="1606550"/>
              <a:ext cx="3275857" cy="53340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defTabSz="762000" eaLnBrk="0" latinLnBrk="0" hangingPunct="0"/>
              <a:r>
                <a:rPr lang="ko-KR" altLang="en-US" sz="1600" dirty="0" smtClean="0">
                  <a:solidFill>
                    <a:srgbClr val="FFFFFF"/>
                  </a:solidFill>
                </a:rPr>
                <a:t>국내 가공유</a:t>
              </a:r>
              <a:r>
                <a:rPr lang="en-US" altLang="ko-KR" sz="1600" dirty="0" smtClean="0">
                  <a:solidFill>
                    <a:srgbClr val="FFFFFF"/>
                  </a:solidFill>
                </a:rPr>
                <a:t>, </a:t>
              </a:r>
              <a:r>
                <a:rPr lang="ko-KR" altLang="en-US" sz="1600" dirty="0" smtClean="0">
                  <a:solidFill>
                    <a:srgbClr val="FFFFFF"/>
                  </a:solidFill>
                </a:rPr>
                <a:t>발효유 시장 규모</a:t>
              </a:r>
              <a:endParaRPr lang="en-US" altLang="ko-KR" sz="1600" dirty="0">
                <a:solidFill>
                  <a:srgbClr val="FFFFFF"/>
                </a:solidFill>
              </a:endParaRPr>
            </a:p>
          </p:txBody>
        </p:sp>
        <p:sp>
          <p:nvSpPr>
            <p:cNvPr id="50" name="Rectangle 55"/>
            <p:cNvSpPr>
              <a:spLocks noChangeArrowheads="1"/>
            </p:cNvSpPr>
            <p:nvPr/>
          </p:nvSpPr>
          <p:spPr bwMode="auto">
            <a:xfrm>
              <a:off x="596556" y="3769295"/>
              <a:ext cx="2983430" cy="1538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146050" lvl="1" indent="-144463" defTabSz="900113" eaLnBrk="0" latinLnBrk="0" hangingPunct="0">
                <a:spcAft>
                  <a:spcPct val="20000"/>
                </a:spcAft>
                <a:buClr>
                  <a:srgbClr val="004785"/>
                </a:buClr>
                <a:buFont typeface="Wingdings" pitchFamily="2" charset="2"/>
                <a:buChar char="n"/>
                <a:defRPr/>
              </a:pPr>
              <a:endParaRPr lang="en-US" altLang="ko-KR" sz="10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51" name="Rectangle 46"/>
          <p:cNvSpPr>
            <a:spLocks noChangeArrowheads="1"/>
          </p:cNvSpPr>
          <p:nvPr/>
        </p:nvSpPr>
        <p:spPr bwMode="gray">
          <a:xfrm>
            <a:off x="5384096" y="2602359"/>
            <a:ext cx="4046917" cy="34624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80975" lvl="1" indent="-179388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Char char="n"/>
              <a:tabLst>
                <a:tab pos="1152525" algn="l"/>
              </a:tabLst>
            </a:pP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2003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년 이후 가공유 시장은 감소추세</a:t>
            </a:r>
            <a:endParaRPr kumimoji="1" lang="en-US" altLang="ko-KR" sz="1000" dirty="0" smtClean="0">
              <a:solidFill>
                <a:srgbClr val="004785"/>
              </a:solidFill>
              <a:latin typeface="Calibri" panose="020F0502020204030204" pitchFamily="34" charset="0"/>
              <a:cs typeface="Arial" charset="0"/>
            </a:endParaRPr>
          </a:p>
          <a:p>
            <a:pPr marL="173037" lvl="1" indent="-171450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Arial" panose="020B0604020202020204" pitchFamily="34" charset="0"/>
              <a:buChar char="•"/>
              <a:tabLst>
                <a:tab pos="1152525" algn="l"/>
              </a:tabLst>
            </a:pP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2003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년 이후 인구증가율 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(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총 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1.9%)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을 감안했을 때 실질적으로 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Q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의 증가 없음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.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</a:t>
            </a:r>
            <a:endParaRPr kumimoji="1" lang="en-US" altLang="ko-KR" sz="900" dirty="0" smtClean="0">
              <a:solidFill>
                <a:srgbClr val="004785"/>
              </a:solidFill>
              <a:latin typeface="Calibri" panose="020F0502020204030204" pitchFamily="34" charset="0"/>
              <a:cs typeface="Arial" charset="0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200650" y="3068960"/>
            <a:ext cx="4341118" cy="1440160"/>
            <a:chOff x="345441" y="2828831"/>
            <a:chExt cx="4372744" cy="1739777"/>
          </a:xfrm>
        </p:grpSpPr>
        <p:graphicFrame>
          <p:nvGraphicFramePr>
            <p:cNvPr id="53" name="차트 52"/>
            <p:cNvGraphicFramePr>
              <a:graphicFrameLocks/>
            </p:cNvGraphicFramePr>
            <p:nvPr>
              <p:extLst>
                <p:ext uri="{D42A27DB-BD31-4B8C-83A1-F6EECF244321}">
                  <p14:modId xmlns="" xmlns:p14="http://schemas.microsoft.com/office/powerpoint/2010/main" val="3532870466"/>
                </p:ext>
              </p:extLst>
            </p:nvPr>
          </p:nvGraphicFramePr>
          <p:xfrm>
            <a:off x="398185" y="2948608"/>
            <a:ext cx="4320000" cy="162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4" name="TextBox 53"/>
            <p:cNvSpPr txBox="1"/>
            <p:nvPr/>
          </p:nvSpPr>
          <p:spPr>
            <a:xfrm>
              <a:off x="345441" y="2828831"/>
              <a:ext cx="57099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/>
                <a:t>(</a:t>
              </a:r>
              <a:r>
                <a:rPr lang="ko-KR" altLang="en-US" sz="700" dirty="0" smtClean="0"/>
                <a:t>단위</a:t>
              </a:r>
              <a:r>
                <a:rPr lang="en-US" altLang="ko-KR" sz="700" dirty="0" smtClean="0"/>
                <a:t>: kg)</a:t>
              </a:r>
              <a:endParaRPr lang="ko-KR" altLang="en-US" sz="7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84648" y="2833577"/>
              <a:ext cx="1561719" cy="297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일인</a:t>
              </a:r>
              <a:r>
                <a:rPr lang="ko-KR" altLang="en-US" sz="1000" dirty="0"/>
                <a:t>당</a:t>
              </a:r>
              <a:r>
                <a:rPr lang="ko-KR" altLang="en-US" sz="1000" dirty="0" smtClean="0"/>
                <a:t> 가공유 소비량</a:t>
              </a:r>
              <a:r>
                <a:rPr lang="en-US" altLang="ko-KR" sz="1000" dirty="0" smtClean="0"/>
                <a:t>[3]</a:t>
              </a:r>
            </a:p>
          </p:txBody>
        </p:sp>
      </p:grpSp>
      <p:sp>
        <p:nvSpPr>
          <p:cNvPr id="57" name="Rectangle 46"/>
          <p:cNvSpPr>
            <a:spLocks noChangeArrowheads="1"/>
          </p:cNvSpPr>
          <p:nvPr/>
        </p:nvSpPr>
        <p:spPr bwMode="gray">
          <a:xfrm>
            <a:off x="5384096" y="4509120"/>
            <a:ext cx="4046917" cy="153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80975" lvl="1" indent="-179388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Char char="n"/>
              <a:tabLst>
                <a:tab pos="1152525" algn="l"/>
              </a:tabLst>
            </a:pP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2003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년 이후 발효유 시장 또한 괄목할 만한 성장 없음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.</a:t>
            </a:r>
            <a:endParaRPr kumimoji="1" lang="en-US" altLang="ko-KR" sz="900" dirty="0" smtClean="0">
              <a:solidFill>
                <a:srgbClr val="004785"/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58" name="Rectangle 19"/>
          <p:cNvSpPr/>
          <p:nvPr/>
        </p:nvSpPr>
        <p:spPr>
          <a:xfrm>
            <a:off x="5289150" y="2224114"/>
            <a:ext cx="419940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7" lvl="1" algn="ctr" defTabSz="900113" eaLnBrk="0" latinLnBrk="0" hangingPunct="0">
              <a:spcAft>
                <a:spcPct val="20000"/>
              </a:spcAft>
              <a:buClr>
                <a:srgbClr val="004785"/>
              </a:buClr>
              <a:defRPr/>
            </a:pPr>
            <a:r>
              <a:rPr lang="ko-KR" altLang="en-US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국내 가공유 시장의 추가적인 성장은 없을 것으로 예측</a:t>
            </a:r>
            <a:endParaRPr lang="ko-KR" altLang="en-US" sz="1300" dirty="0">
              <a:gradFill>
                <a:gsLst>
                  <a:gs pos="100000">
                    <a:srgbClr val="004785"/>
                  </a:gs>
                  <a:gs pos="100000">
                    <a:srgbClr val="3E7898">
                      <a:tint val="23500"/>
                      <a:satMod val="160000"/>
                    </a:srgbClr>
                  </a:gs>
                </a:gsLst>
                <a:lin ang="5400000" scaled="0"/>
              </a:gra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200721" y="4725144"/>
            <a:ext cx="4350890" cy="1479993"/>
            <a:chOff x="5169024" y="4725144"/>
            <a:chExt cx="4382587" cy="1479993"/>
          </a:xfrm>
        </p:grpSpPr>
        <p:graphicFrame>
          <p:nvGraphicFramePr>
            <p:cNvPr id="60" name="차트 59"/>
            <p:cNvGraphicFramePr>
              <a:graphicFrameLocks/>
            </p:cNvGraphicFramePr>
            <p:nvPr>
              <p:extLst>
                <p:ext uri="{D42A27DB-BD31-4B8C-83A1-F6EECF244321}">
                  <p14:modId xmlns="" xmlns:p14="http://schemas.microsoft.com/office/powerpoint/2010/main" val="1672719328"/>
                </p:ext>
              </p:extLst>
            </p:nvPr>
          </p:nvGraphicFramePr>
          <p:xfrm>
            <a:off x="5231611" y="4862337"/>
            <a:ext cx="4320000" cy="1342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64" name="TextBox 63"/>
            <p:cNvSpPr txBox="1"/>
            <p:nvPr/>
          </p:nvSpPr>
          <p:spPr>
            <a:xfrm>
              <a:off x="6681192" y="4725144"/>
              <a:ext cx="15617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일인</a:t>
              </a:r>
              <a:r>
                <a:rPr lang="ko-KR" altLang="en-US" sz="1000" dirty="0"/>
                <a:t>당</a:t>
              </a:r>
              <a:r>
                <a:rPr lang="ko-KR" altLang="en-US" sz="1000" dirty="0" smtClean="0"/>
                <a:t> 발효유 소비량</a:t>
              </a:r>
              <a:r>
                <a:rPr lang="en-US" altLang="ko-KR" sz="1000" dirty="0" smtClean="0"/>
                <a:t>[3]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69024" y="4775566"/>
              <a:ext cx="570990" cy="165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/>
                <a:t>(</a:t>
              </a:r>
              <a:r>
                <a:rPr lang="ko-KR" altLang="en-US" sz="700" dirty="0" smtClean="0"/>
                <a:t>단위</a:t>
              </a:r>
              <a:r>
                <a:rPr lang="en-US" altLang="ko-KR" sz="700" dirty="0" smtClean="0"/>
                <a:t>: kg)</a:t>
              </a:r>
              <a:endParaRPr lang="ko-KR" altLang="en-US" sz="700" dirty="0"/>
            </a:p>
          </p:txBody>
        </p:sp>
      </p:grpSp>
      <p:sp>
        <p:nvSpPr>
          <p:cNvPr id="66" name="Rectangle 19"/>
          <p:cNvSpPr/>
          <p:nvPr/>
        </p:nvSpPr>
        <p:spPr>
          <a:xfrm>
            <a:off x="488504" y="2232038"/>
            <a:ext cx="419940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7" lvl="1" defTabSz="900113" eaLnBrk="0" latinLnBrk="0" hangingPunct="0">
              <a:spcAft>
                <a:spcPct val="20000"/>
              </a:spcAft>
              <a:buClr>
                <a:srgbClr val="004785"/>
              </a:buClr>
              <a:defRPr/>
            </a:pPr>
            <a:r>
              <a:rPr lang="ko-KR" altLang="en-US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국내 </a:t>
            </a:r>
            <a:r>
              <a:rPr lang="ko-KR" altLang="en-US" sz="1300" dirty="0" err="1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백색시유</a:t>
            </a:r>
            <a:r>
              <a:rPr lang="ko-KR" altLang="en-US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 시장은 성숙기</a:t>
            </a:r>
            <a:r>
              <a:rPr lang="en-US" altLang="ko-KR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.</a:t>
            </a:r>
            <a:endParaRPr lang="ko-KR" altLang="en-US" sz="1300" dirty="0">
              <a:gradFill>
                <a:gsLst>
                  <a:gs pos="100000">
                    <a:srgbClr val="004785"/>
                  </a:gs>
                  <a:gs pos="100000">
                    <a:srgbClr val="3E7898">
                      <a:tint val="23500"/>
                      <a:satMod val="160000"/>
                    </a:srgbClr>
                  </a:gs>
                </a:gsLst>
                <a:lin ang="5400000" scaled="0"/>
              </a:gra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1560339"/>
              </p:ext>
            </p:extLst>
          </p:nvPr>
        </p:nvGraphicFramePr>
        <p:xfrm>
          <a:off x="776536" y="5301208"/>
          <a:ext cx="1940514" cy="8382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970257"/>
                <a:gridCol w="970257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소와나무</a:t>
                      </a:r>
                      <a:endParaRPr lang="ko-KR" altLang="en-US" sz="1000" b="0" i="0" u="none" strike="noStrike" dirty="0">
                        <a:solidFill>
                          <a:srgbClr val="666666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 smtClean="0">
                          <a:effectLst/>
                        </a:rPr>
                        <a:t>2,944(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조정치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smtClean="0">
                          <a:effectLst/>
                        </a:rPr>
                        <a:t>서울우유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 smtClean="0">
                          <a:effectLst/>
                        </a:rPr>
                        <a:t>2,520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smtClean="0">
                          <a:effectLst/>
                        </a:rPr>
                        <a:t>남양우유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 smtClean="0">
                          <a:effectLst/>
                        </a:rPr>
                        <a:t>2,570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 smtClean="0">
                          <a:effectLst/>
                        </a:rPr>
                        <a:t>매일우유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 smtClean="0">
                          <a:effectLst/>
                        </a:rPr>
                        <a:t>2,600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659254" y="5253029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단위 원</a:t>
            </a:r>
            <a:r>
              <a:rPr lang="en-US" altLang="ko-KR" sz="800" dirty="0" smtClean="0"/>
              <a:t>/L)</a:t>
            </a:r>
            <a:endParaRPr lang="ko-KR" altLang="en-US" sz="800" dirty="0"/>
          </a:p>
        </p:txBody>
      </p:sp>
    </p:spTree>
    <p:extLst>
      <p:ext uri="{BB962C8B-B14F-4D97-AF65-F5344CB8AC3E}">
        <p14:creationId xmlns="" xmlns:p14="http://schemas.microsoft.com/office/powerpoint/2010/main" val="67245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6436534" y="218252"/>
            <a:ext cx="1082215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 latinLnBrk="0">
              <a:spcBef>
                <a:spcPct val="500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None/>
              <a:defRPr/>
            </a:pPr>
            <a:r>
              <a:rPr lang="ko-KR" altLang="en-US" sz="1050" dirty="0">
                <a:solidFill>
                  <a:srgbClr val="004785"/>
                </a:solidFill>
              </a:rPr>
              <a:t>연도별 매출 추정</a:t>
            </a:r>
            <a:endParaRPr lang="en-US" altLang="ko-KR" sz="1050" baseline="30000" dirty="0">
              <a:solidFill>
                <a:srgbClr val="004785"/>
              </a:solidFill>
            </a:endParaRPr>
          </a:p>
        </p:txBody>
      </p: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4708342" y="358778"/>
            <a:ext cx="1335087" cy="2174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fontAlgn="base" latinLnBrk="0" hangingPunct="0">
              <a:spcBef>
                <a:spcPts val="2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None/>
              <a:defRPr/>
            </a:pPr>
            <a:r>
              <a:rPr lang="ko-KR" altLang="en-US" sz="1050" dirty="0">
                <a:solidFill>
                  <a:srgbClr val="004785"/>
                </a:solidFill>
              </a:rPr>
              <a:t>설명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gray">
          <a:xfrm>
            <a:off x="0" y="576492"/>
            <a:ext cx="9601200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54864" tIns="0" rIns="0" bIns="0" anchor="ctr">
            <a:spAutoFit/>
          </a:bodyPr>
          <a:lstStyle/>
          <a:p>
            <a:pPr fontAlgn="base" latinLnBrk="0">
              <a:spcBef>
                <a:spcPct val="50000"/>
              </a:spcBef>
              <a:spcAft>
                <a:spcPct val="0"/>
              </a:spcAft>
              <a:tabLst>
                <a:tab pos="311150" algn="l"/>
              </a:tabLst>
            </a:pPr>
            <a:endParaRPr lang="ko-KR" altLang="en-US" sz="1400" i="1">
              <a:solidFill>
                <a:srgbClr val="FFFFFF"/>
              </a:solidFill>
              <a:ea typeface="돋움체" pitchFamily="49" charset="-127"/>
            </a:endParaRPr>
          </a:p>
        </p:txBody>
      </p:sp>
      <p:sp>
        <p:nvSpPr>
          <p:cNvPr id="128" name="Text Box 6"/>
          <p:cNvSpPr txBox="1">
            <a:spLocks noChangeArrowheads="1"/>
          </p:cNvSpPr>
          <p:nvPr/>
        </p:nvSpPr>
        <p:spPr bwMode="gray">
          <a:xfrm>
            <a:off x="0" y="576263"/>
            <a:ext cx="104013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864" tIns="0" rIns="0" bIns="0" anchor="ctr">
            <a:spAutoFit/>
          </a:bodyPr>
          <a:lstStyle>
            <a:lvl1pPr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1pPr>
            <a:lvl2pPr marL="742950" indent="-28575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2pPr>
            <a:lvl3pPr marL="1143000" indent="-22860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3pPr>
            <a:lvl4pPr marL="1600200" indent="-22860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4pPr>
            <a:lvl5pPr marL="2057400" indent="-22860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9pPr>
          </a:lstStyle>
          <a:p>
            <a:pPr eaLnBrk="1" hangingPunct="1"/>
            <a:r>
              <a:rPr lang="en-GB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5. </a:t>
            </a:r>
            <a:r>
              <a:rPr lang="ko-KR" altLang="en-US" sz="1400" dirty="0" smtClean="0">
                <a:solidFill>
                  <a:srgbClr val="FFFFFF"/>
                </a:solidFill>
                <a:ea typeface="HY견고딕" pitchFamily="18" charset="-127"/>
              </a:rPr>
              <a:t>사업부별</a:t>
            </a:r>
            <a:r>
              <a:rPr lang="ko-KR" altLang="en-US" sz="1400" b="1" dirty="0" smtClean="0">
                <a:solidFill>
                  <a:srgbClr val="FFFFFF"/>
                </a:solidFill>
                <a:ea typeface="HY견고딕" pitchFamily="18" charset="-127"/>
              </a:rPr>
              <a:t> </a:t>
            </a:r>
            <a:r>
              <a:rPr lang="en-US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 REVENUE FORECASTING </a:t>
            </a:r>
            <a:r>
              <a:rPr lang="en-US" altLang="ko-KR" sz="1400" dirty="0">
                <a:solidFill>
                  <a:srgbClr val="FFFFFF"/>
                </a:solidFill>
                <a:ea typeface="HY견고딕" pitchFamily="18" charset="-127"/>
              </a:rPr>
              <a:t>–</a:t>
            </a:r>
            <a:r>
              <a:rPr lang="en-US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 </a:t>
            </a:r>
            <a:r>
              <a:rPr lang="ko-KR" altLang="en-US" sz="1400" b="1" dirty="0" smtClean="0">
                <a:solidFill>
                  <a:srgbClr val="FFFFFF"/>
                </a:solidFill>
                <a:ea typeface="HY견고딕" pitchFamily="18" charset="-127"/>
              </a:rPr>
              <a:t>동원 </a:t>
            </a:r>
            <a:r>
              <a:rPr lang="ko-KR" altLang="en-US" sz="1400" b="1" dirty="0" err="1" smtClean="0">
                <a:solidFill>
                  <a:srgbClr val="FFFFFF"/>
                </a:solidFill>
                <a:ea typeface="HY견고딕" pitchFamily="18" charset="-127"/>
              </a:rPr>
              <a:t>데어리</a:t>
            </a:r>
            <a:r>
              <a:rPr lang="ko-KR" altLang="en-US" sz="1400" b="1" dirty="0" smtClean="0">
                <a:solidFill>
                  <a:srgbClr val="FFFFFF"/>
                </a:solidFill>
                <a:ea typeface="HY견고딕" pitchFamily="18" charset="-127"/>
              </a:rPr>
              <a:t> </a:t>
            </a:r>
            <a:r>
              <a:rPr lang="ko-KR" altLang="en-US" sz="1400" b="1" dirty="0" err="1" smtClean="0">
                <a:solidFill>
                  <a:srgbClr val="FFFFFF"/>
                </a:solidFill>
                <a:ea typeface="HY견고딕" pitchFamily="18" charset="-127"/>
              </a:rPr>
              <a:t>푸드</a:t>
            </a:r>
            <a:r>
              <a:rPr lang="en-US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(</a:t>
            </a:r>
            <a:r>
              <a:rPr lang="ko-KR" altLang="en-US" sz="1400" b="1" dirty="0" err="1" smtClean="0">
                <a:solidFill>
                  <a:srgbClr val="FFFFFF"/>
                </a:solidFill>
                <a:ea typeface="HY견고딕" pitchFamily="18" charset="-127"/>
              </a:rPr>
              <a:t>유가공제품</a:t>
            </a:r>
            <a:r>
              <a:rPr lang="ko-KR" altLang="en-US" sz="1400" b="1" dirty="0" smtClean="0">
                <a:solidFill>
                  <a:srgbClr val="FFFFFF"/>
                </a:solidFill>
                <a:ea typeface="HY견고딕" pitchFamily="18" charset="-127"/>
              </a:rPr>
              <a:t> 부문</a:t>
            </a:r>
            <a:r>
              <a:rPr lang="en-US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)</a:t>
            </a:r>
            <a:endParaRPr lang="ko-KR" altLang="en-US" sz="1400" i="1" dirty="0">
              <a:solidFill>
                <a:srgbClr val="FFFFFF"/>
              </a:solidFill>
            </a:endParaRPr>
          </a:p>
        </p:txBody>
      </p:sp>
      <p:sp>
        <p:nvSpPr>
          <p:cNvPr id="135" name="Rectangle 10"/>
          <p:cNvSpPr>
            <a:spLocks noChangeArrowheads="1"/>
          </p:cNvSpPr>
          <p:nvPr/>
        </p:nvSpPr>
        <p:spPr bwMode="auto">
          <a:xfrm>
            <a:off x="272480" y="1606550"/>
            <a:ext cx="4427984" cy="533400"/>
          </a:xfrm>
          <a:prstGeom prst="rect">
            <a:avLst/>
          </a:prstGeom>
          <a:solidFill>
            <a:schemeClr val="tx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762000" eaLnBrk="0" latinLnBrk="0" hangingPunct="0"/>
            <a:r>
              <a:rPr lang="ko-KR" altLang="en-US" sz="1600" dirty="0" smtClean="0">
                <a:solidFill>
                  <a:srgbClr val="FFFFFF"/>
                </a:solidFill>
              </a:rPr>
              <a:t>동사의 가공유 시장 내 </a:t>
            </a:r>
            <a:r>
              <a:rPr lang="en-US" altLang="ko-KR" sz="1600" dirty="0" smtClean="0">
                <a:solidFill>
                  <a:srgbClr val="FFFFFF"/>
                </a:solidFill>
              </a:rPr>
              <a:t>M/S</a:t>
            </a:r>
            <a:endParaRPr lang="en-US" altLang="ko-KR" sz="1600" dirty="0">
              <a:solidFill>
                <a:srgbClr val="FFFFFF"/>
              </a:solidFill>
            </a:endParaRPr>
          </a:p>
        </p:txBody>
      </p:sp>
      <p:sp>
        <p:nvSpPr>
          <p:cNvPr id="63" name="Rectangle 9"/>
          <p:cNvSpPr>
            <a:spLocks noChangeArrowheads="1"/>
          </p:cNvSpPr>
          <p:nvPr/>
        </p:nvSpPr>
        <p:spPr bwMode="auto">
          <a:xfrm>
            <a:off x="275031" y="2135588"/>
            <a:ext cx="4432870" cy="4114800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lIns="90000" tIns="90000" rIns="90000" bIns="46800"/>
          <a:lstStyle/>
          <a:p>
            <a:pPr marL="182563" lvl="1" indent="-180975" algn="ctr" defTabSz="900113" eaLnBrk="0" latinLnBrk="0" hangingPunct="0">
              <a:buClr>
                <a:srgbClr val="004785"/>
              </a:buClr>
              <a:buFont typeface="Wingdings" pitchFamily="2" charset="2"/>
              <a:buChar char="n"/>
            </a:pPr>
            <a:endParaRPr lang="en-GB" altLang="ko-KR" sz="1200">
              <a:solidFill>
                <a:srgbClr val="004785"/>
              </a:solidFill>
            </a:endParaRPr>
          </a:p>
        </p:txBody>
      </p:sp>
      <p:sp>
        <p:nvSpPr>
          <p:cNvPr id="61" name="Line 21"/>
          <p:cNvSpPr>
            <a:spLocks noChangeShapeType="1"/>
          </p:cNvSpPr>
          <p:nvPr/>
        </p:nvSpPr>
        <p:spPr bwMode="auto">
          <a:xfrm>
            <a:off x="479129" y="2461099"/>
            <a:ext cx="4005309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srgbClr val="004785"/>
              </a:solidFill>
              <a:ea typeface="굴림" pitchFamily="50" charset="-127"/>
            </a:endParaRPr>
          </a:p>
        </p:txBody>
      </p:sp>
      <p:sp>
        <p:nvSpPr>
          <p:cNvPr id="62" name="Rectangle 19"/>
          <p:cNvSpPr/>
          <p:nvPr/>
        </p:nvSpPr>
        <p:spPr>
          <a:xfrm>
            <a:off x="379983" y="2190883"/>
            <a:ext cx="4225317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7" lvl="1" defTabSz="900113" eaLnBrk="0" latinLnBrk="0" hangingPunct="0">
              <a:spcAft>
                <a:spcPct val="20000"/>
              </a:spcAft>
              <a:buClr>
                <a:srgbClr val="004785"/>
              </a:buClr>
              <a:defRPr/>
            </a:pPr>
            <a:r>
              <a:rPr lang="ko-KR" altLang="en-US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시장 내 </a:t>
            </a:r>
            <a:r>
              <a:rPr lang="en-US" altLang="ko-KR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M/S</a:t>
            </a:r>
            <a:r>
              <a:rPr lang="ko-KR" altLang="en-US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를 확장할 수 있는 요인은 제한적</a:t>
            </a:r>
            <a:r>
              <a:rPr lang="en-US" altLang="ko-KR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.</a:t>
            </a:r>
            <a:endParaRPr lang="ko-KR" altLang="en-US" sz="1300" dirty="0">
              <a:gradFill>
                <a:gsLst>
                  <a:gs pos="100000">
                    <a:srgbClr val="004785"/>
                  </a:gs>
                  <a:gs pos="100000">
                    <a:srgbClr val="3E7898">
                      <a:tint val="23500"/>
                      <a:satMod val="160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gray">
          <a:xfrm>
            <a:off x="459708" y="4526512"/>
            <a:ext cx="4208435" cy="73096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80975" lvl="1" indent="-179388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Char char="n"/>
              <a:tabLst>
                <a:tab pos="1152525" algn="l"/>
              </a:tabLst>
            </a:pPr>
            <a:r>
              <a:rPr kumimoji="1" lang="ko-KR" altLang="en-US" sz="99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한 편의점에 입주계약을 하면</a:t>
            </a:r>
            <a:r>
              <a:rPr kumimoji="1" lang="en-US" altLang="ko-KR" sz="99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, </a:t>
            </a:r>
            <a:r>
              <a:rPr kumimoji="1" lang="ko-KR" altLang="en-US" sz="99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모든 가맹점에서 </a:t>
            </a:r>
            <a:r>
              <a:rPr kumimoji="1" lang="en-US" altLang="ko-KR" sz="99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‘</a:t>
            </a:r>
            <a:r>
              <a:rPr kumimoji="1" lang="ko-KR" altLang="en-US" sz="99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발주 신청</a:t>
            </a:r>
            <a:r>
              <a:rPr kumimoji="1" lang="en-US" altLang="ko-KR" sz="99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’</a:t>
            </a:r>
            <a:r>
              <a:rPr kumimoji="1" lang="ko-KR" altLang="en-US" sz="99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할 수 있는 구조</a:t>
            </a:r>
            <a:endParaRPr kumimoji="1" lang="en-US" altLang="ko-KR" sz="990" dirty="0" smtClean="0">
              <a:solidFill>
                <a:srgbClr val="004785"/>
              </a:solidFill>
              <a:latin typeface="Calibri" panose="020F0502020204030204" pitchFamily="34" charset="0"/>
              <a:cs typeface="Arial" charset="0"/>
            </a:endParaRPr>
          </a:p>
          <a:p>
            <a:pPr marL="173037" lvl="1" indent="-171450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Arial" panose="020B0604020202020204" pitchFamily="34" charset="0"/>
              <a:buChar char="•"/>
              <a:tabLst>
                <a:tab pos="1152525" algn="l"/>
              </a:tabLst>
            </a:pP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현재 입주 계약 된 편의점의 개수와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, M/S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의 상관관계 있음 </a:t>
            </a:r>
            <a:endParaRPr kumimoji="1" lang="en-US" altLang="ko-KR" sz="900" dirty="0" smtClean="0">
              <a:solidFill>
                <a:srgbClr val="004785"/>
              </a:solidFill>
              <a:latin typeface="Calibri" panose="020F0502020204030204" pitchFamily="34" charset="0"/>
              <a:cs typeface="Arial" charset="0"/>
            </a:endParaRPr>
          </a:p>
          <a:p>
            <a:pPr marL="173037" lvl="1" indent="-171450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Arial" panose="020B0604020202020204" pitchFamily="34" charset="0"/>
              <a:buChar char="•"/>
              <a:tabLst>
                <a:tab pos="1152525" algn="l"/>
              </a:tabLst>
            </a:pPr>
            <a:r>
              <a:rPr kumimoji="1" lang="ko-KR" altLang="en-US" sz="900" dirty="0" err="1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매</a:t>
            </a:r>
            <a:r>
              <a:rPr kumimoji="1" lang="ko-KR" altLang="en-US" sz="900" dirty="0" err="1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일우유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, 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서울우유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, 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남양우유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: 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모든 편의점</a:t>
            </a:r>
            <a:endParaRPr kumimoji="1" lang="en-US" altLang="ko-KR" sz="900" dirty="0" smtClean="0">
              <a:solidFill>
                <a:srgbClr val="004785"/>
              </a:solidFill>
              <a:latin typeface="Calibri" panose="020F0502020204030204" pitchFamily="34" charset="0"/>
              <a:cs typeface="Arial" charset="0"/>
            </a:endParaRPr>
          </a:p>
          <a:p>
            <a:pPr marL="173037" lvl="1" indent="-171450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Arial" panose="020B0604020202020204" pitchFamily="34" charset="0"/>
              <a:buChar char="•"/>
              <a:tabLst>
                <a:tab pos="1152525" algn="l"/>
              </a:tabLst>
            </a:pP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동원 </a:t>
            </a:r>
            <a:r>
              <a:rPr kumimoji="1" lang="ko-KR" altLang="en-US" sz="900" dirty="0" err="1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데일리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</a:t>
            </a:r>
            <a:r>
              <a:rPr kumimoji="1" lang="ko-KR" altLang="en-US" sz="900" dirty="0" err="1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푸드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: 5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개 점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(CU, 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미니스톱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, </a:t>
            </a:r>
            <a:r>
              <a:rPr kumimoji="1" lang="ko-KR" altLang="en-US" sz="900" dirty="0" err="1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세븐일레븐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, GS25, </a:t>
            </a:r>
            <a:r>
              <a:rPr kumimoji="1" lang="ko-KR" altLang="en-US" sz="900" dirty="0" err="1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바이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더 </a:t>
            </a:r>
            <a:r>
              <a:rPr kumimoji="1" lang="ko-KR" altLang="en-US" sz="900" dirty="0" err="1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웨이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) </a:t>
            </a:r>
          </a:p>
        </p:txBody>
      </p:sp>
      <p:sp>
        <p:nvSpPr>
          <p:cNvPr id="28" name="Rectangle 46"/>
          <p:cNvSpPr>
            <a:spLocks noChangeArrowheads="1"/>
          </p:cNvSpPr>
          <p:nvPr/>
        </p:nvSpPr>
        <p:spPr bwMode="gray">
          <a:xfrm>
            <a:off x="479128" y="2596345"/>
            <a:ext cx="4046917" cy="34624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80975" lvl="1" indent="-179388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Char char="n"/>
              <a:tabLst>
                <a:tab pos="1152525" algn="l"/>
              </a:tabLst>
            </a:pP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가공유 및 발효유는 편의점 채널을 통해 판매되는 양이 대다수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[1].</a:t>
            </a:r>
          </a:p>
          <a:p>
            <a:pPr marL="173037" lvl="1" indent="-171450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Arial" panose="020B0604020202020204" pitchFamily="34" charset="0"/>
              <a:buChar char="•"/>
              <a:tabLst>
                <a:tab pos="1152525" algn="l"/>
              </a:tabLst>
            </a:pP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편의점 판매 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1~5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위 제품 중 서울우유를 제외한 대다수가 가공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,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발효유</a:t>
            </a:r>
            <a:endParaRPr kumimoji="1" lang="en-US" altLang="ko-KR" sz="900" dirty="0" smtClean="0">
              <a:solidFill>
                <a:srgbClr val="004785"/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33" name="Rectangle 46"/>
          <p:cNvSpPr>
            <a:spLocks noChangeArrowheads="1"/>
          </p:cNvSpPr>
          <p:nvPr/>
        </p:nvSpPr>
        <p:spPr bwMode="gray">
          <a:xfrm>
            <a:off x="451991" y="5515374"/>
            <a:ext cx="4216154" cy="53860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80975" lvl="1" indent="-179388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Char char="n"/>
              <a:tabLst>
                <a:tab pos="1152525" algn="l"/>
              </a:tabLst>
            </a:pP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가격요인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: 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다소 높은 제품가격은 소비자에게 부담으로 작용</a:t>
            </a:r>
            <a:endParaRPr kumimoji="1" lang="en-US" altLang="ko-KR" sz="900" dirty="0">
              <a:solidFill>
                <a:srgbClr val="004785"/>
              </a:solidFill>
              <a:latin typeface="Calibri" panose="020F0502020204030204" pitchFamily="34" charset="0"/>
              <a:cs typeface="Arial" charset="0"/>
            </a:endParaRPr>
          </a:p>
          <a:p>
            <a:pPr marL="173037" lvl="1" indent="-171450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Arial" panose="020B0604020202020204" pitchFamily="34" charset="0"/>
              <a:buChar char="•"/>
              <a:tabLst>
                <a:tab pos="1152525" algn="l"/>
              </a:tabLst>
            </a:pP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덴마크 </a:t>
            </a:r>
            <a:r>
              <a:rPr kumimoji="1" lang="ko-KR" altLang="en-US" sz="900" dirty="0" err="1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드링킹</a:t>
            </a:r>
            <a:r>
              <a:rPr kumimoji="1" lang="ko-KR" altLang="en-US" sz="900" dirty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요구르트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(</a:t>
            </a:r>
            <a:r>
              <a:rPr kumimoji="1" lang="en-US" altLang="ko-KR" sz="900" dirty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1,700</a:t>
            </a:r>
            <a:r>
              <a:rPr kumimoji="1" lang="ko-KR" altLang="en-US" sz="900" dirty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원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),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</a:t>
            </a:r>
            <a:r>
              <a:rPr kumimoji="1" lang="ko-KR" altLang="en-US" sz="900" dirty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바나나우유</a:t>
            </a:r>
            <a:r>
              <a:rPr kumimoji="1" lang="en-US" altLang="ko-KR" sz="900" dirty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(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1,200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원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), 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매일 </a:t>
            </a:r>
            <a:r>
              <a:rPr kumimoji="1" lang="ko-KR" altLang="en-US" sz="900" dirty="0" err="1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우유속에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~ (1,300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원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)</a:t>
            </a:r>
          </a:p>
          <a:p>
            <a:pPr marL="173037" lvl="1" indent="-171450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Arial" panose="020B0604020202020204" pitchFamily="34" charset="0"/>
              <a:buChar char="•"/>
              <a:tabLst>
                <a:tab pos="1152525" algn="l"/>
              </a:tabLst>
            </a:pP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서울딸기우유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(850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원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92982335"/>
              </p:ext>
            </p:extLst>
          </p:nvPr>
        </p:nvGraphicFramePr>
        <p:xfrm>
          <a:off x="726957" y="2996952"/>
          <a:ext cx="3509652" cy="12801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61138"/>
                <a:gridCol w="1296144"/>
                <a:gridCol w="1552370"/>
              </a:tblGrid>
              <a:tr h="180054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2010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2011</a:t>
                      </a:r>
                      <a:endParaRPr lang="ko-KR" altLang="en-US" sz="800" dirty="0"/>
                    </a:p>
                  </a:txBody>
                  <a:tcPr/>
                </a:tc>
              </a:tr>
              <a:tr h="180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빙그레 바나나우유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빙그레 바나나우유</a:t>
                      </a:r>
                      <a:endParaRPr lang="ko-KR" altLang="en-US" sz="800" dirty="0"/>
                    </a:p>
                  </a:txBody>
                  <a:tcPr/>
                </a:tc>
              </a:tr>
              <a:tr h="180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매일 </a:t>
                      </a:r>
                      <a:r>
                        <a:rPr lang="ko-KR" altLang="en-US" sz="800" dirty="0" err="1" smtClean="0"/>
                        <a:t>모카초코우유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서울우유 </a:t>
                      </a:r>
                      <a:r>
                        <a:rPr lang="en-US" altLang="ko-KR" sz="800" dirty="0" smtClean="0"/>
                        <a:t>1L</a:t>
                      </a:r>
                      <a:endParaRPr lang="ko-KR" altLang="en-US" sz="800" dirty="0"/>
                    </a:p>
                  </a:txBody>
                  <a:tcPr/>
                </a:tc>
              </a:tr>
              <a:tr h="180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서울딸기우유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매일 </a:t>
                      </a:r>
                      <a:r>
                        <a:rPr lang="ko-KR" altLang="en-US" sz="800" dirty="0" err="1" smtClean="0"/>
                        <a:t>모카초코우유</a:t>
                      </a:r>
                      <a:endParaRPr lang="ko-KR" altLang="en-US" sz="800" dirty="0"/>
                    </a:p>
                  </a:txBody>
                  <a:tcPr/>
                </a:tc>
              </a:tr>
              <a:tr h="180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서울우유</a:t>
                      </a:r>
                      <a:r>
                        <a:rPr lang="en-US" altLang="ko-KR" sz="800" dirty="0" smtClean="0"/>
                        <a:t>1L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서울우유 </a:t>
                      </a:r>
                      <a:r>
                        <a:rPr lang="en-US" altLang="ko-KR" sz="800" dirty="0" smtClean="0"/>
                        <a:t>200ml</a:t>
                      </a:r>
                      <a:endParaRPr lang="ko-KR" altLang="en-US" sz="800" dirty="0"/>
                    </a:p>
                  </a:txBody>
                  <a:tcPr/>
                </a:tc>
              </a:tr>
              <a:tr h="180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서울커피우유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서울딸기우유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1" name="그룹 50"/>
          <p:cNvGrpSpPr/>
          <p:nvPr/>
        </p:nvGrpSpPr>
        <p:grpSpPr>
          <a:xfrm>
            <a:off x="5189190" y="1606550"/>
            <a:ext cx="4300314" cy="4648200"/>
            <a:chOff x="381001" y="1606550"/>
            <a:chExt cx="3275857" cy="4648200"/>
          </a:xfrm>
        </p:grpSpPr>
        <p:sp>
          <p:nvSpPr>
            <p:cNvPr id="52" name="Line 21"/>
            <p:cNvSpPr>
              <a:spLocks noChangeShapeType="1"/>
            </p:cNvSpPr>
            <p:nvPr/>
          </p:nvSpPr>
          <p:spPr bwMode="auto">
            <a:xfrm>
              <a:off x="497160" y="2483272"/>
              <a:ext cx="301695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800">
                <a:solidFill>
                  <a:srgbClr val="004785"/>
                </a:solidFill>
                <a:ea typeface="굴림" pitchFamily="50" charset="-127"/>
              </a:endParaRPr>
            </a:p>
          </p:txBody>
        </p:sp>
        <p:sp>
          <p:nvSpPr>
            <p:cNvPr id="53" name="Rectangle 9"/>
            <p:cNvSpPr>
              <a:spLocks noChangeArrowheads="1"/>
            </p:cNvSpPr>
            <p:nvPr/>
          </p:nvSpPr>
          <p:spPr bwMode="auto">
            <a:xfrm>
              <a:off x="381001" y="2139950"/>
              <a:ext cx="3275857" cy="4114800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0000" tIns="90000" rIns="90000" bIns="46800"/>
            <a:lstStyle/>
            <a:p>
              <a:pPr marL="182563" lvl="1" indent="-180975" algn="ctr" defTabSz="900113" eaLnBrk="0" latinLnBrk="0" hangingPunct="0">
                <a:buClr>
                  <a:srgbClr val="004785"/>
                </a:buClr>
                <a:buFont typeface="Wingdings" pitchFamily="2" charset="2"/>
                <a:buChar char="n"/>
              </a:pPr>
              <a:endParaRPr lang="en-GB" altLang="ko-KR" sz="1200">
                <a:solidFill>
                  <a:srgbClr val="004785"/>
                </a:solidFill>
              </a:endParaRPr>
            </a:p>
          </p:txBody>
        </p:sp>
        <p:sp>
          <p:nvSpPr>
            <p:cNvPr id="54" name="Rectangle 10"/>
            <p:cNvSpPr>
              <a:spLocks noChangeArrowheads="1"/>
            </p:cNvSpPr>
            <p:nvPr/>
          </p:nvSpPr>
          <p:spPr bwMode="auto">
            <a:xfrm>
              <a:off x="381001" y="1606550"/>
              <a:ext cx="3275857" cy="53340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defTabSz="762000" eaLnBrk="0" latinLnBrk="0" hangingPunct="0"/>
              <a:r>
                <a:rPr lang="ko-KR" altLang="en-US" sz="1600" dirty="0" smtClean="0">
                  <a:solidFill>
                    <a:srgbClr val="FFFFFF"/>
                  </a:solidFill>
                </a:rPr>
                <a:t>공장 가동상의 이슈</a:t>
              </a:r>
              <a:endParaRPr lang="en-US" altLang="ko-KR" sz="1600" dirty="0">
                <a:solidFill>
                  <a:srgbClr val="FFFFFF"/>
                </a:solidFill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596556" y="3769295"/>
              <a:ext cx="2983430" cy="1538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146050" lvl="1" indent="-144463" defTabSz="900113" eaLnBrk="0" latinLnBrk="0" hangingPunct="0">
                <a:spcAft>
                  <a:spcPct val="20000"/>
                </a:spcAft>
                <a:buClr>
                  <a:srgbClr val="004785"/>
                </a:buClr>
                <a:buFont typeface="Wingdings" pitchFamily="2" charset="2"/>
                <a:buChar char="n"/>
                <a:defRPr/>
              </a:pPr>
              <a:endParaRPr lang="en-US" altLang="ko-KR" sz="10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57" name="Rectangle 46"/>
          <p:cNvSpPr>
            <a:spLocks noChangeArrowheads="1"/>
          </p:cNvSpPr>
          <p:nvPr/>
        </p:nvSpPr>
        <p:spPr bwMode="gray">
          <a:xfrm>
            <a:off x="5341675" y="2602359"/>
            <a:ext cx="4046917" cy="34624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80975" lvl="1" indent="-179388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Char char="n"/>
              <a:tabLst>
                <a:tab pos="1152525" algn="l"/>
              </a:tabLst>
            </a:pP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가공유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, 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발효유를 생산하는 공장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(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수원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, 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강진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, 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정읍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)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의 실적 </a:t>
            </a:r>
            <a:r>
              <a:rPr kumimoji="1" lang="ko-KR" altLang="en-US" sz="1000" dirty="0" err="1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호조세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.</a:t>
            </a:r>
          </a:p>
          <a:p>
            <a:pPr marL="180975" lvl="1" indent="-179388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Char char="n"/>
              <a:tabLst>
                <a:tab pos="1152525" algn="l"/>
              </a:tabLst>
            </a:pPr>
            <a:endParaRPr kumimoji="1" lang="en-US" altLang="ko-KR" sz="1000" dirty="0" smtClean="0">
              <a:solidFill>
                <a:srgbClr val="004785"/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58" name="Rectangle 46"/>
          <p:cNvSpPr>
            <a:spLocks noChangeArrowheads="1"/>
          </p:cNvSpPr>
          <p:nvPr/>
        </p:nvSpPr>
        <p:spPr bwMode="gray">
          <a:xfrm>
            <a:off x="5341675" y="5003304"/>
            <a:ext cx="4046917" cy="153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80975" lvl="1" indent="-179388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Char char="n"/>
              <a:tabLst>
                <a:tab pos="1152525" algn="l"/>
              </a:tabLst>
            </a:pP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하지만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, 2012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년 공장 가동률은 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100.8%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로 초과가동 상태 </a:t>
            </a:r>
            <a:endParaRPr kumimoji="1" lang="en-US" altLang="ko-KR" sz="900" dirty="0" smtClean="0">
              <a:solidFill>
                <a:srgbClr val="004785"/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59" name="Rectangle 19"/>
          <p:cNvSpPr/>
          <p:nvPr/>
        </p:nvSpPr>
        <p:spPr>
          <a:xfrm>
            <a:off x="5246729" y="2224114"/>
            <a:ext cx="419940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7" lvl="1" algn="ctr" defTabSz="900113" eaLnBrk="0" latinLnBrk="0" hangingPunct="0">
              <a:spcAft>
                <a:spcPct val="20000"/>
              </a:spcAft>
              <a:buClr>
                <a:srgbClr val="004785"/>
              </a:buClr>
              <a:defRPr/>
            </a:pPr>
            <a:r>
              <a:rPr lang="ko-KR" altLang="en-US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국내 가공유 시장의 추가적인 성장은 없을 것으로 예측</a:t>
            </a:r>
            <a:endParaRPr lang="ko-KR" altLang="en-US" sz="1300" dirty="0">
              <a:gradFill>
                <a:gsLst>
                  <a:gs pos="100000">
                    <a:srgbClr val="004785"/>
                  </a:gs>
                  <a:gs pos="100000">
                    <a:srgbClr val="3E7898">
                      <a:tint val="23500"/>
                      <a:satMod val="160000"/>
                    </a:srgbClr>
                  </a:gs>
                </a:gsLst>
                <a:lin ang="5400000" scaled="0"/>
              </a:gra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5154781" y="2995514"/>
            <a:ext cx="4194805" cy="1801638"/>
            <a:chOff x="373619" y="3012492"/>
            <a:chExt cx="4194805" cy="1513606"/>
          </a:xfrm>
        </p:grpSpPr>
        <p:graphicFrame>
          <p:nvGraphicFramePr>
            <p:cNvPr id="64" name="Chart 3"/>
            <p:cNvGraphicFramePr>
              <a:graphicFrameLocks/>
            </p:cNvGraphicFramePr>
            <p:nvPr>
              <p:extLst>
                <p:ext uri="{D42A27DB-BD31-4B8C-83A1-F6EECF244321}">
                  <p14:modId xmlns="" xmlns:p14="http://schemas.microsoft.com/office/powerpoint/2010/main" val="1784251916"/>
                </p:ext>
              </p:extLst>
            </p:nvPr>
          </p:nvGraphicFramePr>
          <p:xfrm>
            <a:off x="513039" y="3012492"/>
            <a:ext cx="4055385" cy="15136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5" name="TextBox 64"/>
            <p:cNvSpPr txBox="1"/>
            <p:nvPr/>
          </p:nvSpPr>
          <p:spPr>
            <a:xfrm>
              <a:off x="373619" y="3101461"/>
              <a:ext cx="77136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/>
                <a:t>(</a:t>
              </a:r>
              <a:r>
                <a:rPr lang="ko-KR" altLang="en-US" sz="700" dirty="0" smtClean="0"/>
                <a:t>단위</a:t>
              </a:r>
              <a:r>
                <a:rPr lang="en-US" altLang="ko-KR" sz="700" dirty="0" smtClean="0"/>
                <a:t>: </a:t>
              </a:r>
              <a:r>
                <a:rPr lang="ko-KR" altLang="en-US" sz="700" dirty="0" smtClean="0"/>
                <a:t>백만 원</a:t>
              </a:r>
              <a:r>
                <a:rPr lang="en-US" altLang="ko-KR" sz="700" dirty="0" smtClean="0"/>
                <a:t>)</a:t>
              </a:r>
              <a:endParaRPr lang="ko-KR" altLang="en-US" sz="7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23093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6436534" y="218252"/>
            <a:ext cx="1082215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 latinLnBrk="0">
              <a:spcBef>
                <a:spcPct val="500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None/>
              <a:defRPr/>
            </a:pPr>
            <a:r>
              <a:rPr lang="ko-KR" altLang="en-US" sz="1050" dirty="0">
                <a:solidFill>
                  <a:srgbClr val="004785"/>
                </a:solidFill>
              </a:rPr>
              <a:t>연도별 매출 추정</a:t>
            </a:r>
            <a:endParaRPr lang="en-US" altLang="ko-KR" sz="1050" baseline="30000" dirty="0">
              <a:solidFill>
                <a:srgbClr val="004785"/>
              </a:solidFill>
            </a:endParaRPr>
          </a:p>
        </p:txBody>
      </p: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4708342" y="358778"/>
            <a:ext cx="1335087" cy="2174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fontAlgn="base" latinLnBrk="0" hangingPunct="0">
              <a:spcBef>
                <a:spcPts val="2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None/>
              <a:defRPr/>
            </a:pPr>
            <a:r>
              <a:rPr lang="ko-KR" altLang="en-US" sz="1050" dirty="0">
                <a:solidFill>
                  <a:srgbClr val="004785"/>
                </a:solidFill>
              </a:rPr>
              <a:t>설명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gray">
          <a:xfrm>
            <a:off x="0" y="576492"/>
            <a:ext cx="9601200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54864" tIns="0" rIns="0" bIns="0" anchor="ctr">
            <a:spAutoFit/>
          </a:bodyPr>
          <a:lstStyle/>
          <a:p>
            <a:pPr fontAlgn="base" latinLnBrk="0">
              <a:spcBef>
                <a:spcPct val="50000"/>
              </a:spcBef>
              <a:spcAft>
                <a:spcPct val="0"/>
              </a:spcAft>
              <a:tabLst>
                <a:tab pos="311150" algn="l"/>
              </a:tabLst>
            </a:pPr>
            <a:endParaRPr lang="ko-KR" altLang="en-US" sz="1400" i="1">
              <a:solidFill>
                <a:srgbClr val="FFFFFF"/>
              </a:solidFill>
              <a:ea typeface="돋움체" pitchFamily="49" charset="-127"/>
            </a:endParaRPr>
          </a:p>
        </p:txBody>
      </p:sp>
      <p:sp>
        <p:nvSpPr>
          <p:cNvPr id="128" name="Text Box 6"/>
          <p:cNvSpPr txBox="1">
            <a:spLocks noChangeArrowheads="1"/>
          </p:cNvSpPr>
          <p:nvPr/>
        </p:nvSpPr>
        <p:spPr bwMode="gray">
          <a:xfrm>
            <a:off x="0" y="576263"/>
            <a:ext cx="104013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864" tIns="0" rIns="0" bIns="0" anchor="ctr">
            <a:spAutoFit/>
          </a:bodyPr>
          <a:lstStyle>
            <a:lvl1pPr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1pPr>
            <a:lvl2pPr marL="742950" indent="-28575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2pPr>
            <a:lvl3pPr marL="1143000" indent="-22860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3pPr>
            <a:lvl4pPr marL="1600200" indent="-22860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4pPr>
            <a:lvl5pPr marL="2057400" indent="-22860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9pPr>
          </a:lstStyle>
          <a:p>
            <a:pPr eaLnBrk="1" hangingPunct="1"/>
            <a:r>
              <a:rPr lang="en-GB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5. </a:t>
            </a:r>
            <a:r>
              <a:rPr lang="ko-KR" altLang="en-US" sz="1400" dirty="0" smtClean="0">
                <a:solidFill>
                  <a:srgbClr val="FFFFFF"/>
                </a:solidFill>
                <a:ea typeface="HY견고딕" pitchFamily="18" charset="-127"/>
              </a:rPr>
              <a:t>사업부별</a:t>
            </a:r>
            <a:r>
              <a:rPr lang="ko-KR" altLang="en-US" sz="1400" b="1" dirty="0" smtClean="0">
                <a:solidFill>
                  <a:srgbClr val="FFFFFF"/>
                </a:solidFill>
                <a:ea typeface="HY견고딕" pitchFamily="18" charset="-127"/>
              </a:rPr>
              <a:t> </a:t>
            </a:r>
            <a:r>
              <a:rPr lang="en-US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 REVENUE FORECASTING </a:t>
            </a:r>
            <a:r>
              <a:rPr lang="en-US" altLang="ko-KR" sz="1400" dirty="0">
                <a:solidFill>
                  <a:srgbClr val="FFFFFF"/>
                </a:solidFill>
                <a:ea typeface="HY견고딕" pitchFamily="18" charset="-127"/>
              </a:rPr>
              <a:t>–</a:t>
            </a:r>
            <a:r>
              <a:rPr lang="en-US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 </a:t>
            </a:r>
            <a:r>
              <a:rPr lang="ko-KR" altLang="en-US" sz="1400" b="1" dirty="0" err="1" smtClean="0">
                <a:solidFill>
                  <a:srgbClr val="FFFFFF"/>
                </a:solidFill>
                <a:ea typeface="HY견고딕" pitchFamily="18" charset="-127"/>
              </a:rPr>
              <a:t>동원홈푸드</a:t>
            </a:r>
            <a:r>
              <a:rPr lang="ko-KR" altLang="en-US" sz="1400" b="1" dirty="0" smtClean="0">
                <a:solidFill>
                  <a:srgbClr val="FFFFFF"/>
                </a:solidFill>
                <a:ea typeface="HY견고딕" pitchFamily="18" charset="-127"/>
              </a:rPr>
              <a:t> </a:t>
            </a:r>
            <a:r>
              <a:rPr lang="en-US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(</a:t>
            </a:r>
            <a:r>
              <a:rPr lang="ko-KR" altLang="en-US" sz="1400" b="1" dirty="0" smtClean="0">
                <a:solidFill>
                  <a:srgbClr val="FFFFFF"/>
                </a:solidFill>
                <a:ea typeface="HY견고딕" pitchFamily="18" charset="-127"/>
              </a:rPr>
              <a:t>유통 부문</a:t>
            </a:r>
            <a:r>
              <a:rPr lang="en-US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)</a:t>
            </a:r>
            <a:endParaRPr lang="ko-KR" altLang="en-US" sz="1400" i="1" dirty="0">
              <a:solidFill>
                <a:srgbClr val="FFFFFF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08028" y="1606550"/>
            <a:ext cx="4300314" cy="4648200"/>
            <a:chOff x="381001" y="1606550"/>
            <a:chExt cx="3275857" cy="4648200"/>
          </a:xfrm>
        </p:grpSpPr>
        <p:sp>
          <p:nvSpPr>
            <p:cNvPr id="125" name="Line 21"/>
            <p:cNvSpPr>
              <a:spLocks noChangeShapeType="1"/>
            </p:cNvSpPr>
            <p:nvPr/>
          </p:nvSpPr>
          <p:spPr bwMode="auto">
            <a:xfrm>
              <a:off x="559626" y="2512146"/>
              <a:ext cx="290845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800">
                <a:solidFill>
                  <a:srgbClr val="004785"/>
                </a:solidFill>
                <a:ea typeface="굴림" pitchFamily="50" charset="-127"/>
              </a:endParaRPr>
            </a:p>
          </p:txBody>
        </p:sp>
        <p:sp>
          <p:nvSpPr>
            <p:cNvPr id="132" name="Rectangle 9"/>
            <p:cNvSpPr>
              <a:spLocks noChangeArrowheads="1"/>
            </p:cNvSpPr>
            <p:nvPr/>
          </p:nvSpPr>
          <p:spPr bwMode="auto">
            <a:xfrm>
              <a:off x="381001" y="2139950"/>
              <a:ext cx="3275857" cy="4114800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0000" tIns="90000" rIns="90000" bIns="46800"/>
            <a:lstStyle/>
            <a:p>
              <a:pPr marL="182563" lvl="1" indent="-180975" algn="ctr" defTabSz="900113" eaLnBrk="0" latinLnBrk="0" hangingPunct="0">
                <a:buClr>
                  <a:srgbClr val="004785"/>
                </a:buClr>
                <a:buFont typeface="Wingdings" pitchFamily="2" charset="2"/>
                <a:buChar char="n"/>
              </a:pPr>
              <a:endParaRPr lang="en-GB" altLang="ko-KR" sz="1200">
                <a:solidFill>
                  <a:srgbClr val="004785"/>
                </a:solidFill>
              </a:endParaRPr>
            </a:p>
          </p:txBody>
        </p:sp>
        <p:sp>
          <p:nvSpPr>
            <p:cNvPr id="133" name="Rectangle 10"/>
            <p:cNvSpPr>
              <a:spLocks noChangeArrowheads="1"/>
            </p:cNvSpPr>
            <p:nvPr/>
          </p:nvSpPr>
          <p:spPr bwMode="auto">
            <a:xfrm>
              <a:off x="381001" y="1606550"/>
              <a:ext cx="3275857" cy="53340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defTabSz="762000" eaLnBrk="0" latinLnBrk="0" hangingPunct="0"/>
              <a:r>
                <a:rPr lang="ko-KR" altLang="en-US" sz="1600" dirty="0" smtClean="0">
                  <a:solidFill>
                    <a:srgbClr val="FFFFFF"/>
                  </a:solidFill>
                </a:rPr>
                <a:t>납품 대상 시장</a:t>
              </a:r>
              <a:r>
                <a:rPr lang="en-US" altLang="ko-KR" sz="1600" dirty="0" smtClean="0">
                  <a:solidFill>
                    <a:srgbClr val="FFFFFF"/>
                  </a:solidFill>
                </a:rPr>
                <a:t>(</a:t>
              </a:r>
              <a:r>
                <a:rPr lang="ko-KR" altLang="en-US" sz="1600" dirty="0" smtClean="0">
                  <a:solidFill>
                    <a:srgbClr val="FFFFFF"/>
                  </a:solidFill>
                </a:rPr>
                <a:t>전방산업</a:t>
              </a:r>
              <a:r>
                <a:rPr lang="en-US" altLang="ko-KR" sz="1600" dirty="0" smtClean="0">
                  <a:solidFill>
                    <a:srgbClr val="FFFFFF"/>
                  </a:solidFill>
                </a:rPr>
                <a:t>) </a:t>
              </a:r>
              <a:r>
                <a:rPr lang="ko-KR" altLang="en-US" sz="1600" dirty="0" smtClean="0">
                  <a:solidFill>
                    <a:srgbClr val="FFFFFF"/>
                  </a:solidFill>
                </a:rPr>
                <a:t>시장 동향</a:t>
              </a:r>
              <a:endParaRPr lang="en-US" altLang="ko-KR" sz="1600" dirty="0">
                <a:solidFill>
                  <a:srgbClr val="FFFFFF"/>
                </a:solidFill>
              </a:endParaRPr>
            </a:p>
          </p:txBody>
        </p:sp>
        <p:sp>
          <p:nvSpPr>
            <p:cNvPr id="150" name="Rectangle 19"/>
            <p:cNvSpPr/>
            <p:nvPr/>
          </p:nvSpPr>
          <p:spPr>
            <a:xfrm>
              <a:off x="520254" y="2193805"/>
              <a:ext cx="2877488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" lvl="1" defTabSz="900113" eaLnBrk="0" latinLnBrk="0" hangingPunct="0">
                <a:spcAft>
                  <a:spcPct val="20000"/>
                </a:spcAft>
                <a:buClr>
                  <a:srgbClr val="004785"/>
                </a:buClr>
                <a:defRPr/>
              </a:pPr>
              <a:r>
                <a:rPr lang="ko-KR" altLang="en-US" sz="13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전방산업</a:t>
              </a:r>
              <a:r>
                <a:rPr lang="en-US" altLang="ko-KR" sz="13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(</a:t>
              </a:r>
              <a:r>
                <a:rPr lang="ko-KR" altLang="en-US" sz="13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대형 외식업체</a:t>
              </a:r>
              <a:r>
                <a:rPr lang="en-US" altLang="ko-KR" sz="13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, </a:t>
              </a:r>
              <a:r>
                <a:rPr lang="ko-KR" altLang="en-US" sz="13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프랜차이즈</a:t>
              </a:r>
              <a:r>
                <a:rPr lang="en-US" altLang="ko-KR" sz="13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)</a:t>
              </a:r>
              <a:r>
                <a:rPr lang="ko-KR" altLang="en-US" sz="13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의 성장</a:t>
              </a:r>
              <a:r>
                <a:rPr lang="en-US" altLang="ko-KR" sz="13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.</a:t>
              </a:r>
              <a:endParaRPr lang="ko-KR" altLang="en-US" sz="1300" dirty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1" name="Rectangle 55"/>
            <p:cNvSpPr>
              <a:spLocks noChangeArrowheads="1"/>
            </p:cNvSpPr>
            <p:nvPr/>
          </p:nvSpPr>
          <p:spPr bwMode="auto">
            <a:xfrm>
              <a:off x="473200" y="4332311"/>
              <a:ext cx="2871518" cy="1538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146050" lvl="1" indent="-144463" defTabSz="900113" eaLnBrk="0" latinLnBrk="0" hangingPunct="0">
                <a:spcAft>
                  <a:spcPct val="20000"/>
                </a:spcAft>
                <a:buClr>
                  <a:srgbClr val="004785"/>
                </a:buClr>
                <a:buFont typeface="Wingdings" pitchFamily="2" charset="2"/>
                <a:buChar char="n"/>
                <a:defRPr/>
              </a:pPr>
              <a:r>
                <a:rPr lang="ko-KR" altLang="en-US" sz="10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프랜차이즈 납품 시장은 더욱 큰 성장세를 보이고 있음</a:t>
              </a:r>
              <a:endParaRPr lang="ko-KR" altLang="en-US" sz="1000" dirty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35" name="Rectangle 10"/>
          <p:cNvSpPr>
            <a:spLocks noChangeArrowheads="1"/>
          </p:cNvSpPr>
          <p:nvPr/>
        </p:nvSpPr>
        <p:spPr bwMode="auto">
          <a:xfrm>
            <a:off x="5142617" y="1606550"/>
            <a:ext cx="4427984" cy="533400"/>
          </a:xfrm>
          <a:prstGeom prst="rect">
            <a:avLst/>
          </a:prstGeom>
          <a:solidFill>
            <a:schemeClr val="tx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762000" eaLnBrk="0" latinLnBrk="0" hangingPunct="0"/>
            <a:r>
              <a:rPr lang="ko-KR" altLang="en-US" sz="1600" dirty="0" err="1" smtClean="0">
                <a:solidFill>
                  <a:srgbClr val="FFFFFF"/>
                </a:solidFill>
              </a:rPr>
              <a:t>식자재</a:t>
            </a:r>
            <a:r>
              <a:rPr lang="ko-KR" altLang="en-US" sz="1600" dirty="0" smtClean="0">
                <a:solidFill>
                  <a:srgbClr val="FFFFFF"/>
                </a:solidFill>
              </a:rPr>
              <a:t> </a:t>
            </a:r>
            <a:r>
              <a:rPr lang="en-US" altLang="ko-KR" sz="1600" dirty="0" smtClean="0">
                <a:solidFill>
                  <a:srgbClr val="FFFFFF"/>
                </a:solidFill>
              </a:rPr>
              <a:t>B2B </a:t>
            </a:r>
            <a:r>
              <a:rPr lang="ko-KR" altLang="en-US" sz="1600" dirty="0" smtClean="0">
                <a:solidFill>
                  <a:srgbClr val="FFFFFF"/>
                </a:solidFill>
              </a:rPr>
              <a:t>시장 및 기업형 </a:t>
            </a:r>
            <a:r>
              <a:rPr lang="en-US" altLang="ko-KR" sz="1600" dirty="0" smtClean="0">
                <a:solidFill>
                  <a:srgbClr val="FFFFFF"/>
                </a:solidFill>
              </a:rPr>
              <a:t>B2B </a:t>
            </a:r>
            <a:r>
              <a:rPr lang="ko-KR" altLang="en-US" sz="1600" dirty="0" smtClean="0">
                <a:solidFill>
                  <a:srgbClr val="FFFFFF"/>
                </a:solidFill>
              </a:rPr>
              <a:t>시장 동향</a:t>
            </a:r>
            <a:endParaRPr lang="en-US" altLang="ko-KR" sz="1600" dirty="0">
              <a:solidFill>
                <a:srgbClr val="FFFFFF"/>
              </a:solidFill>
            </a:endParaRPr>
          </a:p>
        </p:txBody>
      </p:sp>
      <p:sp>
        <p:nvSpPr>
          <p:cNvPr id="179" name="Rectangle 46"/>
          <p:cNvSpPr>
            <a:spLocks noChangeArrowheads="1"/>
          </p:cNvSpPr>
          <p:nvPr/>
        </p:nvSpPr>
        <p:spPr bwMode="gray">
          <a:xfrm>
            <a:off x="5242226" y="4287338"/>
            <a:ext cx="4354117" cy="153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80975" lvl="1" indent="-179388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Char char="n"/>
              <a:tabLst>
                <a:tab pos="1152525" algn="l"/>
              </a:tabLst>
            </a:pPr>
            <a:r>
              <a:rPr kumimoji="1" lang="ko-KR" altLang="en-US" sz="1000" dirty="0" err="1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식자재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B2B 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시장은 기업형 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B2B 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시장의 성장과 함께 빠르게 성장하고 있음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.</a:t>
            </a:r>
            <a:endParaRPr kumimoji="1" lang="ko-KR" altLang="en-US" sz="1000" dirty="0">
              <a:solidFill>
                <a:srgbClr val="004785"/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gray">
          <a:xfrm>
            <a:off x="384177" y="931863"/>
            <a:ext cx="92170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dirty="0" err="1" smtClean="0">
                <a:solidFill>
                  <a:srgbClr val="004785"/>
                </a:solidFill>
              </a:rPr>
              <a:t>식자재</a:t>
            </a:r>
            <a:r>
              <a:rPr lang="ko-KR" altLang="en-US" dirty="0" smtClean="0">
                <a:solidFill>
                  <a:srgbClr val="004785"/>
                </a:solidFill>
              </a:rPr>
              <a:t> </a:t>
            </a:r>
            <a:r>
              <a:rPr lang="en-US" altLang="ko-KR" dirty="0" smtClean="0">
                <a:solidFill>
                  <a:srgbClr val="004785"/>
                </a:solidFill>
              </a:rPr>
              <a:t>B2B </a:t>
            </a:r>
            <a:r>
              <a:rPr lang="ko-KR" altLang="en-US" dirty="0" smtClean="0">
                <a:solidFill>
                  <a:srgbClr val="004785"/>
                </a:solidFill>
              </a:rPr>
              <a:t>시장은 외식업체 대형화 추세와 프랜차이즈 시장의 성장 추세에 따라 후방산업으로서 함께 성장 효과를 누리고 있는 시장임</a:t>
            </a:r>
            <a:r>
              <a:rPr lang="en-US" altLang="ko-KR" dirty="0" smtClean="0">
                <a:solidFill>
                  <a:srgbClr val="004785"/>
                </a:solidFill>
              </a:rPr>
              <a:t>.</a:t>
            </a:r>
            <a:endParaRPr lang="en-US" altLang="ko-KR" dirty="0">
              <a:solidFill>
                <a:srgbClr val="004785"/>
              </a:solidFill>
            </a:endParaRPr>
          </a:p>
        </p:txBody>
      </p:sp>
      <p:sp>
        <p:nvSpPr>
          <p:cNvPr id="63" name="Rectangle 9"/>
          <p:cNvSpPr>
            <a:spLocks noChangeArrowheads="1"/>
          </p:cNvSpPr>
          <p:nvPr/>
        </p:nvSpPr>
        <p:spPr bwMode="auto">
          <a:xfrm>
            <a:off x="5145168" y="2135588"/>
            <a:ext cx="4420654" cy="4114800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lIns="90000" tIns="90000" rIns="90000" bIns="46800"/>
          <a:lstStyle/>
          <a:p>
            <a:pPr marL="182563" lvl="1" indent="-180975" algn="ctr" defTabSz="900113" eaLnBrk="0" latinLnBrk="0" hangingPunct="0">
              <a:buClr>
                <a:srgbClr val="004785"/>
              </a:buClr>
              <a:buFont typeface="Wingdings" pitchFamily="2" charset="2"/>
              <a:buChar char="n"/>
            </a:pPr>
            <a:endParaRPr lang="en-GB" altLang="ko-KR" sz="1200">
              <a:solidFill>
                <a:srgbClr val="004785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89357" y="6499704"/>
            <a:ext cx="12715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[1] IBK </a:t>
            </a:r>
            <a:r>
              <a:rPr lang="ko-KR" altLang="en-US" sz="800" dirty="0" smtClean="0"/>
              <a:t>투자증권 추정치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89357" y="6642580"/>
            <a:ext cx="7393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[2] </a:t>
            </a:r>
            <a:r>
              <a:rPr lang="ko-KR" altLang="en-US" sz="800" dirty="0" smtClean="0"/>
              <a:t>나라지표</a:t>
            </a:r>
            <a:endParaRPr lang="ko-KR" altLang="en-US" sz="800" dirty="0"/>
          </a:p>
        </p:txBody>
      </p:sp>
      <p:sp>
        <p:nvSpPr>
          <p:cNvPr id="69" name="Rectangle 19"/>
          <p:cNvSpPr/>
          <p:nvPr/>
        </p:nvSpPr>
        <p:spPr>
          <a:xfrm>
            <a:off x="5330648" y="2189458"/>
            <a:ext cx="423995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7" lvl="1" defTabSz="900113" eaLnBrk="0" latinLnBrk="0" hangingPunct="0">
              <a:spcAft>
                <a:spcPct val="20000"/>
              </a:spcAft>
              <a:buClr>
                <a:srgbClr val="004785"/>
              </a:buClr>
              <a:defRPr/>
            </a:pPr>
            <a:r>
              <a:rPr lang="ko-KR" altLang="en-US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기업형 </a:t>
            </a:r>
            <a:r>
              <a:rPr lang="ko-KR" altLang="en-US" sz="1300" dirty="0" err="1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식자재</a:t>
            </a:r>
            <a:r>
              <a:rPr lang="ko-KR" altLang="en-US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 </a:t>
            </a:r>
            <a:r>
              <a:rPr lang="en-US" altLang="ko-KR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B2B </a:t>
            </a:r>
            <a:r>
              <a:rPr lang="ko-KR" altLang="en-US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시장의 성장</a:t>
            </a:r>
            <a:r>
              <a:rPr lang="en-US" altLang="ko-KR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.</a:t>
            </a:r>
            <a:r>
              <a:rPr lang="ko-KR" altLang="en-US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 </a:t>
            </a:r>
            <a:endParaRPr lang="ko-KR" altLang="en-US" sz="1300" dirty="0">
              <a:gradFill>
                <a:gsLst>
                  <a:gs pos="100000">
                    <a:srgbClr val="004785"/>
                  </a:gs>
                  <a:gs pos="100000">
                    <a:srgbClr val="3E7898">
                      <a:tint val="23500"/>
                      <a:satMod val="160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442406" y="6642580"/>
            <a:ext cx="24304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[5] </a:t>
            </a:r>
            <a:r>
              <a:rPr lang="ko-KR" altLang="en-US" sz="800" dirty="0" smtClean="0"/>
              <a:t>참치통조림의 숨겨진 비밀</a:t>
            </a:r>
            <a:r>
              <a:rPr lang="en-US" altLang="ko-KR" sz="800" dirty="0" smtClean="0"/>
              <a:t>, 2012, Greenpeace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1442406" y="6499704"/>
            <a:ext cx="24304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[3] </a:t>
            </a:r>
            <a:r>
              <a:rPr lang="ko-KR" altLang="en-US" sz="800" dirty="0" smtClean="0"/>
              <a:t>참치통조림의 숨겨진 비밀</a:t>
            </a:r>
            <a:r>
              <a:rPr lang="en-US" altLang="ko-KR" sz="800" dirty="0" smtClean="0"/>
              <a:t>, 2012, Greenpeace</a:t>
            </a:r>
            <a:endParaRPr lang="ko-KR" altLang="en-US" sz="800" dirty="0"/>
          </a:p>
        </p:txBody>
      </p:sp>
      <p:graphicFrame>
        <p:nvGraphicFramePr>
          <p:cNvPr id="40" name="차트 39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598098924"/>
              </p:ext>
            </p:extLst>
          </p:nvPr>
        </p:nvGraphicFramePr>
        <p:xfrm>
          <a:off x="506206" y="4581128"/>
          <a:ext cx="3954313" cy="1618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1" name="Rectangle 55"/>
          <p:cNvSpPr>
            <a:spLocks noChangeArrowheads="1"/>
          </p:cNvSpPr>
          <p:nvPr/>
        </p:nvSpPr>
        <p:spPr bwMode="auto">
          <a:xfrm>
            <a:off x="532715" y="2642387"/>
            <a:ext cx="3769526" cy="153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46050" lvl="1" indent="-144463" defTabSz="900113" eaLnBrk="0" latinLnBrk="0" hangingPunct="0">
              <a:spcAft>
                <a:spcPct val="20000"/>
              </a:spcAft>
              <a:buClr>
                <a:srgbClr val="004785"/>
              </a:buClr>
              <a:buFont typeface="Wingdings" pitchFamily="2" charset="2"/>
              <a:buChar char="n"/>
              <a:defRPr/>
            </a:pPr>
            <a:r>
              <a:rPr lang="ko-KR" altLang="en-US" sz="10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점차 외식업체의 규모가 대형화되는 추세에 있음</a:t>
            </a:r>
            <a:endParaRPr lang="ko-KR" altLang="en-US" sz="1000" dirty="0">
              <a:gradFill>
                <a:gsLst>
                  <a:gs pos="100000">
                    <a:srgbClr val="004785"/>
                  </a:gs>
                  <a:gs pos="100000">
                    <a:srgbClr val="3E7898">
                      <a:tint val="23500"/>
                      <a:satMod val="160000"/>
                    </a:srgbClr>
                  </a:gs>
                </a:gsLst>
                <a:lin ang="5400000" scaled="0"/>
              </a:gradFill>
            </a:endParaRPr>
          </a:p>
        </p:txBody>
      </p:sp>
      <p:graphicFrame>
        <p:nvGraphicFramePr>
          <p:cNvPr id="43" name="차트 42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977588686"/>
              </p:ext>
            </p:extLst>
          </p:nvPr>
        </p:nvGraphicFramePr>
        <p:xfrm>
          <a:off x="467775" y="2642387"/>
          <a:ext cx="3992747" cy="1689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4" name="차트 4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154565874"/>
              </p:ext>
            </p:extLst>
          </p:nvPr>
        </p:nvGraphicFramePr>
        <p:xfrm>
          <a:off x="5312964" y="4409254"/>
          <a:ext cx="4113620" cy="1781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42208" y="4653136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단위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조원</a:t>
            </a:r>
            <a:endParaRPr lang="ko-KR" altLang="en-US" sz="800" dirty="0"/>
          </a:p>
        </p:txBody>
      </p:sp>
      <p:sp>
        <p:nvSpPr>
          <p:cNvPr id="48" name="Rectangle 46"/>
          <p:cNvSpPr>
            <a:spLocks noChangeArrowheads="1"/>
          </p:cNvSpPr>
          <p:nvPr/>
        </p:nvSpPr>
        <p:spPr bwMode="gray">
          <a:xfrm>
            <a:off x="5253900" y="2592044"/>
            <a:ext cx="4354117" cy="153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80975" lvl="1" indent="-179388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Char char="n"/>
              <a:tabLst>
                <a:tab pos="1152525" algn="l"/>
              </a:tabLst>
            </a:pPr>
            <a:r>
              <a:rPr kumimoji="1" lang="ko-KR" altLang="en-US" sz="1000" dirty="0" err="1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식자재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B2B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시장 규모는 전방산업인 외식시장의 </a:t>
            </a:r>
            <a:r>
              <a:rPr kumimoji="1" lang="ko-KR" altLang="en-US" sz="1000" dirty="0" err="1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식재료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</a:t>
            </a:r>
            <a:r>
              <a:rPr kumimoji="1" lang="ko-KR" altLang="en-US" sz="1000" dirty="0" err="1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구매비로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계산됨</a:t>
            </a:r>
            <a:endParaRPr kumimoji="1" lang="ko-KR" altLang="en-US" sz="1000" dirty="0">
              <a:solidFill>
                <a:srgbClr val="004785"/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49" name="Line 21"/>
          <p:cNvSpPr>
            <a:spLocks noChangeShapeType="1"/>
          </p:cNvSpPr>
          <p:nvPr/>
        </p:nvSpPr>
        <p:spPr bwMode="auto">
          <a:xfrm>
            <a:off x="5350380" y="2528722"/>
            <a:ext cx="422531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srgbClr val="004785"/>
              </a:solidFill>
              <a:ea typeface="굴림" pitchFamily="50" charset="-127"/>
            </a:endParaRPr>
          </a:p>
        </p:txBody>
      </p:sp>
      <p:graphicFrame>
        <p:nvGraphicFramePr>
          <p:cNvPr id="50" name="차트 49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518839701"/>
              </p:ext>
            </p:extLst>
          </p:nvPr>
        </p:nvGraphicFramePr>
        <p:xfrm>
          <a:off x="6123384" y="2690798"/>
          <a:ext cx="3870176" cy="1651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직사각형 9"/>
          <p:cNvSpPr/>
          <p:nvPr/>
        </p:nvSpPr>
        <p:spPr>
          <a:xfrm>
            <a:off x="5394136" y="3214545"/>
            <a:ext cx="25378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accent2">
                    <a:lumMod val="50000"/>
                  </a:schemeClr>
                </a:solidFill>
                <a:latin typeface="H2gttB"/>
              </a:rPr>
              <a:t>외식업체의 매출대비 </a:t>
            </a:r>
            <a:r>
              <a:rPr lang="ko-KR" altLang="en-US" sz="1000" dirty="0" err="1">
                <a:solidFill>
                  <a:schemeClr val="accent2">
                    <a:lumMod val="50000"/>
                  </a:schemeClr>
                </a:solidFill>
                <a:latin typeface="H2gttB"/>
              </a:rPr>
              <a:t>식재료</a:t>
            </a:r>
            <a:r>
              <a:rPr lang="ko-KR" altLang="en-US" sz="1000" dirty="0">
                <a:solidFill>
                  <a:schemeClr val="accent2">
                    <a:lumMod val="50000"/>
                  </a:schemeClr>
                </a:solidFill>
                <a:latin typeface="H2gttB"/>
              </a:rPr>
              <a:t> </a:t>
            </a:r>
            <a:r>
              <a:rPr lang="ko-KR" altLang="en-US" sz="1000" dirty="0" err="1">
                <a:solidFill>
                  <a:schemeClr val="accent2">
                    <a:lumMod val="50000"/>
                  </a:schemeClr>
                </a:solidFill>
                <a:latin typeface="H2gttB"/>
              </a:rPr>
              <a:t>구매비</a:t>
            </a:r>
            <a:r>
              <a:rPr lang="ko-KR" altLang="en-US" sz="1000" dirty="0">
                <a:solidFill>
                  <a:schemeClr val="accent2">
                    <a:lumMod val="50000"/>
                  </a:schemeClr>
                </a:solidFill>
                <a:latin typeface="H2gttB"/>
              </a:rPr>
              <a:t> 비율</a:t>
            </a:r>
            <a:endParaRPr lang="ko-KR" alt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8970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6436534" y="218252"/>
            <a:ext cx="1082215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 latinLnBrk="0">
              <a:spcBef>
                <a:spcPct val="500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None/>
              <a:defRPr/>
            </a:pPr>
            <a:r>
              <a:rPr lang="ko-KR" altLang="en-US" sz="1050" dirty="0">
                <a:solidFill>
                  <a:srgbClr val="004785"/>
                </a:solidFill>
              </a:rPr>
              <a:t>연도별 매출 추정</a:t>
            </a:r>
            <a:endParaRPr lang="en-US" altLang="ko-KR" sz="1050" baseline="30000" dirty="0">
              <a:solidFill>
                <a:srgbClr val="004785"/>
              </a:solidFill>
            </a:endParaRPr>
          </a:p>
        </p:txBody>
      </p: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4708342" y="358778"/>
            <a:ext cx="1335087" cy="2174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fontAlgn="base" latinLnBrk="0" hangingPunct="0">
              <a:spcBef>
                <a:spcPts val="2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None/>
              <a:defRPr/>
            </a:pPr>
            <a:r>
              <a:rPr lang="ko-KR" altLang="en-US" sz="1050" dirty="0">
                <a:solidFill>
                  <a:srgbClr val="004785"/>
                </a:solidFill>
              </a:rPr>
              <a:t>설명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gray">
          <a:xfrm>
            <a:off x="0" y="576492"/>
            <a:ext cx="9601200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54864" tIns="0" rIns="0" bIns="0" anchor="ctr">
            <a:spAutoFit/>
          </a:bodyPr>
          <a:lstStyle/>
          <a:p>
            <a:pPr fontAlgn="base" latinLnBrk="0">
              <a:spcBef>
                <a:spcPct val="50000"/>
              </a:spcBef>
              <a:spcAft>
                <a:spcPct val="0"/>
              </a:spcAft>
              <a:tabLst>
                <a:tab pos="311150" algn="l"/>
              </a:tabLst>
            </a:pPr>
            <a:endParaRPr lang="ko-KR" altLang="en-US" sz="1400" i="1">
              <a:solidFill>
                <a:srgbClr val="FFFFFF"/>
              </a:solidFill>
              <a:ea typeface="돋움체" pitchFamily="49" charset="-127"/>
            </a:endParaRPr>
          </a:p>
        </p:txBody>
      </p:sp>
      <p:sp>
        <p:nvSpPr>
          <p:cNvPr id="128" name="Text Box 6"/>
          <p:cNvSpPr txBox="1">
            <a:spLocks noChangeArrowheads="1"/>
          </p:cNvSpPr>
          <p:nvPr/>
        </p:nvSpPr>
        <p:spPr bwMode="gray">
          <a:xfrm>
            <a:off x="0" y="576263"/>
            <a:ext cx="104013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864" tIns="0" rIns="0" bIns="0" anchor="ctr">
            <a:spAutoFit/>
          </a:bodyPr>
          <a:lstStyle>
            <a:lvl1pPr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1pPr>
            <a:lvl2pPr marL="742950" indent="-28575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2pPr>
            <a:lvl3pPr marL="1143000" indent="-22860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3pPr>
            <a:lvl4pPr marL="1600200" indent="-22860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4pPr>
            <a:lvl5pPr marL="2057400" indent="-22860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9pPr>
          </a:lstStyle>
          <a:p>
            <a:pPr eaLnBrk="1" hangingPunct="1"/>
            <a:r>
              <a:rPr lang="en-GB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5. </a:t>
            </a:r>
            <a:r>
              <a:rPr lang="ko-KR" altLang="en-US" sz="1400" dirty="0" smtClean="0">
                <a:solidFill>
                  <a:srgbClr val="FFFFFF"/>
                </a:solidFill>
                <a:ea typeface="HY견고딕" pitchFamily="18" charset="-127"/>
              </a:rPr>
              <a:t>사업부별</a:t>
            </a:r>
            <a:r>
              <a:rPr lang="ko-KR" altLang="en-US" sz="1400" b="1" dirty="0" smtClean="0">
                <a:solidFill>
                  <a:srgbClr val="FFFFFF"/>
                </a:solidFill>
                <a:ea typeface="HY견고딕" pitchFamily="18" charset="-127"/>
              </a:rPr>
              <a:t> </a:t>
            </a:r>
            <a:r>
              <a:rPr lang="en-US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 REVENUE FORECASTING </a:t>
            </a:r>
            <a:r>
              <a:rPr lang="en-US" altLang="ko-KR" sz="1400" dirty="0">
                <a:solidFill>
                  <a:srgbClr val="FFFFFF"/>
                </a:solidFill>
                <a:ea typeface="HY견고딕" pitchFamily="18" charset="-127"/>
              </a:rPr>
              <a:t>–</a:t>
            </a:r>
            <a:r>
              <a:rPr lang="en-US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 </a:t>
            </a:r>
            <a:r>
              <a:rPr lang="ko-KR" altLang="en-US" sz="1400" b="1" dirty="0" err="1" smtClean="0">
                <a:solidFill>
                  <a:srgbClr val="FFFFFF"/>
                </a:solidFill>
                <a:ea typeface="HY견고딕" pitchFamily="18" charset="-127"/>
              </a:rPr>
              <a:t>식자재</a:t>
            </a:r>
            <a:r>
              <a:rPr lang="ko-KR" altLang="en-US" sz="1400" b="1" dirty="0" smtClean="0">
                <a:solidFill>
                  <a:srgbClr val="FFFFFF"/>
                </a:solidFill>
                <a:ea typeface="HY견고딕" pitchFamily="18" charset="-127"/>
              </a:rPr>
              <a:t> </a:t>
            </a:r>
            <a:r>
              <a:rPr lang="en-US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B2B</a:t>
            </a:r>
            <a:endParaRPr lang="ko-KR" altLang="en-US" sz="1400" i="1" dirty="0">
              <a:solidFill>
                <a:srgbClr val="FFFFFF"/>
              </a:solidFill>
            </a:endParaRPr>
          </a:p>
        </p:txBody>
      </p:sp>
      <p:sp>
        <p:nvSpPr>
          <p:cNvPr id="136" name="AutoShape 45"/>
          <p:cNvSpPr>
            <a:spLocks noChangeArrowheads="1"/>
          </p:cNvSpPr>
          <p:nvPr/>
        </p:nvSpPr>
        <p:spPr bwMode="auto">
          <a:xfrm rot="5400000">
            <a:off x="3258203" y="3816639"/>
            <a:ext cx="3381796" cy="228023"/>
          </a:xfrm>
          <a:prstGeom prst="triangle">
            <a:avLst>
              <a:gd name="adj" fmla="val 50000"/>
            </a:avLst>
          </a:prstGeom>
          <a:solidFill>
            <a:srgbClr val="FFCC00"/>
          </a:solidFill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ko-KR" altLang="en-US">
              <a:solidFill>
                <a:srgbClr val="004785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08028" y="1606550"/>
            <a:ext cx="4300314" cy="4648200"/>
            <a:chOff x="381001" y="1606550"/>
            <a:chExt cx="3275857" cy="4648200"/>
          </a:xfrm>
        </p:grpSpPr>
        <p:sp>
          <p:nvSpPr>
            <p:cNvPr id="159" name="Rectangle 46"/>
            <p:cNvSpPr>
              <a:spLocks noChangeArrowheads="1"/>
            </p:cNvSpPr>
            <p:nvPr/>
          </p:nvSpPr>
          <p:spPr bwMode="gray">
            <a:xfrm>
              <a:off x="826281" y="2875002"/>
              <a:ext cx="2523267" cy="55399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0" lvl="2" algn="ctr" fontAlgn="base">
                <a:spcBef>
                  <a:spcPct val="50000"/>
                </a:spcBef>
                <a:spcAft>
                  <a:spcPct val="0"/>
                </a:spcAft>
                <a:buClr>
                  <a:srgbClr val="004785"/>
                </a:buClr>
                <a:buSzPct val="96000"/>
                <a:tabLst>
                  <a:tab pos="1152525" algn="l"/>
                </a:tabLst>
              </a:pPr>
              <a:r>
                <a:rPr lang="ko-KR" altLang="en-US" sz="900" i="1" dirty="0"/>
                <a:t> 대기업 프랜차이즈 등 대형 프랜차이즈 시장이 지속적으로 성장해 오면서 이전 </a:t>
              </a:r>
              <a:r>
                <a:rPr lang="en-US" altLang="ko-KR" sz="900" i="1" dirty="0"/>
                <a:t>CAGR</a:t>
              </a:r>
              <a:r>
                <a:rPr lang="ko-KR" altLang="en-US" sz="900" i="1" dirty="0"/>
                <a:t>에 기여하였으나 외식업종 중소기업 적합업종 선정</a:t>
              </a:r>
              <a:r>
                <a:rPr lang="en-US" altLang="ko-KR" sz="900" i="1" dirty="0"/>
                <a:t>(‘13.2</a:t>
              </a:r>
              <a:r>
                <a:rPr lang="ko-KR" altLang="en-US" sz="900" i="1" dirty="0"/>
                <a:t>月</a:t>
              </a:r>
              <a:r>
                <a:rPr lang="en-US" altLang="ko-KR" sz="900" i="1" dirty="0"/>
                <a:t>)</a:t>
              </a:r>
              <a:r>
                <a:rPr lang="ko-KR" altLang="en-US" sz="900" i="1" dirty="0"/>
                <a:t>에 의해 대형 프랜차이즈 시장의 성장률이 크게 둔화될 것으로 전망</a:t>
              </a:r>
              <a:r>
                <a:rPr lang="en-US" altLang="ko-KR" sz="900" i="1" dirty="0"/>
                <a:t>. </a:t>
              </a:r>
              <a:endParaRPr lang="en-US" altLang="ko-KR" sz="900" i="1" dirty="0" smtClean="0"/>
            </a:p>
          </p:txBody>
        </p:sp>
        <p:sp>
          <p:nvSpPr>
            <p:cNvPr id="125" name="Line 21"/>
            <p:cNvSpPr>
              <a:spLocks noChangeShapeType="1"/>
            </p:cNvSpPr>
            <p:nvPr/>
          </p:nvSpPr>
          <p:spPr bwMode="auto">
            <a:xfrm>
              <a:off x="559626" y="2565400"/>
              <a:ext cx="290845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800">
                <a:solidFill>
                  <a:srgbClr val="004785"/>
                </a:solidFill>
                <a:ea typeface="굴림" pitchFamily="50" charset="-127"/>
              </a:endParaRPr>
            </a:p>
          </p:txBody>
        </p:sp>
        <p:sp>
          <p:nvSpPr>
            <p:cNvPr id="132" name="Rectangle 9"/>
            <p:cNvSpPr>
              <a:spLocks noChangeArrowheads="1"/>
            </p:cNvSpPr>
            <p:nvPr/>
          </p:nvSpPr>
          <p:spPr bwMode="auto">
            <a:xfrm>
              <a:off x="381001" y="2139950"/>
              <a:ext cx="3275857" cy="4114800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0000" tIns="90000" rIns="90000" bIns="46800"/>
            <a:lstStyle/>
            <a:p>
              <a:pPr marL="182563" lvl="1" indent="-180975" algn="ctr" defTabSz="900113" eaLnBrk="0" latinLnBrk="0" hangingPunct="0">
                <a:buClr>
                  <a:srgbClr val="004785"/>
                </a:buClr>
                <a:buFont typeface="Wingdings" pitchFamily="2" charset="2"/>
                <a:buChar char="n"/>
              </a:pPr>
              <a:endParaRPr lang="en-GB" altLang="ko-KR" sz="1200">
                <a:solidFill>
                  <a:srgbClr val="004785"/>
                </a:solidFill>
              </a:endParaRPr>
            </a:p>
          </p:txBody>
        </p:sp>
        <p:sp>
          <p:nvSpPr>
            <p:cNvPr id="133" name="Rectangle 10"/>
            <p:cNvSpPr>
              <a:spLocks noChangeArrowheads="1"/>
            </p:cNvSpPr>
            <p:nvPr/>
          </p:nvSpPr>
          <p:spPr bwMode="auto">
            <a:xfrm>
              <a:off x="381001" y="1606550"/>
              <a:ext cx="3275857" cy="53340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defTabSz="762000" eaLnBrk="0" latinLnBrk="0" hangingPunct="0"/>
              <a:r>
                <a:rPr lang="ko-KR" altLang="en-US" sz="1600" dirty="0" smtClean="0">
                  <a:solidFill>
                    <a:srgbClr val="FFFFFF"/>
                  </a:solidFill>
                </a:rPr>
                <a:t>시나리오</a:t>
              </a:r>
              <a:endParaRPr lang="en-US" altLang="ko-KR" sz="1600" dirty="0">
                <a:solidFill>
                  <a:srgbClr val="FFFFFF"/>
                </a:solidFill>
              </a:endParaRPr>
            </a:p>
          </p:txBody>
        </p:sp>
        <p:sp>
          <p:nvSpPr>
            <p:cNvPr id="150" name="Rectangle 19"/>
            <p:cNvSpPr/>
            <p:nvPr/>
          </p:nvSpPr>
          <p:spPr>
            <a:xfrm>
              <a:off x="520254" y="2193805"/>
              <a:ext cx="287748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" lvl="1" defTabSz="900113" eaLnBrk="0" latinLnBrk="0" hangingPunct="0">
                <a:spcAft>
                  <a:spcPct val="20000"/>
                </a:spcAft>
                <a:buClr>
                  <a:srgbClr val="004785"/>
                </a:buClr>
                <a:defRPr/>
              </a:pPr>
              <a:r>
                <a:rPr lang="en-US" altLang="ko-KR" sz="1400" b="1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Scenarios </a:t>
              </a:r>
              <a:r>
                <a:rPr lang="ko-KR" altLang="en-US" sz="1400" dirty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및 선택 이유</a:t>
              </a:r>
            </a:p>
          </p:txBody>
        </p:sp>
        <p:sp>
          <p:nvSpPr>
            <p:cNvPr id="151" name="Rectangle 55"/>
            <p:cNvSpPr>
              <a:spLocks noChangeArrowheads="1"/>
            </p:cNvSpPr>
            <p:nvPr/>
          </p:nvSpPr>
          <p:spPr bwMode="auto">
            <a:xfrm>
              <a:off x="596556" y="2630566"/>
              <a:ext cx="2871518" cy="1538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146050" lvl="1" indent="-144463" defTabSz="900113" eaLnBrk="0" latinLnBrk="0" hangingPunct="0">
                <a:spcAft>
                  <a:spcPct val="20000"/>
                </a:spcAft>
                <a:buClr>
                  <a:srgbClr val="004785"/>
                </a:buClr>
                <a:buFont typeface="Wingdings" pitchFamily="2" charset="2"/>
                <a:buChar char="n"/>
                <a:defRPr/>
              </a:pPr>
              <a:r>
                <a:rPr lang="ko-KR" altLang="en-US" sz="1000" dirty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전방산업인 외식 프랜차이즈 시장 성장세 둔화 </a:t>
              </a:r>
            </a:p>
          </p:txBody>
        </p:sp>
        <p:sp>
          <p:nvSpPr>
            <p:cNvPr id="152" name="Rectangle 55"/>
            <p:cNvSpPr>
              <a:spLocks noChangeArrowheads="1"/>
            </p:cNvSpPr>
            <p:nvPr/>
          </p:nvSpPr>
          <p:spPr bwMode="auto">
            <a:xfrm>
              <a:off x="596556" y="3562928"/>
              <a:ext cx="2983430" cy="30777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146050" lvl="1" indent="-144463" defTabSz="900113" eaLnBrk="0" latinLnBrk="0" hangingPunct="0">
                <a:spcAft>
                  <a:spcPct val="20000"/>
                </a:spcAft>
                <a:buClr>
                  <a:srgbClr val="004785"/>
                </a:buClr>
                <a:buFont typeface="Wingdings" pitchFamily="2" charset="2"/>
                <a:buChar char="n"/>
                <a:defRPr/>
              </a:pPr>
              <a:r>
                <a:rPr lang="ko-KR" altLang="en-US" sz="1000" b="1" dirty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증빙 가능 결제수단 사용 증가에 인한  영세 납품업체 계약 </a:t>
              </a:r>
              <a:r>
                <a:rPr lang="ko-KR" altLang="en-US" sz="1000" b="1" dirty="0" err="1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메리트</a:t>
              </a:r>
              <a:r>
                <a:rPr lang="ko-KR" altLang="en-US" sz="1000" b="1" dirty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 감소에 따른 효과 둔화</a:t>
              </a:r>
              <a:endParaRPr lang="ko-KR" altLang="en-US" sz="1000" dirty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4" name="Rectangle 55"/>
            <p:cNvSpPr>
              <a:spLocks noChangeArrowheads="1"/>
            </p:cNvSpPr>
            <p:nvPr/>
          </p:nvSpPr>
          <p:spPr bwMode="auto">
            <a:xfrm>
              <a:off x="596556" y="4495296"/>
              <a:ext cx="2983430" cy="1538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146050" lvl="1" indent="-144463" defTabSz="900113" eaLnBrk="0" latinLnBrk="0" hangingPunct="0">
                <a:spcAft>
                  <a:spcPct val="20000"/>
                </a:spcAft>
                <a:buClr>
                  <a:srgbClr val="004785"/>
                </a:buClr>
                <a:buFont typeface="Wingdings" pitchFamily="2" charset="2"/>
                <a:buChar char="n"/>
                <a:defRPr/>
              </a:pPr>
              <a:r>
                <a:rPr lang="ko-KR" altLang="en-US" sz="1000" dirty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위생관리 관리감독 강화에 의한 대기업체 </a:t>
              </a:r>
              <a:r>
                <a:rPr lang="ko-KR" altLang="en-US" sz="1000" dirty="0" err="1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식자재</a:t>
              </a:r>
              <a:r>
                <a:rPr lang="ko-KR" altLang="en-US" sz="1000" dirty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 구매 증가</a:t>
              </a:r>
            </a:p>
          </p:txBody>
        </p:sp>
        <p:sp>
          <p:nvSpPr>
            <p:cNvPr id="155" name="Rectangle 55"/>
            <p:cNvSpPr>
              <a:spLocks noChangeArrowheads="1"/>
            </p:cNvSpPr>
            <p:nvPr/>
          </p:nvSpPr>
          <p:spPr bwMode="auto">
            <a:xfrm>
              <a:off x="596556" y="5427661"/>
              <a:ext cx="2983430" cy="1538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146050" lvl="1" indent="-144463" defTabSz="900113" eaLnBrk="0" latinLnBrk="0" hangingPunct="0">
                <a:spcAft>
                  <a:spcPct val="20000"/>
                </a:spcAft>
                <a:buClr>
                  <a:srgbClr val="004785"/>
                </a:buClr>
                <a:buFont typeface="Wingdings" pitchFamily="2" charset="2"/>
                <a:buChar char="n"/>
                <a:defRPr/>
              </a:pPr>
              <a:r>
                <a:rPr lang="ko-KR" altLang="en-US" sz="1000" dirty="0" err="1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동원홈푸드의</a:t>
              </a:r>
              <a:r>
                <a:rPr lang="ko-KR" altLang="en-US" sz="1000" dirty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 시장 점유율 변화는 적을 것</a:t>
              </a:r>
            </a:p>
          </p:txBody>
        </p:sp>
        <p:sp>
          <p:nvSpPr>
            <p:cNvPr id="162" name="Rectangle 46"/>
            <p:cNvSpPr>
              <a:spLocks noChangeArrowheads="1"/>
            </p:cNvSpPr>
            <p:nvPr/>
          </p:nvSpPr>
          <p:spPr bwMode="gray">
            <a:xfrm>
              <a:off x="588802" y="4746908"/>
              <a:ext cx="2847550" cy="55399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900" i="1" dirty="0"/>
                <a:t>정부의 식품위생 관련 정책적 강조에 따라 </a:t>
              </a:r>
              <a:r>
                <a:rPr lang="en-US" altLang="ko-KR" sz="900" dirty="0"/>
                <a:t>2017</a:t>
              </a:r>
              <a:r>
                <a:rPr lang="ko-KR" altLang="en-US" sz="900" dirty="0"/>
                <a:t>년까지 전 유통식품의 </a:t>
              </a:r>
              <a:r>
                <a:rPr lang="en-US" altLang="ko-KR" sz="900" dirty="0"/>
                <a:t>50%</a:t>
              </a:r>
              <a:r>
                <a:rPr lang="ko-KR" altLang="en-US" sz="900" dirty="0"/>
                <a:t> 식품안전관리 인증기준</a:t>
              </a:r>
              <a:r>
                <a:rPr lang="en-US" altLang="ko-KR" sz="900" dirty="0"/>
                <a:t>(HACCP), </a:t>
              </a:r>
              <a:r>
                <a:rPr lang="ko-KR" altLang="en-US" sz="900" i="1" dirty="0"/>
                <a:t>원산지 표시제 </a:t>
              </a:r>
              <a:r>
                <a:rPr lang="ko-KR" altLang="en-US" sz="900" i="1" dirty="0" err="1"/>
                <a:t>위반시</a:t>
              </a:r>
              <a:r>
                <a:rPr lang="ko-KR" altLang="en-US" sz="900" i="1" dirty="0"/>
                <a:t> 처벌규정 강화</a:t>
              </a:r>
              <a:r>
                <a:rPr lang="en-US" altLang="ko-KR" sz="900" i="1" dirty="0"/>
                <a:t> </a:t>
              </a:r>
              <a:r>
                <a:rPr lang="ko-KR" altLang="en-US" sz="900" i="1" dirty="0"/>
                <a:t>등 </a:t>
              </a:r>
              <a:r>
                <a:rPr lang="ko-KR" altLang="en-US" sz="900" i="1" dirty="0" err="1"/>
                <a:t>식자재</a:t>
              </a:r>
              <a:r>
                <a:rPr lang="ko-KR" altLang="en-US" sz="900" i="1" dirty="0"/>
                <a:t> 유통 과정에 있어 필요한 위생 관리 시스템의 보유 여부가 중요해짐에 따라 대기업체 </a:t>
              </a:r>
              <a:r>
                <a:rPr lang="ko-KR" altLang="en-US" sz="900" i="1" dirty="0" err="1"/>
                <a:t>식자재</a:t>
              </a:r>
              <a:r>
                <a:rPr lang="ko-KR" altLang="en-US" sz="900" i="1" dirty="0"/>
                <a:t> 선호 증가 추세가 지속적으로 유지될 전망</a:t>
              </a:r>
              <a:endParaRPr lang="en-US" altLang="ko-KR" sz="900" i="1" dirty="0"/>
            </a:p>
          </p:txBody>
        </p:sp>
        <p:sp>
          <p:nvSpPr>
            <p:cNvPr id="165" name="Rectangle 46"/>
            <p:cNvSpPr>
              <a:spLocks noChangeArrowheads="1"/>
            </p:cNvSpPr>
            <p:nvPr/>
          </p:nvSpPr>
          <p:spPr bwMode="gray">
            <a:xfrm>
              <a:off x="606624" y="3933056"/>
              <a:ext cx="2888111" cy="41549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0" lvl="2" algn="ctr" fontAlgn="base">
                <a:spcBef>
                  <a:spcPct val="50000"/>
                </a:spcBef>
                <a:spcAft>
                  <a:spcPct val="0"/>
                </a:spcAft>
                <a:buClr>
                  <a:srgbClr val="004785"/>
                </a:buClr>
                <a:buSzPct val="96000"/>
                <a:tabLst>
                  <a:tab pos="1152525" algn="l"/>
                </a:tabLst>
              </a:pPr>
              <a:r>
                <a:rPr lang="ko-KR" altLang="en-US" sz="900" dirty="0">
                  <a:solidFill>
                    <a:srgbClr val="004785"/>
                  </a:solidFill>
                </a:rPr>
                <a:t>국세행정 강화를 통한 세수확보 정책의 일환으로 증빙 가능한 결재수단 결제비율 강화</a:t>
              </a:r>
              <a:r>
                <a:rPr lang="en-US" altLang="ko-KR" sz="900" dirty="0">
                  <a:solidFill>
                    <a:srgbClr val="004785"/>
                  </a:solidFill>
                </a:rPr>
                <a:t>(07</a:t>
              </a:r>
              <a:r>
                <a:rPr lang="ko-KR" altLang="en-US" sz="900" dirty="0">
                  <a:solidFill>
                    <a:srgbClr val="004785"/>
                  </a:solidFill>
                </a:rPr>
                <a:t>년 </a:t>
              </a:r>
              <a:r>
                <a:rPr lang="en-US" altLang="ko-KR" sz="900" dirty="0">
                  <a:solidFill>
                    <a:srgbClr val="004785"/>
                  </a:solidFill>
                </a:rPr>
                <a:t>58.6%</a:t>
              </a:r>
              <a:r>
                <a:rPr lang="en-US" altLang="ko-KR" sz="900" dirty="0">
                  <a:solidFill>
                    <a:srgbClr val="004785"/>
                  </a:solidFill>
                  <a:sym typeface="Wingdings" panose="05000000000000000000" pitchFamily="2" charset="2"/>
                </a:rPr>
                <a:t>12</a:t>
              </a:r>
              <a:r>
                <a:rPr lang="ko-KR" altLang="en-US" sz="900" dirty="0">
                  <a:solidFill>
                    <a:srgbClr val="004785"/>
                  </a:solidFill>
                  <a:sym typeface="Wingdings" panose="05000000000000000000" pitchFamily="2" charset="2"/>
                </a:rPr>
                <a:t>년 </a:t>
              </a:r>
              <a:r>
                <a:rPr lang="en-US" altLang="ko-KR" sz="900" dirty="0">
                  <a:solidFill>
                    <a:srgbClr val="004785"/>
                  </a:solidFill>
                  <a:sym typeface="Wingdings" panose="05000000000000000000" pitchFamily="2" charset="2"/>
                </a:rPr>
                <a:t>91%)</a:t>
              </a:r>
              <a:r>
                <a:rPr lang="ko-KR" altLang="en-US" sz="900" dirty="0">
                  <a:solidFill>
                    <a:srgbClr val="004785"/>
                  </a:solidFill>
                </a:rPr>
                <a:t>에 의한 영세기업 납품 계약의 </a:t>
              </a:r>
              <a:r>
                <a:rPr lang="ko-KR" altLang="en-US" sz="900" dirty="0" err="1">
                  <a:solidFill>
                    <a:srgbClr val="004785"/>
                  </a:solidFill>
                </a:rPr>
                <a:t>메리트</a:t>
              </a:r>
              <a:r>
                <a:rPr lang="ko-KR" altLang="en-US" sz="900" dirty="0">
                  <a:solidFill>
                    <a:srgbClr val="004785"/>
                  </a:solidFill>
                </a:rPr>
                <a:t> 감소가 가져왔던 대기업 납품 계약 </a:t>
              </a:r>
              <a:r>
                <a:rPr lang="ko-KR" altLang="en-US" sz="900" dirty="0" err="1">
                  <a:solidFill>
                    <a:srgbClr val="004785"/>
                  </a:solidFill>
                </a:rPr>
                <a:t>메리트</a:t>
              </a:r>
              <a:r>
                <a:rPr lang="ko-KR" altLang="en-US" sz="900" dirty="0">
                  <a:solidFill>
                    <a:srgbClr val="004785"/>
                  </a:solidFill>
                </a:rPr>
                <a:t> 증가 효과가 한계에 다다름</a:t>
              </a:r>
              <a:endParaRPr lang="ko-KR" altLang="en-US" sz="900" b="1" dirty="0">
                <a:solidFill>
                  <a:srgbClr val="004785"/>
                </a:solidFill>
              </a:endParaRPr>
            </a:p>
          </p:txBody>
        </p:sp>
        <p:sp>
          <p:nvSpPr>
            <p:cNvPr id="166" name="Rectangle 46"/>
            <p:cNvSpPr>
              <a:spLocks noChangeArrowheads="1"/>
            </p:cNvSpPr>
            <p:nvPr/>
          </p:nvSpPr>
          <p:spPr bwMode="gray">
            <a:xfrm>
              <a:off x="577414" y="5672281"/>
              <a:ext cx="2888111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900" i="1" dirty="0"/>
                <a:t>이전의 시장 점유율을 형성해 온 상황과 비교해 </a:t>
              </a:r>
              <a:r>
                <a:rPr lang="en-US" altLang="ko-KR" sz="900" i="1" dirty="0"/>
                <a:t>Market Share</a:t>
              </a:r>
              <a:r>
                <a:rPr lang="ko-KR" altLang="en-US" sz="900" i="1" dirty="0"/>
                <a:t>에 영향을 미칠 수 있는 </a:t>
              </a:r>
              <a:r>
                <a:rPr lang="en-US" altLang="ko-KR" sz="900" i="1" dirty="0"/>
                <a:t>Factor</a:t>
              </a:r>
              <a:r>
                <a:rPr lang="ko-KR" altLang="en-US" sz="900" i="1" dirty="0"/>
                <a:t>들에 있어 추가적인 이슈 없음</a:t>
              </a:r>
              <a:endParaRPr lang="en-US" altLang="ko-KR" sz="900" i="1" dirty="0"/>
            </a:p>
          </p:txBody>
        </p:sp>
      </p:grpSp>
      <p:sp>
        <p:nvSpPr>
          <p:cNvPr id="135" name="Rectangle 10"/>
          <p:cNvSpPr>
            <a:spLocks noChangeArrowheads="1"/>
          </p:cNvSpPr>
          <p:nvPr/>
        </p:nvSpPr>
        <p:spPr bwMode="auto">
          <a:xfrm>
            <a:off x="5205537" y="1606550"/>
            <a:ext cx="4427984" cy="533400"/>
          </a:xfrm>
          <a:prstGeom prst="rect">
            <a:avLst/>
          </a:prstGeom>
          <a:solidFill>
            <a:schemeClr val="tx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762000" eaLnBrk="0" latinLnBrk="0" hangingPunct="0"/>
            <a:r>
              <a:rPr lang="en-US" altLang="ko-KR" sz="1600" dirty="0" smtClean="0">
                <a:solidFill>
                  <a:srgbClr val="FFFFFF"/>
                </a:solidFill>
              </a:rPr>
              <a:t>B2B</a:t>
            </a:r>
            <a:r>
              <a:rPr lang="ko-KR" altLang="en-US" sz="1600" dirty="0" smtClean="0">
                <a:solidFill>
                  <a:srgbClr val="FFFFFF"/>
                </a:solidFill>
              </a:rPr>
              <a:t> </a:t>
            </a:r>
            <a:r>
              <a:rPr lang="en-US" altLang="ko-KR" sz="1600" dirty="0" smtClean="0">
                <a:solidFill>
                  <a:srgbClr val="FFFFFF"/>
                </a:solidFill>
              </a:rPr>
              <a:t>Revenue Forecasting</a:t>
            </a:r>
            <a:endParaRPr lang="en-US" altLang="ko-KR" sz="1600" dirty="0">
              <a:solidFill>
                <a:srgbClr val="FFFFFF"/>
              </a:solidFill>
            </a:endParaRPr>
          </a:p>
        </p:txBody>
      </p:sp>
      <p:sp>
        <p:nvSpPr>
          <p:cNvPr id="179" name="Rectangle 46"/>
          <p:cNvSpPr>
            <a:spLocks noChangeArrowheads="1"/>
          </p:cNvSpPr>
          <p:nvPr/>
        </p:nvSpPr>
        <p:spPr bwMode="gray">
          <a:xfrm>
            <a:off x="5279404" y="2343814"/>
            <a:ext cx="4354117" cy="34624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80975" lvl="1" indent="-179388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Char char="n"/>
              <a:tabLst>
                <a:tab pos="1152525" algn="l"/>
              </a:tabLst>
            </a:pP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국내 </a:t>
            </a:r>
            <a:r>
              <a:rPr kumimoji="1" lang="ko-KR" altLang="en-US" sz="1000" dirty="0" err="1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참치캔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시장은 동원참치</a:t>
            </a:r>
            <a:r>
              <a:rPr kumimoji="1" lang="en-US" altLang="ko-KR" sz="1000" dirty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/ 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사조참치 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/ </a:t>
            </a:r>
            <a:r>
              <a:rPr kumimoji="1" lang="ko-KR" altLang="en-US" sz="1000" dirty="0" err="1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오뚜기참치의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과점체제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.</a:t>
            </a:r>
            <a:endParaRPr kumimoji="1" lang="ko-KR" altLang="en-US" sz="1000" dirty="0">
              <a:solidFill>
                <a:srgbClr val="004785"/>
              </a:solidFill>
              <a:latin typeface="Calibri" panose="020F0502020204030204" pitchFamily="34" charset="0"/>
              <a:cs typeface="Arial" charset="0"/>
            </a:endParaRPr>
          </a:p>
          <a:p>
            <a:pPr marL="312738" lvl="2" indent="-130175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Arial" charset="0"/>
              <a:buChar char="–"/>
              <a:tabLst>
                <a:tab pos="1152525" algn="l"/>
              </a:tabLst>
            </a:pP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동원참치는 장기간 시장 점유율 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65%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이상 기록</a:t>
            </a:r>
            <a:endParaRPr kumimoji="1" lang="ko-KR" altLang="en-US" sz="1000" dirty="0">
              <a:solidFill>
                <a:srgbClr val="004785"/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gray">
          <a:xfrm>
            <a:off x="384177" y="931863"/>
            <a:ext cx="92170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dirty="0" err="1">
                <a:solidFill>
                  <a:srgbClr val="004785"/>
                </a:solidFill>
              </a:rPr>
              <a:t>식자재</a:t>
            </a:r>
            <a:r>
              <a:rPr lang="ko-KR" altLang="en-US" dirty="0">
                <a:solidFill>
                  <a:srgbClr val="004785"/>
                </a:solidFill>
              </a:rPr>
              <a:t> </a:t>
            </a:r>
            <a:r>
              <a:rPr lang="en-US" altLang="ko-KR" dirty="0">
                <a:solidFill>
                  <a:srgbClr val="004785"/>
                </a:solidFill>
              </a:rPr>
              <a:t>B2B </a:t>
            </a:r>
            <a:r>
              <a:rPr lang="ko-KR" altLang="en-US" dirty="0">
                <a:solidFill>
                  <a:srgbClr val="004785"/>
                </a:solidFill>
              </a:rPr>
              <a:t>분야의 매출 추정은 </a:t>
            </a:r>
            <a:r>
              <a:rPr lang="ko-KR" altLang="en-US" dirty="0" err="1">
                <a:solidFill>
                  <a:srgbClr val="004785"/>
                </a:solidFill>
              </a:rPr>
              <a:t>식자재</a:t>
            </a:r>
            <a:r>
              <a:rPr lang="ko-KR" altLang="en-US" dirty="0">
                <a:solidFill>
                  <a:srgbClr val="004785"/>
                </a:solidFill>
              </a:rPr>
              <a:t> </a:t>
            </a:r>
            <a:r>
              <a:rPr lang="en-US" altLang="ko-KR" dirty="0">
                <a:solidFill>
                  <a:srgbClr val="004785"/>
                </a:solidFill>
              </a:rPr>
              <a:t>B2B </a:t>
            </a:r>
            <a:r>
              <a:rPr lang="ko-KR" altLang="en-US" dirty="0">
                <a:solidFill>
                  <a:srgbClr val="004785"/>
                </a:solidFill>
              </a:rPr>
              <a:t>시장의 성장세가 되어왔던 </a:t>
            </a:r>
            <a:r>
              <a:rPr lang="en-US" altLang="ko-KR" dirty="0">
                <a:solidFill>
                  <a:srgbClr val="004785"/>
                </a:solidFill>
              </a:rPr>
              <a:t>ISSUE</a:t>
            </a:r>
            <a:r>
              <a:rPr lang="ko-KR" altLang="en-US" dirty="0">
                <a:solidFill>
                  <a:srgbClr val="004785"/>
                </a:solidFill>
              </a:rPr>
              <a:t>들의 추후 변화에 대한 분석을 기본으로 함 </a:t>
            </a:r>
            <a:endParaRPr lang="en-US" altLang="ko-KR" dirty="0">
              <a:solidFill>
                <a:srgbClr val="004785"/>
              </a:solidFill>
            </a:endParaRPr>
          </a:p>
        </p:txBody>
      </p:sp>
      <p:sp>
        <p:nvSpPr>
          <p:cNvPr id="63" name="Rectangle 9"/>
          <p:cNvSpPr>
            <a:spLocks noChangeArrowheads="1"/>
          </p:cNvSpPr>
          <p:nvPr/>
        </p:nvSpPr>
        <p:spPr bwMode="auto">
          <a:xfrm>
            <a:off x="5208088" y="2135588"/>
            <a:ext cx="4432870" cy="4114800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lIns="90000" tIns="90000" rIns="90000" bIns="46800"/>
          <a:lstStyle/>
          <a:p>
            <a:pPr marL="182563" lvl="1" indent="-180975" algn="ctr" defTabSz="900113" eaLnBrk="0" latinLnBrk="0" hangingPunct="0">
              <a:buClr>
                <a:srgbClr val="004785"/>
              </a:buClr>
              <a:buFont typeface="Wingdings" pitchFamily="2" charset="2"/>
              <a:buChar char="n"/>
            </a:pPr>
            <a:endParaRPr lang="en-GB" altLang="ko-KR" sz="1200">
              <a:solidFill>
                <a:srgbClr val="004785"/>
              </a:solidFill>
            </a:endParaRPr>
          </a:p>
        </p:txBody>
      </p:sp>
      <p:sp>
        <p:nvSpPr>
          <p:cNvPr id="64" name="Rectangle 46"/>
          <p:cNvSpPr>
            <a:spLocks noChangeArrowheads="1"/>
          </p:cNvSpPr>
          <p:nvPr/>
        </p:nvSpPr>
        <p:spPr bwMode="gray">
          <a:xfrm>
            <a:off x="5279404" y="4099719"/>
            <a:ext cx="4354117" cy="153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80975" lvl="1" indent="-179388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Char char="n"/>
              <a:tabLst>
                <a:tab pos="1152525" algn="l"/>
              </a:tabLst>
            </a:pP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동원의 시장 내 점유율이 높아질 가능성은 제한적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.</a:t>
            </a:r>
            <a:endParaRPr kumimoji="1" lang="ko-KR" altLang="en-US" sz="1000" dirty="0">
              <a:solidFill>
                <a:srgbClr val="004785"/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306567" y="4315743"/>
            <a:ext cx="4334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각 사의 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Product Line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의 차이가 미미하다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800" b="1" dirty="0" err="1" smtClean="0">
                <a:latin typeface="맑은 고딕" pitchFamily="50" charset="-127"/>
                <a:ea typeface="맑은 고딕" pitchFamily="50" charset="-127"/>
              </a:rPr>
              <a:t>참치캔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 매출의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90%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이상을 차지하는 고추참치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dirty="0" err="1" smtClean="0">
                <a:latin typeface="맑은 고딕" pitchFamily="50" charset="-127"/>
                <a:ea typeface="맑은 고딕" pitchFamily="50" charset="-127"/>
              </a:rPr>
              <a:t>마일드참치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살코기참치 모두 보유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소비자의 참치 캔 구매 시 브랜드보다는 종류를 기준으로 구매하는 경향성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[1].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실제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 참치 캔 평가기준에서 동사는 경쟁사 대비 부정적인 평가를 받음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[2]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타사 동일제품 대비 가격경쟁력도 부족 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89357" y="6499704"/>
            <a:ext cx="7393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[1] </a:t>
            </a:r>
            <a:r>
              <a:rPr lang="ko-KR" altLang="en-US" sz="800" dirty="0" smtClean="0"/>
              <a:t>연합뉴스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89357" y="6642580"/>
            <a:ext cx="24304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[2] </a:t>
            </a:r>
            <a:r>
              <a:rPr lang="ko-KR" altLang="en-US" sz="800" dirty="0" smtClean="0"/>
              <a:t>참치통조림의 숨겨진 비밀</a:t>
            </a:r>
            <a:r>
              <a:rPr lang="en-US" altLang="ko-KR" sz="800" dirty="0" smtClean="0"/>
              <a:t>, 2012, Greenpeace</a:t>
            </a:r>
            <a:endParaRPr lang="ko-KR" altLang="en-US" sz="800" dirty="0"/>
          </a:p>
        </p:txBody>
      </p:sp>
    </p:spTree>
    <p:extLst>
      <p:ext uri="{BB962C8B-B14F-4D97-AF65-F5344CB8AC3E}">
        <p14:creationId xmlns="" xmlns:p14="http://schemas.microsoft.com/office/powerpoint/2010/main" val="167784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차트 30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680378316"/>
              </p:ext>
            </p:extLst>
          </p:nvPr>
        </p:nvGraphicFramePr>
        <p:xfrm>
          <a:off x="398155" y="4582974"/>
          <a:ext cx="4402445" cy="1906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6436534" y="218252"/>
            <a:ext cx="1082215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 latinLnBrk="0">
              <a:spcBef>
                <a:spcPct val="500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None/>
              <a:defRPr/>
            </a:pPr>
            <a:r>
              <a:rPr lang="ko-KR" altLang="en-US" sz="1050" dirty="0">
                <a:solidFill>
                  <a:srgbClr val="004785"/>
                </a:solidFill>
              </a:rPr>
              <a:t>연도별 매출 추정</a:t>
            </a:r>
            <a:endParaRPr lang="en-US" altLang="ko-KR" sz="1050" baseline="30000" dirty="0">
              <a:solidFill>
                <a:srgbClr val="004785"/>
              </a:solidFill>
            </a:endParaRPr>
          </a:p>
        </p:txBody>
      </p: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4708342" y="358778"/>
            <a:ext cx="1335087" cy="2174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fontAlgn="base" latinLnBrk="0" hangingPunct="0">
              <a:spcBef>
                <a:spcPts val="2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None/>
              <a:defRPr/>
            </a:pPr>
            <a:r>
              <a:rPr lang="ko-KR" altLang="en-US" sz="1050" dirty="0">
                <a:solidFill>
                  <a:srgbClr val="004785"/>
                </a:solidFill>
              </a:rPr>
              <a:t>설명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gray">
          <a:xfrm>
            <a:off x="0" y="576492"/>
            <a:ext cx="9601200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54864" tIns="0" rIns="0" bIns="0" anchor="ctr">
            <a:spAutoFit/>
          </a:bodyPr>
          <a:lstStyle/>
          <a:p>
            <a:pPr fontAlgn="base" latinLnBrk="0">
              <a:spcBef>
                <a:spcPct val="50000"/>
              </a:spcBef>
              <a:spcAft>
                <a:spcPct val="0"/>
              </a:spcAft>
              <a:tabLst>
                <a:tab pos="311150" algn="l"/>
              </a:tabLst>
            </a:pPr>
            <a:endParaRPr lang="ko-KR" altLang="en-US" sz="1400" i="1">
              <a:solidFill>
                <a:srgbClr val="FFFFFF"/>
              </a:solidFill>
              <a:ea typeface="돋움체" pitchFamily="49" charset="-127"/>
            </a:endParaRPr>
          </a:p>
        </p:txBody>
      </p:sp>
      <p:sp>
        <p:nvSpPr>
          <p:cNvPr id="128" name="Text Box 6"/>
          <p:cNvSpPr txBox="1">
            <a:spLocks noChangeArrowheads="1"/>
          </p:cNvSpPr>
          <p:nvPr/>
        </p:nvSpPr>
        <p:spPr bwMode="gray">
          <a:xfrm>
            <a:off x="0" y="576263"/>
            <a:ext cx="104013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864" tIns="0" rIns="0" bIns="0" anchor="ctr">
            <a:spAutoFit/>
          </a:bodyPr>
          <a:lstStyle>
            <a:lvl1pPr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1pPr>
            <a:lvl2pPr marL="742950" indent="-28575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2pPr>
            <a:lvl3pPr marL="1143000" indent="-22860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3pPr>
            <a:lvl4pPr marL="1600200" indent="-22860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4pPr>
            <a:lvl5pPr marL="2057400" indent="-22860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9pPr>
          </a:lstStyle>
          <a:p>
            <a:pPr eaLnBrk="1" hangingPunct="1"/>
            <a:r>
              <a:rPr lang="en-GB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5. </a:t>
            </a:r>
            <a:r>
              <a:rPr lang="ko-KR" altLang="en-US" sz="1400" dirty="0" smtClean="0">
                <a:solidFill>
                  <a:srgbClr val="FFFFFF"/>
                </a:solidFill>
                <a:ea typeface="HY견고딕" pitchFamily="18" charset="-127"/>
              </a:rPr>
              <a:t>사업부별</a:t>
            </a:r>
            <a:r>
              <a:rPr lang="ko-KR" altLang="en-US" sz="1400" b="1" dirty="0" smtClean="0">
                <a:solidFill>
                  <a:srgbClr val="FFFFFF"/>
                </a:solidFill>
                <a:ea typeface="HY견고딕" pitchFamily="18" charset="-127"/>
              </a:rPr>
              <a:t> </a:t>
            </a:r>
            <a:r>
              <a:rPr lang="en-US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 REVENUE FORECASTING </a:t>
            </a:r>
            <a:r>
              <a:rPr lang="en-US" altLang="ko-KR" sz="1400" dirty="0" smtClean="0">
                <a:solidFill>
                  <a:srgbClr val="FFFFFF"/>
                </a:solidFill>
                <a:ea typeface="HY견고딕" pitchFamily="18" charset="-127"/>
              </a:rPr>
              <a:t>–</a:t>
            </a:r>
            <a:r>
              <a:rPr lang="en-US" altLang="ko-KR" sz="1400" b="1" dirty="0">
                <a:solidFill>
                  <a:srgbClr val="FFFFFF"/>
                </a:solidFill>
                <a:ea typeface="HY견고딕" pitchFamily="18" charset="-127"/>
              </a:rPr>
              <a:t> </a:t>
            </a:r>
            <a:r>
              <a:rPr lang="ko-KR" altLang="en-US" sz="1400" b="1" dirty="0" smtClean="0">
                <a:solidFill>
                  <a:srgbClr val="FFFFFF"/>
                </a:solidFill>
                <a:ea typeface="HY견고딕" pitchFamily="18" charset="-127"/>
              </a:rPr>
              <a:t>위탁급식</a:t>
            </a:r>
            <a:endParaRPr lang="ko-KR" altLang="en-US" sz="1400" i="1" dirty="0">
              <a:solidFill>
                <a:srgbClr val="FFFFFF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08028" y="1606550"/>
            <a:ext cx="4300314" cy="4648200"/>
            <a:chOff x="381001" y="1606550"/>
            <a:chExt cx="3275857" cy="4648200"/>
          </a:xfrm>
        </p:grpSpPr>
        <p:sp>
          <p:nvSpPr>
            <p:cNvPr id="125" name="Line 21"/>
            <p:cNvSpPr>
              <a:spLocks noChangeShapeType="1"/>
            </p:cNvSpPr>
            <p:nvPr/>
          </p:nvSpPr>
          <p:spPr bwMode="auto">
            <a:xfrm>
              <a:off x="559626" y="2512146"/>
              <a:ext cx="290845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800">
                <a:solidFill>
                  <a:srgbClr val="004785"/>
                </a:solidFill>
                <a:ea typeface="굴림" pitchFamily="50" charset="-127"/>
              </a:endParaRPr>
            </a:p>
          </p:txBody>
        </p:sp>
        <p:sp>
          <p:nvSpPr>
            <p:cNvPr id="132" name="Rectangle 9"/>
            <p:cNvSpPr>
              <a:spLocks noChangeArrowheads="1"/>
            </p:cNvSpPr>
            <p:nvPr/>
          </p:nvSpPr>
          <p:spPr bwMode="auto">
            <a:xfrm>
              <a:off x="381001" y="2139950"/>
              <a:ext cx="3275857" cy="4114800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0000" tIns="90000" rIns="90000" bIns="46800"/>
            <a:lstStyle/>
            <a:p>
              <a:pPr marL="182563" lvl="1" indent="-180975" algn="ctr" defTabSz="900113" eaLnBrk="0" latinLnBrk="0" hangingPunct="0">
                <a:buClr>
                  <a:srgbClr val="004785"/>
                </a:buClr>
                <a:buFont typeface="Wingdings" pitchFamily="2" charset="2"/>
                <a:buChar char="n"/>
              </a:pPr>
              <a:endParaRPr lang="en-GB" altLang="ko-KR" sz="1200">
                <a:solidFill>
                  <a:srgbClr val="004785"/>
                </a:solidFill>
              </a:endParaRPr>
            </a:p>
          </p:txBody>
        </p:sp>
        <p:sp>
          <p:nvSpPr>
            <p:cNvPr id="133" name="Rectangle 10"/>
            <p:cNvSpPr>
              <a:spLocks noChangeArrowheads="1"/>
            </p:cNvSpPr>
            <p:nvPr/>
          </p:nvSpPr>
          <p:spPr bwMode="auto">
            <a:xfrm>
              <a:off x="381001" y="1606550"/>
              <a:ext cx="3275857" cy="53340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defTabSz="762000" eaLnBrk="0" latinLnBrk="0" hangingPunct="0"/>
              <a:r>
                <a:rPr lang="ko-KR" altLang="en-US" sz="1600" dirty="0" smtClean="0">
                  <a:solidFill>
                    <a:srgbClr val="FFFFFF"/>
                  </a:solidFill>
                </a:rPr>
                <a:t>위탁급식 시장 동향</a:t>
              </a:r>
              <a:endParaRPr lang="en-US" altLang="ko-KR" sz="1600" dirty="0">
                <a:solidFill>
                  <a:srgbClr val="FFFFFF"/>
                </a:solidFill>
              </a:endParaRPr>
            </a:p>
          </p:txBody>
        </p:sp>
        <p:sp>
          <p:nvSpPr>
            <p:cNvPr id="150" name="Rectangle 19"/>
            <p:cNvSpPr/>
            <p:nvPr/>
          </p:nvSpPr>
          <p:spPr>
            <a:xfrm>
              <a:off x="520254" y="2193805"/>
              <a:ext cx="2877488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" lvl="1" defTabSz="900113" eaLnBrk="0" latinLnBrk="0" hangingPunct="0">
                <a:spcAft>
                  <a:spcPct val="20000"/>
                </a:spcAft>
                <a:buClr>
                  <a:srgbClr val="004785"/>
                </a:buClr>
                <a:defRPr/>
              </a:pPr>
              <a:r>
                <a:rPr lang="ko-KR" altLang="en-US" sz="13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위탁급식시장 </a:t>
              </a:r>
              <a:r>
                <a:rPr lang="ko-KR" altLang="en-US" sz="1300" dirty="0" err="1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구성별</a:t>
              </a:r>
              <a:r>
                <a:rPr lang="ko-KR" altLang="en-US" sz="13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 연도별 성장</a:t>
              </a:r>
              <a:r>
                <a:rPr lang="en-US" altLang="ko-KR" sz="13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.</a:t>
              </a:r>
              <a:endParaRPr lang="ko-KR" altLang="en-US" sz="1300" dirty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35" name="Rectangle 10"/>
          <p:cNvSpPr>
            <a:spLocks noChangeArrowheads="1"/>
          </p:cNvSpPr>
          <p:nvPr/>
        </p:nvSpPr>
        <p:spPr bwMode="auto">
          <a:xfrm>
            <a:off x="5142617" y="1606550"/>
            <a:ext cx="4427984" cy="533400"/>
          </a:xfrm>
          <a:prstGeom prst="rect">
            <a:avLst/>
          </a:prstGeom>
          <a:solidFill>
            <a:schemeClr val="tx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762000" eaLnBrk="0" latinLnBrk="0" hangingPunct="0"/>
            <a:r>
              <a:rPr lang="ko-KR" altLang="en-US" sz="1600" dirty="0" err="1" smtClean="0">
                <a:solidFill>
                  <a:srgbClr val="FFFFFF"/>
                </a:solidFill>
              </a:rPr>
              <a:t>위탑급식</a:t>
            </a:r>
            <a:r>
              <a:rPr lang="ko-KR" altLang="en-US" sz="1600" dirty="0" smtClean="0">
                <a:solidFill>
                  <a:srgbClr val="FFFFFF"/>
                </a:solidFill>
              </a:rPr>
              <a:t> 점유율</a:t>
            </a:r>
            <a:r>
              <a:rPr lang="en-US" altLang="ko-KR" sz="1600" dirty="0" smtClean="0">
                <a:solidFill>
                  <a:srgbClr val="FFFFFF"/>
                </a:solidFill>
              </a:rPr>
              <a:t>(’12)</a:t>
            </a:r>
            <a:endParaRPr lang="en-US" altLang="ko-KR" sz="1600" dirty="0">
              <a:solidFill>
                <a:srgbClr val="FFFFFF"/>
              </a:solidFill>
            </a:endParaRP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gray">
          <a:xfrm>
            <a:off x="384177" y="931863"/>
            <a:ext cx="92170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dirty="0" err="1" smtClean="0">
                <a:solidFill>
                  <a:srgbClr val="004785"/>
                </a:solidFill>
              </a:rPr>
              <a:t>식자재</a:t>
            </a:r>
            <a:r>
              <a:rPr lang="ko-KR" altLang="en-US" dirty="0" smtClean="0">
                <a:solidFill>
                  <a:srgbClr val="004785"/>
                </a:solidFill>
              </a:rPr>
              <a:t> </a:t>
            </a:r>
            <a:r>
              <a:rPr lang="en-US" altLang="ko-KR" dirty="0" smtClean="0">
                <a:solidFill>
                  <a:srgbClr val="004785"/>
                </a:solidFill>
              </a:rPr>
              <a:t>B2B </a:t>
            </a:r>
            <a:r>
              <a:rPr lang="ko-KR" altLang="en-US" dirty="0" smtClean="0">
                <a:solidFill>
                  <a:srgbClr val="004785"/>
                </a:solidFill>
              </a:rPr>
              <a:t>시장은 외식업체 대형화 추세와 프랜차이즈 시장의 성장 추세에 따라 후방산업으로서 함께 성장 효과를 누리고 있는 시장임</a:t>
            </a:r>
            <a:r>
              <a:rPr lang="en-US" altLang="ko-KR" dirty="0" smtClean="0">
                <a:solidFill>
                  <a:srgbClr val="004785"/>
                </a:solidFill>
              </a:rPr>
              <a:t>.</a:t>
            </a:r>
            <a:endParaRPr lang="en-US" altLang="ko-KR" dirty="0">
              <a:solidFill>
                <a:srgbClr val="004785"/>
              </a:solidFill>
            </a:endParaRPr>
          </a:p>
        </p:txBody>
      </p:sp>
      <p:sp>
        <p:nvSpPr>
          <p:cNvPr id="63" name="Rectangle 9"/>
          <p:cNvSpPr>
            <a:spLocks noChangeArrowheads="1"/>
          </p:cNvSpPr>
          <p:nvPr/>
        </p:nvSpPr>
        <p:spPr bwMode="auto">
          <a:xfrm>
            <a:off x="5145168" y="2135588"/>
            <a:ext cx="4420654" cy="4114800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lIns="90000" tIns="90000" rIns="90000" bIns="46800"/>
          <a:lstStyle/>
          <a:p>
            <a:pPr marL="182563" lvl="1" indent="-180975" algn="ctr" defTabSz="900113" eaLnBrk="0" latinLnBrk="0" hangingPunct="0">
              <a:buClr>
                <a:srgbClr val="004785"/>
              </a:buClr>
              <a:buFont typeface="Wingdings" pitchFamily="2" charset="2"/>
              <a:buChar char="n"/>
            </a:pPr>
            <a:endParaRPr lang="en-GB" altLang="ko-KR" sz="1200">
              <a:solidFill>
                <a:srgbClr val="004785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89357" y="6499704"/>
            <a:ext cx="12715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[1] IBK </a:t>
            </a:r>
            <a:r>
              <a:rPr lang="ko-KR" altLang="en-US" sz="800" dirty="0" smtClean="0"/>
              <a:t>투자증권 추정치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89357" y="6642580"/>
            <a:ext cx="7393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[2] </a:t>
            </a:r>
            <a:r>
              <a:rPr lang="ko-KR" altLang="en-US" sz="800" dirty="0" smtClean="0"/>
              <a:t>나라지표</a:t>
            </a:r>
            <a:endParaRPr lang="ko-KR" altLang="en-US" sz="800" dirty="0"/>
          </a:p>
        </p:txBody>
      </p:sp>
      <p:sp>
        <p:nvSpPr>
          <p:cNvPr id="69" name="Rectangle 19"/>
          <p:cNvSpPr/>
          <p:nvPr/>
        </p:nvSpPr>
        <p:spPr>
          <a:xfrm>
            <a:off x="5330648" y="2189458"/>
            <a:ext cx="423995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7" lvl="1" defTabSz="900113" eaLnBrk="0" latinLnBrk="0" hangingPunct="0">
              <a:spcAft>
                <a:spcPct val="20000"/>
              </a:spcAft>
              <a:buClr>
                <a:srgbClr val="004785"/>
              </a:buClr>
              <a:defRPr/>
            </a:pPr>
            <a:r>
              <a:rPr lang="ko-KR" altLang="en-US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기업형 </a:t>
            </a:r>
            <a:r>
              <a:rPr lang="ko-KR" altLang="en-US" sz="1300" dirty="0" err="1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식자재</a:t>
            </a:r>
            <a:r>
              <a:rPr lang="ko-KR" altLang="en-US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 </a:t>
            </a:r>
            <a:r>
              <a:rPr lang="en-US" altLang="ko-KR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B2B </a:t>
            </a:r>
            <a:r>
              <a:rPr lang="ko-KR" altLang="en-US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시장의 성장</a:t>
            </a:r>
            <a:r>
              <a:rPr lang="en-US" altLang="ko-KR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.</a:t>
            </a:r>
            <a:r>
              <a:rPr lang="ko-KR" altLang="en-US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 </a:t>
            </a:r>
            <a:endParaRPr lang="ko-KR" altLang="en-US" sz="1300" dirty="0">
              <a:gradFill>
                <a:gsLst>
                  <a:gs pos="100000">
                    <a:srgbClr val="004785"/>
                  </a:gs>
                  <a:gs pos="100000">
                    <a:srgbClr val="3E7898">
                      <a:tint val="23500"/>
                      <a:satMod val="160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442406" y="6642580"/>
            <a:ext cx="24304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[5] </a:t>
            </a:r>
            <a:r>
              <a:rPr lang="ko-KR" altLang="en-US" sz="800" dirty="0" smtClean="0"/>
              <a:t>참치통조림의 숨겨진 비밀</a:t>
            </a:r>
            <a:r>
              <a:rPr lang="en-US" altLang="ko-KR" sz="800" dirty="0" smtClean="0"/>
              <a:t>, 2012, Greenpeace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1442406" y="6499704"/>
            <a:ext cx="24304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[3] </a:t>
            </a:r>
            <a:r>
              <a:rPr lang="ko-KR" altLang="en-US" sz="800" dirty="0" smtClean="0"/>
              <a:t>참치통조림의 숨겨진 비밀</a:t>
            </a:r>
            <a:r>
              <a:rPr lang="en-US" altLang="ko-KR" sz="800" dirty="0" smtClean="0"/>
              <a:t>, 2012, Greenpeace</a:t>
            </a:r>
            <a:endParaRPr lang="ko-KR" altLang="en-US" sz="800" dirty="0"/>
          </a:p>
        </p:txBody>
      </p:sp>
      <p:sp>
        <p:nvSpPr>
          <p:cNvPr id="41" name="Rectangle 55"/>
          <p:cNvSpPr>
            <a:spLocks noChangeArrowheads="1"/>
          </p:cNvSpPr>
          <p:nvPr/>
        </p:nvSpPr>
        <p:spPr bwMode="auto">
          <a:xfrm>
            <a:off x="535402" y="2642387"/>
            <a:ext cx="4172940" cy="153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46050" lvl="1" indent="-144463" defTabSz="900113" eaLnBrk="0" latinLnBrk="0" hangingPunct="0">
              <a:spcAft>
                <a:spcPct val="20000"/>
              </a:spcAft>
              <a:buClr>
                <a:srgbClr val="004785"/>
              </a:buClr>
              <a:buFont typeface="Wingdings" pitchFamily="2" charset="2"/>
              <a:buChar char="n"/>
              <a:defRPr/>
            </a:pPr>
            <a:r>
              <a:rPr lang="ko-KR" altLang="en-US" sz="10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단체급식 시장의 성장률에 비해 위탁급식의 성장률이 더 높은 편임</a:t>
            </a:r>
            <a:endParaRPr lang="ko-KR" altLang="en-US" sz="1000" dirty="0">
              <a:gradFill>
                <a:gsLst>
                  <a:gs pos="100000">
                    <a:srgbClr val="004785"/>
                  </a:gs>
                  <a:gs pos="100000">
                    <a:srgbClr val="3E7898">
                      <a:tint val="23500"/>
                      <a:satMod val="160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48" name="Rectangle 46"/>
          <p:cNvSpPr>
            <a:spLocks noChangeArrowheads="1"/>
          </p:cNvSpPr>
          <p:nvPr/>
        </p:nvSpPr>
        <p:spPr bwMode="gray">
          <a:xfrm>
            <a:off x="5253900" y="2592044"/>
            <a:ext cx="4354117" cy="153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80975" lvl="1" indent="-179388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Char char="n"/>
              <a:tabLst>
                <a:tab pos="1152525" algn="l"/>
              </a:tabLst>
            </a:pPr>
            <a:r>
              <a:rPr kumimoji="1" lang="ko-KR" altLang="en-US" sz="1000" dirty="0" err="1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식자재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B2B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시장 규모는 전방산업인 외식시장의 </a:t>
            </a:r>
            <a:r>
              <a:rPr kumimoji="1" lang="ko-KR" altLang="en-US" sz="1000" dirty="0" err="1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식재료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</a:t>
            </a:r>
            <a:r>
              <a:rPr kumimoji="1" lang="ko-KR" altLang="en-US" sz="1000" dirty="0" err="1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구매비로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계산됨</a:t>
            </a:r>
            <a:endParaRPr kumimoji="1" lang="ko-KR" altLang="en-US" sz="1000" dirty="0">
              <a:solidFill>
                <a:srgbClr val="004785"/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49" name="Line 21"/>
          <p:cNvSpPr>
            <a:spLocks noChangeShapeType="1"/>
          </p:cNvSpPr>
          <p:nvPr/>
        </p:nvSpPr>
        <p:spPr bwMode="auto">
          <a:xfrm>
            <a:off x="5350380" y="2528722"/>
            <a:ext cx="422531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srgbClr val="004785"/>
              </a:solidFill>
              <a:ea typeface="굴림" pitchFamily="50" charset="-127"/>
            </a:endParaRPr>
          </a:p>
        </p:txBody>
      </p:sp>
      <p:graphicFrame>
        <p:nvGraphicFramePr>
          <p:cNvPr id="33" name="차트 32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272964466"/>
              </p:ext>
            </p:extLst>
          </p:nvPr>
        </p:nvGraphicFramePr>
        <p:xfrm>
          <a:off x="4665734" y="2719330"/>
          <a:ext cx="5336914" cy="3641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3034" y="4889943"/>
            <a:ext cx="10338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단위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조원</a:t>
            </a:r>
            <a:endParaRPr lang="ko-KR" altLang="en-US" sz="800" dirty="0"/>
          </a:p>
        </p:txBody>
      </p:sp>
      <p:grpSp>
        <p:nvGrpSpPr>
          <p:cNvPr id="2" name="그룹 1"/>
          <p:cNvGrpSpPr/>
          <p:nvPr/>
        </p:nvGrpSpPr>
        <p:grpSpPr>
          <a:xfrm>
            <a:off x="540742" y="2604961"/>
            <a:ext cx="4570259" cy="1729237"/>
            <a:chOff x="532714" y="2655023"/>
            <a:chExt cx="4570259" cy="1729237"/>
          </a:xfrm>
        </p:grpSpPr>
        <p:graphicFrame>
          <p:nvGraphicFramePr>
            <p:cNvPr id="39" name="차트 38"/>
            <p:cNvGraphicFramePr>
              <a:graphicFrameLocks/>
            </p:cNvGraphicFramePr>
            <p:nvPr>
              <p:extLst>
                <p:ext uri="{D42A27DB-BD31-4B8C-83A1-F6EECF244321}">
                  <p14:modId xmlns="" xmlns:p14="http://schemas.microsoft.com/office/powerpoint/2010/main" val="3487680240"/>
                </p:ext>
              </p:extLst>
            </p:nvPr>
          </p:nvGraphicFramePr>
          <p:xfrm>
            <a:off x="532714" y="2655023"/>
            <a:ext cx="4570259" cy="172923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776536" y="3445550"/>
              <a:ext cx="899873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위탁급식 외</a:t>
              </a:r>
              <a:endParaRPr lang="en-US" altLang="ko-KR" sz="1050" dirty="0" smtClean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r>
                <a:rPr lang="ko-KR" altLang="en-US" sz="1050" dirty="0" smtClean="0"/>
                <a:t>위탁급식</a:t>
              </a:r>
              <a:endParaRPr lang="en-US" altLang="ko-KR" sz="1050" dirty="0" smtClean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35401" y="3007803"/>
              <a:ext cx="10338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단위 </a:t>
              </a:r>
              <a:r>
                <a:rPr lang="en-US" altLang="ko-KR" sz="800" dirty="0" smtClean="0"/>
                <a:t>: </a:t>
              </a:r>
              <a:r>
                <a:rPr lang="ko-KR" altLang="en-US" sz="800" dirty="0" smtClean="0"/>
                <a:t>조원</a:t>
              </a:r>
              <a:endParaRPr lang="ko-KR" altLang="en-US" sz="800" dirty="0"/>
            </a:p>
          </p:txBody>
        </p:sp>
      </p:grpSp>
      <p:sp>
        <p:nvSpPr>
          <p:cNvPr id="29" name="Rectangle 46"/>
          <p:cNvSpPr>
            <a:spLocks noChangeArrowheads="1"/>
          </p:cNvSpPr>
          <p:nvPr/>
        </p:nvSpPr>
        <p:spPr bwMode="gray">
          <a:xfrm>
            <a:off x="535402" y="4512779"/>
            <a:ext cx="4354117" cy="153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80975" lvl="1" indent="-179388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Char char="n"/>
              <a:tabLst>
                <a:tab pos="1152525" algn="l"/>
              </a:tabLst>
            </a:pP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위탁급식 시장 성장률의 대부분은 군대와 병원 향 매출에서 발생</a:t>
            </a:r>
            <a:endParaRPr kumimoji="1" lang="ko-KR" altLang="en-US" sz="1000" dirty="0">
              <a:solidFill>
                <a:srgbClr val="004785"/>
              </a:solidFill>
              <a:latin typeface="Calibri" panose="020F0502020204030204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464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6436534" y="218252"/>
            <a:ext cx="1082215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 latinLnBrk="0">
              <a:spcBef>
                <a:spcPct val="500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None/>
              <a:defRPr/>
            </a:pPr>
            <a:r>
              <a:rPr lang="ko-KR" altLang="en-US" sz="1050" dirty="0">
                <a:solidFill>
                  <a:srgbClr val="004785"/>
                </a:solidFill>
              </a:rPr>
              <a:t>연도별 매출 추정</a:t>
            </a:r>
            <a:endParaRPr lang="en-US" altLang="ko-KR" sz="1050" baseline="30000" dirty="0">
              <a:solidFill>
                <a:srgbClr val="004785"/>
              </a:solidFill>
            </a:endParaRPr>
          </a:p>
        </p:txBody>
      </p: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4708342" y="358778"/>
            <a:ext cx="1335087" cy="2174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fontAlgn="base" latinLnBrk="0" hangingPunct="0">
              <a:spcBef>
                <a:spcPts val="2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None/>
              <a:defRPr/>
            </a:pPr>
            <a:r>
              <a:rPr lang="ko-KR" altLang="en-US" sz="1050" dirty="0">
                <a:solidFill>
                  <a:srgbClr val="004785"/>
                </a:solidFill>
              </a:rPr>
              <a:t>설명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gray">
          <a:xfrm>
            <a:off x="0" y="576492"/>
            <a:ext cx="9601200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54864" tIns="0" rIns="0" bIns="0" anchor="ctr">
            <a:spAutoFit/>
          </a:bodyPr>
          <a:lstStyle/>
          <a:p>
            <a:pPr fontAlgn="base" latinLnBrk="0">
              <a:spcBef>
                <a:spcPct val="50000"/>
              </a:spcBef>
              <a:spcAft>
                <a:spcPct val="0"/>
              </a:spcAft>
              <a:tabLst>
                <a:tab pos="311150" algn="l"/>
              </a:tabLst>
            </a:pPr>
            <a:endParaRPr lang="ko-KR" altLang="en-US" sz="1400" i="1">
              <a:solidFill>
                <a:srgbClr val="FFFFFF"/>
              </a:solidFill>
              <a:ea typeface="돋움체" pitchFamily="49" charset="-127"/>
            </a:endParaRPr>
          </a:p>
        </p:txBody>
      </p:sp>
      <p:sp>
        <p:nvSpPr>
          <p:cNvPr id="128" name="Text Box 6"/>
          <p:cNvSpPr txBox="1">
            <a:spLocks noChangeArrowheads="1"/>
          </p:cNvSpPr>
          <p:nvPr/>
        </p:nvSpPr>
        <p:spPr bwMode="gray">
          <a:xfrm>
            <a:off x="0" y="576263"/>
            <a:ext cx="104013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864" tIns="0" rIns="0" bIns="0" anchor="ctr">
            <a:spAutoFit/>
          </a:bodyPr>
          <a:lstStyle>
            <a:lvl1pPr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1pPr>
            <a:lvl2pPr marL="742950" indent="-28575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2pPr>
            <a:lvl3pPr marL="1143000" indent="-22860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3pPr>
            <a:lvl4pPr marL="1600200" indent="-22860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4pPr>
            <a:lvl5pPr marL="2057400" indent="-22860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9pPr>
          </a:lstStyle>
          <a:p>
            <a:pPr eaLnBrk="1" hangingPunct="1"/>
            <a:r>
              <a:rPr lang="en-GB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5. </a:t>
            </a:r>
            <a:r>
              <a:rPr lang="ko-KR" altLang="en-US" sz="1400" dirty="0" smtClean="0">
                <a:solidFill>
                  <a:srgbClr val="FFFFFF"/>
                </a:solidFill>
                <a:ea typeface="HY견고딕" pitchFamily="18" charset="-127"/>
              </a:rPr>
              <a:t>사업부별</a:t>
            </a:r>
            <a:r>
              <a:rPr lang="ko-KR" altLang="en-US" sz="1400" b="1" dirty="0" smtClean="0">
                <a:solidFill>
                  <a:srgbClr val="FFFFFF"/>
                </a:solidFill>
                <a:ea typeface="HY견고딕" pitchFamily="18" charset="-127"/>
              </a:rPr>
              <a:t> </a:t>
            </a:r>
            <a:r>
              <a:rPr lang="en-US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 REVENUE FORECASTING </a:t>
            </a:r>
            <a:r>
              <a:rPr lang="en-US" altLang="ko-KR" sz="1400" dirty="0">
                <a:solidFill>
                  <a:srgbClr val="FFFFFF"/>
                </a:solidFill>
                <a:ea typeface="HY견고딕" pitchFamily="18" charset="-127"/>
              </a:rPr>
              <a:t> </a:t>
            </a:r>
            <a:r>
              <a:rPr lang="en-US" altLang="ko-KR" sz="1400" dirty="0" smtClean="0">
                <a:solidFill>
                  <a:srgbClr val="FFFFFF"/>
                </a:solidFill>
                <a:ea typeface="HY견고딕" pitchFamily="18" charset="-127"/>
              </a:rPr>
              <a:t>- </a:t>
            </a:r>
            <a:r>
              <a:rPr lang="ko-KR" altLang="en-US" sz="1400" dirty="0" smtClean="0">
                <a:solidFill>
                  <a:srgbClr val="FFFFFF"/>
                </a:solidFill>
                <a:ea typeface="HY견고딕" pitchFamily="18" charset="-127"/>
              </a:rPr>
              <a:t>위탁급식</a:t>
            </a:r>
            <a:endParaRPr lang="ko-KR" altLang="en-US" sz="1400" i="1" dirty="0">
              <a:solidFill>
                <a:srgbClr val="FFFFFF"/>
              </a:solidFill>
            </a:endParaRPr>
          </a:p>
        </p:txBody>
      </p:sp>
      <p:sp>
        <p:nvSpPr>
          <p:cNvPr id="136" name="AutoShape 45"/>
          <p:cNvSpPr>
            <a:spLocks noChangeArrowheads="1"/>
          </p:cNvSpPr>
          <p:nvPr/>
        </p:nvSpPr>
        <p:spPr bwMode="auto">
          <a:xfrm rot="5400000">
            <a:off x="3264814" y="3770692"/>
            <a:ext cx="3381796" cy="228023"/>
          </a:xfrm>
          <a:prstGeom prst="triangle">
            <a:avLst>
              <a:gd name="adj" fmla="val 50000"/>
            </a:avLst>
          </a:prstGeom>
          <a:solidFill>
            <a:srgbClr val="FFCC00"/>
          </a:solidFill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ko-KR" altLang="en-US">
              <a:solidFill>
                <a:srgbClr val="004785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08028" y="1606550"/>
            <a:ext cx="4300314" cy="4648200"/>
            <a:chOff x="381001" y="1606550"/>
            <a:chExt cx="3275857" cy="4648200"/>
          </a:xfrm>
        </p:grpSpPr>
        <p:sp>
          <p:nvSpPr>
            <p:cNvPr id="159" name="Rectangle 46"/>
            <p:cNvSpPr>
              <a:spLocks noChangeArrowheads="1"/>
            </p:cNvSpPr>
            <p:nvPr/>
          </p:nvSpPr>
          <p:spPr bwMode="gray">
            <a:xfrm>
              <a:off x="661720" y="2967031"/>
              <a:ext cx="2874794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0" lvl="2" fontAlgn="base">
                <a:spcBef>
                  <a:spcPct val="50000"/>
                </a:spcBef>
                <a:spcAft>
                  <a:spcPct val="0"/>
                </a:spcAft>
                <a:buClr>
                  <a:srgbClr val="004785"/>
                </a:buClr>
                <a:buSzPct val="96000"/>
                <a:tabLst>
                  <a:tab pos="1152525" algn="l"/>
                </a:tabLst>
              </a:pPr>
              <a:r>
                <a:rPr lang="ko-KR" altLang="en-US" sz="900" i="1" dirty="0" smtClean="0"/>
                <a:t> 학교 직영급식 의무화</a:t>
              </a:r>
              <a:r>
                <a:rPr lang="en-US" altLang="ko-KR" sz="900" i="1" dirty="0" smtClean="0"/>
                <a:t>(’10.1)</a:t>
              </a:r>
              <a:r>
                <a:rPr lang="ko-KR" altLang="en-US" sz="900" i="1" dirty="0" smtClean="0"/>
                <a:t>에 의한 학교 위탁급식 전면 금지에 따라 위탁급식 시장의 크기가 급감한 영향은 </a:t>
              </a:r>
              <a:r>
                <a:rPr lang="en-US" altLang="ko-KR" sz="900" i="1" dirty="0" smtClean="0"/>
                <a:t>11</a:t>
              </a:r>
              <a:r>
                <a:rPr lang="ko-KR" altLang="en-US" sz="900" i="1" dirty="0" smtClean="0"/>
                <a:t>년도 매출액에 이미 반영되어 있음</a:t>
              </a:r>
              <a:endParaRPr lang="en-US" altLang="ko-KR" sz="900" i="1" dirty="0"/>
            </a:p>
          </p:txBody>
        </p:sp>
        <p:sp>
          <p:nvSpPr>
            <p:cNvPr id="125" name="Line 21"/>
            <p:cNvSpPr>
              <a:spLocks noChangeShapeType="1"/>
            </p:cNvSpPr>
            <p:nvPr/>
          </p:nvSpPr>
          <p:spPr bwMode="auto">
            <a:xfrm>
              <a:off x="559626" y="2565400"/>
              <a:ext cx="290845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800">
                <a:solidFill>
                  <a:srgbClr val="004785"/>
                </a:solidFill>
                <a:ea typeface="굴림" pitchFamily="50" charset="-127"/>
              </a:endParaRPr>
            </a:p>
          </p:txBody>
        </p:sp>
        <p:sp>
          <p:nvSpPr>
            <p:cNvPr id="132" name="Rectangle 9"/>
            <p:cNvSpPr>
              <a:spLocks noChangeArrowheads="1"/>
            </p:cNvSpPr>
            <p:nvPr/>
          </p:nvSpPr>
          <p:spPr bwMode="auto">
            <a:xfrm>
              <a:off x="381001" y="2139950"/>
              <a:ext cx="3275857" cy="4114800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0000" tIns="90000" rIns="90000" bIns="46800"/>
            <a:lstStyle/>
            <a:p>
              <a:pPr marL="182563" lvl="1" indent="-180975" algn="ctr" defTabSz="900113" eaLnBrk="0" latinLnBrk="0" hangingPunct="0">
                <a:buClr>
                  <a:srgbClr val="004785"/>
                </a:buClr>
                <a:buFont typeface="Wingdings" pitchFamily="2" charset="2"/>
                <a:buChar char="n"/>
              </a:pPr>
              <a:endParaRPr lang="en-GB" altLang="ko-KR" sz="1200">
                <a:solidFill>
                  <a:srgbClr val="004785"/>
                </a:solidFill>
              </a:endParaRPr>
            </a:p>
          </p:txBody>
        </p:sp>
        <p:sp>
          <p:nvSpPr>
            <p:cNvPr id="133" name="Rectangle 10"/>
            <p:cNvSpPr>
              <a:spLocks noChangeArrowheads="1"/>
            </p:cNvSpPr>
            <p:nvPr/>
          </p:nvSpPr>
          <p:spPr bwMode="auto">
            <a:xfrm>
              <a:off x="381001" y="1606550"/>
              <a:ext cx="3275857" cy="53340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defTabSz="762000" eaLnBrk="0" latinLnBrk="0" hangingPunct="0"/>
              <a:r>
                <a:rPr lang="ko-KR" altLang="en-US" sz="1600" dirty="0" smtClean="0">
                  <a:solidFill>
                    <a:srgbClr val="FFFFFF"/>
                  </a:solidFill>
                </a:rPr>
                <a:t>시나리오</a:t>
              </a:r>
              <a:endParaRPr lang="en-US" altLang="ko-KR" sz="1600" dirty="0">
                <a:solidFill>
                  <a:srgbClr val="FFFFFF"/>
                </a:solidFill>
              </a:endParaRPr>
            </a:p>
          </p:txBody>
        </p:sp>
        <p:sp>
          <p:nvSpPr>
            <p:cNvPr id="150" name="Rectangle 19"/>
            <p:cNvSpPr/>
            <p:nvPr/>
          </p:nvSpPr>
          <p:spPr>
            <a:xfrm>
              <a:off x="520254" y="2193805"/>
              <a:ext cx="287748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" lvl="1" defTabSz="900113" eaLnBrk="0" latinLnBrk="0" hangingPunct="0">
                <a:spcAft>
                  <a:spcPct val="20000"/>
                </a:spcAft>
                <a:buClr>
                  <a:srgbClr val="004785"/>
                </a:buClr>
                <a:defRPr/>
              </a:pPr>
              <a:r>
                <a:rPr lang="en-US" altLang="ko-KR" sz="1400" b="1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Scenarios </a:t>
              </a:r>
              <a:r>
                <a:rPr lang="ko-KR" altLang="en-US" sz="1400" dirty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및 선택 이유</a:t>
              </a:r>
            </a:p>
          </p:txBody>
        </p:sp>
        <p:sp>
          <p:nvSpPr>
            <p:cNvPr id="151" name="Rectangle 55"/>
            <p:cNvSpPr>
              <a:spLocks noChangeArrowheads="1"/>
            </p:cNvSpPr>
            <p:nvPr/>
          </p:nvSpPr>
          <p:spPr bwMode="auto">
            <a:xfrm>
              <a:off x="596556" y="2771056"/>
              <a:ext cx="2871518" cy="1538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146050" lvl="1" indent="-144463" defTabSz="900113" eaLnBrk="0" latinLnBrk="0" hangingPunct="0">
                <a:spcAft>
                  <a:spcPct val="20000"/>
                </a:spcAft>
                <a:buClr>
                  <a:srgbClr val="004785"/>
                </a:buClr>
                <a:buFont typeface="Wingdings" pitchFamily="2" charset="2"/>
                <a:buChar char="n"/>
                <a:defRPr/>
              </a:pPr>
              <a:r>
                <a:rPr lang="ko-KR" altLang="en-US" sz="10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학교 직영급식 의무화에 따른 시장 규모 급감</a:t>
              </a:r>
              <a:r>
                <a:rPr lang="en-US" altLang="ko-KR" sz="10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, </a:t>
              </a:r>
              <a:r>
                <a:rPr lang="ko-KR" altLang="en-US" sz="10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이익률 감소</a:t>
              </a:r>
              <a:endParaRPr lang="ko-KR" altLang="en-US" sz="1000" dirty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2" name="Rectangle 55"/>
            <p:cNvSpPr>
              <a:spLocks noChangeArrowheads="1"/>
            </p:cNvSpPr>
            <p:nvPr/>
          </p:nvSpPr>
          <p:spPr bwMode="auto">
            <a:xfrm>
              <a:off x="606866" y="3379058"/>
              <a:ext cx="2983430" cy="1538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146050" lvl="1" indent="-144463" defTabSz="900113" eaLnBrk="0" latinLnBrk="0" hangingPunct="0">
                <a:spcAft>
                  <a:spcPct val="20000"/>
                </a:spcAft>
                <a:buClr>
                  <a:srgbClr val="004785"/>
                </a:buClr>
                <a:buFont typeface="Wingdings" pitchFamily="2" charset="2"/>
                <a:buChar char="n"/>
                <a:defRPr/>
              </a:pPr>
              <a:r>
                <a:rPr lang="ko-KR" altLang="en-US" sz="1000" b="1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공공기관 위탁급식 입찰 대기업 제한에 따른 반사이익 효과 감소</a:t>
              </a:r>
              <a:endParaRPr lang="ko-KR" altLang="en-US" sz="1000" dirty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4" name="Rectangle 55"/>
            <p:cNvSpPr>
              <a:spLocks noChangeArrowheads="1"/>
            </p:cNvSpPr>
            <p:nvPr/>
          </p:nvSpPr>
          <p:spPr bwMode="auto">
            <a:xfrm>
              <a:off x="596556" y="4171146"/>
              <a:ext cx="2983430" cy="1538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146050" lvl="1" indent="-144463" defTabSz="900113" eaLnBrk="0" latinLnBrk="0" hangingPunct="0">
                <a:spcAft>
                  <a:spcPct val="20000"/>
                </a:spcAft>
                <a:buClr>
                  <a:srgbClr val="004785"/>
                </a:buClr>
                <a:buFont typeface="Wingdings" pitchFamily="2" charset="2"/>
                <a:buChar char="n"/>
                <a:defRPr/>
              </a:pPr>
              <a:r>
                <a:rPr lang="ko-KR" altLang="en-US" sz="1000" dirty="0" err="1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군위탁</a:t>
              </a:r>
              <a:r>
                <a:rPr lang="ko-KR" altLang="en-US" sz="10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 급식</a:t>
              </a:r>
              <a:r>
                <a:rPr lang="en-US" altLang="ko-KR" sz="10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, </a:t>
              </a:r>
              <a:r>
                <a:rPr lang="ko-KR" altLang="en-US" sz="10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병원 등 신규 시장 진입은 매우 제한적</a:t>
              </a:r>
              <a:endParaRPr lang="ko-KR" altLang="en-US" sz="1000" dirty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62" name="Rectangle 46"/>
            <p:cNvSpPr>
              <a:spLocks noChangeArrowheads="1"/>
            </p:cNvSpPr>
            <p:nvPr/>
          </p:nvSpPr>
          <p:spPr bwMode="gray">
            <a:xfrm>
              <a:off x="611706" y="4387170"/>
              <a:ext cx="2847550" cy="41549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800" dirty="0" smtClean="0"/>
                <a:t>군 계약의 경우 </a:t>
              </a:r>
              <a:r>
                <a:rPr lang="en-US" altLang="ko-KR" sz="800" dirty="0" smtClean="0"/>
                <a:t>1</a:t>
              </a:r>
              <a:r>
                <a:rPr lang="ko-KR" altLang="en-US" sz="800" dirty="0" smtClean="0"/>
                <a:t>위 혹은 </a:t>
              </a:r>
              <a:r>
                <a:rPr lang="en-US" altLang="ko-KR" sz="800" dirty="0" smtClean="0"/>
                <a:t>2</a:t>
              </a:r>
              <a:r>
                <a:rPr lang="ko-KR" altLang="en-US" sz="800" dirty="0" smtClean="0"/>
                <a:t>위 기업 외에는 계약을 회피하는 경향</a:t>
              </a:r>
              <a:endParaRPr lang="en-US" altLang="ko-KR" sz="8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800" dirty="0" smtClean="0"/>
                <a:t>브랜드와 고급화가 중점인 병원 급식시장 부분 역시도 대기업의 브랜드</a:t>
              </a:r>
              <a:r>
                <a:rPr lang="ko-KR" altLang="en-US" sz="900" dirty="0" smtClean="0"/>
                <a:t>신뢰성에 밀려 신규 계약에 상당한 어려움을 겪고 있음</a:t>
              </a:r>
              <a:endParaRPr lang="en-US" altLang="ko-KR" sz="900" dirty="0" smtClean="0"/>
            </a:p>
          </p:txBody>
        </p:sp>
        <p:sp>
          <p:nvSpPr>
            <p:cNvPr id="165" name="Rectangle 46"/>
            <p:cNvSpPr>
              <a:spLocks noChangeArrowheads="1"/>
            </p:cNvSpPr>
            <p:nvPr/>
          </p:nvSpPr>
          <p:spPr bwMode="gray">
            <a:xfrm>
              <a:off x="606624" y="3611632"/>
              <a:ext cx="2888111" cy="41549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0" lvl="2" algn="ctr" fontAlgn="base">
                <a:spcBef>
                  <a:spcPct val="50000"/>
                </a:spcBef>
                <a:spcAft>
                  <a:spcPct val="0"/>
                </a:spcAft>
                <a:buClr>
                  <a:srgbClr val="004785"/>
                </a:buClr>
                <a:buSzPct val="96000"/>
                <a:tabLst>
                  <a:tab pos="1152525" algn="l"/>
                </a:tabLst>
              </a:pPr>
              <a:r>
                <a:rPr lang="ko-KR" altLang="en-US" sz="900" dirty="0" smtClean="0">
                  <a:solidFill>
                    <a:srgbClr val="004785"/>
                  </a:solidFill>
                </a:rPr>
                <a:t>공공기관 위탁급식 대기업 입찰 제한</a:t>
              </a:r>
              <a:r>
                <a:rPr lang="en-US" altLang="ko-KR" sz="900" dirty="0" smtClean="0">
                  <a:solidFill>
                    <a:srgbClr val="004785"/>
                  </a:solidFill>
                </a:rPr>
                <a:t>(‘12.3)</a:t>
              </a:r>
              <a:r>
                <a:rPr lang="ko-KR" altLang="en-US" sz="900" dirty="0" smtClean="0">
                  <a:solidFill>
                    <a:srgbClr val="004785"/>
                  </a:solidFill>
                </a:rPr>
                <a:t>에 따라 </a:t>
              </a:r>
              <a:r>
                <a:rPr lang="en-US" altLang="ko-KR" sz="900" dirty="0" smtClean="0">
                  <a:solidFill>
                    <a:srgbClr val="004785"/>
                  </a:solidFill>
                </a:rPr>
                <a:t>140</a:t>
              </a:r>
              <a:r>
                <a:rPr lang="ko-KR" altLang="en-US" sz="900" dirty="0" smtClean="0">
                  <a:solidFill>
                    <a:srgbClr val="004785"/>
                  </a:solidFill>
                </a:rPr>
                <a:t>억 규모의 공공기관 위탁급식 입찰 반사이익을 누린 바 있으나 중견기업 혜택 논란</a:t>
              </a:r>
              <a:r>
                <a:rPr lang="en-US" altLang="ko-KR" sz="900" baseline="30000" dirty="0" smtClean="0">
                  <a:solidFill>
                    <a:srgbClr val="004785"/>
                  </a:solidFill>
                </a:rPr>
                <a:t>(1)</a:t>
              </a:r>
              <a:r>
                <a:rPr lang="ko-KR" altLang="en-US" sz="900" dirty="0" smtClean="0">
                  <a:solidFill>
                    <a:srgbClr val="004785"/>
                  </a:solidFill>
                </a:rPr>
                <a:t> 에 따라 이후 사업 년도에서 추가적인 반사이익을 얻을 가능성은 매우 낮은 상황</a:t>
              </a:r>
              <a:endParaRPr lang="ko-KR" altLang="en-US" sz="900" b="1" dirty="0">
                <a:solidFill>
                  <a:srgbClr val="004785"/>
                </a:solidFill>
              </a:endParaRPr>
            </a:p>
          </p:txBody>
        </p:sp>
      </p:grpSp>
      <p:sp>
        <p:nvSpPr>
          <p:cNvPr id="135" name="Rectangle 10"/>
          <p:cNvSpPr>
            <a:spLocks noChangeArrowheads="1"/>
          </p:cNvSpPr>
          <p:nvPr/>
        </p:nvSpPr>
        <p:spPr bwMode="auto">
          <a:xfrm>
            <a:off x="5205537" y="1606550"/>
            <a:ext cx="4427984" cy="533400"/>
          </a:xfrm>
          <a:prstGeom prst="rect">
            <a:avLst/>
          </a:prstGeom>
          <a:solidFill>
            <a:schemeClr val="tx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762000" eaLnBrk="0" latinLnBrk="0" hangingPunct="0"/>
            <a:r>
              <a:rPr lang="ko-KR" altLang="en-US" sz="1600" dirty="0" smtClean="0">
                <a:solidFill>
                  <a:srgbClr val="FFFFFF"/>
                </a:solidFill>
              </a:rPr>
              <a:t>위탁급식 </a:t>
            </a:r>
            <a:r>
              <a:rPr lang="en-US" altLang="ko-KR" sz="1600" dirty="0" smtClean="0">
                <a:solidFill>
                  <a:srgbClr val="FFFFFF"/>
                </a:solidFill>
              </a:rPr>
              <a:t>Market &amp; M/S</a:t>
            </a:r>
            <a:endParaRPr lang="en-US" altLang="ko-KR" sz="1600" dirty="0">
              <a:solidFill>
                <a:srgbClr val="FFFFFF"/>
              </a:solidFill>
            </a:endParaRPr>
          </a:p>
        </p:txBody>
      </p:sp>
      <p:sp>
        <p:nvSpPr>
          <p:cNvPr id="179" name="Rectangle 46"/>
          <p:cNvSpPr>
            <a:spLocks noChangeArrowheads="1"/>
          </p:cNvSpPr>
          <p:nvPr/>
        </p:nvSpPr>
        <p:spPr bwMode="gray">
          <a:xfrm>
            <a:off x="5279404" y="2343814"/>
            <a:ext cx="4354117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80975" lvl="1" indent="-179388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Char char="n"/>
              <a:tabLst>
                <a:tab pos="1152525" algn="l"/>
              </a:tabLst>
            </a:pP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위탁급식 시장에서 보아야 하는 부분은 결국 군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, 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병원 외 다른 사업부 매출임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.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구 시장의 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2.7% 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성장률 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CAGR 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그대로 간다고 하면 </a:t>
            </a:r>
            <a:r>
              <a:rPr kumimoji="1" lang="ko-KR" altLang="en-US" sz="1000" dirty="0" err="1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될듯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.</a:t>
            </a: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gray">
          <a:xfrm>
            <a:off x="384177" y="931863"/>
            <a:ext cx="92170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dirty="0" err="1" smtClean="0">
                <a:solidFill>
                  <a:srgbClr val="004785"/>
                </a:solidFill>
              </a:rPr>
              <a:t>동원홈푸드의</a:t>
            </a:r>
            <a:r>
              <a:rPr lang="ko-KR" altLang="en-US" dirty="0" smtClean="0">
                <a:solidFill>
                  <a:srgbClr val="004785"/>
                </a:solidFill>
              </a:rPr>
              <a:t> 위탁 급식분야의 </a:t>
            </a:r>
            <a:r>
              <a:rPr lang="ko-KR" altLang="en-US" dirty="0">
                <a:solidFill>
                  <a:srgbClr val="004785"/>
                </a:solidFill>
              </a:rPr>
              <a:t>매출 </a:t>
            </a:r>
            <a:r>
              <a:rPr lang="ko-KR" altLang="en-US" dirty="0" smtClean="0">
                <a:solidFill>
                  <a:srgbClr val="004785"/>
                </a:solidFill>
              </a:rPr>
              <a:t>추정은 신규 산업 외 </a:t>
            </a:r>
            <a:endParaRPr lang="en-US" altLang="ko-KR" dirty="0">
              <a:solidFill>
                <a:srgbClr val="004785"/>
              </a:solidFill>
            </a:endParaRPr>
          </a:p>
        </p:txBody>
      </p:sp>
      <p:sp>
        <p:nvSpPr>
          <p:cNvPr id="63" name="Rectangle 9"/>
          <p:cNvSpPr>
            <a:spLocks noChangeArrowheads="1"/>
          </p:cNvSpPr>
          <p:nvPr/>
        </p:nvSpPr>
        <p:spPr bwMode="auto">
          <a:xfrm>
            <a:off x="5208088" y="2135588"/>
            <a:ext cx="4432870" cy="4114800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lIns="90000" tIns="90000" rIns="90000" bIns="46800"/>
          <a:lstStyle/>
          <a:p>
            <a:pPr marL="182563" lvl="1" indent="-180975" algn="ctr" defTabSz="900113" eaLnBrk="0" latinLnBrk="0" hangingPunct="0">
              <a:buClr>
                <a:srgbClr val="004785"/>
              </a:buClr>
              <a:buFont typeface="Wingdings" pitchFamily="2" charset="2"/>
              <a:buChar char="n"/>
            </a:pPr>
            <a:endParaRPr lang="en-GB" altLang="ko-KR" sz="1200">
              <a:solidFill>
                <a:srgbClr val="004785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89356" y="6499704"/>
            <a:ext cx="1595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[1] </a:t>
            </a:r>
            <a:r>
              <a:rPr lang="ko-KR" altLang="en-US" sz="800" dirty="0" smtClean="0"/>
              <a:t>한경</a:t>
            </a:r>
            <a:r>
              <a:rPr lang="en-US" altLang="ko-KR" sz="800" dirty="0" smtClean="0"/>
              <a:t>(’13.1)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89357" y="6642580"/>
            <a:ext cx="24304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[2] </a:t>
            </a:r>
            <a:r>
              <a:rPr lang="ko-KR" altLang="en-US" sz="800" dirty="0" smtClean="0"/>
              <a:t>참치통조림의 숨겨진 비밀</a:t>
            </a:r>
            <a:r>
              <a:rPr lang="en-US" altLang="ko-KR" sz="800" dirty="0" smtClean="0"/>
              <a:t>, 2012, Greenpeace</a:t>
            </a:r>
            <a:endParaRPr lang="ko-KR" altLang="en-US" sz="800" dirty="0"/>
          </a:p>
        </p:txBody>
      </p:sp>
      <p:graphicFrame>
        <p:nvGraphicFramePr>
          <p:cNvPr id="37" name="차트 36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352073645"/>
              </p:ext>
            </p:extLst>
          </p:nvPr>
        </p:nvGraphicFramePr>
        <p:xfrm>
          <a:off x="5208088" y="5303966"/>
          <a:ext cx="4572000" cy="1021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5212974" y="4696484"/>
            <a:ext cx="4427984" cy="533400"/>
          </a:xfrm>
          <a:prstGeom prst="rect">
            <a:avLst/>
          </a:prstGeom>
          <a:solidFill>
            <a:schemeClr val="tx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762000" eaLnBrk="0" latinLnBrk="0" hangingPunct="0"/>
            <a:r>
              <a:rPr lang="ko-KR" altLang="en-US" sz="1600" dirty="0" smtClean="0">
                <a:solidFill>
                  <a:srgbClr val="FFFFFF"/>
                </a:solidFill>
              </a:rPr>
              <a:t>위탁 급식분야 </a:t>
            </a:r>
            <a:r>
              <a:rPr lang="en-US" altLang="ko-KR" sz="1600" dirty="0" smtClean="0">
                <a:solidFill>
                  <a:srgbClr val="FFFFFF"/>
                </a:solidFill>
              </a:rPr>
              <a:t>Revenue Forecasting</a:t>
            </a:r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gray">
          <a:xfrm>
            <a:off x="5279404" y="4011718"/>
            <a:ext cx="4354117" cy="34624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80975" lvl="1" indent="-179388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Char char="n"/>
              <a:tabLst>
                <a:tab pos="1152525" algn="l"/>
              </a:tabLst>
            </a:pP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Market Share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에 있어 특별한 이슈 없음</a:t>
            </a:r>
            <a:endParaRPr kumimoji="1" lang="en-US" altLang="ko-KR" sz="1000" dirty="0" smtClean="0">
              <a:solidFill>
                <a:srgbClr val="004785"/>
              </a:solidFill>
              <a:latin typeface="Calibri" panose="020F0502020204030204" pitchFamily="34" charset="0"/>
              <a:cs typeface="Arial" charset="0"/>
            </a:endParaRPr>
          </a:p>
          <a:p>
            <a:pPr marL="1587" lvl="1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tabLst>
                <a:tab pos="1152525" algn="l"/>
              </a:tabLst>
            </a:pP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  - ‘12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년 </a:t>
            </a:r>
            <a:r>
              <a:rPr kumimoji="1" lang="ko-KR" altLang="en-US" sz="1000" dirty="0" err="1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동원홈푸드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점유율 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3%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에서 변화하지 않는 것으로 가정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.</a:t>
            </a:r>
          </a:p>
        </p:txBody>
      </p:sp>
      <p:graphicFrame>
        <p:nvGraphicFramePr>
          <p:cNvPr id="30" name="차트 29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061666755"/>
              </p:ext>
            </p:extLst>
          </p:nvPr>
        </p:nvGraphicFramePr>
        <p:xfrm>
          <a:off x="5106272" y="2771056"/>
          <a:ext cx="4572000" cy="1092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TextBox 1"/>
          <p:cNvSpPr txBox="1"/>
          <p:nvPr/>
        </p:nvSpPr>
        <p:spPr>
          <a:xfrm>
            <a:off x="6931726" y="2718594"/>
            <a:ext cx="539748" cy="14285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2.1%</a:t>
            </a:r>
            <a:endParaRPr lang="ko-KR" altLang="en-US" sz="1000" dirty="0"/>
          </a:p>
        </p:txBody>
      </p:sp>
      <p:cxnSp>
        <p:nvCxnSpPr>
          <p:cNvPr id="32" name="직선 화살표 연결선 31"/>
          <p:cNvCxnSpPr/>
          <p:nvPr/>
        </p:nvCxnSpPr>
        <p:spPr bwMode="auto">
          <a:xfrm flipV="1">
            <a:off x="5612019" y="2924944"/>
            <a:ext cx="3517445" cy="54722"/>
          </a:xfrm>
          <a:prstGeom prst="straightConnector1">
            <a:avLst/>
          </a:prstGeom>
          <a:solidFill>
            <a:schemeClr val="accent2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5305527" y="2756077"/>
            <a:ext cx="18077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단위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조</a:t>
            </a:r>
            <a:endParaRPr lang="ko-KR" altLang="en-US" sz="800" dirty="0"/>
          </a:p>
        </p:txBody>
      </p:sp>
    </p:spTree>
    <p:extLst>
      <p:ext uri="{BB962C8B-B14F-4D97-AF65-F5344CB8AC3E}">
        <p14:creationId xmlns="" xmlns:p14="http://schemas.microsoft.com/office/powerpoint/2010/main" val="205422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6436534" y="218252"/>
            <a:ext cx="1082215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 latinLnBrk="0">
              <a:spcBef>
                <a:spcPct val="500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None/>
              <a:defRPr/>
            </a:pPr>
            <a:r>
              <a:rPr lang="ko-KR" altLang="en-US" sz="1050" dirty="0">
                <a:solidFill>
                  <a:srgbClr val="004785"/>
                </a:solidFill>
              </a:rPr>
              <a:t>연도별 매출 추정</a:t>
            </a:r>
            <a:endParaRPr lang="en-US" altLang="ko-KR" sz="1050" baseline="30000" dirty="0">
              <a:solidFill>
                <a:srgbClr val="004785"/>
              </a:solidFill>
            </a:endParaRPr>
          </a:p>
        </p:txBody>
      </p: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4708342" y="358778"/>
            <a:ext cx="1335087" cy="2174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fontAlgn="base" latinLnBrk="0" hangingPunct="0">
              <a:spcBef>
                <a:spcPts val="2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None/>
              <a:defRPr/>
            </a:pPr>
            <a:r>
              <a:rPr lang="ko-KR" altLang="en-US" sz="1050" dirty="0">
                <a:solidFill>
                  <a:srgbClr val="004785"/>
                </a:solidFill>
              </a:rPr>
              <a:t>설명</a:t>
            </a:r>
          </a:p>
        </p:txBody>
      </p:sp>
      <p:sp>
        <p:nvSpPr>
          <p:cNvPr id="33" name="Rectangle 12"/>
          <p:cNvSpPr>
            <a:spLocks noChangeArrowheads="1"/>
          </p:cNvSpPr>
          <p:nvPr/>
        </p:nvSpPr>
        <p:spPr bwMode="gray">
          <a:xfrm>
            <a:off x="0" y="3215482"/>
            <a:ext cx="9906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  <a:ea typeface="HY견고딕" pitchFamily="18" charset="-127"/>
              </a:rPr>
              <a:t>End of Documents</a:t>
            </a:r>
            <a:endParaRPr lang="en-US" altLang="ko-KR" sz="2800" b="1" dirty="0">
              <a:solidFill>
                <a:schemeClr val="tx1"/>
              </a:solidFill>
              <a:ea typeface="HY견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422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6436534" y="218252"/>
            <a:ext cx="1082215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 latinLnBrk="0">
              <a:spcBef>
                <a:spcPct val="500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None/>
              <a:defRPr/>
            </a:pPr>
            <a:r>
              <a:rPr lang="ko-KR" altLang="en-US" sz="1050" dirty="0">
                <a:solidFill>
                  <a:srgbClr val="004785"/>
                </a:solidFill>
              </a:rPr>
              <a:t>연도별 매출 추정</a:t>
            </a:r>
            <a:endParaRPr lang="en-US" altLang="ko-KR" sz="1050" baseline="30000" dirty="0">
              <a:solidFill>
                <a:srgbClr val="004785"/>
              </a:solidFill>
            </a:endParaRPr>
          </a:p>
        </p:txBody>
      </p: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4708342" y="358778"/>
            <a:ext cx="1335087" cy="2174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fontAlgn="base" latinLnBrk="0" hangingPunct="0">
              <a:spcBef>
                <a:spcPts val="2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None/>
              <a:defRPr/>
            </a:pPr>
            <a:r>
              <a:rPr lang="ko-KR" altLang="en-US" sz="1050" dirty="0">
                <a:solidFill>
                  <a:srgbClr val="004785"/>
                </a:solidFill>
              </a:rPr>
              <a:t>설명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gray">
          <a:xfrm>
            <a:off x="0" y="576492"/>
            <a:ext cx="9601200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54864" tIns="0" rIns="0" bIns="0" anchor="ctr">
            <a:spAutoFit/>
          </a:bodyPr>
          <a:lstStyle/>
          <a:p>
            <a:pPr fontAlgn="base" latinLnBrk="0">
              <a:spcBef>
                <a:spcPct val="50000"/>
              </a:spcBef>
              <a:spcAft>
                <a:spcPct val="0"/>
              </a:spcAft>
              <a:tabLst>
                <a:tab pos="311150" algn="l"/>
              </a:tabLst>
            </a:pPr>
            <a:endParaRPr lang="ko-KR" altLang="en-US" sz="1400" i="1">
              <a:solidFill>
                <a:srgbClr val="FFFFFF"/>
              </a:solidFill>
              <a:ea typeface="돋움체" pitchFamily="49" charset="-127"/>
            </a:endParaRPr>
          </a:p>
        </p:txBody>
      </p:sp>
      <p:sp>
        <p:nvSpPr>
          <p:cNvPr id="128" name="Text Box 6"/>
          <p:cNvSpPr txBox="1">
            <a:spLocks noChangeArrowheads="1"/>
          </p:cNvSpPr>
          <p:nvPr/>
        </p:nvSpPr>
        <p:spPr bwMode="gray">
          <a:xfrm>
            <a:off x="0" y="576263"/>
            <a:ext cx="104013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864" tIns="0" rIns="0" bIns="0" anchor="ctr">
            <a:spAutoFit/>
          </a:bodyPr>
          <a:lstStyle>
            <a:lvl1pPr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1pPr>
            <a:lvl2pPr marL="742950" indent="-28575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2pPr>
            <a:lvl3pPr marL="1143000" indent="-22860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3pPr>
            <a:lvl4pPr marL="1600200" indent="-22860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4pPr>
            <a:lvl5pPr marL="2057400" indent="-22860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9pPr>
          </a:lstStyle>
          <a:p>
            <a:pPr eaLnBrk="1" hangingPunct="1"/>
            <a:r>
              <a:rPr lang="en-GB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5. </a:t>
            </a:r>
            <a:r>
              <a:rPr lang="ko-KR" altLang="en-US" sz="1400" dirty="0" smtClean="0">
                <a:solidFill>
                  <a:srgbClr val="FFFFFF"/>
                </a:solidFill>
                <a:ea typeface="HY견고딕" pitchFamily="18" charset="-127"/>
              </a:rPr>
              <a:t>사업부별</a:t>
            </a:r>
            <a:r>
              <a:rPr lang="ko-KR" altLang="en-US" sz="1400" b="1" dirty="0" smtClean="0">
                <a:solidFill>
                  <a:srgbClr val="FFFFFF"/>
                </a:solidFill>
                <a:ea typeface="HY견고딕" pitchFamily="18" charset="-127"/>
              </a:rPr>
              <a:t> </a:t>
            </a:r>
            <a:r>
              <a:rPr lang="en-US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 REVENUE FORECASTING </a:t>
            </a:r>
            <a:r>
              <a:rPr lang="en-US" altLang="ko-KR" sz="1400" dirty="0">
                <a:solidFill>
                  <a:srgbClr val="FFFFFF"/>
                </a:solidFill>
                <a:ea typeface="HY견고딕" pitchFamily="18" charset="-127"/>
              </a:rPr>
              <a:t>–</a:t>
            </a:r>
            <a:r>
              <a:rPr lang="en-US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 </a:t>
            </a:r>
            <a:r>
              <a:rPr lang="ko-KR" altLang="en-US" sz="1400" b="1" dirty="0" smtClean="0">
                <a:solidFill>
                  <a:srgbClr val="FFFFFF"/>
                </a:solidFill>
                <a:ea typeface="HY견고딕" pitchFamily="18" charset="-127"/>
              </a:rPr>
              <a:t>일반식품 부문</a:t>
            </a:r>
            <a:r>
              <a:rPr lang="en-US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(</a:t>
            </a:r>
            <a:r>
              <a:rPr lang="ko-KR" altLang="en-US" sz="1400" b="1" dirty="0" smtClean="0">
                <a:solidFill>
                  <a:srgbClr val="FFFFFF"/>
                </a:solidFill>
                <a:ea typeface="HY견고딕" pitchFamily="18" charset="-127"/>
              </a:rPr>
              <a:t>참치</a:t>
            </a:r>
            <a:r>
              <a:rPr lang="en-US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)</a:t>
            </a:r>
            <a:endParaRPr lang="ko-KR" altLang="en-US" sz="1400" i="1" dirty="0">
              <a:solidFill>
                <a:srgbClr val="FFFFFF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08028" y="1606550"/>
            <a:ext cx="4300314" cy="4648200"/>
            <a:chOff x="381001" y="1606550"/>
            <a:chExt cx="3275857" cy="4648200"/>
          </a:xfrm>
        </p:grpSpPr>
        <p:sp>
          <p:nvSpPr>
            <p:cNvPr id="125" name="Line 21"/>
            <p:cNvSpPr>
              <a:spLocks noChangeShapeType="1"/>
            </p:cNvSpPr>
            <p:nvPr/>
          </p:nvSpPr>
          <p:spPr bwMode="auto">
            <a:xfrm>
              <a:off x="559626" y="2512146"/>
              <a:ext cx="290845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800">
                <a:solidFill>
                  <a:srgbClr val="004785"/>
                </a:solidFill>
                <a:ea typeface="굴림" pitchFamily="50" charset="-127"/>
              </a:endParaRPr>
            </a:p>
          </p:txBody>
        </p:sp>
        <p:sp>
          <p:nvSpPr>
            <p:cNvPr id="132" name="Rectangle 9"/>
            <p:cNvSpPr>
              <a:spLocks noChangeArrowheads="1"/>
            </p:cNvSpPr>
            <p:nvPr/>
          </p:nvSpPr>
          <p:spPr bwMode="auto">
            <a:xfrm>
              <a:off x="381001" y="2139950"/>
              <a:ext cx="3275857" cy="4114800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0000" tIns="90000" rIns="90000" bIns="46800"/>
            <a:lstStyle/>
            <a:p>
              <a:pPr marL="182563" lvl="1" indent="-180975" algn="ctr" defTabSz="900113" eaLnBrk="0" latinLnBrk="0" hangingPunct="0">
                <a:buClr>
                  <a:srgbClr val="004785"/>
                </a:buClr>
                <a:buFont typeface="Wingdings" pitchFamily="2" charset="2"/>
                <a:buChar char="n"/>
              </a:pPr>
              <a:endParaRPr lang="en-GB" altLang="ko-KR" sz="1200">
                <a:solidFill>
                  <a:srgbClr val="004785"/>
                </a:solidFill>
              </a:endParaRPr>
            </a:p>
          </p:txBody>
        </p:sp>
        <p:sp>
          <p:nvSpPr>
            <p:cNvPr id="133" name="Rectangle 10"/>
            <p:cNvSpPr>
              <a:spLocks noChangeArrowheads="1"/>
            </p:cNvSpPr>
            <p:nvPr/>
          </p:nvSpPr>
          <p:spPr bwMode="auto">
            <a:xfrm>
              <a:off x="381001" y="1606550"/>
              <a:ext cx="3275857" cy="53340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defTabSz="762000" eaLnBrk="0" latinLnBrk="0" hangingPunct="0"/>
              <a:r>
                <a:rPr lang="ko-KR" altLang="en-US" sz="1600" dirty="0" smtClean="0">
                  <a:solidFill>
                    <a:srgbClr val="FFFFFF"/>
                  </a:solidFill>
                </a:rPr>
                <a:t>국내 참치시장 규모</a:t>
              </a:r>
              <a:endParaRPr lang="en-US" altLang="ko-KR" sz="1600" dirty="0">
                <a:solidFill>
                  <a:srgbClr val="FFFFFF"/>
                </a:solidFill>
              </a:endParaRPr>
            </a:p>
          </p:txBody>
        </p:sp>
        <p:sp>
          <p:nvSpPr>
            <p:cNvPr id="150" name="Rectangle 19"/>
            <p:cNvSpPr/>
            <p:nvPr/>
          </p:nvSpPr>
          <p:spPr>
            <a:xfrm>
              <a:off x="520254" y="2193805"/>
              <a:ext cx="2877488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" lvl="1" defTabSz="900113" eaLnBrk="0" latinLnBrk="0" hangingPunct="0">
                <a:spcAft>
                  <a:spcPct val="20000"/>
                </a:spcAft>
                <a:buClr>
                  <a:srgbClr val="004785"/>
                </a:buClr>
                <a:defRPr/>
              </a:pPr>
              <a:r>
                <a:rPr lang="ko-KR" altLang="en-US" sz="13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국내 참치 캔 시장</a:t>
              </a:r>
              <a:r>
                <a:rPr lang="en-US" altLang="ko-KR" sz="13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: </a:t>
              </a:r>
              <a:r>
                <a:rPr lang="ko-KR" altLang="en-US" sz="13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성숙</a:t>
              </a:r>
              <a:r>
                <a:rPr lang="en-US" altLang="ko-KR" sz="13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, </a:t>
              </a:r>
              <a:r>
                <a:rPr lang="ko-KR" altLang="en-US" sz="13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평균성장률 </a:t>
              </a:r>
              <a:r>
                <a:rPr lang="en-US" altLang="ko-KR" sz="13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1.6% </a:t>
              </a:r>
              <a:r>
                <a:rPr lang="ko-KR" altLang="en-US" sz="13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적용</a:t>
              </a:r>
              <a:endParaRPr lang="ko-KR" altLang="en-US" sz="1300" dirty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1" name="Rectangle 55"/>
            <p:cNvSpPr>
              <a:spLocks noChangeArrowheads="1"/>
            </p:cNvSpPr>
            <p:nvPr/>
          </p:nvSpPr>
          <p:spPr bwMode="auto">
            <a:xfrm>
              <a:off x="596556" y="2630566"/>
              <a:ext cx="2871518" cy="1538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146050" lvl="1" indent="-144463" defTabSz="900113" eaLnBrk="0" latinLnBrk="0" hangingPunct="0">
                <a:spcAft>
                  <a:spcPct val="20000"/>
                </a:spcAft>
                <a:buClr>
                  <a:srgbClr val="004785"/>
                </a:buClr>
                <a:buFont typeface="Wingdings" pitchFamily="2" charset="2"/>
                <a:buChar char="n"/>
                <a:defRPr/>
              </a:pPr>
              <a:r>
                <a:rPr lang="ko-KR" altLang="en-US" sz="10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국내 참치 캔 시장은 </a:t>
              </a:r>
              <a:r>
                <a:rPr lang="en-US" altLang="ko-KR" sz="10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2008</a:t>
              </a:r>
              <a:r>
                <a:rPr lang="ko-KR" altLang="en-US" sz="10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년 이후 연평균 </a:t>
              </a:r>
              <a:r>
                <a:rPr lang="en-US" altLang="ko-KR" sz="10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1.6%</a:t>
              </a:r>
              <a:r>
                <a:rPr lang="ko-KR" altLang="en-US" sz="10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의 </a:t>
              </a:r>
              <a:r>
                <a:rPr lang="ko-KR" altLang="en-US" sz="1000" dirty="0" err="1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성장중</a:t>
              </a:r>
              <a:r>
                <a:rPr lang="en-US" altLang="ko-KR" sz="10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[1]</a:t>
              </a:r>
              <a:endParaRPr lang="ko-KR" altLang="en-US" sz="1000" dirty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2" name="Rectangle 55"/>
            <p:cNvSpPr>
              <a:spLocks noChangeArrowheads="1"/>
            </p:cNvSpPr>
            <p:nvPr/>
          </p:nvSpPr>
          <p:spPr bwMode="auto">
            <a:xfrm>
              <a:off x="596556" y="4571256"/>
              <a:ext cx="2983430" cy="1538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146050" lvl="1" indent="-144463" defTabSz="900113" eaLnBrk="0" latinLnBrk="0" hangingPunct="0">
                <a:spcAft>
                  <a:spcPct val="20000"/>
                </a:spcAft>
                <a:buClr>
                  <a:srgbClr val="004785"/>
                </a:buClr>
                <a:buFont typeface="Wingdings" pitchFamily="2" charset="2"/>
                <a:buChar char="n"/>
                <a:defRPr/>
              </a:pPr>
              <a:r>
                <a:rPr lang="ko-KR" altLang="en-US" sz="10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평균 소비자 물가 상승률 </a:t>
              </a:r>
              <a:r>
                <a:rPr lang="en-US" altLang="ko-KR" sz="10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2.64%</a:t>
              </a:r>
              <a:r>
                <a:rPr lang="ko-KR" altLang="en-US" sz="10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를 고려</a:t>
              </a:r>
              <a:r>
                <a:rPr lang="en-US" altLang="ko-KR" sz="10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, </a:t>
              </a:r>
              <a:r>
                <a:rPr lang="ko-KR" altLang="en-US" sz="10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실질 성장률은 마이너스</a:t>
              </a:r>
              <a:r>
                <a:rPr lang="en-US" altLang="ko-KR" sz="10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[2].</a:t>
              </a:r>
            </a:p>
          </p:txBody>
        </p:sp>
      </p:grpSp>
      <p:sp>
        <p:nvSpPr>
          <p:cNvPr id="135" name="Rectangle 10"/>
          <p:cNvSpPr>
            <a:spLocks noChangeArrowheads="1"/>
          </p:cNvSpPr>
          <p:nvPr/>
        </p:nvSpPr>
        <p:spPr bwMode="auto">
          <a:xfrm>
            <a:off x="5205537" y="1606550"/>
            <a:ext cx="4427984" cy="533400"/>
          </a:xfrm>
          <a:prstGeom prst="rect">
            <a:avLst/>
          </a:prstGeom>
          <a:solidFill>
            <a:schemeClr val="tx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762000" eaLnBrk="0" latinLnBrk="0" hangingPunct="0"/>
            <a:r>
              <a:rPr lang="ko-KR" altLang="en-US" sz="1600" dirty="0" smtClean="0">
                <a:solidFill>
                  <a:srgbClr val="FFFFFF"/>
                </a:solidFill>
              </a:rPr>
              <a:t>국내 동원참치의 </a:t>
            </a:r>
            <a:r>
              <a:rPr lang="en-US" altLang="ko-KR" sz="1600" dirty="0" smtClean="0">
                <a:solidFill>
                  <a:srgbClr val="FFFFFF"/>
                </a:solidFill>
              </a:rPr>
              <a:t>M/S</a:t>
            </a:r>
            <a:endParaRPr lang="en-US" altLang="ko-KR" sz="1600" dirty="0">
              <a:solidFill>
                <a:srgbClr val="FFFFFF"/>
              </a:solidFill>
            </a:endParaRPr>
          </a:p>
        </p:txBody>
      </p:sp>
      <p:sp>
        <p:nvSpPr>
          <p:cNvPr id="179" name="Rectangle 46"/>
          <p:cNvSpPr>
            <a:spLocks noChangeArrowheads="1"/>
          </p:cNvSpPr>
          <p:nvPr/>
        </p:nvSpPr>
        <p:spPr bwMode="gray">
          <a:xfrm>
            <a:off x="5279404" y="2564904"/>
            <a:ext cx="4354117" cy="34624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80975" lvl="1" indent="-179388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Char char="n"/>
              <a:tabLst>
                <a:tab pos="1152525" algn="l"/>
              </a:tabLst>
            </a:pP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국내 참치 캔 시장은 동원참치</a:t>
            </a:r>
            <a:r>
              <a:rPr kumimoji="1" lang="en-US" altLang="ko-KR" sz="1000" dirty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/ 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사조참치 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/ </a:t>
            </a:r>
            <a:r>
              <a:rPr kumimoji="1" lang="ko-KR" altLang="en-US" sz="1000" dirty="0" err="1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오뚜기참치의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과점체제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.</a:t>
            </a:r>
            <a:endParaRPr kumimoji="1" lang="ko-KR" altLang="en-US" sz="1000" dirty="0">
              <a:solidFill>
                <a:srgbClr val="004785"/>
              </a:solidFill>
              <a:latin typeface="Calibri" panose="020F0502020204030204" pitchFamily="34" charset="0"/>
              <a:cs typeface="Arial" charset="0"/>
            </a:endParaRPr>
          </a:p>
          <a:p>
            <a:pPr marL="312738" lvl="2" indent="-130175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Arial" charset="0"/>
              <a:buChar char="–"/>
              <a:tabLst>
                <a:tab pos="1152525" algn="l"/>
              </a:tabLst>
            </a:pP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동원참치는 장기간 시장 점유율 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65%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이상 기록</a:t>
            </a:r>
            <a:endParaRPr kumimoji="1" lang="ko-KR" altLang="en-US" sz="1000" dirty="0">
              <a:solidFill>
                <a:srgbClr val="004785"/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gray">
          <a:xfrm>
            <a:off x="384177" y="931863"/>
            <a:ext cx="92170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solidFill>
                  <a:srgbClr val="004785"/>
                </a:solidFill>
              </a:rPr>
              <a:t>국내 참치시장은 이미 성숙기이며</a:t>
            </a:r>
            <a:r>
              <a:rPr lang="en-US" altLang="ko-KR" dirty="0" smtClean="0">
                <a:solidFill>
                  <a:srgbClr val="004785"/>
                </a:solidFill>
              </a:rPr>
              <a:t>, </a:t>
            </a:r>
            <a:r>
              <a:rPr lang="ko-KR" altLang="en-US" dirty="0" smtClean="0">
                <a:solidFill>
                  <a:srgbClr val="004785"/>
                </a:solidFill>
              </a:rPr>
              <a:t>시장 내 동원참치의 </a:t>
            </a:r>
            <a:r>
              <a:rPr lang="en-US" altLang="ko-KR" dirty="0" smtClean="0">
                <a:solidFill>
                  <a:srgbClr val="004785"/>
                </a:solidFill>
              </a:rPr>
              <a:t>M/S</a:t>
            </a:r>
            <a:r>
              <a:rPr lang="ko-KR" altLang="en-US" dirty="0" smtClean="0">
                <a:solidFill>
                  <a:srgbClr val="004785"/>
                </a:solidFill>
              </a:rPr>
              <a:t>변화 요인은 없다</a:t>
            </a:r>
            <a:r>
              <a:rPr lang="en-US" altLang="ko-KR" dirty="0" smtClean="0">
                <a:solidFill>
                  <a:srgbClr val="004785"/>
                </a:solidFill>
              </a:rPr>
              <a:t>.</a:t>
            </a:r>
            <a:endParaRPr lang="en-US" altLang="ko-KR" dirty="0">
              <a:solidFill>
                <a:srgbClr val="004785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375885" y="2736633"/>
            <a:ext cx="4329643" cy="1560556"/>
            <a:chOff x="323768" y="2536486"/>
            <a:chExt cx="9702365" cy="2606750"/>
          </a:xfrm>
        </p:grpSpPr>
        <p:graphicFrame>
          <p:nvGraphicFramePr>
            <p:cNvPr id="55" name="차트 54"/>
            <p:cNvGraphicFramePr/>
            <p:nvPr>
              <p:extLst>
                <p:ext uri="{D42A27DB-BD31-4B8C-83A1-F6EECF244321}">
                  <p14:modId xmlns="" xmlns:p14="http://schemas.microsoft.com/office/powerpoint/2010/main" val="778271721"/>
                </p:ext>
              </p:extLst>
            </p:nvPr>
          </p:nvGraphicFramePr>
          <p:xfrm>
            <a:off x="6516456" y="2849186"/>
            <a:ext cx="3065573" cy="21599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7" name="차트 56"/>
            <p:cNvGraphicFramePr/>
            <p:nvPr>
              <p:extLst>
                <p:ext uri="{D42A27DB-BD31-4B8C-83A1-F6EECF244321}">
                  <p14:modId xmlns="" xmlns:p14="http://schemas.microsoft.com/office/powerpoint/2010/main" val="4214274747"/>
                </p:ext>
              </p:extLst>
            </p:nvPr>
          </p:nvGraphicFramePr>
          <p:xfrm>
            <a:off x="3420113" y="2849186"/>
            <a:ext cx="3065573" cy="216483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58" name="차트 57"/>
            <p:cNvGraphicFramePr/>
            <p:nvPr>
              <p:extLst>
                <p:ext uri="{D42A27DB-BD31-4B8C-83A1-F6EECF244321}">
                  <p14:modId xmlns="" xmlns:p14="http://schemas.microsoft.com/office/powerpoint/2010/main" val="2952441597"/>
                </p:ext>
              </p:extLst>
            </p:nvPr>
          </p:nvGraphicFramePr>
          <p:xfrm>
            <a:off x="323768" y="2849186"/>
            <a:ext cx="3065573" cy="21599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59" name="TextBox 58"/>
            <p:cNvSpPr txBox="1"/>
            <p:nvPr/>
          </p:nvSpPr>
          <p:spPr>
            <a:xfrm>
              <a:off x="4429876" y="4731947"/>
              <a:ext cx="1046046" cy="411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2011</a:t>
              </a:r>
              <a:endParaRPr lang="ko-KR" altLang="en-US" sz="10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526219" y="4731947"/>
              <a:ext cx="1046046" cy="411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2012</a:t>
              </a:r>
              <a:endParaRPr lang="ko-KR" altLang="en-US" sz="10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303411" y="4731949"/>
              <a:ext cx="1106289" cy="411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2010</a:t>
              </a:r>
              <a:endParaRPr lang="ko-KR" altLang="en-US" sz="10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175435" y="2536486"/>
              <a:ext cx="1850698" cy="771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accent1"/>
                  </a:solidFill>
                </a:rPr>
                <a:t>동원참치</a:t>
              </a:r>
              <a:r>
                <a:rPr lang="en-US" altLang="ko-KR" sz="800" dirty="0" smtClean="0">
                  <a:solidFill>
                    <a:schemeClr val="accent1"/>
                  </a:solidFill>
                </a:rPr>
                <a:t>(B)</a:t>
              </a:r>
            </a:p>
            <a:p>
              <a:r>
                <a:rPr lang="ko-KR" altLang="en-US" sz="800" dirty="0" smtClean="0"/>
                <a:t>사조참치</a:t>
              </a:r>
              <a:r>
                <a:rPr lang="en-US" altLang="ko-KR" sz="800" dirty="0" smtClean="0"/>
                <a:t>(W)</a:t>
              </a:r>
            </a:p>
            <a:p>
              <a:r>
                <a:rPr lang="ko-KR" altLang="en-US" sz="800" dirty="0" err="1" smtClean="0">
                  <a:solidFill>
                    <a:schemeClr val="accent2"/>
                  </a:solidFill>
                </a:rPr>
                <a:t>오뚜기참치</a:t>
              </a:r>
              <a:r>
                <a:rPr lang="en-US" altLang="ko-KR" sz="800" dirty="0" smtClean="0">
                  <a:solidFill>
                    <a:schemeClr val="accent2"/>
                  </a:solidFill>
                </a:rPr>
                <a:t>(Y)</a:t>
              </a:r>
              <a:endParaRPr lang="ko-KR" altLang="en-US" sz="8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63" name="Rectangle 9"/>
          <p:cNvSpPr>
            <a:spLocks noChangeArrowheads="1"/>
          </p:cNvSpPr>
          <p:nvPr/>
        </p:nvSpPr>
        <p:spPr bwMode="auto">
          <a:xfrm>
            <a:off x="5208088" y="2135588"/>
            <a:ext cx="4432870" cy="4114800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lIns="90000" tIns="90000" rIns="90000" bIns="46800"/>
          <a:lstStyle/>
          <a:p>
            <a:pPr marL="182563" lvl="1" indent="-180975" algn="ctr" defTabSz="900113" eaLnBrk="0" latinLnBrk="0" hangingPunct="0">
              <a:buClr>
                <a:srgbClr val="004785"/>
              </a:buClr>
              <a:buFont typeface="Wingdings" pitchFamily="2" charset="2"/>
              <a:buChar char="n"/>
            </a:pPr>
            <a:endParaRPr lang="en-GB" altLang="ko-KR" sz="1200">
              <a:solidFill>
                <a:srgbClr val="004785"/>
              </a:solidFill>
            </a:endParaRPr>
          </a:p>
        </p:txBody>
      </p:sp>
      <p:sp>
        <p:nvSpPr>
          <p:cNvPr id="64" name="Rectangle 46"/>
          <p:cNvSpPr>
            <a:spLocks noChangeArrowheads="1"/>
          </p:cNvSpPr>
          <p:nvPr/>
        </p:nvSpPr>
        <p:spPr bwMode="gray">
          <a:xfrm>
            <a:off x="5279404" y="4320809"/>
            <a:ext cx="4354117" cy="153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80975" lvl="1" indent="-179388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Char char="n"/>
              <a:tabLst>
                <a:tab pos="1152525" algn="l"/>
              </a:tabLst>
            </a:pP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동원의 시장 내 점유율이 높아질 가능성은 제한적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.</a:t>
            </a:r>
            <a:endParaRPr kumimoji="1" lang="ko-KR" altLang="en-US" sz="1000" dirty="0">
              <a:solidFill>
                <a:srgbClr val="004785"/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306567" y="4536833"/>
            <a:ext cx="4334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각 사의 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Product Line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의 차이는 미미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800" b="1" dirty="0" err="1" smtClean="0">
                <a:latin typeface="맑은 고딕" pitchFamily="50" charset="-127"/>
                <a:ea typeface="맑은 고딕" pitchFamily="50" charset="-127"/>
              </a:rPr>
              <a:t>참치캔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 매출의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90%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이상을 차지하는 고추참치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dirty="0" err="1" smtClean="0">
                <a:latin typeface="맑은 고딕" pitchFamily="50" charset="-127"/>
                <a:ea typeface="맑은 고딕" pitchFamily="50" charset="-127"/>
              </a:rPr>
              <a:t>마일드참치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살코기참치 모두 보유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소비자의 참치 캔 구매 시 브랜드보다는 종류를 기준으로 구매하는 경향성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[3].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실제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 참치 캔 평가기준에서 동사는 경쟁사 대비 부정적인 평가를 받음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[4]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타사 동일제품 대비 가격경쟁력도 부족 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89357" y="6499704"/>
            <a:ext cx="12715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[1] IBK </a:t>
            </a:r>
            <a:r>
              <a:rPr lang="ko-KR" altLang="en-US" sz="800" dirty="0" smtClean="0"/>
              <a:t>투자증권 추정치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89357" y="6642580"/>
            <a:ext cx="7393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[2] </a:t>
            </a:r>
            <a:r>
              <a:rPr lang="ko-KR" altLang="en-US" sz="800" dirty="0" smtClean="0"/>
              <a:t>나라지표</a:t>
            </a:r>
            <a:endParaRPr lang="ko-KR" altLang="en-US" sz="8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97457627"/>
              </p:ext>
            </p:extLst>
          </p:nvPr>
        </p:nvGraphicFramePr>
        <p:xfrm>
          <a:off x="5705029" y="5373058"/>
          <a:ext cx="3429000" cy="83820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단위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원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고추참치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마일드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살코기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평균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동원</a:t>
                      </a:r>
                      <a:r>
                        <a:rPr lang="en-US" sz="1000" u="none" strike="noStrike" dirty="0">
                          <a:effectLst/>
                        </a:rPr>
                        <a:t>F&amp;B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     </a:t>
                      </a:r>
                      <a:r>
                        <a:rPr lang="en-US" altLang="ko-KR" sz="1000" u="none" strike="noStrike" dirty="0">
                          <a:effectLst/>
                        </a:rPr>
                        <a:t>1,500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       </a:t>
                      </a:r>
                      <a:r>
                        <a:rPr lang="en-US" altLang="ko-KR" sz="1000" u="none" strike="noStrike" dirty="0">
                          <a:effectLst/>
                        </a:rPr>
                        <a:t>950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1,350 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     </a:t>
                      </a:r>
                      <a:r>
                        <a:rPr lang="en-US" altLang="ko-KR" sz="1000" u="none" strike="noStrike" dirty="0">
                          <a:effectLst/>
                        </a:rPr>
                        <a:t>1,267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사조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1,100 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     </a:t>
                      </a:r>
                      <a:r>
                        <a:rPr lang="en-US" altLang="ko-KR" sz="1000" u="none" strike="noStrike" dirty="0">
                          <a:effectLst/>
                        </a:rPr>
                        <a:t>1,000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     </a:t>
                      </a:r>
                      <a:r>
                        <a:rPr lang="en-US" altLang="ko-KR" sz="1000" u="none" strike="noStrike" dirty="0">
                          <a:effectLst/>
                        </a:rPr>
                        <a:t>1,000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     </a:t>
                      </a:r>
                      <a:r>
                        <a:rPr lang="en-US" altLang="ko-KR" sz="1000" u="none" strike="noStrike" dirty="0">
                          <a:effectLst/>
                        </a:rPr>
                        <a:t>1,033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오뚜기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1,450 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     </a:t>
                      </a:r>
                      <a:r>
                        <a:rPr lang="en-US" altLang="ko-KR" sz="1000" u="none" strike="noStrike" dirty="0">
                          <a:effectLst/>
                        </a:rPr>
                        <a:t>1,050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     </a:t>
                      </a:r>
                      <a:r>
                        <a:rPr lang="en-US" altLang="ko-KR" sz="1000" u="none" strike="noStrike" dirty="0">
                          <a:effectLst/>
                        </a:rPr>
                        <a:t>1,450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     </a:t>
                      </a:r>
                      <a:r>
                        <a:rPr lang="en-US" altLang="ko-KR" sz="1000" u="none" strike="noStrike" dirty="0">
                          <a:effectLst/>
                        </a:rPr>
                        <a:t>1,317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8" name="Line 21"/>
          <p:cNvSpPr>
            <a:spLocks noChangeShapeType="1"/>
          </p:cNvSpPr>
          <p:nvPr/>
        </p:nvSpPr>
        <p:spPr bwMode="auto">
          <a:xfrm>
            <a:off x="5375884" y="2501582"/>
            <a:ext cx="422531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srgbClr val="004785"/>
              </a:solidFill>
              <a:ea typeface="굴림" pitchFamily="50" charset="-127"/>
            </a:endParaRPr>
          </a:p>
        </p:txBody>
      </p:sp>
      <p:sp>
        <p:nvSpPr>
          <p:cNvPr id="69" name="Rectangle 19"/>
          <p:cNvSpPr/>
          <p:nvPr/>
        </p:nvSpPr>
        <p:spPr>
          <a:xfrm>
            <a:off x="5313040" y="2189458"/>
            <a:ext cx="423995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7" lvl="1" defTabSz="900113" eaLnBrk="0" latinLnBrk="0" hangingPunct="0">
              <a:spcAft>
                <a:spcPct val="20000"/>
              </a:spcAft>
              <a:buClr>
                <a:srgbClr val="004785"/>
              </a:buClr>
              <a:defRPr/>
            </a:pPr>
            <a:r>
              <a:rPr lang="ko-KR" altLang="en-US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동원참치의 </a:t>
            </a:r>
            <a:r>
              <a:rPr lang="en-US" altLang="ko-KR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M/S</a:t>
            </a:r>
            <a:r>
              <a:rPr lang="ko-KR" altLang="en-US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는 </a:t>
            </a:r>
            <a:r>
              <a:rPr lang="en-US" altLang="ko-KR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2010~2012</a:t>
            </a:r>
            <a:r>
              <a:rPr lang="ko-KR" altLang="en-US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년 평균치인 </a:t>
            </a:r>
            <a:r>
              <a:rPr lang="en-US" altLang="ko-KR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70.7% </a:t>
            </a:r>
            <a:r>
              <a:rPr lang="ko-KR" altLang="en-US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적용</a:t>
            </a:r>
            <a:r>
              <a:rPr lang="en-US" altLang="ko-KR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.</a:t>
            </a:r>
            <a:endParaRPr lang="ko-KR" altLang="en-US" sz="1300" dirty="0">
              <a:gradFill>
                <a:gsLst>
                  <a:gs pos="100000">
                    <a:srgbClr val="004785"/>
                  </a:gs>
                  <a:gs pos="100000">
                    <a:srgbClr val="3E7898">
                      <a:tint val="23500"/>
                      <a:satMod val="160000"/>
                    </a:srgbClr>
                  </a:gs>
                </a:gsLst>
                <a:lin ang="5400000" scaled="0"/>
              </a:gra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63216" y="2852936"/>
            <a:ext cx="3813720" cy="1467873"/>
            <a:chOff x="563216" y="2857106"/>
            <a:chExt cx="3813720" cy="1507998"/>
          </a:xfrm>
        </p:grpSpPr>
        <p:graphicFrame>
          <p:nvGraphicFramePr>
            <p:cNvPr id="70" name="차트 69"/>
            <p:cNvGraphicFramePr>
              <a:graphicFrameLocks/>
            </p:cNvGraphicFramePr>
            <p:nvPr>
              <p:extLst>
                <p:ext uri="{D42A27DB-BD31-4B8C-83A1-F6EECF244321}">
                  <p14:modId xmlns="" xmlns:p14="http://schemas.microsoft.com/office/powerpoint/2010/main" val="651692487"/>
                </p:ext>
              </p:extLst>
            </p:nvPr>
          </p:nvGraphicFramePr>
          <p:xfrm>
            <a:off x="563216" y="2941158"/>
            <a:ext cx="3813720" cy="142394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984453" y="3013693"/>
              <a:ext cx="58541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smtClean="0"/>
                <a:t>(</a:t>
              </a:r>
              <a:r>
                <a:rPr lang="ko-KR" altLang="en-US" sz="600" dirty="0" smtClean="0"/>
                <a:t>단위</a:t>
              </a:r>
              <a:r>
                <a:rPr lang="en-US" altLang="ko-KR" sz="600" dirty="0" smtClean="0"/>
                <a:t>: </a:t>
              </a:r>
              <a:r>
                <a:rPr lang="ko-KR" altLang="en-US" sz="600" dirty="0" err="1" smtClean="0"/>
                <a:t>억원</a:t>
              </a:r>
              <a:r>
                <a:rPr lang="en-US" altLang="ko-KR" sz="600" dirty="0" smtClean="0"/>
                <a:t>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11883" y="2857106"/>
              <a:ext cx="13163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국내 참치 캔 판매액</a:t>
              </a:r>
              <a:endParaRPr lang="ko-KR" altLang="en-US" sz="1000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1442406" y="6642580"/>
            <a:ext cx="24304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[4] </a:t>
            </a:r>
            <a:r>
              <a:rPr lang="ko-KR" altLang="en-US" sz="800" dirty="0" smtClean="0"/>
              <a:t>참치통조림의 숨겨진 비밀</a:t>
            </a:r>
            <a:r>
              <a:rPr lang="en-US" altLang="ko-KR" sz="800" dirty="0" smtClean="0"/>
              <a:t>, 2012, Greenpeace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1442406" y="6499704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[3]</a:t>
            </a:r>
            <a:endParaRPr lang="ko-KR" altLang="en-US" sz="800" dirty="0"/>
          </a:p>
        </p:txBody>
      </p:sp>
    </p:spTree>
    <p:extLst>
      <p:ext uri="{BB962C8B-B14F-4D97-AF65-F5344CB8AC3E}">
        <p14:creationId xmlns="" xmlns:p14="http://schemas.microsoft.com/office/powerpoint/2010/main" val="403997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6436534" y="218252"/>
            <a:ext cx="1082215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 latinLnBrk="0">
              <a:spcBef>
                <a:spcPct val="500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None/>
              <a:defRPr/>
            </a:pPr>
            <a:r>
              <a:rPr lang="ko-KR" altLang="en-US" sz="1050" dirty="0">
                <a:solidFill>
                  <a:srgbClr val="004785"/>
                </a:solidFill>
              </a:rPr>
              <a:t>연도별 매출 추정</a:t>
            </a:r>
            <a:endParaRPr lang="en-US" altLang="ko-KR" sz="1050" baseline="30000" dirty="0">
              <a:solidFill>
                <a:srgbClr val="004785"/>
              </a:solidFill>
            </a:endParaRPr>
          </a:p>
        </p:txBody>
      </p: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4708342" y="358778"/>
            <a:ext cx="1335087" cy="2174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fontAlgn="base" latinLnBrk="0" hangingPunct="0">
              <a:spcBef>
                <a:spcPts val="2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None/>
              <a:defRPr/>
            </a:pPr>
            <a:r>
              <a:rPr lang="ko-KR" altLang="en-US" sz="1050" dirty="0">
                <a:solidFill>
                  <a:srgbClr val="004785"/>
                </a:solidFill>
              </a:rPr>
              <a:t>설명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gray">
          <a:xfrm>
            <a:off x="0" y="576492"/>
            <a:ext cx="9601200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54864" tIns="0" rIns="0" bIns="0" anchor="ctr">
            <a:spAutoFit/>
          </a:bodyPr>
          <a:lstStyle/>
          <a:p>
            <a:pPr fontAlgn="base" latinLnBrk="0">
              <a:spcBef>
                <a:spcPct val="50000"/>
              </a:spcBef>
              <a:spcAft>
                <a:spcPct val="0"/>
              </a:spcAft>
              <a:tabLst>
                <a:tab pos="311150" algn="l"/>
              </a:tabLst>
            </a:pPr>
            <a:endParaRPr lang="ko-KR" altLang="en-US" sz="1400" i="1">
              <a:solidFill>
                <a:srgbClr val="FFFFFF"/>
              </a:solidFill>
              <a:ea typeface="돋움체" pitchFamily="49" charset="-127"/>
            </a:endParaRPr>
          </a:p>
        </p:txBody>
      </p:sp>
      <p:sp>
        <p:nvSpPr>
          <p:cNvPr id="128" name="Text Box 6"/>
          <p:cNvSpPr txBox="1">
            <a:spLocks noChangeArrowheads="1"/>
          </p:cNvSpPr>
          <p:nvPr/>
        </p:nvSpPr>
        <p:spPr bwMode="gray">
          <a:xfrm>
            <a:off x="0" y="576263"/>
            <a:ext cx="104013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864" tIns="0" rIns="0" bIns="0" anchor="ctr">
            <a:spAutoFit/>
          </a:bodyPr>
          <a:lstStyle>
            <a:lvl1pPr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1pPr>
            <a:lvl2pPr marL="742950" indent="-28575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2pPr>
            <a:lvl3pPr marL="1143000" indent="-22860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3pPr>
            <a:lvl4pPr marL="1600200" indent="-22860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4pPr>
            <a:lvl5pPr marL="2057400" indent="-22860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9pPr>
          </a:lstStyle>
          <a:p>
            <a:pPr eaLnBrk="1" hangingPunct="1"/>
            <a:r>
              <a:rPr lang="en-GB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5. </a:t>
            </a:r>
            <a:r>
              <a:rPr lang="ko-KR" altLang="en-US" sz="1400" dirty="0" smtClean="0">
                <a:solidFill>
                  <a:srgbClr val="FFFFFF"/>
                </a:solidFill>
                <a:ea typeface="HY견고딕" pitchFamily="18" charset="-127"/>
              </a:rPr>
              <a:t>사업부별</a:t>
            </a:r>
            <a:r>
              <a:rPr lang="ko-KR" altLang="en-US" sz="1400" b="1" dirty="0" smtClean="0">
                <a:solidFill>
                  <a:srgbClr val="FFFFFF"/>
                </a:solidFill>
                <a:ea typeface="HY견고딕" pitchFamily="18" charset="-127"/>
              </a:rPr>
              <a:t> </a:t>
            </a:r>
            <a:r>
              <a:rPr lang="en-US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 REVENUE FORECASTING </a:t>
            </a:r>
            <a:r>
              <a:rPr lang="en-US" altLang="ko-KR" sz="1400" dirty="0">
                <a:solidFill>
                  <a:srgbClr val="FFFFFF"/>
                </a:solidFill>
                <a:ea typeface="HY견고딕" pitchFamily="18" charset="-127"/>
              </a:rPr>
              <a:t>–</a:t>
            </a:r>
            <a:r>
              <a:rPr lang="en-US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 </a:t>
            </a:r>
            <a:r>
              <a:rPr lang="ko-KR" altLang="en-US" sz="1400" b="1" dirty="0" smtClean="0">
                <a:solidFill>
                  <a:srgbClr val="FFFFFF"/>
                </a:solidFill>
                <a:ea typeface="HY견고딕" pitchFamily="18" charset="-127"/>
              </a:rPr>
              <a:t>일반식품 부문</a:t>
            </a:r>
            <a:r>
              <a:rPr lang="en-US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(</a:t>
            </a:r>
            <a:r>
              <a:rPr lang="ko-KR" altLang="en-US" sz="1400" b="1" dirty="0" smtClean="0">
                <a:solidFill>
                  <a:srgbClr val="FFFFFF"/>
                </a:solidFill>
                <a:ea typeface="HY견고딕" pitchFamily="18" charset="-127"/>
              </a:rPr>
              <a:t>참치</a:t>
            </a:r>
            <a:r>
              <a:rPr lang="en-US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)</a:t>
            </a:r>
            <a:endParaRPr lang="ko-KR" altLang="en-US" sz="1400" i="1" dirty="0">
              <a:solidFill>
                <a:srgbClr val="FFFFFF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08028" y="1606550"/>
            <a:ext cx="4300314" cy="4648200"/>
            <a:chOff x="381001" y="1606550"/>
            <a:chExt cx="3275857" cy="4648200"/>
          </a:xfrm>
        </p:grpSpPr>
        <p:sp>
          <p:nvSpPr>
            <p:cNvPr id="125" name="Line 21"/>
            <p:cNvSpPr>
              <a:spLocks noChangeShapeType="1"/>
            </p:cNvSpPr>
            <p:nvPr/>
          </p:nvSpPr>
          <p:spPr bwMode="auto">
            <a:xfrm>
              <a:off x="559626" y="2708920"/>
              <a:ext cx="290845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800">
                <a:solidFill>
                  <a:srgbClr val="004785"/>
                </a:solidFill>
                <a:latin typeface="Calibri" panose="020F0502020204030204" pitchFamily="34" charset="0"/>
                <a:ea typeface="굴림" pitchFamily="50" charset="-127"/>
              </a:endParaRPr>
            </a:p>
          </p:txBody>
        </p:sp>
        <p:sp>
          <p:nvSpPr>
            <p:cNvPr id="132" name="Rectangle 9"/>
            <p:cNvSpPr>
              <a:spLocks noChangeArrowheads="1"/>
            </p:cNvSpPr>
            <p:nvPr/>
          </p:nvSpPr>
          <p:spPr bwMode="auto">
            <a:xfrm>
              <a:off x="381001" y="2139950"/>
              <a:ext cx="3275857" cy="4114800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0000" tIns="90000" rIns="90000" bIns="46800"/>
            <a:lstStyle/>
            <a:p>
              <a:pPr marL="182563" lvl="1" indent="-180975" algn="ctr" defTabSz="900113" eaLnBrk="0" latinLnBrk="0" hangingPunct="0">
                <a:buClr>
                  <a:srgbClr val="004785"/>
                </a:buClr>
                <a:buFont typeface="Wingdings" pitchFamily="2" charset="2"/>
                <a:buChar char="n"/>
              </a:pPr>
              <a:endParaRPr lang="en-GB" altLang="ko-KR" sz="1200">
                <a:solidFill>
                  <a:srgbClr val="004785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3" name="Rectangle 10"/>
            <p:cNvSpPr>
              <a:spLocks noChangeArrowheads="1"/>
            </p:cNvSpPr>
            <p:nvPr/>
          </p:nvSpPr>
          <p:spPr bwMode="auto">
            <a:xfrm>
              <a:off x="381001" y="1606550"/>
              <a:ext cx="3275857" cy="53340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defTabSz="762000" eaLnBrk="0" latinLnBrk="0" hangingPunct="0"/>
              <a:r>
                <a:rPr lang="ko-KR" altLang="en-US" sz="1600" dirty="0">
                  <a:solidFill>
                    <a:srgbClr val="FFFFFF"/>
                  </a:solidFill>
                  <a:latin typeface="Calibri" panose="020F0502020204030204" pitchFamily="34" charset="0"/>
                </a:rPr>
                <a:t>해외 참치 캔 시장 </a:t>
              </a:r>
              <a:r>
                <a:rPr lang="ko-KR" altLang="en-US" sz="1600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규모 </a:t>
              </a:r>
              <a:r>
                <a:rPr lang="en-US" altLang="ko-KR" sz="1600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(</a:t>
              </a:r>
              <a:r>
                <a:rPr lang="ko-KR" altLang="en-US" sz="1600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중국 외</a:t>
              </a:r>
              <a:r>
                <a:rPr lang="en-US" altLang="ko-KR" sz="1600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)</a:t>
              </a:r>
              <a:endParaRPr lang="en-US" altLang="ko-KR" sz="1600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0" name="Rectangle 19"/>
            <p:cNvSpPr/>
            <p:nvPr/>
          </p:nvSpPr>
          <p:spPr>
            <a:xfrm>
              <a:off x="520254" y="2193805"/>
              <a:ext cx="2877488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" lvl="1" defTabSz="900113" eaLnBrk="0" latinLnBrk="0" hangingPunct="0">
                <a:spcAft>
                  <a:spcPct val="20000"/>
                </a:spcAft>
                <a:buClr>
                  <a:srgbClr val="004785"/>
                </a:buClr>
                <a:defRPr/>
              </a:pPr>
              <a:r>
                <a:rPr lang="ko-KR" altLang="en-US" sz="13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Calibri" panose="020F0502020204030204" pitchFamily="34" charset="0"/>
                </a:rPr>
                <a:t>해외 참치 캔 시장 성장은 각 국의 물가상승률을 따라가는 것으로 가정 </a:t>
              </a:r>
              <a:r>
                <a:rPr lang="en-US" altLang="ko-KR" sz="13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Calibri" panose="020F0502020204030204" pitchFamily="34" charset="0"/>
                </a:rPr>
                <a:t>(Q </a:t>
              </a:r>
              <a:r>
                <a:rPr lang="ko-KR" altLang="en-US" sz="13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Calibri" panose="020F0502020204030204" pitchFamily="34" charset="0"/>
                </a:rPr>
                <a:t>증대 없음</a:t>
              </a:r>
              <a:r>
                <a:rPr lang="en-US" altLang="ko-KR" sz="13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Calibri" panose="020F0502020204030204" pitchFamily="34" charset="0"/>
                </a:rPr>
                <a:t>.)</a:t>
              </a:r>
              <a:endParaRPr lang="ko-KR" altLang="en-US" sz="1300" dirty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Calibri" panose="020F0502020204030204" pitchFamily="34" charset="0"/>
              </a:endParaRPr>
            </a:p>
          </p:txBody>
        </p:sp>
        <p:sp>
          <p:nvSpPr>
            <p:cNvPr id="151" name="Rectangle 55"/>
            <p:cNvSpPr>
              <a:spLocks noChangeArrowheads="1"/>
            </p:cNvSpPr>
            <p:nvPr/>
          </p:nvSpPr>
          <p:spPr bwMode="auto">
            <a:xfrm>
              <a:off x="596556" y="2843064"/>
              <a:ext cx="2871518" cy="1538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146050" lvl="1" indent="-144463" defTabSz="900113" eaLnBrk="0" latinLnBrk="0" hangingPunct="0">
                <a:spcAft>
                  <a:spcPct val="20000"/>
                </a:spcAft>
                <a:buClr>
                  <a:srgbClr val="004785"/>
                </a:buClr>
                <a:buFont typeface="Wingdings" pitchFamily="2" charset="2"/>
                <a:buChar char="n"/>
                <a:defRPr/>
              </a:pPr>
              <a:r>
                <a:rPr lang="ko-KR" altLang="en-US" sz="10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Calibri" panose="020F0502020204030204" pitchFamily="34" charset="0"/>
                </a:rPr>
                <a:t>참치 캔 수출액은 전체 참치 캔 판매의 약 </a:t>
              </a:r>
              <a:r>
                <a:rPr lang="en-US" altLang="ko-KR" sz="10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Calibri" panose="020F0502020204030204" pitchFamily="34" charset="0"/>
                </a:rPr>
                <a:t>4%</a:t>
              </a:r>
              <a:r>
                <a:rPr lang="ko-KR" altLang="en-US" sz="10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Calibri" panose="020F0502020204030204" pitchFamily="34" charset="0"/>
                </a:rPr>
                <a:t>에 해당</a:t>
              </a:r>
              <a:r>
                <a:rPr lang="en-US" altLang="ko-KR" sz="10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Calibri" panose="020F0502020204030204" pitchFamily="34" charset="0"/>
                </a:rPr>
                <a:t>[1].</a:t>
              </a:r>
              <a:endParaRPr lang="ko-KR" altLang="en-US" sz="1000" dirty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Calibri" panose="020F0502020204030204" pitchFamily="34" charset="0"/>
              </a:endParaRPr>
            </a:p>
          </p:txBody>
        </p:sp>
        <p:sp>
          <p:nvSpPr>
            <p:cNvPr id="152" name="Rectangle 55"/>
            <p:cNvSpPr>
              <a:spLocks noChangeArrowheads="1"/>
            </p:cNvSpPr>
            <p:nvPr/>
          </p:nvSpPr>
          <p:spPr bwMode="auto">
            <a:xfrm>
              <a:off x="596556" y="4489375"/>
              <a:ext cx="2983430" cy="30777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146050" lvl="1" indent="-144463" defTabSz="900113" eaLnBrk="0" latinLnBrk="0" hangingPunct="0">
                <a:spcAft>
                  <a:spcPct val="20000"/>
                </a:spcAft>
                <a:buClr>
                  <a:srgbClr val="004785"/>
                </a:buClr>
                <a:buFont typeface="Wingdings" pitchFamily="2" charset="2"/>
                <a:buChar char="n"/>
                <a:defRPr/>
              </a:pPr>
              <a:r>
                <a:rPr lang="ko-KR" altLang="en-US" sz="10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Calibri" panose="020F0502020204030204" pitchFamily="34" charset="0"/>
                </a:rPr>
                <a:t>미국 및 일본의 참치 캔 시장은 앞으로의 시장확대를 기대하기 힘들 것으로 판단</a:t>
              </a:r>
              <a:r>
                <a:rPr lang="en-US" altLang="ko-KR" sz="10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Calibri" panose="020F0502020204030204" pitchFamily="34" charset="0"/>
                </a:rPr>
                <a:t>[3].</a:t>
              </a:r>
            </a:p>
          </p:txBody>
        </p:sp>
      </p:grpSp>
      <p:sp>
        <p:nvSpPr>
          <p:cNvPr id="135" name="Rectangle 10"/>
          <p:cNvSpPr>
            <a:spLocks noChangeArrowheads="1"/>
          </p:cNvSpPr>
          <p:nvPr/>
        </p:nvSpPr>
        <p:spPr bwMode="auto">
          <a:xfrm>
            <a:off x="5205537" y="1606550"/>
            <a:ext cx="4427984" cy="533400"/>
          </a:xfrm>
          <a:prstGeom prst="rect">
            <a:avLst/>
          </a:prstGeom>
          <a:solidFill>
            <a:schemeClr val="tx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762000" eaLnBrk="0" latinLnBrk="0" hangingPunct="0"/>
            <a:r>
              <a:rPr lang="ko-KR" altLang="en-US" sz="1600" dirty="0" smtClean="0">
                <a:solidFill>
                  <a:srgbClr val="FFFFFF"/>
                </a:solidFill>
                <a:latin typeface="Calibri" panose="020F0502020204030204" pitchFamily="34" charset="0"/>
              </a:rPr>
              <a:t>해외 참치 캔 시장 규모 </a:t>
            </a:r>
            <a:r>
              <a:rPr lang="en-US" altLang="ko-KR" sz="1600" dirty="0" smtClean="0">
                <a:solidFill>
                  <a:srgbClr val="FFFFFF"/>
                </a:solidFill>
                <a:latin typeface="Calibri" panose="020F0502020204030204" pitchFamily="34" charset="0"/>
              </a:rPr>
              <a:t>(</a:t>
            </a:r>
            <a:r>
              <a:rPr lang="ko-KR" altLang="en-US" sz="1600" dirty="0" smtClean="0">
                <a:solidFill>
                  <a:srgbClr val="FFFFFF"/>
                </a:solidFill>
                <a:latin typeface="Calibri" panose="020F0502020204030204" pitchFamily="34" charset="0"/>
              </a:rPr>
              <a:t>중국</a:t>
            </a:r>
            <a:r>
              <a:rPr lang="en-US" altLang="ko-KR" sz="1600" dirty="0">
                <a:solidFill>
                  <a:srgbClr val="FFFFFF"/>
                </a:solidFill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79" name="Rectangle 46"/>
          <p:cNvSpPr>
            <a:spLocks noChangeArrowheads="1"/>
          </p:cNvSpPr>
          <p:nvPr/>
        </p:nvSpPr>
        <p:spPr bwMode="gray">
          <a:xfrm>
            <a:off x="5279404" y="2564904"/>
            <a:ext cx="4354117" cy="34624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80975" lvl="1" indent="-179388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Char char="n"/>
              <a:tabLst>
                <a:tab pos="1152525" algn="l"/>
              </a:tabLst>
            </a:pP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2006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년 이후 중국 수산물 소비는 정체</a:t>
            </a:r>
          </a:p>
          <a:p>
            <a:pPr marL="312738" lvl="2" indent="-130175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Arial" charset="0"/>
              <a:buChar char="–"/>
              <a:tabLst>
                <a:tab pos="1152525" algn="l"/>
              </a:tabLst>
            </a:pP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개인당 수산물 소비를 비교해 보았을 때 이미 포화상태에 </a:t>
            </a:r>
            <a:r>
              <a:rPr kumimoji="1" lang="ko-KR" altLang="en-US" sz="900" dirty="0" err="1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이른것으로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판단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.</a:t>
            </a:r>
            <a:endParaRPr kumimoji="1" lang="ko-KR" altLang="en-US" sz="900" dirty="0">
              <a:solidFill>
                <a:srgbClr val="004785"/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gray">
          <a:xfrm>
            <a:off x="384177" y="931863"/>
            <a:ext cx="92170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solidFill>
                  <a:srgbClr val="004785"/>
                </a:solidFill>
              </a:rPr>
              <a:t>동사가 수출하는 해외</a:t>
            </a:r>
            <a:r>
              <a:rPr lang="en-US" altLang="ko-KR" dirty="0" smtClean="0">
                <a:solidFill>
                  <a:srgbClr val="004785"/>
                </a:solidFill>
              </a:rPr>
              <a:t>(</a:t>
            </a:r>
            <a:r>
              <a:rPr lang="ko-KR" altLang="en-US" dirty="0" smtClean="0">
                <a:solidFill>
                  <a:srgbClr val="004785"/>
                </a:solidFill>
              </a:rPr>
              <a:t>일본</a:t>
            </a:r>
            <a:r>
              <a:rPr lang="en-US" altLang="ko-KR" dirty="0" smtClean="0">
                <a:solidFill>
                  <a:srgbClr val="004785"/>
                </a:solidFill>
              </a:rPr>
              <a:t>, </a:t>
            </a:r>
            <a:r>
              <a:rPr lang="ko-KR" altLang="en-US" dirty="0" smtClean="0">
                <a:solidFill>
                  <a:srgbClr val="004785"/>
                </a:solidFill>
              </a:rPr>
              <a:t>미국</a:t>
            </a:r>
            <a:r>
              <a:rPr lang="en-US" altLang="ko-KR" dirty="0" smtClean="0">
                <a:solidFill>
                  <a:srgbClr val="004785"/>
                </a:solidFill>
              </a:rPr>
              <a:t>, </a:t>
            </a:r>
            <a:r>
              <a:rPr lang="ko-KR" altLang="en-US" dirty="0" smtClean="0">
                <a:solidFill>
                  <a:srgbClr val="004785"/>
                </a:solidFill>
              </a:rPr>
              <a:t>중국</a:t>
            </a:r>
            <a:r>
              <a:rPr lang="en-US" altLang="ko-KR" dirty="0" smtClean="0">
                <a:solidFill>
                  <a:srgbClr val="004785"/>
                </a:solidFill>
              </a:rPr>
              <a:t>)</a:t>
            </a:r>
            <a:r>
              <a:rPr lang="ko-KR" altLang="en-US" dirty="0" smtClean="0">
                <a:solidFill>
                  <a:srgbClr val="004785"/>
                </a:solidFill>
              </a:rPr>
              <a:t>의 참치 캔 시장 규모 변화는 제한적으로 예상된다</a:t>
            </a:r>
            <a:r>
              <a:rPr lang="en-US" altLang="ko-KR" dirty="0" smtClean="0">
                <a:solidFill>
                  <a:srgbClr val="004785"/>
                </a:solidFill>
              </a:rPr>
              <a:t>.</a:t>
            </a:r>
            <a:endParaRPr lang="en-US" altLang="ko-KR" dirty="0">
              <a:solidFill>
                <a:srgbClr val="004785"/>
              </a:solidFill>
            </a:endParaRPr>
          </a:p>
        </p:txBody>
      </p:sp>
      <p:sp>
        <p:nvSpPr>
          <p:cNvPr id="63" name="Rectangle 9"/>
          <p:cNvSpPr>
            <a:spLocks noChangeArrowheads="1"/>
          </p:cNvSpPr>
          <p:nvPr/>
        </p:nvSpPr>
        <p:spPr bwMode="auto">
          <a:xfrm>
            <a:off x="5208088" y="2135588"/>
            <a:ext cx="4432870" cy="4114800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lIns="90000" tIns="90000" rIns="90000" bIns="46800"/>
          <a:lstStyle/>
          <a:p>
            <a:pPr marL="182563" lvl="1" indent="-180975" algn="ctr" defTabSz="900113" eaLnBrk="0" latinLnBrk="0" hangingPunct="0">
              <a:buClr>
                <a:srgbClr val="004785"/>
              </a:buClr>
              <a:buFont typeface="Wingdings" pitchFamily="2" charset="2"/>
              <a:buChar char="n"/>
            </a:pPr>
            <a:endParaRPr lang="en-GB" altLang="ko-KR" sz="1200">
              <a:solidFill>
                <a:srgbClr val="004785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Rectangle 46"/>
          <p:cNvSpPr>
            <a:spLocks noChangeArrowheads="1"/>
          </p:cNvSpPr>
          <p:nvPr/>
        </p:nvSpPr>
        <p:spPr bwMode="gray">
          <a:xfrm>
            <a:off x="5279404" y="4653136"/>
            <a:ext cx="4354117" cy="153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80975" lvl="1" indent="-179388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Char char="n"/>
              <a:tabLst>
                <a:tab pos="1152525" algn="l"/>
              </a:tabLst>
            </a:pP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참치 캔 수입량에도 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2006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년 이후 뚜렷한 경향이 없음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[5].</a:t>
            </a:r>
          </a:p>
        </p:txBody>
      </p:sp>
      <p:sp>
        <p:nvSpPr>
          <p:cNvPr id="68" name="Line 21"/>
          <p:cNvSpPr>
            <a:spLocks noChangeShapeType="1"/>
          </p:cNvSpPr>
          <p:nvPr/>
        </p:nvSpPr>
        <p:spPr bwMode="auto">
          <a:xfrm>
            <a:off x="5375884" y="2501582"/>
            <a:ext cx="422531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srgbClr val="004785"/>
              </a:solidFill>
              <a:latin typeface="Calibri" panose="020F0502020204030204" pitchFamily="34" charset="0"/>
              <a:ea typeface="굴림" pitchFamily="50" charset="-127"/>
            </a:endParaRPr>
          </a:p>
        </p:txBody>
      </p:sp>
      <p:sp>
        <p:nvSpPr>
          <p:cNvPr id="69" name="Rectangle 19"/>
          <p:cNvSpPr/>
          <p:nvPr/>
        </p:nvSpPr>
        <p:spPr>
          <a:xfrm>
            <a:off x="5313040" y="2189458"/>
            <a:ext cx="423995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7" lvl="1" defTabSz="900113" eaLnBrk="0" latinLnBrk="0" hangingPunct="0">
              <a:spcAft>
                <a:spcPct val="20000"/>
              </a:spcAft>
              <a:buClr>
                <a:srgbClr val="004785"/>
              </a:buClr>
              <a:defRPr/>
            </a:pPr>
            <a:r>
              <a:rPr lang="ko-KR" altLang="en-US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중국의 수산물 시장 및 가공수산물 시장은 현재 정체</a:t>
            </a:r>
            <a:endParaRPr lang="ko-KR" altLang="en-US" sz="1300" dirty="0">
              <a:gradFill>
                <a:gsLst>
                  <a:gs pos="100000">
                    <a:srgbClr val="004785"/>
                  </a:gs>
                  <a:gs pos="100000">
                    <a:srgbClr val="3E7898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Calibri" panose="020F050202020403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42314" y="3034697"/>
            <a:ext cx="3529172" cy="1458607"/>
            <a:chOff x="775756" y="3034697"/>
            <a:chExt cx="3529172" cy="1458607"/>
          </a:xfrm>
        </p:grpSpPr>
        <p:grpSp>
          <p:nvGrpSpPr>
            <p:cNvPr id="40" name="그룹 39"/>
            <p:cNvGrpSpPr/>
            <p:nvPr/>
          </p:nvGrpSpPr>
          <p:grpSpPr>
            <a:xfrm>
              <a:off x="775756" y="3034697"/>
              <a:ext cx="1800000" cy="1440000"/>
              <a:chOff x="740859" y="1971539"/>
              <a:chExt cx="1800000" cy="1440000"/>
            </a:xfrm>
          </p:grpSpPr>
          <p:graphicFrame>
            <p:nvGraphicFramePr>
              <p:cNvPr id="41" name="차트 40"/>
              <p:cNvGraphicFramePr/>
              <p:nvPr>
                <p:extLst>
                  <p:ext uri="{D42A27DB-BD31-4B8C-83A1-F6EECF244321}">
                    <p14:modId xmlns="" xmlns:p14="http://schemas.microsoft.com/office/powerpoint/2010/main" val="3250072926"/>
                  </p:ext>
                </p:extLst>
              </p:nvPr>
            </p:nvGraphicFramePr>
            <p:xfrm>
              <a:off x="740859" y="1971539"/>
              <a:ext cx="1800000" cy="1440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42" name="TextBox 41"/>
              <p:cNvSpPr txBox="1"/>
              <p:nvPr/>
            </p:nvSpPr>
            <p:spPr>
              <a:xfrm>
                <a:off x="1029955" y="1971539"/>
                <a:ext cx="1136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1" dirty="0" smtClean="0">
                    <a:latin typeface="Calibri" panose="020F0502020204030204" pitchFamily="34" charset="0"/>
                    <a:ea typeface="맑은 고딕" pitchFamily="50" charset="-127"/>
                  </a:rPr>
                  <a:t>수출 내수 비중 </a:t>
                </a:r>
                <a:r>
                  <a:rPr lang="en-US" altLang="ko-KR" sz="800" b="1" dirty="0" smtClean="0">
                    <a:latin typeface="Calibri" panose="020F0502020204030204" pitchFamily="34" charset="0"/>
                    <a:ea typeface="맑은 고딕" pitchFamily="50" charset="-127"/>
                  </a:rPr>
                  <a:t>(2012)</a:t>
                </a:r>
                <a:endParaRPr lang="ko-KR" altLang="en-US" sz="800" b="1" dirty="0">
                  <a:latin typeface="Calibri" panose="020F0502020204030204" pitchFamily="34" charset="0"/>
                  <a:ea typeface="맑은 고딕" pitchFamily="50" charset="-127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2504928" y="3053304"/>
              <a:ext cx="1800000" cy="1440000"/>
              <a:chOff x="2214546" y="2065170"/>
              <a:chExt cx="2286016" cy="1589383"/>
            </a:xfrm>
          </p:grpSpPr>
          <p:graphicFrame>
            <p:nvGraphicFramePr>
              <p:cNvPr id="44" name="차트 43"/>
              <p:cNvGraphicFramePr/>
              <p:nvPr>
                <p:extLst>
                  <p:ext uri="{D42A27DB-BD31-4B8C-83A1-F6EECF244321}">
                    <p14:modId xmlns="" xmlns:p14="http://schemas.microsoft.com/office/powerpoint/2010/main" val="2833745348"/>
                  </p:ext>
                </p:extLst>
              </p:nvPr>
            </p:nvGraphicFramePr>
            <p:xfrm>
              <a:off x="2214546" y="2065170"/>
              <a:ext cx="2286016" cy="158938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45" name="TextBox 44"/>
              <p:cNvSpPr txBox="1"/>
              <p:nvPr/>
            </p:nvSpPr>
            <p:spPr>
              <a:xfrm>
                <a:off x="2481944" y="2065171"/>
                <a:ext cx="1637213" cy="2377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1" dirty="0" smtClean="0">
                    <a:latin typeface="Calibri" panose="020F0502020204030204" pitchFamily="34" charset="0"/>
                    <a:ea typeface="맑은 고딕" pitchFamily="50" charset="-127"/>
                  </a:rPr>
                  <a:t>국가별 수출 비중 </a:t>
                </a:r>
                <a:r>
                  <a:rPr lang="en-US" altLang="ko-KR" sz="800" b="1" dirty="0" smtClean="0">
                    <a:latin typeface="Calibri" panose="020F0502020204030204" pitchFamily="34" charset="0"/>
                    <a:ea typeface="맑은 고딕" pitchFamily="50" charset="-127"/>
                  </a:rPr>
                  <a:t>(2012E)</a:t>
                </a:r>
                <a:endParaRPr lang="ko-KR" altLang="en-US" sz="800" b="1" dirty="0">
                  <a:latin typeface="Calibri" panose="020F0502020204030204" pitchFamily="34" charset="0"/>
                  <a:ea typeface="맑은 고딕" pitchFamily="50" charset="-127"/>
                </a:endParaRPr>
              </a:p>
            </p:txBody>
          </p:sp>
        </p:grpSp>
      </p:grpSp>
      <p:grpSp>
        <p:nvGrpSpPr>
          <p:cNvPr id="46" name="그룹 45"/>
          <p:cNvGrpSpPr/>
          <p:nvPr/>
        </p:nvGrpSpPr>
        <p:grpSpPr>
          <a:xfrm>
            <a:off x="590830" y="4794759"/>
            <a:ext cx="4032140" cy="1514561"/>
            <a:chOff x="201550" y="4182911"/>
            <a:chExt cx="4352023" cy="1844858"/>
          </a:xfrm>
        </p:grpSpPr>
        <p:sp>
          <p:nvSpPr>
            <p:cNvPr id="47" name="TextBox 46"/>
            <p:cNvSpPr txBox="1"/>
            <p:nvPr/>
          </p:nvSpPr>
          <p:spPr>
            <a:xfrm>
              <a:off x="1360996" y="4182911"/>
              <a:ext cx="2292827" cy="299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kern="0" dirty="0" smtClean="0">
                  <a:latin typeface="Calibri" panose="020F0502020204030204" pitchFamily="34" charset="0"/>
                  <a:ea typeface="맑은 고딕" pitchFamily="50" charset="-127"/>
                </a:rPr>
                <a:t>미국의 개인당 연간 참치 캔 소비량</a:t>
              </a:r>
              <a:endParaRPr lang="ko-KR" altLang="en-US" sz="1000" b="1" dirty="0">
                <a:latin typeface="Calibri" panose="020F0502020204030204" pitchFamily="34" charset="0"/>
                <a:ea typeface="맑은 고딕" pitchFamily="50" charset="-127"/>
              </a:endParaRPr>
            </a:p>
          </p:txBody>
        </p:sp>
        <p:graphicFrame>
          <p:nvGraphicFramePr>
            <p:cNvPr id="48" name="차트 47"/>
            <p:cNvGraphicFramePr/>
            <p:nvPr>
              <p:extLst>
                <p:ext uri="{D42A27DB-BD31-4B8C-83A1-F6EECF244321}">
                  <p14:modId xmlns="" xmlns:p14="http://schemas.microsoft.com/office/powerpoint/2010/main" val="3851090923"/>
                </p:ext>
              </p:extLst>
            </p:nvPr>
          </p:nvGraphicFramePr>
          <p:xfrm>
            <a:off x="410169" y="4356139"/>
            <a:ext cx="4143404" cy="16716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9" name="TextBox 48"/>
            <p:cNvSpPr txBox="1"/>
            <p:nvPr/>
          </p:nvSpPr>
          <p:spPr>
            <a:xfrm>
              <a:off x="201550" y="4214817"/>
              <a:ext cx="714412" cy="262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kern="0" dirty="0" smtClean="0">
                  <a:latin typeface="Calibri" panose="020F0502020204030204" pitchFamily="34" charset="0"/>
                  <a:ea typeface="맑은 고딕" pitchFamily="50" charset="-127"/>
                </a:rPr>
                <a:t>(pound)</a:t>
              </a:r>
              <a:endParaRPr lang="ko-KR" altLang="en-US" sz="8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396200" y="3140968"/>
            <a:ext cx="4051328" cy="1395865"/>
            <a:chOff x="285720" y="2535658"/>
            <a:chExt cx="4051328" cy="2511163"/>
          </a:xfrm>
        </p:grpSpPr>
        <p:graphicFrame>
          <p:nvGraphicFramePr>
            <p:cNvPr id="52" name="차트 51"/>
            <p:cNvGraphicFramePr/>
            <p:nvPr/>
          </p:nvGraphicFramePr>
          <p:xfrm>
            <a:off x="285720" y="2746527"/>
            <a:ext cx="4033847" cy="230029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53" name="TextBox 52"/>
            <p:cNvSpPr txBox="1"/>
            <p:nvPr/>
          </p:nvSpPr>
          <p:spPr>
            <a:xfrm>
              <a:off x="731097" y="2571744"/>
              <a:ext cx="3126523" cy="442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Calibri" panose="020F0502020204030204" pitchFamily="34" charset="0"/>
                  <a:ea typeface="맑은 고딕" pitchFamily="50" charset="-127"/>
                </a:rPr>
                <a:t>중국의 </a:t>
              </a:r>
              <a:r>
                <a:rPr lang="en-US" altLang="ko-KR" sz="1000" b="1" dirty="0" smtClean="0">
                  <a:latin typeface="Calibri" panose="020F0502020204030204" pitchFamily="34" charset="0"/>
                  <a:ea typeface="맑은 고딕" pitchFamily="50" charset="-127"/>
                </a:rPr>
                <a:t>GDP/Capital(RH) </a:t>
              </a:r>
              <a:r>
                <a:rPr lang="ko-KR" altLang="en-US" sz="1000" b="1" dirty="0" smtClean="0">
                  <a:latin typeface="Calibri" panose="020F0502020204030204" pitchFamily="34" charset="0"/>
                  <a:ea typeface="맑은 고딕" pitchFamily="50" charset="-127"/>
                </a:rPr>
                <a:t>및</a:t>
              </a:r>
              <a:r>
                <a:rPr lang="en-US" altLang="ko-KR" sz="1000" b="1" dirty="0" smtClean="0">
                  <a:latin typeface="Calibri" panose="020F0502020204030204" pitchFamily="34" charset="0"/>
                  <a:ea typeface="맑은 고딕" pitchFamily="50" charset="-127"/>
                </a:rPr>
                <a:t> </a:t>
              </a:r>
              <a:r>
                <a:rPr lang="ko-KR" altLang="en-US" sz="1000" b="1" dirty="0" smtClean="0">
                  <a:latin typeface="Calibri" panose="020F0502020204030204" pitchFamily="34" charset="0"/>
                  <a:ea typeface="맑은 고딕" pitchFamily="50" charset="-127"/>
                </a:rPr>
                <a:t>수산물 소비 </a:t>
              </a:r>
              <a:r>
                <a:rPr lang="en-US" altLang="ko-KR" sz="1000" b="1" dirty="0" smtClean="0">
                  <a:latin typeface="Calibri" panose="020F0502020204030204" pitchFamily="34" charset="0"/>
                  <a:ea typeface="맑은 고딕" pitchFamily="50" charset="-127"/>
                </a:rPr>
                <a:t>(LH) </a:t>
              </a:r>
              <a:r>
                <a:rPr lang="ko-KR" altLang="en-US" sz="1000" b="1" dirty="0" smtClean="0">
                  <a:latin typeface="Calibri" panose="020F0502020204030204" pitchFamily="34" charset="0"/>
                  <a:ea typeface="맑은 고딕" pitchFamily="50" charset="-127"/>
                </a:rPr>
                <a:t>경향</a:t>
              </a:r>
              <a:r>
                <a:rPr lang="en-US" altLang="ko-KR" sz="1000" b="1" dirty="0" smtClean="0">
                  <a:latin typeface="Calibri" panose="020F0502020204030204" pitchFamily="34" charset="0"/>
                  <a:ea typeface="맑은 고딕" pitchFamily="50" charset="-127"/>
                </a:rPr>
                <a:t>[2,4]</a:t>
              </a:r>
              <a:endParaRPr lang="ko-KR" altLang="en-US" sz="1100" b="1" dirty="0">
                <a:latin typeface="Calibri" panose="020F0502020204030204" pitchFamily="34" charset="0"/>
                <a:ea typeface="맑은 고딕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36982" y="2673960"/>
              <a:ext cx="500066" cy="387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latin typeface="Calibri" panose="020F0502020204030204" pitchFamily="34" charset="0"/>
                </a:rPr>
                <a:t>(USD)</a:t>
              </a:r>
              <a:endParaRPr lang="ko-KR" altLang="en-US" sz="800" dirty="0">
                <a:latin typeface="Calibri" panose="020F050202020403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85720" y="2535658"/>
              <a:ext cx="500066" cy="387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latin typeface="Calibri" panose="020F0502020204030204" pitchFamily="34" charset="0"/>
                </a:rPr>
                <a:t>(Ton)</a:t>
              </a:r>
              <a:endParaRPr lang="ko-KR" altLang="en-US" sz="800" dirty="0"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73" name="차트 72"/>
          <p:cNvGraphicFramePr/>
          <p:nvPr>
            <p:extLst>
              <p:ext uri="{D42A27DB-BD31-4B8C-83A1-F6EECF244321}">
                <p14:modId xmlns="" xmlns:p14="http://schemas.microsoft.com/office/powerpoint/2010/main" val="4116934404"/>
              </p:ext>
            </p:extLst>
          </p:nvPr>
        </p:nvGraphicFramePr>
        <p:xfrm>
          <a:off x="5385881" y="4937593"/>
          <a:ext cx="4071966" cy="1192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6480062" y="4869160"/>
            <a:ext cx="1883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Calibri" panose="020F0502020204030204" pitchFamily="34" charset="0"/>
                <a:ea typeface="맑은 고딕" pitchFamily="50" charset="-127"/>
              </a:rPr>
              <a:t>중국의 참치 캔 수입량</a:t>
            </a:r>
            <a:r>
              <a:rPr lang="en-US" altLang="ko-KR" sz="1000" b="1" dirty="0" smtClean="0">
                <a:latin typeface="Calibri" panose="020F0502020204030204" pitchFamily="34" charset="0"/>
                <a:ea typeface="맑은 고딕" pitchFamily="50" charset="-127"/>
              </a:rPr>
              <a:t>(ton)</a:t>
            </a:r>
            <a:endParaRPr lang="ko-KR" altLang="en-US" sz="1000" b="1" dirty="0">
              <a:latin typeface="Calibri" panose="020F0502020204030204" pitchFamily="34" charset="0"/>
              <a:ea typeface="맑은 고딕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42844" y="6429396"/>
            <a:ext cx="7396911" cy="428628"/>
            <a:chOff x="142844" y="6429396"/>
            <a:chExt cx="7396911" cy="428628"/>
          </a:xfrm>
        </p:grpSpPr>
        <p:sp>
          <p:nvSpPr>
            <p:cNvPr id="79" name="TextBox 78"/>
            <p:cNvSpPr txBox="1"/>
            <p:nvPr/>
          </p:nvSpPr>
          <p:spPr>
            <a:xfrm>
              <a:off x="142844" y="6442096"/>
              <a:ext cx="84350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Calibri" panose="020F0502020204030204" pitchFamily="34" charset="0"/>
                </a:rPr>
                <a:t>[1] </a:t>
              </a:r>
              <a:r>
                <a:rPr lang="ko-KR" altLang="en-US" sz="800" dirty="0" smtClean="0">
                  <a:latin typeface="Calibri" panose="020F0502020204030204" pitchFamily="34" charset="0"/>
                </a:rPr>
                <a:t>사업보고서</a:t>
              </a:r>
              <a:endParaRPr lang="ko-KR" altLang="en-US" sz="800" dirty="0">
                <a:latin typeface="Calibri" panose="020F050202020403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42844" y="6642580"/>
              <a:ext cx="84830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>
                  <a:latin typeface="Calibri" panose="020F0502020204030204" pitchFamily="34" charset="0"/>
                </a:rPr>
                <a:t>[2] World Bank </a:t>
              </a:r>
              <a:endParaRPr lang="ko-KR" altLang="en-US" sz="800" b="1" dirty="0">
                <a:latin typeface="Calibri" panose="020F050202020403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039071" y="6429396"/>
              <a:ext cx="23503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>
                  <a:latin typeface="Calibri" panose="020F0502020204030204" pitchFamily="34" charset="0"/>
                </a:rPr>
                <a:t>[3] Food and Agriculture Organization of U.S. (FAO)</a:t>
              </a:r>
              <a:endParaRPr lang="ko-KR" altLang="en-US" sz="800" b="1" dirty="0">
                <a:latin typeface="Calibri" panose="020F050202020403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039071" y="6642580"/>
              <a:ext cx="25314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>
                  <a:latin typeface="Calibri" panose="020F0502020204030204" pitchFamily="34" charset="0"/>
                </a:rPr>
                <a:t>[4] Food Consumption Trends in China, Zhou </a:t>
              </a:r>
              <a:r>
                <a:rPr lang="en-US" altLang="ko-KR" sz="800" b="1" i="1" dirty="0" smtClean="0">
                  <a:latin typeface="Calibri" panose="020F0502020204030204" pitchFamily="34" charset="0"/>
                </a:rPr>
                <a:t>et al. </a:t>
              </a:r>
              <a:r>
                <a:rPr lang="en-US" altLang="ko-KR" sz="800" b="1" dirty="0" smtClean="0">
                  <a:latin typeface="Calibri" panose="020F0502020204030204" pitchFamily="34" charset="0"/>
                </a:rPr>
                <a:t>2012</a:t>
              </a:r>
              <a:endParaRPr lang="ko-KR" altLang="en-US" sz="800" b="1" dirty="0">
                <a:latin typeface="Calibri" panose="020F050202020403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857884" y="6429396"/>
              <a:ext cx="168187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>
                  <a:latin typeface="Calibri" panose="020F0502020204030204" pitchFamily="34" charset="0"/>
                </a:rPr>
                <a:t>[5] </a:t>
              </a:r>
              <a:r>
                <a:rPr lang="en-US" altLang="ko-KR" sz="800" b="1" dirty="0" err="1" smtClean="0">
                  <a:latin typeface="Calibri" panose="020F0502020204030204" pitchFamily="34" charset="0"/>
                </a:rPr>
                <a:t>Infofish</a:t>
              </a:r>
              <a:r>
                <a:rPr lang="en-US" altLang="ko-KR" sz="800" b="1" dirty="0" smtClean="0">
                  <a:latin typeface="Calibri" panose="020F0502020204030204" pitchFamily="34" charset="0"/>
                </a:rPr>
                <a:t>, Fatima </a:t>
              </a:r>
              <a:r>
                <a:rPr lang="en-US" altLang="ko-KR" sz="800" b="1" dirty="0" err="1" smtClean="0">
                  <a:latin typeface="Calibri" panose="020F0502020204030204" pitchFamily="34" charset="0"/>
                </a:rPr>
                <a:t>Ferdouse</a:t>
              </a:r>
              <a:r>
                <a:rPr lang="en-US" altLang="ko-KR" sz="800" b="1" dirty="0" smtClean="0">
                  <a:latin typeface="Calibri" panose="020F0502020204030204" pitchFamily="34" charset="0"/>
                </a:rPr>
                <a:t>, 2011 </a:t>
              </a:r>
              <a:endParaRPr lang="ko-KR" altLang="en-US" sz="800" b="1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74817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6436534" y="218252"/>
            <a:ext cx="1082215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 latinLnBrk="0">
              <a:spcBef>
                <a:spcPct val="500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None/>
              <a:defRPr/>
            </a:pPr>
            <a:r>
              <a:rPr lang="ko-KR" altLang="en-US" sz="1050" dirty="0">
                <a:solidFill>
                  <a:srgbClr val="004785"/>
                </a:solidFill>
              </a:rPr>
              <a:t>연도별 매출 추정</a:t>
            </a:r>
            <a:endParaRPr lang="en-US" altLang="ko-KR" sz="1050" baseline="30000" dirty="0">
              <a:solidFill>
                <a:srgbClr val="004785"/>
              </a:solidFill>
            </a:endParaRPr>
          </a:p>
        </p:txBody>
      </p: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4708342" y="358778"/>
            <a:ext cx="1335087" cy="2174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fontAlgn="base" latinLnBrk="0" hangingPunct="0">
              <a:spcBef>
                <a:spcPts val="2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None/>
              <a:defRPr/>
            </a:pPr>
            <a:r>
              <a:rPr lang="ko-KR" altLang="en-US" sz="1050" dirty="0">
                <a:solidFill>
                  <a:srgbClr val="004785"/>
                </a:solidFill>
              </a:rPr>
              <a:t>설명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gray">
          <a:xfrm>
            <a:off x="0" y="576492"/>
            <a:ext cx="9601200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54864" tIns="0" rIns="0" bIns="0" anchor="ctr">
            <a:spAutoFit/>
          </a:bodyPr>
          <a:lstStyle/>
          <a:p>
            <a:pPr fontAlgn="base" latinLnBrk="0">
              <a:spcBef>
                <a:spcPct val="50000"/>
              </a:spcBef>
              <a:spcAft>
                <a:spcPct val="0"/>
              </a:spcAft>
              <a:tabLst>
                <a:tab pos="311150" algn="l"/>
              </a:tabLst>
            </a:pPr>
            <a:endParaRPr lang="ko-KR" altLang="en-US" sz="1400" i="1">
              <a:solidFill>
                <a:srgbClr val="FFFFFF"/>
              </a:solidFill>
              <a:ea typeface="돋움체" pitchFamily="49" charset="-127"/>
            </a:endParaRPr>
          </a:p>
        </p:txBody>
      </p:sp>
      <p:sp>
        <p:nvSpPr>
          <p:cNvPr id="128" name="Text Box 6"/>
          <p:cNvSpPr txBox="1">
            <a:spLocks noChangeArrowheads="1"/>
          </p:cNvSpPr>
          <p:nvPr/>
        </p:nvSpPr>
        <p:spPr bwMode="gray">
          <a:xfrm>
            <a:off x="0" y="576263"/>
            <a:ext cx="104013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864" tIns="0" rIns="0" bIns="0" anchor="ctr">
            <a:spAutoFit/>
          </a:bodyPr>
          <a:lstStyle>
            <a:lvl1pPr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1pPr>
            <a:lvl2pPr marL="742950" indent="-28575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2pPr>
            <a:lvl3pPr marL="1143000" indent="-22860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3pPr>
            <a:lvl4pPr marL="1600200" indent="-22860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4pPr>
            <a:lvl5pPr marL="2057400" indent="-22860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9pPr>
          </a:lstStyle>
          <a:p>
            <a:pPr eaLnBrk="1" hangingPunct="1"/>
            <a:r>
              <a:rPr lang="en-GB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5. </a:t>
            </a:r>
            <a:r>
              <a:rPr lang="ko-KR" altLang="en-US" sz="1400" dirty="0" smtClean="0">
                <a:solidFill>
                  <a:srgbClr val="FFFFFF"/>
                </a:solidFill>
                <a:ea typeface="HY견고딕" pitchFamily="18" charset="-127"/>
              </a:rPr>
              <a:t>사업부별</a:t>
            </a:r>
            <a:r>
              <a:rPr lang="ko-KR" altLang="en-US" sz="1400" b="1" dirty="0" smtClean="0">
                <a:solidFill>
                  <a:srgbClr val="FFFFFF"/>
                </a:solidFill>
                <a:ea typeface="HY견고딕" pitchFamily="18" charset="-127"/>
              </a:rPr>
              <a:t> </a:t>
            </a:r>
            <a:r>
              <a:rPr lang="en-US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 REVENUE FORECASTING </a:t>
            </a:r>
            <a:r>
              <a:rPr lang="en-US" altLang="ko-KR" sz="1400" dirty="0">
                <a:solidFill>
                  <a:srgbClr val="FFFFFF"/>
                </a:solidFill>
                <a:ea typeface="HY견고딕" pitchFamily="18" charset="-127"/>
              </a:rPr>
              <a:t>–</a:t>
            </a:r>
            <a:r>
              <a:rPr lang="en-US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 </a:t>
            </a:r>
            <a:r>
              <a:rPr lang="ko-KR" altLang="en-US" sz="1400" b="1" dirty="0" smtClean="0">
                <a:solidFill>
                  <a:srgbClr val="FFFFFF"/>
                </a:solidFill>
                <a:ea typeface="HY견고딕" pitchFamily="18" charset="-127"/>
              </a:rPr>
              <a:t>일반식품 부문</a:t>
            </a:r>
            <a:r>
              <a:rPr lang="en-US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(</a:t>
            </a:r>
            <a:r>
              <a:rPr lang="ko-KR" altLang="en-US" sz="1400" b="1" dirty="0" smtClean="0">
                <a:solidFill>
                  <a:srgbClr val="FFFFFF"/>
                </a:solidFill>
                <a:ea typeface="HY견고딕" pitchFamily="18" charset="-127"/>
              </a:rPr>
              <a:t>참치</a:t>
            </a:r>
            <a:r>
              <a:rPr lang="en-US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)</a:t>
            </a:r>
            <a:endParaRPr lang="ko-KR" altLang="en-US" sz="1400" i="1" dirty="0">
              <a:solidFill>
                <a:srgbClr val="FFFFFF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08028" y="1606550"/>
            <a:ext cx="4300314" cy="4648200"/>
            <a:chOff x="381001" y="1606550"/>
            <a:chExt cx="3275857" cy="4648200"/>
          </a:xfrm>
        </p:grpSpPr>
        <p:sp>
          <p:nvSpPr>
            <p:cNvPr id="125" name="Line 21"/>
            <p:cNvSpPr>
              <a:spLocks noChangeShapeType="1"/>
            </p:cNvSpPr>
            <p:nvPr/>
          </p:nvSpPr>
          <p:spPr bwMode="auto">
            <a:xfrm>
              <a:off x="497159" y="2492896"/>
              <a:ext cx="290845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800">
                <a:solidFill>
                  <a:srgbClr val="004785"/>
                </a:solidFill>
                <a:ea typeface="굴림" pitchFamily="50" charset="-127"/>
              </a:endParaRPr>
            </a:p>
          </p:txBody>
        </p:sp>
        <p:sp>
          <p:nvSpPr>
            <p:cNvPr id="132" name="Rectangle 9"/>
            <p:cNvSpPr>
              <a:spLocks noChangeArrowheads="1"/>
            </p:cNvSpPr>
            <p:nvPr/>
          </p:nvSpPr>
          <p:spPr bwMode="auto">
            <a:xfrm>
              <a:off x="381001" y="2139950"/>
              <a:ext cx="3275857" cy="4114800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0000" tIns="90000" rIns="90000" bIns="46800"/>
            <a:lstStyle/>
            <a:p>
              <a:pPr marL="182563" lvl="1" indent="-180975" algn="ctr" defTabSz="900113" eaLnBrk="0" latinLnBrk="0" hangingPunct="0">
                <a:buClr>
                  <a:srgbClr val="004785"/>
                </a:buClr>
                <a:buFont typeface="Wingdings" pitchFamily="2" charset="2"/>
                <a:buChar char="n"/>
              </a:pPr>
              <a:endParaRPr lang="en-GB" altLang="ko-KR" sz="1200">
                <a:solidFill>
                  <a:srgbClr val="004785"/>
                </a:solidFill>
              </a:endParaRPr>
            </a:p>
          </p:txBody>
        </p:sp>
        <p:sp>
          <p:nvSpPr>
            <p:cNvPr id="133" name="Rectangle 10"/>
            <p:cNvSpPr>
              <a:spLocks noChangeArrowheads="1"/>
            </p:cNvSpPr>
            <p:nvPr/>
          </p:nvSpPr>
          <p:spPr bwMode="auto">
            <a:xfrm>
              <a:off x="381001" y="1606550"/>
              <a:ext cx="3275857" cy="53340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defTabSz="762000" eaLnBrk="0" latinLnBrk="0" hangingPunct="0"/>
              <a:r>
                <a:rPr lang="ko-KR" altLang="en-US" sz="1600" dirty="0" smtClean="0">
                  <a:solidFill>
                    <a:srgbClr val="FFFFFF"/>
                  </a:solidFill>
                </a:rPr>
                <a:t>해외 시장 내 동원참치의 </a:t>
              </a:r>
              <a:r>
                <a:rPr lang="en-US" altLang="ko-KR" sz="1600" dirty="0" smtClean="0">
                  <a:solidFill>
                    <a:srgbClr val="FFFFFF"/>
                  </a:solidFill>
                </a:rPr>
                <a:t>M/S</a:t>
              </a:r>
              <a:endParaRPr lang="en-US" altLang="ko-KR" sz="1600" dirty="0">
                <a:solidFill>
                  <a:srgbClr val="FFFFFF"/>
                </a:solidFill>
              </a:endParaRPr>
            </a:p>
          </p:txBody>
        </p:sp>
        <p:sp>
          <p:nvSpPr>
            <p:cNvPr id="150" name="Rectangle 19"/>
            <p:cNvSpPr/>
            <p:nvPr/>
          </p:nvSpPr>
          <p:spPr>
            <a:xfrm>
              <a:off x="520254" y="2193805"/>
              <a:ext cx="294782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" lvl="1" algn="ctr" defTabSz="900113" eaLnBrk="0" latinLnBrk="0" hangingPunct="0">
                <a:spcAft>
                  <a:spcPct val="20000"/>
                </a:spcAft>
                <a:buClr>
                  <a:srgbClr val="004785"/>
                </a:buClr>
                <a:defRPr/>
              </a:pPr>
              <a:r>
                <a:rPr lang="ko-KR" altLang="en-US" sz="13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일본</a:t>
              </a:r>
              <a:r>
                <a:rPr lang="en-US" altLang="ko-KR" sz="13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, </a:t>
              </a:r>
              <a:r>
                <a:rPr lang="ko-KR" altLang="en-US" sz="13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미국 내 동원참치의 </a:t>
              </a:r>
              <a:r>
                <a:rPr lang="en-US" altLang="ko-KR" sz="13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M/S</a:t>
              </a:r>
              <a:r>
                <a:rPr lang="ko-KR" altLang="en-US" sz="13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변화는 제한적일 것</a:t>
              </a:r>
              <a:r>
                <a:rPr lang="en-US" altLang="ko-KR" sz="13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.</a:t>
              </a:r>
              <a:r>
                <a:rPr lang="ko-KR" altLang="en-US" sz="13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  </a:t>
              </a:r>
              <a:endParaRPr lang="ko-KR" altLang="en-US" sz="1300" dirty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1" name="Rectangle 55"/>
            <p:cNvSpPr>
              <a:spLocks noChangeArrowheads="1"/>
            </p:cNvSpPr>
            <p:nvPr/>
          </p:nvSpPr>
          <p:spPr bwMode="auto">
            <a:xfrm>
              <a:off x="596556" y="2564904"/>
              <a:ext cx="2871518" cy="52168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146050" lvl="1" indent="-144463" defTabSz="900113" eaLnBrk="0" latinLnBrk="0" hangingPunct="0">
                <a:spcAft>
                  <a:spcPct val="20000"/>
                </a:spcAft>
                <a:buClr>
                  <a:srgbClr val="004785"/>
                </a:buClr>
                <a:buFont typeface="Wingdings" pitchFamily="2" charset="2"/>
                <a:buChar char="n"/>
                <a:defRPr/>
              </a:pPr>
              <a:r>
                <a:rPr lang="ko-KR" altLang="en-US" sz="10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현</a:t>
              </a:r>
              <a:r>
                <a:rPr lang="ko-KR" altLang="en-US" sz="1000" dirty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지</a:t>
              </a:r>
              <a:r>
                <a:rPr lang="ko-KR" altLang="en-US" sz="10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 진출해 있는 참치 캔 브랜드가 매우 많음</a:t>
              </a:r>
              <a:r>
                <a:rPr lang="en-US" altLang="ko-KR" sz="10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.</a:t>
              </a:r>
            </a:p>
            <a:p>
              <a:pPr marL="630237" lvl="2" indent="-171450" defTabSz="900113" eaLnBrk="0" latinLnBrk="0" hangingPunct="0">
                <a:spcAft>
                  <a:spcPct val="20000"/>
                </a:spcAft>
                <a:buClr>
                  <a:srgbClr val="004785"/>
                </a:buClr>
                <a:buFont typeface="Arial" panose="020B0604020202020204" pitchFamily="34" charset="0"/>
                <a:buChar char="•"/>
                <a:defRPr/>
              </a:pPr>
              <a:r>
                <a:rPr lang="ko-KR" altLang="en-US" sz="10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일본</a:t>
              </a:r>
              <a:r>
                <a:rPr lang="en-US" altLang="ko-KR" sz="1000" dirty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: 100+ </a:t>
              </a:r>
              <a:r>
                <a:rPr lang="ko-KR" altLang="en-US" sz="1000" dirty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미국</a:t>
              </a:r>
              <a:r>
                <a:rPr lang="en-US" altLang="ko-KR" sz="1000" dirty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: 300</a:t>
              </a:r>
              <a:r>
                <a:rPr lang="en-US" altLang="ko-KR" sz="10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+ </a:t>
              </a:r>
              <a:r>
                <a:rPr lang="en-US" altLang="ko-KR" sz="8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(</a:t>
              </a:r>
              <a:r>
                <a:rPr lang="ko-KR" altLang="en-US" sz="8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미국 판매 중 참치 동원참치 </a:t>
              </a:r>
              <a:r>
                <a:rPr lang="en-US" altLang="ko-KR" sz="80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unlisted[1])</a:t>
              </a:r>
            </a:p>
            <a:p>
              <a:pPr marL="146050" lvl="1" indent="-144463" defTabSz="900113" eaLnBrk="0" latinLnBrk="0" hangingPunct="0">
                <a:spcAft>
                  <a:spcPct val="20000"/>
                </a:spcAft>
                <a:buClr>
                  <a:srgbClr val="004785"/>
                </a:buClr>
                <a:buFont typeface="Wingdings" pitchFamily="2" charset="2"/>
                <a:buChar char="n"/>
                <a:defRPr/>
              </a:pPr>
              <a:r>
                <a:rPr lang="en-US" altLang="ko-KR" sz="99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Product Line, </a:t>
              </a:r>
              <a:r>
                <a:rPr lang="ko-KR" altLang="en-US" sz="99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규모 측면에서 동원참치가 경쟁우위를 지닐 요소 無</a:t>
              </a:r>
              <a:r>
                <a:rPr lang="en-US" altLang="ko-KR" sz="99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 </a:t>
              </a:r>
              <a:r>
                <a:rPr lang="ko-KR" altLang="en-US" sz="990" dirty="0" smtClean="0">
                  <a:gradFill>
                    <a:gsLst>
                      <a:gs pos="100000">
                        <a:srgbClr val="004785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rPr>
                <a:t>  </a:t>
              </a:r>
              <a:endParaRPr lang="en-US" altLang="ko-KR" sz="99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2" name="Rectangle 55"/>
            <p:cNvSpPr>
              <a:spLocks noChangeArrowheads="1"/>
            </p:cNvSpPr>
            <p:nvPr/>
          </p:nvSpPr>
          <p:spPr bwMode="auto">
            <a:xfrm>
              <a:off x="596556" y="3769295"/>
              <a:ext cx="2983430" cy="1538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146050" lvl="1" indent="-144463" defTabSz="900113" eaLnBrk="0" latinLnBrk="0" hangingPunct="0">
                <a:spcAft>
                  <a:spcPct val="20000"/>
                </a:spcAft>
                <a:buClr>
                  <a:srgbClr val="004785"/>
                </a:buClr>
                <a:buFont typeface="Wingdings" pitchFamily="2" charset="2"/>
                <a:buChar char="n"/>
                <a:defRPr/>
              </a:pPr>
              <a:endParaRPr lang="en-US" altLang="ko-KR" sz="10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35" name="Rectangle 10"/>
          <p:cNvSpPr>
            <a:spLocks noChangeArrowheads="1"/>
          </p:cNvSpPr>
          <p:nvPr/>
        </p:nvSpPr>
        <p:spPr bwMode="auto">
          <a:xfrm>
            <a:off x="5205537" y="1606550"/>
            <a:ext cx="4427984" cy="533400"/>
          </a:xfrm>
          <a:prstGeom prst="rect">
            <a:avLst/>
          </a:prstGeom>
          <a:solidFill>
            <a:schemeClr val="tx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762000" eaLnBrk="0" latinLnBrk="0" hangingPunct="0"/>
            <a:r>
              <a:rPr lang="ko-KR" altLang="en-US" sz="1600" dirty="0" smtClean="0">
                <a:solidFill>
                  <a:srgbClr val="FFFFFF"/>
                </a:solidFill>
              </a:rPr>
              <a:t>해외 시장 내 동원참치의 </a:t>
            </a:r>
            <a:r>
              <a:rPr lang="en-US" altLang="ko-KR" sz="1600" dirty="0" smtClean="0">
                <a:solidFill>
                  <a:srgbClr val="FFFFFF"/>
                </a:solidFill>
              </a:rPr>
              <a:t>M/S</a:t>
            </a:r>
            <a:r>
              <a:rPr lang="ko-KR" altLang="en-US" sz="1600" dirty="0" smtClean="0">
                <a:solidFill>
                  <a:srgbClr val="FFFFFF"/>
                </a:solidFill>
              </a:rPr>
              <a:t> </a:t>
            </a:r>
            <a:r>
              <a:rPr lang="en-US" altLang="ko-KR" sz="1600" dirty="0" smtClean="0">
                <a:solidFill>
                  <a:srgbClr val="FFFFFF"/>
                </a:solidFill>
              </a:rPr>
              <a:t>(</a:t>
            </a:r>
            <a:r>
              <a:rPr lang="ko-KR" altLang="en-US" sz="1600" dirty="0" smtClean="0">
                <a:solidFill>
                  <a:srgbClr val="FFFFFF"/>
                </a:solidFill>
              </a:rPr>
              <a:t>중국</a:t>
            </a:r>
            <a:r>
              <a:rPr lang="en-US" altLang="ko-KR" sz="16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79" name="Rectangle 46"/>
          <p:cNvSpPr>
            <a:spLocks noChangeArrowheads="1"/>
          </p:cNvSpPr>
          <p:nvPr/>
        </p:nvSpPr>
        <p:spPr bwMode="gray">
          <a:xfrm>
            <a:off x="5269778" y="2564904"/>
            <a:ext cx="4354117" cy="53860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80975" lvl="1" indent="-179388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Char char="n"/>
              <a:tabLst>
                <a:tab pos="1152525" algn="l"/>
              </a:tabLst>
            </a:pP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2013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년 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11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월 현재 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207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개 매장에 동원참치 진출</a:t>
            </a:r>
          </a:p>
          <a:p>
            <a:pPr marL="312738" lvl="2" indent="-130175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Arial" charset="0"/>
              <a:buChar char="–"/>
              <a:tabLst>
                <a:tab pos="1152525" algn="l"/>
              </a:tabLst>
            </a:pP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광명그룹이 보유한 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30,000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개 채널 이용 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(2016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년까지 계획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, IR)</a:t>
            </a:r>
          </a:p>
          <a:p>
            <a:pPr marL="182563" lvl="2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tabLst>
                <a:tab pos="1152525" algn="l"/>
              </a:tabLst>
            </a:pP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→ 2016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년 까지  동원참치 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30,000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개 채널에 확대된다고 가정 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(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선형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)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</a:t>
            </a:r>
            <a:endParaRPr kumimoji="1" lang="ko-KR" altLang="en-US" sz="900" dirty="0">
              <a:solidFill>
                <a:srgbClr val="004785"/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gray">
          <a:xfrm>
            <a:off x="384177" y="931863"/>
            <a:ext cx="92170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solidFill>
                  <a:srgbClr val="004785"/>
                </a:solidFill>
              </a:rPr>
              <a:t>광명그룹</a:t>
            </a:r>
            <a:r>
              <a:rPr lang="en-US" altLang="ko-KR" dirty="0" smtClean="0">
                <a:solidFill>
                  <a:srgbClr val="004785"/>
                </a:solidFill>
              </a:rPr>
              <a:t>(Bright Food)</a:t>
            </a:r>
            <a:r>
              <a:rPr lang="ko-KR" altLang="en-US" dirty="0" smtClean="0">
                <a:solidFill>
                  <a:srgbClr val="004785"/>
                </a:solidFill>
              </a:rPr>
              <a:t>와의 제휴로 인한 판매채널 증대효과를 기대할 수 있으며</a:t>
            </a:r>
            <a:r>
              <a:rPr lang="en-US" altLang="ko-KR" dirty="0" smtClean="0">
                <a:solidFill>
                  <a:srgbClr val="004785"/>
                </a:solidFill>
              </a:rPr>
              <a:t>, </a:t>
            </a:r>
            <a:r>
              <a:rPr lang="ko-KR" altLang="en-US" dirty="0">
                <a:solidFill>
                  <a:srgbClr val="004785"/>
                </a:solidFill>
              </a:rPr>
              <a:t>해외 시장 내 </a:t>
            </a:r>
            <a:r>
              <a:rPr lang="ko-KR" altLang="en-US" dirty="0" smtClean="0">
                <a:solidFill>
                  <a:srgbClr val="004785"/>
                </a:solidFill>
              </a:rPr>
              <a:t>기타 요인으로 인한 동원참치의 </a:t>
            </a:r>
            <a:r>
              <a:rPr lang="en-US" altLang="ko-KR" dirty="0">
                <a:solidFill>
                  <a:srgbClr val="004785"/>
                </a:solidFill>
              </a:rPr>
              <a:t>M/S </a:t>
            </a:r>
            <a:r>
              <a:rPr lang="ko-KR" altLang="en-US" dirty="0">
                <a:solidFill>
                  <a:srgbClr val="004785"/>
                </a:solidFill>
              </a:rPr>
              <a:t>변화는 </a:t>
            </a:r>
            <a:r>
              <a:rPr lang="ko-KR" altLang="en-US" dirty="0" smtClean="0">
                <a:solidFill>
                  <a:srgbClr val="004785"/>
                </a:solidFill>
              </a:rPr>
              <a:t>제한적이다</a:t>
            </a:r>
            <a:r>
              <a:rPr lang="en-US" altLang="ko-KR" dirty="0" smtClean="0">
                <a:solidFill>
                  <a:srgbClr val="004785"/>
                </a:solidFill>
              </a:rPr>
              <a:t>. </a:t>
            </a:r>
            <a:endParaRPr lang="en-US" altLang="ko-KR" dirty="0">
              <a:solidFill>
                <a:srgbClr val="004785"/>
              </a:solidFill>
            </a:endParaRPr>
          </a:p>
        </p:txBody>
      </p:sp>
      <p:sp>
        <p:nvSpPr>
          <p:cNvPr id="63" name="Rectangle 9"/>
          <p:cNvSpPr>
            <a:spLocks noChangeArrowheads="1"/>
          </p:cNvSpPr>
          <p:nvPr/>
        </p:nvSpPr>
        <p:spPr bwMode="auto">
          <a:xfrm>
            <a:off x="5208088" y="2135588"/>
            <a:ext cx="4432870" cy="4114800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lIns="90000" tIns="90000" rIns="90000" bIns="46800"/>
          <a:lstStyle/>
          <a:p>
            <a:pPr marL="182563" lvl="1" indent="-180975" algn="ctr" defTabSz="900113" eaLnBrk="0" latinLnBrk="0" hangingPunct="0">
              <a:buClr>
                <a:srgbClr val="004785"/>
              </a:buClr>
              <a:buFont typeface="Wingdings" pitchFamily="2" charset="2"/>
              <a:buChar char="n"/>
            </a:pPr>
            <a:endParaRPr lang="en-GB" altLang="ko-KR" sz="1200">
              <a:solidFill>
                <a:srgbClr val="004785"/>
              </a:solidFill>
            </a:endParaRPr>
          </a:p>
        </p:txBody>
      </p:sp>
      <p:sp>
        <p:nvSpPr>
          <p:cNvPr id="68" name="Line 21"/>
          <p:cNvSpPr>
            <a:spLocks noChangeShapeType="1"/>
          </p:cNvSpPr>
          <p:nvPr/>
        </p:nvSpPr>
        <p:spPr bwMode="auto">
          <a:xfrm>
            <a:off x="5375884" y="2501582"/>
            <a:ext cx="422531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srgbClr val="004785"/>
              </a:solidFill>
              <a:ea typeface="굴림" pitchFamily="50" charset="-127"/>
            </a:endParaRPr>
          </a:p>
        </p:txBody>
      </p:sp>
      <p:sp>
        <p:nvSpPr>
          <p:cNvPr id="69" name="Rectangle 19"/>
          <p:cNvSpPr/>
          <p:nvPr/>
        </p:nvSpPr>
        <p:spPr>
          <a:xfrm>
            <a:off x="5241032" y="2189458"/>
            <a:ext cx="4320481" cy="28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7" lvl="1" defTabSz="900113" eaLnBrk="0" latinLnBrk="0" hangingPunct="0">
              <a:spcAft>
                <a:spcPct val="20000"/>
              </a:spcAft>
              <a:buClr>
                <a:srgbClr val="004785"/>
              </a:buClr>
              <a:defRPr/>
            </a:pPr>
            <a:r>
              <a:rPr lang="ko-KR" altLang="en-US" sz="128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광명그룹</a:t>
            </a:r>
            <a:r>
              <a:rPr lang="en-US" altLang="ko-KR" sz="128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(Bright Food)</a:t>
            </a:r>
            <a:r>
              <a:rPr lang="ko-KR" altLang="en-US" sz="128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의 판매채</a:t>
            </a:r>
            <a:r>
              <a:rPr lang="ko-KR" altLang="en-US" sz="1280" dirty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널</a:t>
            </a:r>
            <a:r>
              <a:rPr lang="ko-KR" altLang="en-US" sz="128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에 대한 효과는 긍정적</a:t>
            </a:r>
            <a:r>
              <a:rPr lang="en-US" altLang="ko-KR" sz="1280" dirty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.</a:t>
            </a:r>
            <a:endParaRPr lang="ko-KR" altLang="en-US" sz="1280" dirty="0">
              <a:gradFill>
                <a:gsLst>
                  <a:gs pos="100000">
                    <a:srgbClr val="004785"/>
                  </a:gs>
                  <a:gs pos="100000">
                    <a:srgbClr val="3E7898">
                      <a:tint val="23500"/>
                      <a:satMod val="160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0" y="6525344"/>
            <a:ext cx="11224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[1] Seafood Source</a:t>
            </a:r>
            <a:endParaRPr lang="ko-KR" altLang="en-US" sz="800" b="1" dirty="0"/>
          </a:p>
        </p:txBody>
      </p:sp>
      <p:sp>
        <p:nvSpPr>
          <p:cNvPr id="55" name="Line 21"/>
          <p:cNvSpPr>
            <a:spLocks noChangeShapeType="1"/>
          </p:cNvSpPr>
          <p:nvPr/>
        </p:nvSpPr>
        <p:spPr bwMode="auto">
          <a:xfrm>
            <a:off x="567103" y="3977431"/>
            <a:ext cx="381800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srgbClr val="004785"/>
              </a:solidFill>
              <a:ea typeface="굴림" pitchFamily="50" charset="-127"/>
            </a:endParaRPr>
          </a:p>
        </p:txBody>
      </p:sp>
      <p:sp>
        <p:nvSpPr>
          <p:cNvPr id="57" name="Rectangle 19"/>
          <p:cNvSpPr/>
          <p:nvPr/>
        </p:nvSpPr>
        <p:spPr>
          <a:xfrm>
            <a:off x="560512" y="3670149"/>
            <a:ext cx="386969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7" lvl="1" algn="ctr" defTabSz="900113" eaLnBrk="0" latinLnBrk="0" hangingPunct="0">
              <a:spcAft>
                <a:spcPct val="20000"/>
              </a:spcAft>
              <a:buClr>
                <a:srgbClr val="004785"/>
              </a:buClr>
              <a:defRPr/>
            </a:pPr>
            <a:r>
              <a:rPr lang="ko-KR" altLang="en-US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중국시장 내 동원참치의 </a:t>
            </a:r>
            <a:r>
              <a:rPr lang="en-US" altLang="ko-KR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M/S</a:t>
            </a:r>
            <a:r>
              <a:rPr lang="ko-KR" altLang="en-US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변화 또한 제한적</a:t>
            </a:r>
            <a:r>
              <a:rPr lang="en-US" altLang="ko-KR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.</a:t>
            </a:r>
            <a:endParaRPr lang="ko-KR" altLang="en-US" sz="1300" dirty="0">
              <a:gradFill>
                <a:gsLst>
                  <a:gs pos="100000">
                    <a:srgbClr val="004785"/>
                  </a:gs>
                  <a:gs pos="100000">
                    <a:srgbClr val="3E7898">
                      <a:tint val="23500"/>
                      <a:satMod val="160000"/>
                    </a:srgbClr>
                  </a:gs>
                </a:gsLst>
                <a:lin ang="5400000" scaled="0"/>
              </a:gradFill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993" y="5129559"/>
            <a:ext cx="3769528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" name="Rectangle 55"/>
          <p:cNvSpPr>
            <a:spLocks noChangeArrowheads="1"/>
          </p:cNvSpPr>
          <p:nvPr/>
        </p:nvSpPr>
        <p:spPr bwMode="auto">
          <a:xfrm>
            <a:off x="704527" y="4162403"/>
            <a:ext cx="3892849" cy="70262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46050" lvl="1" indent="-144463" defTabSz="900113" eaLnBrk="0" latinLnBrk="0" hangingPunct="0">
              <a:spcAft>
                <a:spcPct val="20000"/>
              </a:spcAft>
              <a:buClr>
                <a:srgbClr val="004785"/>
              </a:buClr>
              <a:buFont typeface="Wingdings" pitchFamily="2" charset="2"/>
              <a:buChar char="n"/>
              <a:defRPr/>
            </a:pPr>
            <a:r>
              <a:rPr lang="en-US" altLang="ko-KR" sz="10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‘Century’ </a:t>
            </a:r>
            <a:r>
              <a:rPr lang="ko-KR" altLang="en-US" sz="10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참치 캔</a:t>
            </a:r>
            <a:r>
              <a:rPr lang="en-US" altLang="ko-KR" sz="10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: Century </a:t>
            </a:r>
            <a:r>
              <a:rPr lang="en-US" altLang="ko-KR" sz="1000" dirty="0" err="1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Paciic</a:t>
            </a:r>
            <a:r>
              <a:rPr lang="en-US" altLang="ko-KR" sz="10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, Thai Union </a:t>
            </a:r>
            <a:r>
              <a:rPr lang="ko-KR" altLang="en-US" sz="10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공동기획</a:t>
            </a:r>
            <a:endParaRPr lang="en-US" altLang="ko-KR" sz="1000" dirty="0">
              <a:gradFill>
                <a:gsLst>
                  <a:gs pos="100000">
                    <a:srgbClr val="004785"/>
                  </a:gs>
                  <a:gs pos="100000">
                    <a:srgbClr val="3E7898">
                      <a:tint val="23500"/>
                      <a:satMod val="160000"/>
                    </a:srgbClr>
                  </a:gs>
                </a:gsLst>
                <a:lin ang="5400000" scaled="0"/>
              </a:gradFill>
            </a:endParaRPr>
          </a:p>
          <a:p>
            <a:pPr marL="630237" lvl="2" indent="-171450" defTabSz="900113" eaLnBrk="0" latinLnBrk="0" hangingPunct="0">
              <a:spcAft>
                <a:spcPct val="20000"/>
              </a:spcAft>
              <a:buClr>
                <a:srgbClr val="004785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99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현재 중국 내 점유율 </a:t>
            </a:r>
            <a:r>
              <a:rPr lang="en-US" altLang="ko-KR" sz="99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1</a:t>
            </a:r>
            <a:r>
              <a:rPr lang="ko-KR" altLang="en-US" sz="99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위</a:t>
            </a:r>
            <a:endParaRPr lang="en-US" altLang="ko-KR" sz="990" dirty="0" smtClean="0">
              <a:gradFill>
                <a:gsLst>
                  <a:gs pos="100000">
                    <a:srgbClr val="004785"/>
                  </a:gs>
                  <a:gs pos="100000">
                    <a:srgbClr val="3E7898">
                      <a:tint val="23500"/>
                      <a:satMod val="160000"/>
                    </a:srgbClr>
                  </a:gs>
                </a:gsLst>
                <a:lin ang="5400000" scaled="0"/>
              </a:gradFill>
            </a:endParaRPr>
          </a:p>
          <a:p>
            <a:pPr marL="146050" lvl="1" indent="-144463" defTabSz="900113" eaLnBrk="0" latinLnBrk="0" hangingPunct="0">
              <a:spcAft>
                <a:spcPct val="20000"/>
              </a:spcAft>
              <a:buClr>
                <a:srgbClr val="004785"/>
              </a:buClr>
              <a:buFont typeface="Wingdings" pitchFamily="2" charset="2"/>
              <a:buChar char="n"/>
              <a:defRPr/>
            </a:pPr>
            <a:r>
              <a:rPr lang="ko-KR" altLang="en-US" sz="99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동사 비해 다양한 </a:t>
            </a:r>
            <a:r>
              <a:rPr lang="en-US" altLang="ko-KR" sz="99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Product Line </a:t>
            </a:r>
            <a:r>
              <a:rPr lang="ko-KR" altLang="en-US" sz="99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보유</a:t>
            </a:r>
            <a:endParaRPr lang="en-US" altLang="ko-KR" sz="990" dirty="0" smtClean="0">
              <a:gradFill>
                <a:gsLst>
                  <a:gs pos="100000">
                    <a:srgbClr val="004785"/>
                  </a:gs>
                  <a:gs pos="100000">
                    <a:srgbClr val="3E7898">
                      <a:tint val="23500"/>
                      <a:satMod val="160000"/>
                    </a:srgbClr>
                  </a:gs>
                </a:gsLst>
                <a:lin ang="5400000" scaled="0"/>
              </a:gradFill>
            </a:endParaRPr>
          </a:p>
          <a:p>
            <a:pPr marL="146050" lvl="1" indent="-144463" defTabSz="900113" eaLnBrk="0" latinLnBrk="0" hangingPunct="0">
              <a:spcAft>
                <a:spcPct val="20000"/>
              </a:spcAft>
              <a:buClr>
                <a:srgbClr val="004785"/>
              </a:buClr>
              <a:buFont typeface="Wingdings" pitchFamily="2" charset="2"/>
              <a:buChar char="n"/>
              <a:defRPr/>
            </a:pPr>
            <a:r>
              <a:rPr lang="ko-KR" altLang="en-US" sz="99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중국에서 판매중인 동원참치 가격과 비슷한 가격대</a:t>
            </a:r>
            <a:r>
              <a:rPr lang="en-US" altLang="ko-KR" sz="99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(IR): 2,000KRW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392813" y="3175521"/>
            <a:ext cx="4096691" cy="1549623"/>
            <a:chOff x="5392813" y="3103513"/>
            <a:chExt cx="4096691" cy="1439078"/>
          </a:xfrm>
        </p:grpSpPr>
        <p:graphicFrame>
          <p:nvGraphicFramePr>
            <p:cNvPr id="62" name="차트 61"/>
            <p:cNvGraphicFramePr>
              <a:graphicFrameLocks/>
            </p:cNvGraphicFramePr>
            <p:nvPr>
              <p:extLst>
                <p:ext uri="{D42A27DB-BD31-4B8C-83A1-F6EECF244321}">
                  <p14:modId xmlns="" xmlns:p14="http://schemas.microsoft.com/office/powerpoint/2010/main" val="4076961005"/>
                </p:ext>
              </p:extLst>
            </p:nvPr>
          </p:nvGraphicFramePr>
          <p:xfrm>
            <a:off x="5392813" y="3103513"/>
            <a:ext cx="4096691" cy="14390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5" name="TextBox 64"/>
            <p:cNvSpPr txBox="1"/>
            <p:nvPr/>
          </p:nvSpPr>
          <p:spPr>
            <a:xfrm>
              <a:off x="6561657" y="3161027"/>
              <a:ext cx="1919735" cy="200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smtClean="0">
                  <a:latin typeface="Calibri" panose="020F0502020204030204" pitchFamily="34" charset="0"/>
                  <a:ea typeface="맑은 고딕" pitchFamily="50" charset="-127"/>
                </a:rPr>
                <a:t>동원참치 </a:t>
              </a:r>
              <a:r>
                <a:rPr lang="en-US" altLang="ko-KR" sz="800" b="1" dirty="0" smtClean="0">
                  <a:latin typeface="Calibri" panose="020F0502020204030204" pitchFamily="34" charset="0"/>
                  <a:ea typeface="맑은 고딕" pitchFamily="50" charset="-127"/>
                </a:rPr>
                <a:t>Channel </a:t>
              </a:r>
              <a:r>
                <a:rPr lang="ko-KR" altLang="en-US" sz="800" b="1" dirty="0" smtClean="0">
                  <a:latin typeface="Calibri" panose="020F0502020204030204" pitchFamily="34" charset="0"/>
                  <a:ea typeface="맑은 고딕" pitchFamily="50" charset="-127"/>
                </a:rPr>
                <a:t>확대 </a:t>
              </a:r>
              <a:r>
                <a:rPr lang="en-US" altLang="ko-KR" sz="800" b="1" dirty="0" smtClean="0">
                  <a:latin typeface="Calibri" panose="020F0502020204030204" pitchFamily="34" charset="0"/>
                  <a:ea typeface="맑은 고딕" pitchFamily="50" charset="-127"/>
                </a:rPr>
                <a:t>(2016</a:t>
              </a:r>
              <a:r>
                <a:rPr lang="ko-KR" altLang="en-US" sz="800" b="1" dirty="0" smtClean="0">
                  <a:latin typeface="Calibri" panose="020F0502020204030204" pitchFamily="34" charset="0"/>
                  <a:ea typeface="맑은 고딕" pitchFamily="50" charset="-127"/>
                </a:rPr>
                <a:t>년 까지</a:t>
              </a:r>
              <a:r>
                <a:rPr lang="en-US" altLang="ko-KR" sz="800" b="1" dirty="0" smtClean="0">
                  <a:latin typeface="Calibri" panose="020F0502020204030204" pitchFamily="34" charset="0"/>
                  <a:ea typeface="맑은 고딕" pitchFamily="50" charset="-127"/>
                </a:rPr>
                <a:t>)</a:t>
              </a:r>
              <a:endParaRPr lang="ko-KR" altLang="en-US" sz="800" b="1" dirty="0">
                <a:latin typeface="Calibri" panose="020F0502020204030204" pitchFamily="34" charset="0"/>
                <a:ea typeface="맑은 고딕" pitchFamily="50" charset="-127"/>
              </a:endParaRPr>
            </a:p>
          </p:txBody>
        </p:sp>
      </p:grpSp>
      <p:sp>
        <p:nvSpPr>
          <p:cNvPr id="66" name="Rectangle 46"/>
          <p:cNvSpPr>
            <a:spLocks noChangeArrowheads="1"/>
          </p:cNvSpPr>
          <p:nvPr/>
        </p:nvSpPr>
        <p:spPr bwMode="gray">
          <a:xfrm>
            <a:off x="5269778" y="4858271"/>
            <a:ext cx="4354117" cy="73096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80975" lvl="1" indent="-179388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Char char="n"/>
              <a:tabLst>
                <a:tab pos="1152525" algn="l"/>
              </a:tabLst>
            </a:pP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2012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년 한인 </a:t>
            </a:r>
            <a:r>
              <a:rPr kumimoji="1" lang="ko-KR" altLang="en-US" sz="1000" dirty="0" err="1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마트와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홈쇼핑을 통한 판매량은 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99.7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억 수준 </a:t>
            </a:r>
          </a:p>
          <a:p>
            <a:pPr marL="312738" lvl="2" indent="-130175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Arial" charset="0"/>
              <a:buChar char="–"/>
              <a:tabLst>
                <a:tab pos="1152525" algn="l"/>
              </a:tabLst>
            </a:pP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홈쇼핑을 통한 판매액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(80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억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)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은 중국 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CPI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성장률 으로 성장하는 것으로 가정</a:t>
            </a:r>
            <a:endParaRPr kumimoji="1" lang="en-US" altLang="ko-KR" sz="900" dirty="0" smtClean="0">
              <a:solidFill>
                <a:srgbClr val="004785"/>
              </a:solidFill>
              <a:latin typeface="Calibri" panose="020F0502020204030204" pitchFamily="34" charset="0"/>
              <a:cs typeface="Arial" charset="0"/>
            </a:endParaRPr>
          </a:p>
          <a:p>
            <a:pPr marL="312738" lvl="2" indent="-130175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Arial" charset="0"/>
              <a:buChar char="–"/>
              <a:tabLst>
                <a:tab pos="1152525" algn="l"/>
              </a:tabLst>
            </a:pP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그 외 </a:t>
            </a:r>
            <a:r>
              <a:rPr kumimoji="1" lang="ko-KR" altLang="en-US" sz="900" dirty="0" err="1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마트에서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판매되는 양은 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2016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년 까지 채널 수 확대에 따라 선형으로 성장</a:t>
            </a:r>
            <a:endParaRPr kumimoji="1" lang="en-US" altLang="ko-KR" sz="900" dirty="0" smtClean="0">
              <a:solidFill>
                <a:srgbClr val="004785"/>
              </a:solidFill>
              <a:latin typeface="Calibri" panose="020F0502020204030204" pitchFamily="34" charset="0"/>
              <a:cs typeface="Arial" charset="0"/>
            </a:endParaRPr>
          </a:p>
          <a:p>
            <a:pPr marL="312738" lvl="2" indent="-130175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Arial" charset="0"/>
              <a:buChar char="–"/>
              <a:tabLst>
                <a:tab pos="1152525" algn="l"/>
              </a:tabLst>
            </a:pP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2016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년 이후에는 중국의 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CPI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성장률에 따라 성장한다고 가정</a:t>
            </a:r>
            <a:endParaRPr kumimoji="1" lang="ko-KR" altLang="en-US" sz="900" dirty="0">
              <a:solidFill>
                <a:srgbClr val="004785"/>
              </a:solidFill>
              <a:latin typeface="Calibri" panose="020F0502020204030204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867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6436534" y="218252"/>
            <a:ext cx="1082215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 latinLnBrk="0">
              <a:spcBef>
                <a:spcPct val="500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None/>
              <a:defRPr/>
            </a:pPr>
            <a:r>
              <a:rPr lang="ko-KR" altLang="en-US" sz="1050" dirty="0">
                <a:solidFill>
                  <a:srgbClr val="004785"/>
                </a:solidFill>
              </a:rPr>
              <a:t>연도별 매출 추정</a:t>
            </a:r>
            <a:endParaRPr lang="en-US" altLang="ko-KR" sz="1050" baseline="30000" dirty="0">
              <a:solidFill>
                <a:srgbClr val="004785"/>
              </a:solidFill>
            </a:endParaRPr>
          </a:p>
        </p:txBody>
      </p: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4708342" y="358778"/>
            <a:ext cx="1335087" cy="2174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fontAlgn="base" latinLnBrk="0" hangingPunct="0">
              <a:spcBef>
                <a:spcPts val="2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None/>
              <a:defRPr/>
            </a:pPr>
            <a:r>
              <a:rPr lang="ko-KR" altLang="en-US" sz="1050" dirty="0">
                <a:solidFill>
                  <a:srgbClr val="004785"/>
                </a:solidFill>
              </a:rPr>
              <a:t>설명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gray">
          <a:xfrm>
            <a:off x="0" y="576492"/>
            <a:ext cx="9601200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54864" tIns="0" rIns="0" bIns="0" anchor="ctr">
            <a:spAutoFit/>
          </a:bodyPr>
          <a:lstStyle/>
          <a:p>
            <a:pPr fontAlgn="base" latinLnBrk="0">
              <a:spcBef>
                <a:spcPct val="50000"/>
              </a:spcBef>
              <a:spcAft>
                <a:spcPct val="0"/>
              </a:spcAft>
              <a:tabLst>
                <a:tab pos="311150" algn="l"/>
              </a:tabLst>
            </a:pPr>
            <a:endParaRPr lang="ko-KR" altLang="en-US" sz="1400" i="1">
              <a:solidFill>
                <a:srgbClr val="FFFFFF"/>
              </a:solidFill>
              <a:ea typeface="돋움체" pitchFamily="49" charset="-127"/>
            </a:endParaRPr>
          </a:p>
        </p:txBody>
      </p:sp>
      <p:sp>
        <p:nvSpPr>
          <p:cNvPr id="128" name="Text Box 6"/>
          <p:cNvSpPr txBox="1">
            <a:spLocks noChangeArrowheads="1"/>
          </p:cNvSpPr>
          <p:nvPr/>
        </p:nvSpPr>
        <p:spPr bwMode="gray">
          <a:xfrm>
            <a:off x="0" y="576263"/>
            <a:ext cx="104013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864" tIns="0" rIns="0" bIns="0" anchor="ctr">
            <a:spAutoFit/>
          </a:bodyPr>
          <a:lstStyle>
            <a:lvl1pPr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1pPr>
            <a:lvl2pPr marL="742950" indent="-28575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2pPr>
            <a:lvl3pPr marL="1143000" indent="-22860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3pPr>
            <a:lvl4pPr marL="1600200" indent="-22860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4pPr>
            <a:lvl5pPr marL="2057400" indent="-22860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9pPr>
          </a:lstStyle>
          <a:p>
            <a:pPr eaLnBrk="1" hangingPunct="1"/>
            <a:r>
              <a:rPr lang="en-GB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5. </a:t>
            </a:r>
            <a:r>
              <a:rPr lang="ko-KR" altLang="en-US" sz="1400" dirty="0" smtClean="0">
                <a:solidFill>
                  <a:srgbClr val="FFFFFF"/>
                </a:solidFill>
                <a:ea typeface="HY견고딕" pitchFamily="18" charset="-127"/>
              </a:rPr>
              <a:t>사업부별</a:t>
            </a:r>
            <a:r>
              <a:rPr lang="ko-KR" altLang="en-US" sz="1400" b="1" dirty="0" smtClean="0">
                <a:solidFill>
                  <a:srgbClr val="FFFFFF"/>
                </a:solidFill>
                <a:ea typeface="HY견고딕" pitchFamily="18" charset="-127"/>
              </a:rPr>
              <a:t> </a:t>
            </a:r>
            <a:r>
              <a:rPr lang="en-US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 REVENUE FORECASTING </a:t>
            </a:r>
            <a:r>
              <a:rPr lang="en-US" altLang="ko-KR" sz="1400" dirty="0">
                <a:solidFill>
                  <a:srgbClr val="FFFFFF"/>
                </a:solidFill>
                <a:ea typeface="HY견고딕" pitchFamily="18" charset="-127"/>
              </a:rPr>
              <a:t>–</a:t>
            </a:r>
            <a:r>
              <a:rPr lang="en-US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 </a:t>
            </a:r>
            <a:r>
              <a:rPr lang="ko-KR" altLang="en-US" sz="1400" b="1" dirty="0" smtClean="0">
                <a:solidFill>
                  <a:srgbClr val="FFFFFF"/>
                </a:solidFill>
                <a:ea typeface="HY견고딕" pitchFamily="18" charset="-127"/>
              </a:rPr>
              <a:t>일반식품 부문</a:t>
            </a:r>
            <a:r>
              <a:rPr lang="en-US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(</a:t>
            </a:r>
            <a:r>
              <a:rPr lang="ko-KR" altLang="en-US" sz="1400" b="1" dirty="0" smtClean="0">
                <a:solidFill>
                  <a:srgbClr val="FFFFFF"/>
                </a:solidFill>
                <a:ea typeface="HY견고딕" pitchFamily="18" charset="-127"/>
              </a:rPr>
              <a:t>참치</a:t>
            </a:r>
            <a:r>
              <a:rPr lang="en-US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)</a:t>
            </a:r>
            <a:endParaRPr lang="ko-KR" altLang="en-US" sz="1400" i="1" dirty="0">
              <a:solidFill>
                <a:srgbClr val="FFFFFF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08028" y="1606550"/>
            <a:ext cx="9193172" cy="4648200"/>
            <a:chOff x="381001" y="1606550"/>
            <a:chExt cx="3275857" cy="4648200"/>
          </a:xfrm>
        </p:grpSpPr>
        <p:sp>
          <p:nvSpPr>
            <p:cNvPr id="132" name="Rectangle 9"/>
            <p:cNvSpPr>
              <a:spLocks noChangeArrowheads="1"/>
            </p:cNvSpPr>
            <p:nvPr/>
          </p:nvSpPr>
          <p:spPr bwMode="auto">
            <a:xfrm>
              <a:off x="381001" y="2139950"/>
              <a:ext cx="3275857" cy="4114800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0000" tIns="90000" rIns="90000" bIns="46800"/>
            <a:lstStyle/>
            <a:p>
              <a:pPr marL="182563" lvl="1" indent="-180975" algn="ctr" defTabSz="900113" eaLnBrk="0" latinLnBrk="0" hangingPunct="0">
                <a:buClr>
                  <a:srgbClr val="004785"/>
                </a:buClr>
                <a:buFont typeface="Wingdings" pitchFamily="2" charset="2"/>
                <a:buChar char="n"/>
              </a:pPr>
              <a:endParaRPr lang="en-GB" altLang="ko-KR" sz="1200" dirty="0">
                <a:solidFill>
                  <a:srgbClr val="004785"/>
                </a:solidFill>
              </a:endParaRPr>
            </a:p>
          </p:txBody>
        </p:sp>
        <p:sp>
          <p:nvSpPr>
            <p:cNvPr id="133" name="Rectangle 10"/>
            <p:cNvSpPr>
              <a:spLocks noChangeArrowheads="1"/>
            </p:cNvSpPr>
            <p:nvPr/>
          </p:nvSpPr>
          <p:spPr bwMode="auto">
            <a:xfrm>
              <a:off x="381001" y="1606550"/>
              <a:ext cx="3275857" cy="53340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defTabSz="762000" eaLnBrk="0" latinLnBrk="0" hangingPunct="0"/>
              <a:endParaRPr lang="en-US" altLang="ko-KR" sz="1600" dirty="0">
                <a:solidFill>
                  <a:srgbClr val="FFFFFF"/>
                </a:solidFill>
              </a:endParaRPr>
            </a:p>
          </p:txBody>
        </p:sp>
        <p:sp>
          <p:nvSpPr>
            <p:cNvPr id="152" name="Rectangle 55"/>
            <p:cNvSpPr>
              <a:spLocks noChangeArrowheads="1"/>
            </p:cNvSpPr>
            <p:nvPr/>
          </p:nvSpPr>
          <p:spPr bwMode="auto">
            <a:xfrm>
              <a:off x="596556" y="3769295"/>
              <a:ext cx="2983430" cy="1538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146050" lvl="1" indent="-144463" defTabSz="900113" eaLnBrk="0" latinLnBrk="0" hangingPunct="0">
                <a:spcAft>
                  <a:spcPct val="20000"/>
                </a:spcAft>
                <a:buClr>
                  <a:srgbClr val="004785"/>
                </a:buClr>
                <a:buFont typeface="Wingdings" pitchFamily="2" charset="2"/>
                <a:buChar char="n"/>
                <a:defRPr/>
              </a:pPr>
              <a:endParaRPr lang="en-US" altLang="ko-KR" sz="10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56" name="Rectangle 4"/>
          <p:cNvSpPr>
            <a:spLocks noChangeArrowheads="1"/>
          </p:cNvSpPr>
          <p:nvPr/>
        </p:nvSpPr>
        <p:spPr bwMode="gray">
          <a:xfrm>
            <a:off x="384177" y="931863"/>
            <a:ext cx="92170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solidFill>
                  <a:srgbClr val="004785"/>
                </a:solidFill>
              </a:rPr>
              <a:t>일반식품 부문</a:t>
            </a:r>
            <a:r>
              <a:rPr lang="en-US" altLang="ko-KR" dirty="0" smtClean="0">
                <a:solidFill>
                  <a:srgbClr val="004785"/>
                </a:solidFill>
              </a:rPr>
              <a:t>(</a:t>
            </a:r>
            <a:r>
              <a:rPr lang="ko-KR" altLang="en-US" dirty="0" smtClean="0">
                <a:solidFill>
                  <a:srgbClr val="004785"/>
                </a:solidFill>
              </a:rPr>
              <a:t>참치</a:t>
            </a:r>
            <a:r>
              <a:rPr lang="en-US" altLang="ko-KR" dirty="0" smtClean="0">
                <a:solidFill>
                  <a:srgbClr val="004785"/>
                </a:solidFill>
              </a:rPr>
              <a:t>) Revenue Forecasting</a:t>
            </a:r>
            <a:endParaRPr lang="en-US" altLang="ko-KR" dirty="0">
              <a:solidFill>
                <a:srgbClr val="004785"/>
              </a:solidFill>
            </a:endParaRPr>
          </a:p>
        </p:txBody>
      </p:sp>
      <p:graphicFrame>
        <p:nvGraphicFramePr>
          <p:cNvPr id="31" name="차트 30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427751435"/>
              </p:ext>
            </p:extLst>
          </p:nvPr>
        </p:nvGraphicFramePr>
        <p:xfrm>
          <a:off x="480600" y="2397350"/>
          <a:ext cx="432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2" name="차트 31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27111279"/>
              </p:ext>
            </p:extLst>
          </p:nvPr>
        </p:nvGraphicFramePr>
        <p:xfrm>
          <a:off x="480600" y="4365104"/>
          <a:ext cx="432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7" name="Line 21"/>
          <p:cNvSpPr>
            <a:spLocks noChangeShapeType="1"/>
          </p:cNvSpPr>
          <p:nvPr/>
        </p:nvSpPr>
        <p:spPr bwMode="auto">
          <a:xfrm>
            <a:off x="570136" y="2464021"/>
            <a:ext cx="4005309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srgbClr val="004785"/>
              </a:solidFill>
              <a:ea typeface="굴림" pitchFamily="50" charset="-127"/>
            </a:endParaRPr>
          </a:p>
        </p:txBody>
      </p:sp>
      <p:sp>
        <p:nvSpPr>
          <p:cNvPr id="38" name="Rectangle 19"/>
          <p:cNvSpPr/>
          <p:nvPr/>
        </p:nvSpPr>
        <p:spPr>
          <a:xfrm>
            <a:off x="705755" y="2193805"/>
            <a:ext cx="386969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7" lvl="1" algn="ctr" defTabSz="900113" eaLnBrk="0" latinLnBrk="0" hangingPunct="0">
              <a:spcAft>
                <a:spcPct val="20000"/>
              </a:spcAft>
              <a:buClr>
                <a:srgbClr val="004785"/>
              </a:buClr>
              <a:defRPr/>
            </a:pPr>
            <a:r>
              <a:rPr lang="ko-KR" altLang="en-US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내수시장 </a:t>
            </a:r>
            <a:r>
              <a:rPr lang="en-US" altLang="ko-KR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Revenue Forecast</a:t>
            </a:r>
            <a:endParaRPr lang="ko-KR" altLang="en-US" sz="1300" dirty="0">
              <a:gradFill>
                <a:gsLst>
                  <a:gs pos="100000">
                    <a:srgbClr val="004785"/>
                  </a:gs>
                  <a:gs pos="100000">
                    <a:srgbClr val="3E7898">
                      <a:tint val="23500"/>
                      <a:satMod val="160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39" name="Line 21"/>
          <p:cNvSpPr>
            <a:spLocks noChangeShapeType="1"/>
          </p:cNvSpPr>
          <p:nvPr/>
        </p:nvSpPr>
        <p:spPr bwMode="auto">
          <a:xfrm>
            <a:off x="630936" y="4417861"/>
            <a:ext cx="3944510" cy="1254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srgbClr val="004785"/>
              </a:solidFill>
              <a:ea typeface="굴림" pitchFamily="50" charset="-127"/>
            </a:endParaRPr>
          </a:p>
        </p:txBody>
      </p:sp>
      <p:sp>
        <p:nvSpPr>
          <p:cNvPr id="40" name="Rectangle 19"/>
          <p:cNvSpPr/>
          <p:nvPr/>
        </p:nvSpPr>
        <p:spPr>
          <a:xfrm>
            <a:off x="705755" y="4138021"/>
            <a:ext cx="386969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7" lvl="1" algn="ctr" defTabSz="900113" eaLnBrk="0" latinLnBrk="0" hangingPunct="0">
              <a:spcAft>
                <a:spcPct val="20000"/>
              </a:spcAft>
              <a:buClr>
                <a:srgbClr val="004785"/>
              </a:buClr>
              <a:defRPr/>
            </a:pPr>
            <a:r>
              <a:rPr lang="ko-KR" altLang="en-US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수출시장 </a:t>
            </a:r>
            <a:r>
              <a:rPr lang="en-US" altLang="ko-KR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Revenue Forecast</a:t>
            </a:r>
            <a:endParaRPr lang="ko-KR" altLang="en-US" sz="1300" dirty="0">
              <a:gradFill>
                <a:gsLst>
                  <a:gs pos="100000">
                    <a:srgbClr val="004785"/>
                  </a:gs>
                  <a:gs pos="100000">
                    <a:srgbClr val="3E7898">
                      <a:tint val="23500"/>
                      <a:satMod val="160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0136" y="3723128"/>
            <a:ext cx="6815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(</a:t>
            </a:r>
            <a:r>
              <a:rPr lang="ko-KR" altLang="en-US" sz="700" dirty="0" smtClean="0"/>
              <a:t>단위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천 원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sp>
        <p:nvSpPr>
          <p:cNvPr id="41" name="TextBox 40"/>
          <p:cNvSpPr txBox="1"/>
          <p:nvPr/>
        </p:nvSpPr>
        <p:spPr>
          <a:xfrm>
            <a:off x="560512" y="5677217"/>
            <a:ext cx="6815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(</a:t>
            </a:r>
            <a:r>
              <a:rPr lang="ko-KR" altLang="en-US" sz="700" dirty="0" smtClean="0"/>
              <a:t>단위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천 원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graphicFrame>
        <p:nvGraphicFramePr>
          <p:cNvPr id="42" name="차트 41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264013597"/>
              </p:ext>
            </p:extLst>
          </p:nvPr>
        </p:nvGraphicFramePr>
        <p:xfrm>
          <a:off x="5183780" y="2397350"/>
          <a:ext cx="43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3" name="Line 21"/>
          <p:cNvSpPr>
            <a:spLocks noChangeShapeType="1"/>
          </p:cNvSpPr>
          <p:nvPr/>
        </p:nvSpPr>
        <p:spPr bwMode="auto">
          <a:xfrm>
            <a:off x="5412186" y="2461099"/>
            <a:ext cx="4005309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srgbClr val="004785"/>
              </a:solidFill>
              <a:ea typeface="굴림" pitchFamily="50" charset="-127"/>
            </a:endParaRPr>
          </a:p>
        </p:txBody>
      </p:sp>
      <p:sp>
        <p:nvSpPr>
          <p:cNvPr id="44" name="Rectangle 19"/>
          <p:cNvSpPr/>
          <p:nvPr/>
        </p:nvSpPr>
        <p:spPr>
          <a:xfrm>
            <a:off x="5547805" y="2190883"/>
            <a:ext cx="386969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7" lvl="1" algn="ctr" defTabSz="900113" eaLnBrk="0" latinLnBrk="0" hangingPunct="0">
              <a:spcAft>
                <a:spcPct val="20000"/>
              </a:spcAft>
              <a:buClr>
                <a:srgbClr val="004785"/>
              </a:buClr>
              <a:defRPr/>
            </a:pPr>
            <a:r>
              <a:rPr lang="ko-KR" altLang="en-US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참치부문 </a:t>
            </a:r>
            <a:r>
              <a:rPr lang="en-US" altLang="ko-KR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Revenue Forecast</a:t>
            </a:r>
            <a:endParaRPr lang="ko-KR" altLang="en-US" sz="1300" dirty="0">
              <a:gradFill>
                <a:gsLst>
                  <a:gs pos="100000">
                    <a:srgbClr val="004785"/>
                  </a:gs>
                  <a:gs pos="100000">
                    <a:srgbClr val="3E7898">
                      <a:tint val="23500"/>
                      <a:satMod val="160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45" name="AutoShape 45"/>
          <p:cNvSpPr>
            <a:spLocks noChangeArrowheads="1"/>
          </p:cNvSpPr>
          <p:nvPr/>
        </p:nvSpPr>
        <p:spPr bwMode="auto">
          <a:xfrm rot="5400000">
            <a:off x="3272856" y="4144371"/>
            <a:ext cx="3381796" cy="228023"/>
          </a:xfrm>
          <a:prstGeom prst="triangle">
            <a:avLst>
              <a:gd name="adj" fmla="val 50000"/>
            </a:avLst>
          </a:prstGeom>
          <a:solidFill>
            <a:srgbClr val="FFCC00"/>
          </a:solidFill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ko-KR" altLang="en-US">
              <a:ea typeface="HY견고딕" pitchFamily="18" charset="-127"/>
            </a:endParaRPr>
          </a:p>
        </p:txBody>
      </p:sp>
      <p:sp>
        <p:nvSpPr>
          <p:cNvPr id="46" name="Rectangle 46"/>
          <p:cNvSpPr>
            <a:spLocks noChangeArrowheads="1"/>
          </p:cNvSpPr>
          <p:nvPr/>
        </p:nvSpPr>
        <p:spPr bwMode="gray">
          <a:xfrm>
            <a:off x="6084710" y="4991123"/>
            <a:ext cx="2518140" cy="153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7" lvl="1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tabLst>
                <a:tab pos="1152525" algn="l"/>
              </a:tabLst>
            </a:pPr>
            <a:r>
              <a:rPr kumimoji="1" lang="en-US" altLang="ko-KR" sz="1300" b="1" dirty="0" smtClean="0">
                <a:solidFill>
                  <a:schemeClr val="accent1"/>
                </a:solidFill>
                <a:latin typeface="+mj-lt"/>
                <a:cs typeface="Arial" charset="0"/>
              </a:rPr>
              <a:t>2013</a:t>
            </a:r>
            <a:r>
              <a:rPr kumimoji="1" lang="ko-KR" altLang="en-US" sz="1300" b="1" dirty="0" smtClean="0">
                <a:solidFill>
                  <a:schemeClr val="accent1"/>
                </a:solidFill>
                <a:latin typeface="+mj-lt"/>
                <a:cs typeface="Arial" charset="0"/>
              </a:rPr>
              <a:t>년 </a:t>
            </a:r>
            <a:r>
              <a:rPr kumimoji="1" lang="en-US" altLang="ko-KR" sz="1300" b="1" dirty="0" smtClean="0">
                <a:solidFill>
                  <a:schemeClr val="accent1"/>
                </a:solidFill>
                <a:latin typeface="+mj-lt"/>
                <a:cs typeface="Arial" charset="0"/>
              </a:rPr>
              <a:t>~ 2018</a:t>
            </a:r>
            <a:r>
              <a:rPr kumimoji="1" lang="ko-KR" altLang="en-US" sz="1300" b="1" dirty="0" smtClean="0">
                <a:solidFill>
                  <a:schemeClr val="accent1"/>
                </a:solidFill>
                <a:latin typeface="+mj-lt"/>
                <a:cs typeface="Arial" charset="0"/>
              </a:rPr>
              <a:t>년 </a:t>
            </a:r>
            <a:r>
              <a:rPr kumimoji="1" lang="en-US" altLang="ko-KR" sz="1300" b="1" dirty="0" smtClean="0">
                <a:solidFill>
                  <a:schemeClr val="accent1"/>
                </a:solidFill>
                <a:latin typeface="+mj-lt"/>
                <a:cs typeface="Arial" charset="0"/>
              </a:rPr>
              <a:t>CAGR: </a:t>
            </a:r>
            <a:r>
              <a:rPr kumimoji="1" lang="en-US" altLang="ko-KR" sz="1300" b="1" dirty="0" smtClean="0">
                <a:solidFill>
                  <a:srgbClr val="FF0000"/>
                </a:solidFill>
                <a:latin typeface="+mj-lt"/>
                <a:cs typeface="Arial" charset="0"/>
              </a:rPr>
              <a:t>2.1%</a:t>
            </a:r>
            <a:endParaRPr kumimoji="1" lang="ko-KR" altLang="en-US" sz="1300" b="1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gray">
          <a:xfrm>
            <a:off x="6156718" y="5363344"/>
            <a:ext cx="2374124" cy="153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7" lvl="1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tabLst>
                <a:tab pos="1152525" algn="l"/>
              </a:tabLst>
            </a:pPr>
            <a:r>
              <a:rPr kumimoji="1" lang="en-US" altLang="ko-KR" sz="1300" b="1" dirty="0" smtClean="0">
                <a:solidFill>
                  <a:schemeClr val="accent1"/>
                </a:solidFill>
                <a:latin typeface="+mj-lt"/>
                <a:cs typeface="Arial" charset="0"/>
              </a:rPr>
              <a:t>2015</a:t>
            </a:r>
            <a:r>
              <a:rPr kumimoji="1" lang="ko-KR" altLang="en-US" sz="1300" b="1" dirty="0" smtClean="0">
                <a:solidFill>
                  <a:schemeClr val="accent1"/>
                </a:solidFill>
                <a:latin typeface="+mj-lt"/>
                <a:cs typeface="Arial" charset="0"/>
              </a:rPr>
              <a:t>년 이후 연평균 </a:t>
            </a:r>
            <a:r>
              <a:rPr kumimoji="1" lang="en-US" altLang="ko-KR" sz="1300" b="1" dirty="0" smtClean="0">
                <a:solidFill>
                  <a:srgbClr val="FF0000"/>
                </a:solidFill>
                <a:latin typeface="+mj-lt"/>
                <a:cs typeface="Arial" charset="0"/>
              </a:rPr>
              <a:t>1% </a:t>
            </a:r>
            <a:r>
              <a:rPr kumimoji="1" lang="ko-KR" altLang="en-US" sz="1300" b="1" dirty="0" smtClean="0">
                <a:solidFill>
                  <a:schemeClr val="accent1"/>
                </a:solidFill>
                <a:latin typeface="+mj-lt"/>
                <a:cs typeface="Arial" charset="0"/>
              </a:rPr>
              <a:t>성장</a:t>
            </a:r>
            <a:endParaRPr kumimoji="1" lang="ko-KR" altLang="en-US" sz="1300" b="1" dirty="0">
              <a:solidFill>
                <a:schemeClr val="accent1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508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6436534" y="218252"/>
            <a:ext cx="1082215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 latinLnBrk="0">
              <a:spcBef>
                <a:spcPct val="500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None/>
              <a:defRPr/>
            </a:pPr>
            <a:r>
              <a:rPr lang="ko-KR" altLang="en-US" sz="1050" dirty="0">
                <a:solidFill>
                  <a:srgbClr val="004785"/>
                </a:solidFill>
              </a:rPr>
              <a:t>연도별 매출 추정</a:t>
            </a:r>
            <a:endParaRPr lang="en-US" altLang="ko-KR" sz="1050" baseline="30000" dirty="0">
              <a:solidFill>
                <a:srgbClr val="004785"/>
              </a:solidFill>
            </a:endParaRPr>
          </a:p>
        </p:txBody>
      </p: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4708342" y="358778"/>
            <a:ext cx="1335087" cy="2174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fontAlgn="base" latinLnBrk="0" hangingPunct="0">
              <a:spcBef>
                <a:spcPts val="2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None/>
              <a:defRPr/>
            </a:pPr>
            <a:r>
              <a:rPr lang="ko-KR" altLang="en-US" sz="1050" dirty="0">
                <a:solidFill>
                  <a:srgbClr val="004785"/>
                </a:solidFill>
              </a:rPr>
              <a:t>설명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gray">
          <a:xfrm>
            <a:off x="0" y="576492"/>
            <a:ext cx="9601200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54864" tIns="0" rIns="0" bIns="0" anchor="ctr">
            <a:spAutoFit/>
          </a:bodyPr>
          <a:lstStyle/>
          <a:p>
            <a:pPr fontAlgn="base" latinLnBrk="0">
              <a:spcBef>
                <a:spcPct val="50000"/>
              </a:spcBef>
              <a:spcAft>
                <a:spcPct val="0"/>
              </a:spcAft>
              <a:tabLst>
                <a:tab pos="311150" algn="l"/>
              </a:tabLst>
            </a:pPr>
            <a:endParaRPr lang="ko-KR" altLang="en-US" sz="1400" i="1">
              <a:solidFill>
                <a:srgbClr val="FFFFFF"/>
              </a:solidFill>
              <a:ea typeface="돋움체" pitchFamily="49" charset="-127"/>
            </a:endParaRPr>
          </a:p>
        </p:txBody>
      </p:sp>
      <p:sp>
        <p:nvSpPr>
          <p:cNvPr id="128" name="Text Box 6"/>
          <p:cNvSpPr txBox="1">
            <a:spLocks noChangeArrowheads="1"/>
          </p:cNvSpPr>
          <p:nvPr/>
        </p:nvSpPr>
        <p:spPr bwMode="gray">
          <a:xfrm>
            <a:off x="0" y="576263"/>
            <a:ext cx="104013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864" tIns="0" rIns="0" bIns="0" anchor="ctr">
            <a:spAutoFit/>
          </a:bodyPr>
          <a:lstStyle>
            <a:lvl1pPr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1pPr>
            <a:lvl2pPr marL="742950" indent="-28575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2pPr>
            <a:lvl3pPr marL="1143000" indent="-22860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3pPr>
            <a:lvl4pPr marL="1600200" indent="-22860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4pPr>
            <a:lvl5pPr marL="2057400" indent="-22860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9pPr>
          </a:lstStyle>
          <a:p>
            <a:pPr eaLnBrk="1" hangingPunct="1"/>
            <a:r>
              <a:rPr lang="en-GB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5. </a:t>
            </a:r>
            <a:r>
              <a:rPr lang="ko-KR" altLang="en-US" sz="1400" dirty="0" smtClean="0">
                <a:solidFill>
                  <a:srgbClr val="FFFFFF"/>
                </a:solidFill>
                <a:ea typeface="HY견고딕" pitchFamily="18" charset="-127"/>
              </a:rPr>
              <a:t>사업부별</a:t>
            </a:r>
            <a:r>
              <a:rPr lang="ko-KR" altLang="en-US" sz="1400" b="1" dirty="0" smtClean="0">
                <a:solidFill>
                  <a:srgbClr val="FFFFFF"/>
                </a:solidFill>
                <a:ea typeface="HY견고딕" pitchFamily="18" charset="-127"/>
              </a:rPr>
              <a:t> </a:t>
            </a:r>
            <a:r>
              <a:rPr lang="en-US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 REVENUE FORECASTING </a:t>
            </a:r>
            <a:r>
              <a:rPr lang="en-US" altLang="ko-KR" sz="1400" dirty="0">
                <a:solidFill>
                  <a:srgbClr val="FFFFFF"/>
                </a:solidFill>
                <a:ea typeface="HY견고딕" pitchFamily="18" charset="-127"/>
              </a:rPr>
              <a:t>–</a:t>
            </a:r>
            <a:r>
              <a:rPr lang="en-US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 </a:t>
            </a:r>
            <a:r>
              <a:rPr lang="ko-KR" altLang="en-US" sz="1400" b="1" dirty="0" smtClean="0">
                <a:solidFill>
                  <a:srgbClr val="FFFFFF"/>
                </a:solidFill>
                <a:ea typeface="HY견고딕" pitchFamily="18" charset="-127"/>
              </a:rPr>
              <a:t>일반식품 부문</a:t>
            </a:r>
            <a:r>
              <a:rPr lang="en-US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(</a:t>
            </a:r>
            <a:r>
              <a:rPr lang="ko-KR" altLang="en-US" sz="1400" b="1" dirty="0" err="1" smtClean="0">
                <a:solidFill>
                  <a:srgbClr val="FFFFFF"/>
                </a:solidFill>
                <a:ea typeface="HY견고딕" pitchFamily="18" charset="-127"/>
              </a:rPr>
              <a:t>육가공품</a:t>
            </a:r>
            <a:r>
              <a:rPr lang="ko-KR" altLang="en-US" sz="1400" b="1" dirty="0" smtClean="0">
                <a:solidFill>
                  <a:srgbClr val="FFFFFF"/>
                </a:solidFill>
                <a:ea typeface="HY견고딕" pitchFamily="18" charset="-127"/>
              </a:rPr>
              <a:t> 부문</a:t>
            </a:r>
            <a:r>
              <a:rPr lang="en-US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)</a:t>
            </a:r>
            <a:endParaRPr lang="ko-KR" altLang="en-US" sz="1400" i="1" dirty="0">
              <a:solidFill>
                <a:srgbClr val="FFFFFF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08028" y="1606550"/>
            <a:ext cx="4300314" cy="4648200"/>
            <a:chOff x="381001" y="1606550"/>
            <a:chExt cx="3275857" cy="4648200"/>
          </a:xfrm>
        </p:grpSpPr>
        <p:sp>
          <p:nvSpPr>
            <p:cNvPr id="125" name="Line 21"/>
            <p:cNvSpPr>
              <a:spLocks noChangeShapeType="1"/>
            </p:cNvSpPr>
            <p:nvPr/>
          </p:nvSpPr>
          <p:spPr bwMode="auto">
            <a:xfrm>
              <a:off x="550806" y="2492896"/>
              <a:ext cx="290845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800">
                <a:solidFill>
                  <a:srgbClr val="004785"/>
                </a:solidFill>
                <a:ea typeface="굴림" pitchFamily="50" charset="-127"/>
              </a:endParaRPr>
            </a:p>
          </p:txBody>
        </p:sp>
        <p:sp>
          <p:nvSpPr>
            <p:cNvPr id="132" name="Rectangle 9"/>
            <p:cNvSpPr>
              <a:spLocks noChangeArrowheads="1"/>
            </p:cNvSpPr>
            <p:nvPr/>
          </p:nvSpPr>
          <p:spPr bwMode="auto">
            <a:xfrm>
              <a:off x="381001" y="2139950"/>
              <a:ext cx="3275857" cy="4114800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0000" tIns="90000" rIns="90000" bIns="46800"/>
            <a:lstStyle/>
            <a:p>
              <a:pPr marL="182563" lvl="1" indent="-180975" algn="ctr" defTabSz="900113" eaLnBrk="0" latinLnBrk="0" hangingPunct="0">
                <a:buClr>
                  <a:srgbClr val="004785"/>
                </a:buClr>
                <a:buFont typeface="Wingdings" pitchFamily="2" charset="2"/>
                <a:buChar char="n"/>
              </a:pPr>
              <a:endParaRPr lang="en-GB" altLang="ko-KR" sz="1200">
                <a:solidFill>
                  <a:srgbClr val="004785"/>
                </a:solidFill>
              </a:endParaRPr>
            </a:p>
          </p:txBody>
        </p:sp>
        <p:sp>
          <p:nvSpPr>
            <p:cNvPr id="133" name="Rectangle 10"/>
            <p:cNvSpPr>
              <a:spLocks noChangeArrowheads="1"/>
            </p:cNvSpPr>
            <p:nvPr/>
          </p:nvSpPr>
          <p:spPr bwMode="auto">
            <a:xfrm>
              <a:off x="381001" y="1606550"/>
              <a:ext cx="3275857" cy="53340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defTabSz="762000" eaLnBrk="0" latinLnBrk="0" hangingPunct="0"/>
              <a:r>
                <a:rPr lang="ko-KR" altLang="en-US" sz="1600" dirty="0" smtClean="0">
                  <a:solidFill>
                    <a:srgbClr val="FFFFFF"/>
                  </a:solidFill>
                </a:rPr>
                <a:t>국내 </a:t>
              </a:r>
              <a:r>
                <a:rPr lang="ko-KR" altLang="en-US" sz="1600" dirty="0" err="1" smtClean="0">
                  <a:solidFill>
                    <a:srgbClr val="FFFFFF"/>
                  </a:solidFill>
                </a:rPr>
                <a:t>육가공품</a:t>
              </a:r>
              <a:r>
                <a:rPr lang="ko-KR" altLang="en-US" sz="1600" dirty="0" smtClean="0">
                  <a:solidFill>
                    <a:srgbClr val="FFFFFF"/>
                  </a:solidFill>
                </a:rPr>
                <a:t> 시장 규모</a:t>
              </a:r>
              <a:endParaRPr lang="en-US" altLang="ko-KR" sz="1600" dirty="0">
                <a:solidFill>
                  <a:srgbClr val="FFFFFF"/>
                </a:solidFill>
              </a:endParaRPr>
            </a:p>
          </p:txBody>
        </p:sp>
        <p:sp>
          <p:nvSpPr>
            <p:cNvPr id="152" name="Rectangle 55"/>
            <p:cNvSpPr>
              <a:spLocks noChangeArrowheads="1"/>
            </p:cNvSpPr>
            <p:nvPr/>
          </p:nvSpPr>
          <p:spPr bwMode="auto">
            <a:xfrm>
              <a:off x="596556" y="3769295"/>
              <a:ext cx="2983430" cy="1538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146050" lvl="1" indent="-144463" defTabSz="900113" eaLnBrk="0" latinLnBrk="0" hangingPunct="0">
                <a:spcAft>
                  <a:spcPct val="20000"/>
                </a:spcAft>
                <a:buClr>
                  <a:srgbClr val="004785"/>
                </a:buClr>
                <a:buFont typeface="Wingdings" pitchFamily="2" charset="2"/>
                <a:buChar char="n"/>
                <a:defRPr/>
              </a:pPr>
              <a:endParaRPr lang="en-US" altLang="ko-KR" sz="10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35" name="Rectangle 10"/>
          <p:cNvSpPr>
            <a:spLocks noChangeArrowheads="1"/>
          </p:cNvSpPr>
          <p:nvPr/>
        </p:nvSpPr>
        <p:spPr bwMode="auto">
          <a:xfrm>
            <a:off x="5205537" y="1606550"/>
            <a:ext cx="4427984" cy="533400"/>
          </a:xfrm>
          <a:prstGeom prst="rect">
            <a:avLst/>
          </a:prstGeom>
          <a:solidFill>
            <a:schemeClr val="tx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762000" eaLnBrk="0" latinLnBrk="0" hangingPunct="0"/>
            <a:r>
              <a:rPr lang="ko-KR" altLang="en-US" sz="1600" dirty="0" smtClean="0">
                <a:solidFill>
                  <a:srgbClr val="FFFFFF"/>
                </a:solidFill>
              </a:rPr>
              <a:t>국내 동원 </a:t>
            </a:r>
            <a:r>
              <a:rPr lang="en-US" altLang="ko-KR" sz="1600" dirty="0" smtClean="0">
                <a:solidFill>
                  <a:srgbClr val="FFFFFF"/>
                </a:solidFill>
              </a:rPr>
              <a:t>F&amp;B</a:t>
            </a:r>
            <a:r>
              <a:rPr lang="ko-KR" altLang="en-US" sz="1600" dirty="0" smtClean="0">
                <a:solidFill>
                  <a:srgbClr val="FFFFFF"/>
                </a:solidFill>
              </a:rPr>
              <a:t>의 </a:t>
            </a:r>
            <a:r>
              <a:rPr lang="en-US" altLang="ko-KR" sz="1600" dirty="0" smtClean="0">
                <a:solidFill>
                  <a:srgbClr val="FFFFFF"/>
                </a:solidFill>
              </a:rPr>
              <a:t>M/S</a:t>
            </a:r>
            <a:r>
              <a:rPr lang="ko-KR" altLang="en-US" sz="1600" dirty="0" smtClean="0">
                <a:solidFill>
                  <a:srgbClr val="FFFFFF"/>
                </a:solidFill>
              </a:rPr>
              <a:t> </a:t>
            </a:r>
            <a:endParaRPr lang="en-US" altLang="ko-KR" sz="1600" dirty="0">
              <a:solidFill>
                <a:srgbClr val="FFFFFF"/>
              </a:solidFill>
            </a:endParaRPr>
          </a:p>
        </p:txBody>
      </p:sp>
      <p:sp>
        <p:nvSpPr>
          <p:cNvPr id="179" name="Rectangle 46"/>
          <p:cNvSpPr>
            <a:spLocks noChangeArrowheads="1"/>
          </p:cNvSpPr>
          <p:nvPr/>
        </p:nvSpPr>
        <p:spPr bwMode="gray">
          <a:xfrm>
            <a:off x="5269778" y="2564904"/>
            <a:ext cx="4354117" cy="153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80975" lvl="1" indent="-179388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Char char="n"/>
              <a:tabLst>
                <a:tab pos="1152525" algn="l"/>
              </a:tabLst>
            </a:pP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2010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년 부터 시장 내 동사의 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M/S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의 변화는 크게 없음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[1].</a:t>
            </a:r>
            <a:endParaRPr kumimoji="1" lang="ko-KR" altLang="en-US" sz="900" dirty="0">
              <a:solidFill>
                <a:srgbClr val="004785"/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gray">
          <a:xfrm>
            <a:off x="384177" y="931863"/>
            <a:ext cx="92170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dirty="0" err="1" smtClean="0">
                <a:solidFill>
                  <a:srgbClr val="004785"/>
                </a:solidFill>
              </a:rPr>
              <a:t>육가공품</a:t>
            </a:r>
            <a:r>
              <a:rPr lang="ko-KR" altLang="en-US" dirty="0" smtClean="0">
                <a:solidFill>
                  <a:srgbClr val="004785"/>
                </a:solidFill>
              </a:rPr>
              <a:t> 시장은 </a:t>
            </a:r>
            <a:r>
              <a:rPr lang="en-US" altLang="ko-KR" dirty="0" smtClean="0">
                <a:solidFill>
                  <a:srgbClr val="004785"/>
                </a:solidFill>
              </a:rPr>
              <a:t>2018</a:t>
            </a:r>
            <a:r>
              <a:rPr lang="ko-KR" altLang="en-US" dirty="0" smtClean="0">
                <a:solidFill>
                  <a:srgbClr val="004785"/>
                </a:solidFill>
              </a:rPr>
              <a:t>년 까지 꾸준히 성장할 것으로 예측되며 동사의 시장 내 </a:t>
            </a:r>
            <a:r>
              <a:rPr lang="en-US" altLang="ko-KR" dirty="0" smtClean="0">
                <a:solidFill>
                  <a:srgbClr val="004785"/>
                </a:solidFill>
              </a:rPr>
              <a:t>M/S </a:t>
            </a:r>
            <a:br>
              <a:rPr lang="en-US" altLang="ko-KR" dirty="0" smtClean="0">
                <a:solidFill>
                  <a:srgbClr val="004785"/>
                </a:solidFill>
              </a:rPr>
            </a:br>
            <a:r>
              <a:rPr lang="ko-KR" altLang="en-US" dirty="0" smtClean="0">
                <a:solidFill>
                  <a:srgbClr val="004785"/>
                </a:solidFill>
              </a:rPr>
              <a:t>변화요인은 제한적으로 판단된다</a:t>
            </a:r>
            <a:r>
              <a:rPr lang="en-US" altLang="ko-KR" dirty="0" smtClean="0">
                <a:solidFill>
                  <a:srgbClr val="004785"/>
                </a:solidFill>
              </a:rPr>
              <a:t>.</a:t>
            </a:r>
            <a:endParaRPr lang="en-US" altLang="ko-KR" dirty="0">
              <a:solidFill>
                <a:srgbClr val="004785"/>
              </a:solidFill>
            </a:endParaRPr>
          </a:p>
        </p:txBody>
      </p:sp>
      <p:sp>
        <p:nvSpPr>
          <p:cNvPr id="63" name="Rectangle 9"/>
          <p:cNvSpPr>
            <a:spLocks noChangeArrowheads="1"/>
          </p:cNvSpPr>
          <p:nvPr/>
        </p:nvSpPr>
        <p:spPr bwMode="auto">
          <a:xfrm>
            <a:off x="5208088" y="2135588"/>
            <a:ext cx="4432870" cy="4114800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lIns="90000" tIns="90000" rIns="90000" bIns="46800"/>
          <a:lstStyle/>
          <a:p>
            <a:pPr marL="182563" lvl="1" indent="-180975" algn="ctr" defTabSz="900113" eaLnBrk="0" latinLnBrk="0" hangingPunct="0">
              <a:buClr>
                <a:srgbClr val="004785"/>
              </a:buClr>
              <a:buFont typeface="Wingdings" pitchFamily="2" charset="2"/>
              <a:buChar char="n"/>
            </a:pPr>
            <a:endParaRPr lang="en-GB" altLang="ko-KR" sz="1200">
              <a:solidFill>
                <a:srgbClr val="004785"/>
              </a:solidFill>
            </a:endParaRPr>
          </a:p>
        </p:txBody>
      </p:sp>
      <p:sp>
        <p:nvSpPr>
          <p:cNvPr id="68" name="Line 21"/>
          <p:cNvSpPr>
            <a:spLocks noChangeShapeType="1"/>
          </p:cNvSpPr>
          <p:nvPr/>
        </p:nvSpPr>
        <p:spPr bwMode="auto">
          <a:xfrm>
            <a:off x="5375884" y="2501582"/>
            <a:ext cx="422531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srgbClr val="004785"/>
              </a:solidFill>
              <a:ea typeface="굴림" pitchFamily="50" charset="-127"/>
            </a:endParaRPr>
          </a:p>
        </p:txBody>
      </p:sp>
      <p:sp>
        <p:nvSpPr>
          <p:cNvPr id="69" name="Rectangle 19"/>
          <p:cNvSpPr/>
          <p:nvPr/>
        </p:nvSpPr>
        <p:spPr>
          <a:xfrm>
            <a:off x="5241032" y="2189458"/>
            <a:ext cx="432048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7" lvl="1" defTabSz="900113" eaLnBrk="0" latinLnBrk="0" hangingPunct="0">
              <a:spcAft>
                <a:spcPct val="20000"/>
              </a:spcAft>
              <a:buClr>
                <a:srgbClr val="004785"/>
              </a:buClr>
              <a:defRPr/>
            </a:pPr>
            <a:r>
              <a:rPr lang="ko-KR" altLang="en-US" sz="1300" dirty="0" err="1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육가공품</a:t>
            </a:r>
            <a:r>
              <a:rPr lang="ko-KR" altLang="en-US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 시장 내 동원 </a:t>
            </a:r>
            <a:r>
              <a:rPr lang="en-US" altLang="ko-KR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F&amp;B</a:t>
            </a:r>
            <a:r>
              <a:rPr lang="ko-KR" altLang="en-US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의 </a:t>
            </a:r>
            <a:r>
              <a:rPr lang="en-US" altLang="ko-KR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M/S</a:t>
            </a:r>
            <a:r>
              <a:rPr lang="ko-KR" altLang="en-US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변화는 제한적</a:t>
            </a:r>
            <a:endParaRPr lang="ko-KR" altLang="en-US" sz="1300" dirty="0">
              <a:gradFill>
                <a:gsLst>
                  <a:gs pos="100000">
                    <a:srgbClr val="004785"/>
                  </a:gs>
                  <a:gs pos="100000">
                    <a:srgbClr val="3E7898">
                      <a:tint val="23500"/>
                      <a:satMod val="160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0" y="6525344"/>
            <a:ext cx="3619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[1] </a:t>
            </a:r>
            <a:r>
              <a:rPr lang="ko-KR" altLang="en-US" sz="800" dirty="0" err="1" smtClean="0"/>
              <a:t>농림축산식품부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‘2013 </a:t>
            </a:r>
            <a:r>
              <a:rPr lang="ko-KR" altLang="en-US" sz="800" dirty="0" smtClean="0"/>
              <a:t>가공식품 세분화 시장 보고서</a:t>
            </a:r>
            <a:endParaRPr lang="en-US" altLang="ko-KR" sz="800" dirty="0"/>
          </a:p>
          <a:p>
            <a:r>
              <a:rPr lang="en-US" altLang="ko-KR" sz="800" dirty="0" smtClean="0"/>
              <a:t>[2] </a:t>
            </a:r>
            <a:r>
              <a:rPr lang="ko-KR" altLang="en-US" sz="800" dirty="0" smtClean="0"/>
              <a:t>윤요한</a:t>
            </a:r>
            <a:r>
              <a:rPr lang="en-US" altLang="ko-KR" sz="800" dirty="0" smtClean="0"/>
              <a:t>, Microbiological Food Safety of Low Sodium Process Meat, 2012</a:t>
            </a:r>
            <a:endParaRPr lang="ko-KR" altLang="en-US" sz="800" dirty="0"/>
          </a:p>
        </p:txBody>
      </p:sp>
      <p:sp>
        <p:nvSpPr>
          <p:cNvPr id="66" name="Rectangle 46"/>
          <p:cNvSpPr>
            <a:spLocks noChangeArrowheads="1"/>
          </p:cNvSpPr>
          <p:nvPr/>
        </p:nvSpPr>
        <p:spPr bwMode="gray">
          <a:xfrm>
            <a:off x="5269778" y="4522911"/>
            <a:ext cx="4354117" cy="34624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80975" lvl="1" indent="-179388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Char char="n"/>
              <a:tabLst>
                <a:tab pos="1152525" algn="l"/>
              </a:tabLst>
            </a:pP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대표상품 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‘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저 염도 캔 햄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’ </a:t>
            </a:r>
            <a:r>
              <a:rPr kumimoji="1" lang="ko-KR" altLang="en-US" sz="1000" dirty="0" err="1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리챔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또한 시장 점유율 변화 제한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[2].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 </a:t>
            </a:r>
          </a:p>
          <a:p>
            <a:pPr marL="182563" lvl="2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tabLst>
                <a:tab pos="1152525" algn="l"/>
              </a:tabLst>
            </a:pPr>
            <a:endParaRPr kumimoji="1" lang="ko-KR" altLang="en-US" sz="900" dirty="0">
              <a:solidFill>
                <a:srgbClr val="004785"/>
              </a:solidFill>
              <a:latin typeface="Calibri" panose="020F0502020204030204" pitchFamily="34" charset="0"/>
              <a:cs typeface="Arial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34726" y="3139807"/>
            <a:ext cx="4046917" cy="1115834"/>
            <a:chOff x="534726" y="2529382"/>
            <a:chExt cx="4046917" cy="1317352"/>
          </a:xfrm>
        </p:grpSpPr>
        <p:graphicFrame>
          <p:nvGraphicFramePr>
            <p:cNvPr id="30" name="차트 29"/>
            <p:cNvGraphicFramePr>
              <a:graphicFrameLocks/>
            </p:cNvGraphicFramePr>
            <p:nvPr>
              <p:extLst>
                <p:ext uri="{D42A27DB-BD31-4B8C-83A1-F6EECF244321}">
                  <p14:modId xmlns="" xmlns:p14="http://schemas.microsoft.com/office/powerpoint/2010/main" val="145751720"/>
                </p:ext>
              </p:extLst>
            </p:nvPr>
          </p:nvGraphicFramePr>
          <p:xfrm>
            <a:off x="534726" y="2529382"/>
            <a:ext cx="4046917" cy="13173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2" name="TextBox 31"/>
            <p:cNvSpPr txBox="1"/>
            <p:nvPr/>
          </p:nvSpPr>
          <p:spPr>
            <a:xfrm>
              <a:off x="1670325" y="2529382"/>
              <a:ext cx="17757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smtClean="0">
                  <a:latin typeface="Calibri" panose="020F0502020204030204" pitchFamily="34" charset="0"/>
                  <a:ea typeface="맑은 고딕" pitchFamily="50" charset="-127"/>
                </a:rPr>
                <a:t>국내 </a:t>
              </a:r>
              <a:r>
                <a:rPr lang="ko-KR" altLang="en-US" sz="800" b="1" dirty="0" err="1" smtClean="0">
                  <a:latin typeface="Calibri" panose="020F0502020204030204" pitchFamily="34" charset="0"/>
                  <a:ea typeface="맑은 고딕" pitchFamily="50" charset="-127"/>
                </a:rPr>
                <a:t>육가공품</a:t>
              </a:r>
              <a:r>
                <a:rPr lang="ko-KR" altLang="en-US" sz="800" b="1" dirty="0" smtClean="0">
                  <a:latin typeface="Calibri" panose="020F0502020204030204" pitchFamily="34" charset="0"/>
                  <a:ea typeface="맑은 고딕" pitchFamily="50" charset="-127"/>
                </a:rPr>
                <a:t> 시장 규모 </a:t>
              </a:r>
              <a:r>
                <a:rPr lang="en-US" altLang="ko-KR" sz="800" b="1" dirty="0" smtClean="0">
                  <a:latin typeface="Calibri" panose="020F0502020204030204" pitchFamily="34" charset="0"/>
                  <a:ea typeface="맑은 고딕" pitchFamily="50" charset="-127"/>
                </a:rPr>
                <a:t>(</a:t>
              </a:r>
              <a:r>
                <a:rPr lang="ko-KR" altLang="en-US" sz="800" b="1" dirty="0" smtClean="0">
                  <a:latin typeface="Calibri" panose="020F0502020204030204" pitchFamily="34" charset="0"/>
                  <a:ea typeface="맑은 고딕" pitchFamily="50" charset="-127"/>
                </a:rPr>
                <a:t>십억 원</a:t>
              </a:r>
              <a:r>
                <a:rPr lang="en-US" altLang="ko-KR" sz="800" b="1" dirty="0" smtClean="0">
                  <a:latin typeface="Calibri" panose="020F0502020204030204" pitchFamily="34" charset="0"/>
                  <a:ea typeface="맑은 고딕" pitchFamily="50" charset="-127"/>
                </a:rPr>
                <a:t>)</a:t>
              </a:r>
              <a:endParaRPr lang="ko-KR" altLang="en-US" sz="800" b="1" dirty="0">
                <a:latin typeface="Calibri" panose="020F0502020204030204" pitchFamily="34" charset="0"/>
                <a:ea typeface="맑은 고딕" pitchFamily="50" charset="-127"/>
              </a:endParaRPr>
            </a:p>
          </p:txBody>
        </p:sp>
      </p:grpSp>
      <p:sp>
        <p:nvSpPr>
          <p:cNvPr id="38" name="Rectangle 46"/>
          <p:cNvSpPr>
            <a:spLocks noChangeArrowheads="1"/>
          </p:cNvSpPr>
          <p:nvPr/>
        </p:nvSpPr>
        <p:spPr bwMode="gray">
          <a:xfrm>
            <a:off x="560513" y="2564904"/>
            <a:ext cx="4046917" cy="53860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80975" lvl="1" indent="-179388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Char char="n"/>
              <a:tabLst>
                <a:tab pos="1152525" algn="l"/>
              </a:tabLst>
            </a:pP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국내 </a:t>
            </a:r>
            <a:r>
              <a:rPr kumimoji="1" lang="ko-KR" altLang="en-US" sz="1000" dirty="0" err="1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육가공품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시장은 품목별로 각기 다른 </a:t>
            </a:r>
            <a:r>
              <a:rPr kumimoji="1" lang="ko-KR" altLang="en-US" sz="1000" dirty="0" err="1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성장률으로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성장 중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[1].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 </a:t>
            </a:r>
            <a:endParaRPr kumimoji="1" lang="en-US" altLang="ko-KR" sz="1000" dirty="0" smtClean="0">
              <a:solidFill>
                <a:srgbClr val="004785"/>
              </a:solidFill>
              <a:latin typeface="Calibri" panose="020F0502020204030204" pitchFamily="34" charset="0"/>
              <a:cs typeface="Arial" charset="0"/>
            </a:endParaRPr>
          </a:p>
          <a:p>
            <a:pPr marL="180975" lvl="1" indent="-179388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Arial" panose="020B0604020202020204" pitchFamily="34" charset="0"/>
              <a:buChar char="•"/>
              <a:tabLst>
                <a:tab pos="1152525" algn="l"/>
              </a:tabLst>
            </a:pP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캔 햄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(19%), </a:t>
            </a:r>
            <a:r>
              <a:rPr kumimoji="1" lang="ko-KR" altLang="en-US" sz="900" dirty="0" err="1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축육햄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(12%), </a:t>
            </a:r>
            <a:r>
              <a:rPr kumimoji="1" lang="ko-KR" altLang="en-US" sz="900" dirty="0" err="1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축육소시지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(16.3%), 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미니소시지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(8.3%)</a:t>
            </a:r>
            <a:endParaRPr kumimoji="1" lang="en-US" altLang="ko-KR" sz="900" dirty="0">
              <a:solidFill>
                <a:srgbClr val="004785"/>
              </a:solidFill>
              <a:latin typeface="Calibri" panose="020F0502020204030204" pitchFamily="34" charset="0"/>
              <a:cs typeface="Arial" charset="0"/>
            </a:endParaRPr>
          </a:p>
          <a:p>
            <a:pPr marL="180975" lvl="1" indent="-179388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Arial" panose="020B0604020202020204" pitchFamily="34" charset="0"/>
              <a:buChar char="•"/>
              <a:tabLst>
                <a:tab pos="1152525" algn="l"/>
              </a:tabLst>
            </a:pP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(2010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년 부터 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2012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년 까지 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3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년치 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CAGR)</a:t>
            </a:r>
          </a:p>
        </p:txBody>
      </p:sp>
      <p:sp>
        <p:nvSpPr>
          <p:cNvPr id="39" name="Rectangle 19"/>
          <p:cNvSpPr/>
          <p:nvPr/>
        </p:nvSpPr>
        <p:spPr>
          <a:xfrm>
            <a:off x="630936" y="2189458"/>
            <a:ext cx="397649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7" lvl="1" defTabSz="900113" eaLnBrk="0" latinLnBrk="0" hangingPunct="0">
              <a:spcAft>
                <a:spcPct val="20000"/>
              </a:spcAft>
              <a:buClr>
                <a:srgbClr val="004785"/>
              </a:buClr>
              <a:defRPr/>
            </a:pPr>
            <a:r>
              <a:rPr lang="ko-KR" altLang="en-US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국내 </a:t>
            </a:r>
            <a:r>
              <a:rPr lang="ko-KR" altLang="en-US" sz="1300" dirty="0" err="1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육가공품</a:t>
            </a:r>
            <a:r>
              <a:rPr lang="ko-KR" altLang="en-US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 시장은 </a:t>
            </a:r>
            <a:r>
              <a:rPr lang="ko-KR" altLang="en-US" sz="1300" dirty="0" err="1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성장중</a:t>
            </a:r>
            <a:r>
              <a:rPr lang="en-US" altLang="ko-KR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.</a:t>
            </a:r>
            <a:endParaRPr lang="ko-KR" altLang="en-US" sz="1300" dirty="0">
              <a:gradFill>
                <a:gsLst>
                  <a:gs pos="100000">
                    <a:srgbClr val="004785"/>
                  </a:gs>
                  <a:gs pos="100000">
                    <a:srgbClr val="3E7898">
                      <a:tint val="23500"/>
                      <a:satMod val="160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40" name="Rectangle 46"/>
          <p:cNvSpPr>
            <a:spLocks noChangeArrowheads="1"/>
          </p:cNvSpPr>
          <p:nvPr/>
        </p:nvSpPr>
        <p:spPr bwMode="gray">
          <a:xfrm>
            <a:off x="560513" y="4221088"/>
            <a:ext cx="4046917" cy="88485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80975" lvl="1" indent="-179388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Char char="n"/>
              <a:tabLst>
                <a:tab pos="1152525" algn="l"/>
              </a:tabLst>
            </a:pPr>
            <a:r>
              <a:rPr kumimoji="1" lang="ko-KR" altLang="en-US" sz="1000" dirty="0" err="1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육가공품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시장은 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2018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년까지 성장될 것으로 예측 </a:t>
            </a:r>
            <a:endParaRPr kumimoji="1" lang="en-US" altLang="ko-KR" sz="1000" dirty="0">
              <a:solidFill>
                <a:srgbClr val="004785"/>
              </a:solidFill>
              <a:latin typeface="Calibri" panose="020F0502020204030204" pitchFamily="34" charset="0"/>
              <a:cs typeface="Arial" charset="0"/>
            </a:endParaRPr>
          </a:p>
          <a:p>
            <a:pPr marL="180975" lvl="1" indent="-179388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Arial" panose="020B0604020202020204" pitchFamily="34" charset="0"/>
              <a:buChar char="•"/>
              <a:tabLst>
                <a:tab pos="1152525" algn="l"/>
              </a:tabLst>
            </a:pP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연간 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1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인당 </a:t>
            </a:r>
            <a:r>
              <a:rPr kumimoji="1" lang="ko-KR" altLang="en-US" sz="900" dirty="0" err="1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육가공품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소비량은 한국 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3.8kg 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일본 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10.6kg, 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중국 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8.8kg[2]</a:t>
            </a:r>
          </a:p>
          <a:p>
            <a:pPr marL="180975" lvl="1" indent="-179388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Arial" panose="020B0604020202020204" pitchFamily="34" charset="0"/>
              <a:buChar char="•"/>
              <a:tabLst>
                <a:tab pos="1152525" algn="l"/>
              </a:tabLst>
            </a:pP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한국의 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1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인당 </a:t>
            </a:r>
            <a:r>
              <a:rPr kumimoji="1" lang="ko-KR" altLang="en-US" sz="900" dirty="0" err="1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육가공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소비량은 비슷한 식습관을 가지는 아시아 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(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일본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, 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중국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)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의 평균치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(9.2kg)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까지 성장한다고 가정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.</a:t>
            </a:r>
          </a:p>
          <a:p>
            <a:pPr marL="180975" lvl="1" indent="-179388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Arial" panose="020B0604020202020204" pitchFamily="34" charset="0"/>
              <a:buChar char="•"/>
              <a:tabLst>
                <a:tab pos="1152525" algn="l"/>
              </a:tabLst>
            </a:pP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이후는 예측 물가상승률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(2.6%)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로 성장한다고 가정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[3].</a:t>
            </a:r>
            <a:endParaRPr kumimoji="1" lang="ko-KR" altLang="en-US" sz="900" dirty="0" smtClean="0">
              <a:solidFill>
                <a:srgbClr val="004785"/>
              </a:solidFill>
              <a:latin typeface="Calibri" panose="020F0502020204030204" pitchFamily="34" charset="0"/>
              <a:cs typeface="Arial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280266" y="2830287"/>
            <a:ext cx="4299251" cy="1570531"/>
            <a:chOff x="5280266" y="2830287"/>
            <a:chExt cx="4299251" cy="1678253"/>
          </a:xfrm>
        </p:grpSpPr>
        <p:graphicFrame>
          <p:nvGraphicFramePr>
            <p:cNvPr id="42" name="차트 41"/>
            <p:cNvGraphicFramePr>
              <a:graphicFrameLocks/>
            </p:cNvGraphicFramePr>
            <p:nvPr>
              <p:extLst>
                <p:ext uri="{D42A27DB-BD31-4B8C-83A1-F6EECF244321}">
                  <p14:modId xmlns="" xmlns:p14="http://schemas.microsoft.com/office/powerpoint/2010/main" val="2788780169"/>
                </p:ext>
              </p:extLst>
            </p:nvPr>
          </p:nvGraphicFramePr>
          <p:xfrm>
            <a:off x="5342186" y="2948051"/>
            <a:ext cx="4237331" cy="14890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4" name="TextBox 43"/>
            <p:cNvSpPr txBox="1"/>
            <p:nvPr/>
          </p:nvSpPr>
          <p:spPr>
            <a:xfrm>
              <a:off x="6321152" y="2830287"/>
              <a:ext cx="1775719" cy="235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smtClean="0">
                  <a:latin typeface="Calibri" panose="020F0502020204030204" pitchFamily="34" charset="0"/>
                  <a:ea typeface="맑은 고딕" pitchFamily="50" charset="-127"/>
                </a:rPr>
                <a:t>동원</a:t>
              </a:r>
              <a:r>
                <a:rPr lang="en-US" altLang="ko-KR" sz="800" b="1" dirty="0" smtClean="0">
                  <a:latin typeface="Calibri" panose="020F0502020204030204" pitchFamily="34" charset="0"/>
                  <a:ea typeface="맑은 고딕" pitchFamily="50" charset="-127"/>
                </a:rPr>
                <a:t>F&amp;B</a:t>
              </a:r>
              <a:r>
                <a:rPr lang="ko-KR" altLang="en-US" sz="800" b="1" dirty="0" smtClean="0">
                  <a:latin typeface="Calibri" panose="020F0502020204030204" pitchFamily="34" charset="0"/>
                  <a:ea typeface="맑은 고딕" pitchFamily="50" charset="-127"/>
                </a:rPr>
                <a:t> </a:t>
              </a:r>
              <a:r>
                <a:rPr lang="ko-KR" altLang="en-US" sz="800" b="1" dirty="0" err="1" smtClean="0">
                  <a:latin typeface="Calibri" panose="020F0502020204030204" pitchFamily="34" charset="0"/>
                  <a:ea typeface="맑은 고딕" pitchFamily="50" charset="-127"/>
                </a:rPr>
                <a:t>육가공품</a:t>
              </a:r>
              <a:r>
                <a:rPr lang="ko-KR" altLang="en-US" sz="800" b="1" dirty="0" smtClean="0">
                  <a:latin typeface="Calibri" panose="020F0502020204030204" pitchFamily="34" charset="0"/>
                  <a:ea typeface="맑은 고딕" pitchFamily="50" charset="-127"/>
                </a:rPr>
                <a:t> 판매액</a:t>
              </a:r>
              <a:endParaRPr lang="ko-KR" altLang="en-US" sz="800" b="1" dirty="0">
                <a:latin typeface="Calibri" panose="020F0502020204030204" pitchFamily="34" charset="0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280266" y="2893919"/>
              <a:ext cx="57996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>
                  <a:latin typeface="Calibri" panose="020F0502020204030204" pitchFamily="34" charset="0"/>
                  <a:ea typeface="맑은 고딕" pitchFamily="50" charset="-127"/>
                </a:rPr>
                <a:t>(</a:t>
              </a:r>
              <a:r>
                <a:rPr lang="ko-KR" altLang="en-US" sz="600" b="1" dirty="0" smtClean="0">
                  <a:latin typeface="Calibri" panose="020F0502020204030204" pitchFamily="34" charset="0"/>
                  <a:ea typeface="맑은 고딕" pitchFamily="50" charset="-127"/>
                </a:rPr>
                <a:t>단위</a:t>
              </a:r>
              <a:r>
                <a:rPr lang="en-US" altLang="ko-KR" sz="600" b="1" dirty="0" smtClean="0">
                  <a:latin typeface="Calibri" panose="020F0502020204030204" pitchFamily="34" charset="0"/>
                  <a:ea typeface="맑은 고딕" pitchFamily="50" charset="-127"/>
                </a:rPr>
                <a:t>: %)</a:t>
              </a:r>
              <a:endParaRPr lang="ko-KR" altLang="en-US" sz="600" b="1" dirty="0">
                <a:latin typeface="Calibri" panose="020F0502020204030204" pitchFamily="34" charset="0"/>
                <a:ea typeface="맑은 고딕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135012" y="2893919"/>
              <a:ext cx="8165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>
                  <a:latin typeface="Calibri" panose="020F0502020204030204" pitchFamily="34" charset="0"/>
                  <a:ea typeface="맑은 고딕" pitchFamily="50" charset="-127"/>
                </a:rPr>
                <a:t>(</a:t>
              </a:r>
              <a:r>
                <a:rPr lang="ko-KR" altLang="en-US" sz="600" b="1" dirty="0" smtClean="0">
                  <a:latin typeface="Calibri" panose="020F0502020204030204" pitchFamily="34" charset="0"/>
                  <a:ea typeface="맑은 고딕" pitchFamily="50" charset="-127"/>
                </a:rPr>
                <a:t>단위</a:t>
              </a:r>
              <a:r>
                <a:rPr lang="en-US" altLang="ko-KR" sz="600" b="1" dirty="0" smtClean="0">
                  <a:latin typeface="Calibri" panose="020F0502020204030204" pitchFamily="34" charset="0"/>
                  <a:ea typeface="맑은 고딕" pitchFamily="50" charset="-127"/>
                </a:rPr>
                <a:t>: </a:t>
              </a:r>
              <a:r>
                <a:rPr lang="ko-KR" altLang="en-US" sz="600" b="1" dirty="0" err="1" smtClean="0">
                  <a:latin typeface="Calibri" panose="020F0502020204030204" pitchFamily="34" charset="0"/>
                  <a:ea typeface="맑은 고딕" pitchFamily="50" charset="-127"/>
                </a:rPr>
                <a:t>백만원</a:t>
              </a:r>
              <a:r>
                <a:rPr lang="en-US" altLang="ko-KR" sz="600" b="1" dirty="0" smtClean="0">
                  <a:latin typeface="Calibri" panose="020F0502020204030204" pitchFamily="34" charset="0"/>
                  <a:ea typeface="맑은 고딕" pitchFamily="50" charset="-127"/>
                </a:rPr>
                <a:t>)</a:t>
              </a:r>
              <a:endParaRPr lang="ko-KR" altLang="en-US" sz="600" b="1" dirty="0">
                <a:latin typeface="Calibri" panose="020F0502020204030204" pitchFamily="34" charset="0"/>
                <a:ea typeface="맑은 고딕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834384" y="4293096"/>
              <a:ext cx="434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latin typeface="Calibri" panose="020F0502020204030204" pitchFamily="34" charset="0"/>
                  <a:ea typeface="맑은 고딕" pitchFamily="50" charset="-127"/>
                </a:rPr>
                <a:t>2010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00442" y="4293096"/>
              <a:ext cx="434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latin typeface="Calibri" panose="020F0502020204030204" pitchFamily="34" charset="0"/>
                  <a:ea typeface="맑은 고딕" pitchFamily="50" charset="-127"/>
                </a:rPr>
                <a:t>2011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557249" y="4293096"/>
              <a:ext cx="434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latin typeface="Calibri" panose="020F0502020204030204" pitchFamily="34" charset="0"/>
                  <a:ea typeface="맑은 고딕" pitchFamily="50" charset="-127"/>
                </a:rPr>
                <a:t>2012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161961" y="4723693"/>
            <a:ext cx="4255535" cy="1513619"/>
            <a:chOff x="5161962" y="4653136"/>
            <a:chExt cx="4255535" cy="1513619"/>
          </a:xfrm>
        </p:grpSpPr>
        <p:graphicFrame>
          <p:nvGraphicFramePr>
            <p:cNvPr id="51" name="차트 50"/>
            <p:cNvGraphicFramePr>
              <a:graphicFrameLocks/>
            </p:cNvGraphicFramePr>
            <p:nvPr>
              <p:extLst>
                <p:ext uri="{D42A27DB-BD31-4B8C-83A1-F6EECF244321}">
                  <p14:modId xmlns="" xmlns:p14="http://schemas.microsoft.com/office/powerpoint/2010/main" val="2068021391"/>
                </p:ext>
              </p:extLst>
            </p:nvPr>
          </p:nvGraphicFramePr>
          <p:xfrm>
            <a:off x="5280267" y="4791707"/>
            <a:ext cx="4137230" cy="137504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52" name="TextBox 51"/>
            <p:cNvSpPr txBox="1"/>
            <p:nvPr/>
          </p:nvSpPr>
          <p:spPr>
            <a:xfrm>
              <a:off x="8253314" y="4725144"/>
              <a:ext cx="579963" cy="172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>
                  <a:latin typeface="Calibri" panose="020F0502020204030204" pitchFamily="34" charset="0"/>
                  <a:ea typeface="맑은 고딕" pitchFamily="50" charset="-127"/>
                </a:rPr>
                <a:t>(</a:t>
              </a:r>
              <a:r>
                <a:rPr lang="ko-KR" altLang="en-US" sz="600" b="1" dirty="0" smtClean="0">
                  <a:latin typeface="Calibri" panose="020F0502020204030204" pitchFamily="34" charset="0"/>
                  <a:ea typeface="맑은 고딕" pitchFamily="50" charset="-127"/>
                </a:rPr>
                <a:t>단위</a:t>
              </a:r>
              <a:r>
                <a:rPr lang="en-US" altLang="ko-KR" sz="600" b="1" dirty="0" smtClean="0">
                  <a:latin typeface="Calibri" panose="020F0502020204030204" pitchFamily="34" charset="0"/>
                  <a:ea typeface="맑은 고딕" pitchFamily="50" charset="-127"/>
                </a:rPr>
                <a:t>: %)</a:t>
              </a:r>
              <a:endParaRPr lang="ko-KR" altLang="en-US" sz="600" b="1" dirty="0">
                <a:latin typeface="Calibri" panose="020F0502020204030204" pitchFamily="34" charset="0"/>
                <a:ea typeface="맑은 고딕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161962" y="4725144"/>
              <a:ext cx="816569" cy="172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>
                  <a:latin typeface="Calibri" panose="020F0502020204030204" pitchFamily="34" charset="0"/>
                  <a:ea typeface="맑은 고딕" pitchFamily="50" charset="-127"/>
                </a:rPr>
                <a:t>(</a:t>
              </a:r>
              <a:r>
                <a:rPr lang="ko-KR" altLang="en-US" sz="600" b="1" dirty="0" smtClean="0">
                  <a:latin typeface="Calibri" panose="020F0502020204030204" pitchFamily="34" charset="0"/>
                  <a:ea typeface="맑은 고딕" pitchFamily="50" charset="-127"/>
                </a:rPr>
                <a:t>단위</a:t>
              </a:r>
              <a:r>
                <a:rPr lang="en-US" altLang="ko-KR" sz="600" b="1" dirty="0" smtClean="0">
                  <a:latin typeface="Calibri" panose="020F0502020204030204" pitchFamily="34" charset="0"/>
                  <a:ea typeface="맑은 고딕" pitchFamily="50" charset="-127"/>
                </a:rPr>
                <a:t>: </a:t>
              </a:r>
              <a:r>
                <a:rPr lang="ko-KR" altLang="en-US" sz="600" b="1" dirty="0" err="1" smtClean="0">
                  <a:latin typeface="Calibri" panose="020F0502020204030204" pitchFamily="34" charset="0"/>
                  <a:ea typeface="맑은 고딕" pitchFamily="50" charset="-127"/>
                </a:rPr>
                <a:t>백만원</a:t>
              </a:r>
              <a:r>
                <a:rPr lang="en-US" altLang="ko-KR" sz="600" b="1" dirty="0" smtClean="0">
                  <a:latin typeface="Calibri" panose="020F0502020204030204" pitchFamily="34" charset="0"/>
                  <a:ea typeface="맑은 고딕" pitchFamily="50" charset="-127"/>
                </a:rPr>
                <a:t>)</a:t>
              </a:r>
              <a:endParaRPr lang="ko-KR" altLang="en-US" sz="600" b="1" dirty="0">
                <a:latin typeface="Calibri" panose="020F0502020204030204" pitchFamily="34" charset="0"/>
                <a:ea typeface="맑은 고딕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105128" y="4653136"/>
              <a:ext cx="1775719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err="1" smtClean="0">
                  <a:latin typeface="Calibri" panose="020F0502020204030204" pitchFamily="34" charset="0"/>
                  <a:ea typeface="맑은 고딕" pitchFamily="50" charset="-127"/>
                </a:rPr>
                <a:t>리챔</a:t>
              </a:r>
              <a:r>
                <a:rPr lang="ko-KR" altLang="en-US" sz="800" b="1" dirty="0" smtClean="0">
                  <a:latin typeface="Calibri" panose="020F0502020204030204" pitchFamily="34" charset="0"/>
                  <a:ea typeface="맑은 고딕" pitchFamily="50" charset="-127"/>
                </a:rPr>
                <a:t> 판매액</a:t>
              </a:r>
              <a:endParaRPr lang="ko-KR" altLang="en-US" sz="800" b="1" dirty="0">
                <a:latin typeface="Calibri" panose="020F0502020204030204" pitchFamily="34" charset="0"/>
                <a:ea typeface="맑은 고딕" pitchFamily="50" charset="-127"/>
              </a:endParaRPr>
            </a:p>
          </p:txBody>
        </p:sp>
      </p:grpSp>
      <p:graphicFrame>
        <p:nvGraphicFramePr>
          <p:cNvPr id="41" name="차트 40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696648197"/>
              </p:ext>
            </p:extLst>
          </p:nvPr>
        </p:nvGraphicFramePr>
        <p:xfrm>
          <a:off x="488504" y="5203540"/>
          <a:ext cx="4118925" cy="1033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570741" y="5105946"/>
            <a:ext cx="1886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Calibri" panose="020F0502020204030204" pitchFamily="34" charset="0"/>
                <a:ea typeface="맑은 고딕" pitchFamily="50" charset="-127"/>
              </a:rPr>
              <a:t>국내 </a:t>
            </a:r>
            <a:r>
              <a:rPr lang="ko-KR" altLang="en-US" sz="800" b="1" dirty="0" err="1" smtClean="0">
                <a:latin typeface="Calibri" panose="020F0502020204030204" pitchFamily="34" charset="0"/>
                <a:ea typeface="맑은 고딕" pitchFamily="50" charset="-127"/>
              </a:rPr>
              <a:t>육가공품</a:t>
            </a:r>
            <a:r>
              <a:rPr lang="ko-KR" altLang="en-US" sz="800" b="1" dirty="0" smtClean="0">
                <a:latin typeface="Calibri" panose="020F0502020204030204" pitchFamily="34" charset="0"/>
                <a:ea typeface="맑은 고딕" pitchFamily="50" charset="-127"/>
              </a:rPr>
              <a:t> 시장 규모예측 </a:t>
            </a:r>
            <a:r>
              <a:rPr lang="en-US" altLang="ko-KR" sz="800" b="1" dirty="0" smtClean="0">
                <a:latin typeface="Calibri" panose="020F0502020204030204" pitchFamily="34" charset="0"/>
                <a:ea typeface="맑은 고딕" pitchFamily="50" charset="-127"/>
              </a:rPr>
              <a:t>(</a:t>
            </a:r>
            <a:r>
              <a:rPr lang="ko-KR" altLang="en-US" sz="800" b="1" dirty="0" smtClean="0">
                <a:latin typeface="Calibri" panose="020F0502020204030204" pitchFamily="34" charset="0"/>
                <a:ea typeface="맑은 고딕" pitchFamily="50" charset="-127"/>
              </a:rPr>
              <a:t>십억 원</a:t>
            </a:r>
            <a:r>
              <a:rPr lang="en-US" altLang="ko-KR" sz="800" b="1" dirty="0" smtClean="0">
                <a:latin typeface="Calibri" panose="020F0502020204030204" pitchFamily="34" charset="0"/>
                <a:ea typeface="맑은 고딕" pitchFamily="50" charset="-127"/>
              </a:rPr>
              <a:t>)</a:t>
            </a:r>
            <a:endParaRPr lang="ko-KR" altLang="en-US" sz="800" b="1" dirty="0">
              <a:latin typeface="Calibri" panose="020F0502020204030204" pitchFamily="34" charset="0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65934" y="6525344"/>
            <a:ext cx="9957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[3] </a:t>
            </a:r>
            <a:r>
              <a:rPr lang="en-US" altLang="ko-KR" sz="800" dirty="0" err="1" smtClean="0"/>
              <a:t>Enrst</a:t>
            </a:r>
            <a:r>
              <a:rPr lang="en-US" altLang="ko-KR" sz="800" dirty="0" smtClean="0"/>
              <a:t> &amp; Young</a:t>
            </a:r>
            <a:endParaRPr lang="ko-KR" altLang="en-US" sz="800" dirty="0"/>
          </a:p>
        </p:txBody>
      </p:sp>
    </p:spTree>
    <p:extLst>
      <p:ext uri="{BB962C8B-B14F-4D97-AF65-F5344CB8AC3E}">
        <p14:creationId xmlns="" xmlns:p14="http://schemas.microsoft.com/office/powerpoint/2010/main" val="149021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6436534" y="218252"/>
            <a:ext cx="1082215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 latinLnBrk="0">
              <a:spcBef>
                <a:spcPct val="500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None/>
              <a:defRPr/>
            </a:pPr>
            <a:r>
              <a:rPr lang="ko-KR" altLang="en-US" sz="1050" dirty="0">
                <a:solidFill>
                  <a:srgbClr val="004785"/>
                </a:solidFill>
              </a:rPr>
              <a:t>연도별 매출 추정</a:t>
            </a:r>
            <a:endParaRPr lang="en-US" altLang="ko-KR" sz="1050" baseline="30000" dirty="0">
              <a:solidFill>
                <a:srgbClr val="004785"/>
              </a:solidFill>
            </a:endParaRPr>
          </a:p>
        </p:txBody>
      </p: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4708342" y="358778"/>
            <a:ext cx="1335087" cy="2174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fontAlgn="base" latinLnBrk="0" hangingPunct="0">
              <a:spcBef>
                <a:spcPts val="2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None/>
              <a:defRPr/>
            </a:pPr>
            <a:r>
              <a:rPr lang="ko-KR" altLang="en-US" sz="1050" dirty="0">
                <a:solidFill>
                  <a:srgbClr val="004785"/>
                </a:solidFill>
              </a:rPr>
              <a:t>설명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gray">
          <a:xfrm>
            <a:off x="0" y="576492"/>
            <a:ext cx="9601200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54864" tIns="0" rIns="0" bIns="0" anchor="ctr">
            <a:spAutoFit/>
          </a:bodyPr>
          <a:lstStyle/>
          <a:p>
            <a:pPr fontAlgn="base" latinLnBrk="0">
              <a:spcBef>
                <a:spcPct val="50000"/>
              </a:spcBef>
              <a:spcAft>
                <a:spcPct val="0"/>
              </a:spcAft>
              <a:tabLst>
                <a:tab pos="311150" algn="l"/>
              </a:tabLst>
            </a:pPr>
            <a:endParaRPr lang="ko-KR" altLang="en-US" sz="1400" i="1">
              <a:solidFill>
                <a:srgbClr val="FFFFFF"/>
              </a:solidFill>
              <a:ea typeface="돋움체" pitchFamily="49" charset="-127"/>
            </a:endParaRPr>
          </a:p>
        </p:txBody>
      </p:sp>
      <p:sp>
        <p:nvSpPr>
          <p:cNvPr id="128" name="Text Box 6"/>
          <p:cNvSpPr txBox="1">
            <a:spLocks noChangeArrowheads="1"/>
          </p:cNvSpPr>
          <p:nvPr/>
        </p:nvSpPr>
        <p:spPr bwMode="gray">
          <a:xfrm>
            <a:off x="0" y="576263"/>
            <a:ext cx="104013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864" tIns="0" rIns="0" bIns="0" anchor="ctr">
            <a:spAutoFit/>
          </a:bodyPr>
          <a:lstStyle>
            <a:lvl1pPr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1pPr>
            <a:lvl2pPr marL="742950" indent="-28575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2pPr>
            <a:lvl3pPr marL="1143000" indent="-22860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3pPr>
            <a:lvl4pPr marL="1600200" indent="-22860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4pPr>
            <a:lvl5pPr marL="2057400" indent="-22860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9pPr>
          </a:lstStyle>
          <a:p>
            <a:pPr eaLnBrk="1" hangingPunct="1"/>
            <a:r>
              <a:rPr lang="en-GB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5. </a:t>
            </a:r>
            <a:r>
              <a:rPr lang="ko-KR" altLang="en-US" sz="1400" dirty="0" smtClean="0">
                <a:solidFill>
                  <a:srgbClr val="FFFFFF"/>
                </a:solidFill>
                <a:ea typeface="HY견고딕" pitchFamily="18" charset="-127"/>
              </a:rPr>
              <a:t>사업부별</a:t>
            </a:r>
            <a:r>
              <a:rPr lang="ko-KR" altLang="en-US" sz="1400" b="1" dirty="0" smtClean="0">
                <a:solidFill>
                  <a:srgbClr val="FFFFFF"/>
                </a:solidFill>
                <a:ea typeface="HY견고딕" pitchFamily="18" charset="-127"/>
              </a:rPr>
              <a:t> </a:t>
            </a:r>
            <a:r>
              <a:rPr lang="en-US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 REVENUE FORECASTING </a:t>
            </a:r>
            <a:r>
              <a:rPr lang="en-US" altLang="ko-KR" sz="1400" dirty="0">
                <a:solidFill>
                  <a:srgbClr val="FFFFFF"/>
                </a:solidFill>
                <a:ea typeface="HY견고딕" pitchFamily="18" charset="-127"/>
              </a:rPr>
              <a:t>–</a:t>
            </a:r>
            <a:r>
              <a:rPr lang="en-US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 </a:t>
            </a:r>
            <a:r>
              <a:rPr lang="ko-KR" altLang="en-US" sz="1400" b="1" dirty="0" smtClean="0">
                <a:solidFill>
                  <a:srgbClr val="FFFFFF"/>
                </a:solidFill>
                <a:ea typeface="HY견고딕" pitchFamily="18" charset="-127"/>
              </a:rPr>
              <a:t>일반식품 부문</a:t>
            </a:r>
            <a:r>
              <a:rPr lang="en-US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(</a:t>
            </a:r>
            <a:r>
              <a:rPr lang="ko-KR" altLang="en-US" sz="1400" b="1" dirty="0" err="1" smtClean="0">
                <a:solidFill>
                  <a:srgbClr val="FFFFFF"/>
                </a:solidFill>
                <a:ea typeface="HY견고딕" pitchFamily="18" charset="-127"/>
              </a:rPr>
              <a:t>육가공품</a:t>
            </a:r>
            <a:r>
              <a:rPr lang="ko-KR" altLang="en-US" sz="1400" b="1" dirty="0" smtClean="0">
                <a:solidFill>
                  <a:srgbClr val="FFFFFF"/>
                </a:solidFill>
                <a:ea typeface="HY견고딕" pitchFamily="18" charset="-127"/>
              </a:rPr>
              <a:t> 부문</a:t>
            </a:r>
            <a:r>
              <a:rPr lang="en-US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)</a:t>
            </a:r>
            <a:endParaRPr lang="ko-KR" altLang="en-US" sz="1400" i="1" dirty="0">
              <a:solidFill>
                <a:srgbClr val="FFFFFF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08028" y="1606550"/>
            <a:ext cx="4300314" cy="4648200"/>
            <a:chOff x="381001" y="1606550"/>
            <a:chExt cx="3275857" cy="4648200"/>
          </a:xfrm>
        </p:grpSpPr>
        <p:sp>
          <p:nvSpPr>
            <p:cNvPr id="125" name="Line 21"/>
            <p:cNvSpPr>
              <a:spLocks noChangeShapeType="1"/>
            </p:cNvSpPr>
            <p:nvPr/>
          </p:nvSpPr>
          <p:spPr bwMode="auto">
            <a:xfrm>
              <a:off x="550806" y="2492896"/>
              <a:ext cx="290845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800">
                <a:solidFill>
                  <a:srgbClr val="004785"/>
                </a:solidFill>
                <a:ea typeface="굴림" pitchFamily="50" charset="-127"/>
              </a:endParaRPr>
            </a:p>
          </p:txBody>
        </p:sp>
        <p:sp>
          <p:nvSpPr>
            <p:cNvPr id="132" name="Rectangle 9"/>
            <p:cNvSpPr>
              <a:spLocks noChangeArrowheads="1"/>
            </p:cNvSpPr>
            <p:nvPr/>
          </p:nvSpPr>
          <p:spPr bwMode="auto">
            <a:xfrm>
              <a:off x="381001" y="2139950"/>
              <a:ext cx="3275857" cy="4114800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0000" tIns="90000" rIns="90000" bIns="46800"/>
            <a:lstStyle/>
            <a:p>
              <a:pPr marL="182563" lvl="1" indent="-180975" algn="ctr" defTabSz="900113" eaLnBrk="0" latinLnBrk="0" hangingPunct="0">
                <a:buClr>
                  <a:srgbClr val="004785"/>
                </a:buClr>
                <a:buFont typeface="Wingdings" pitchFamily="2" charset="2"/>
                <a:buChar char="n"/>
              </a:pPr>
              <a:endParaRPr lang="en-GB" altLang="ko-KR" sz="1200">
                <a:solidFill>
                  <a:srgbClr val="004785"/>
                </a:solidFill>
              </a:endParaRPr>
            </a:p>
          </p:txBody>
        </p:sp>
        <p:sp>
          <p:nvSpPr>
            <p:cNvPr id="133" name="Rectangle 10"/>
            <p:cNvSpPr>
              <a:spLocks noChangeArrowheads="1"/>
            </p:cNvSpPr>
            <p:nvPr/>
          </p:nvSpPr>
          <p:spPr bwMode="auto">
            <a:xfrm>
              <a:off x="381001" y="1606550"/>
              <a:ext cx="3275857" cy="53340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defTabSz="762000" eaLnBrk="0" latinLnBrk="0" hangingPunct="0"/>
              <a:r>
                <a:rPr lang="ko-KR" altLang="en-US" sz="1600" dirty="0" smtClean="0">
                  <a:solidFill>
                    <a:srgbClr val="FFFFFF"/>
                  </a:solidFill>
                </a:rPr>
                <a:t>캔 햄 </a:t>
              </a:r>
              <a:r>
                <a:rPr lang="en-US" altLang="ko-KR" sz="1600" dirty="0" smtClean="0">
                  <a:solidFill>
                    <a:srgbClr val="FFFFFF"/>
                  </a:solidFill>
                </a:rPr>
                <a:t>‘</a:t>
              </a:r>
              <a:r>
                <a:rPr lang="ko-KR" altLang="en-US" sz="1600" dirty="0" err="1" smtClean="0">
                  <a:solidFill>
                    <a:srgbClr val="FFFFFF"/>
                  </a:solidFill>
                </a:rPr>
                <a:t>리챔</a:t>
              </a:r>
              <a:r>
                <a:rPr lang="en-US" altLang="ko-KR" sz="1600" dirty="0" smtClean="0">
                  <a:solidFill>
                    <a:srgbClr val="FFFFFF"/>
                  </a:solidFill>
                </a:rPr>
                <a:t>’</a:t>
              </a:r>
              <a:r>
                <a:rPr lang="ko-KR" altLang="en-US" sz="1600" dirty="0" smtClean="0">
                  <a:solidFill>
                    <a:srgbClr val="FFFFFF"/>
                  </a:solidFill>
                </a:rPr>
                <a:t>의 운명은</a:t>
              </a:r>
              <a:r>
                <a:rPr lang="en-US" altLang="ko-KR" sz="1600" dirty="0" smtClean="0">
                  <a:solidFill>
                    <a:srgbClr val="FFFFFF"/>
                  </a:solidFill>
                </a:rPr>
                <a:t>?</a:t>
              </a:r>
              <a:endParaRPr lang="en-US" altLang="ko-KR" sz="1600" dirty="0">
                <a:solidFill>
                  <a:srgbClr val="FFFFFF"/>
                </a:solidFill>
              </a:endParaRPr>
            </a:p>
          </p:txBody>
        </p:sp>
        <p:sp>
          <p:nvSpPr>
            <p:cNvPr id="152" name="Rectangle 55"/>
            <p:cNvSpPr>
              <a:spLocks noChangeArrowheads="1"/>
            </p:cNvSpPr>
            <p:nvPr/>
          </p:nvSpPr>
          <p:spPr bwMode="auto">
            <a:xfrm>
              <a:off x="596556" y="3769295"/>
              <a:ext cx="2983430" cy="1538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146050" lvl="1" indent="-144463" defTabSz="900113" eaLnBrk="0" latinLnBrk="0" hangingPunct="0">
                <a:spcAft>
                  <a:spcPct val="20000"/>
                </a:spcAft>
                <a:buClr>
                  <a:srgbClr val="004785"/>
                </a:buClr>
                <a:buFont typeface="Wingdings" pitchFamily="2" charset="2"/>
                <a:buChar char="n"/>
                <a:defRPr/>
              </a:pPr>
              <a:endParaRPr lang="en-US" altLang="ko-KR" sz="10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35" name="Rectangle 10"/>
          <p:cNvSpPr>
            <a:spLocks noChangeArrowheads="1"/>
          </p:cNvSpPr>
          <p:nvPr/>
        </p:nvSpPr>
        <p:spPr bwMode="auto">
          <a:xfrm>
            <a:off x="5205537" y="1606550"/>
            <a:ext cx="4427984" cy="533400"/>
          </a:xfrm>
          <a:prstGeom prst="rect">
            <a:avLst/>
          </a:prstGeom>
          <a:solidFill>
            <a:schemeClr val="tx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762000" eaLnBrk="0" latinLnBrk="0" hangingPunct="0"/>
            <a:r>
              <a:rPr lang="ko-KR" altLang="en-US" sz="1600" dirty="0" err="1" smtClean="0">
                <a:solidFill>
                  <a:srgbClr val="FFFFFF"/>
                </a:solidFill>
              </a:rPr>
              <a:t>육가공</a:t>
            </a:r>
            <a:r>
              <a:rPr lang="ko-KR" altLang="en-US" sz="1600" dirty="0" smtClean="0">
                <a:solidFill>
                  <a:srgbClr val="FFFFFF"/>
                </a:solidFill>
              </a:rPr>
              <a:t> 부문 매출액 예상 </a:t>
            </a:r>
            <a:endParaRPr lang="en-US" altLang="ko-KR" sz="1600" dirty="0">
              <a:solidFill>
                <a:srgbClr val="FFFFFF"/>
              </a:solidFill>
            </a:endParaRP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gray">
          <a:xfrm>
            <a:off x="384177" y="931863"/>
            <a:ext cx="92170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solidFill>
                  <a:srgbClr val="004785"/>
                </a:solidFill>
              </a:rPr>
              <a:t>동사가 주력하는 </a:t>
            </a:r>
            <a:r>
              <a:rPr lang="ko-KR" altLang="en-US" dirty="0" err="1" smtClean="0">
                <a:solidFill>
                  <a:srgbClr val="004785"/>
                </a:solidFill>
              </a:rPr>
              <a:t>저염도</a:t>
            </a:r>
            <a:r>
              <a:rPr lang="ko-KR" altLang="en-US" dirty="0" smtClean="0">
                <a:solidFill>
                  <a:srgbClr val="004785"/>
                </a:solidFill>
              </a:rPr>
              <a:t> 캔 햄</a:t>
            </a:r>
            <a:r>
              <a:rPr lang="en-US" altLang="ko-KR" dirty="0">
                <a:solidFill>
                  <a:srgbClr val="004785"/>
                </a:solidFill>
              </a:rPr>
              <a:t> </a:t>
            </a:r>
            <a:r>
              <a:rPr lang="en-US" altLang="ko-KR" dirty="0" smtClean="0">
                <a:solidFill>
                  <a:srgbClr val="004785"/>
                </a:solidFill>
              </a:rPr>
              <a:t>‘</a:t>
            </a:r>
            <a:r>
              <a:rPr lang="ko-KR" altLang="en-US" dirty="0" err="1" smtClean="0">
                <a:solidFill>
                  <a:srgbClr val="004785"/>
                </a:solidFill>
              </a:rPr>
              <a:t>리챔</a:t>
            </a:r>
            <a:r>
              <a:rPr lang="en-US" altLang="ko-KR" dirty="0" smtClean="0">
                <a:solidFill>
                  <a:srgbClr val="004785"/>
                </a:solidFill>
              </a:rPr>
              <a:t>’</a:t>
            </a:r>
            <a:r>
              <a:rPr lang="ko-KR" altLang="en-US" dirty="0" smtClean="0">
                <a:solidFill>
                  <a:srgbClr val="004785"/>
                </a:solidFill>
              </a:rPr>
              <a:t>의 시장 내 경쟁력은 제한적일  예상된다</a:t>
            </a:r>
            <a:r>
              <a:rPr lang="en-US" altLang="ko-KR" dirty="0" smtClean="0">
                <a:solidFill>
                  <a:srgbClr val="004785"/>
                </a:solidFill>
              </a:rPr>
              <a:t>.</a:t>
            </a:r>
            <a:endParaRPr lang="en-US" altLang="ko-KR" dirty="0">
              <a:solidFill>
                <a:srgbClr val="004785"/>
              </a:solidFill>
            </a:endParaRPr>
          </a:p>
        </p:txBody>
      </p:sp>
      <p:sp>
        <p:nvSpPr>
          <p:cNvPr id="63" name="Rectangle 9"/>
          <p:cNvSpPr>
            <a:spLocks noChangeArrowheads="1"/>
          </p:cNvSpPr>
          <p:nvPr/>
        </p:nvSpPr>
        <p:spPr bwMode="auto">
          <a:xfrm>
            <a:off x="5208088" y="2135588"/>
            <a:ext cx="4432870" cy="4114800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lIns="90000" tIns="90000" rIns="90000" bIns="46800"/>
          <a:lstStyle/>
          <a:p>
            <a:pPr marL="182563" lvl="1" indent="-180975" algn="ctr" defTabSz="900113" eaLnBrk="0" latinLnBrk="0" hangingPunct="0">
              <a:buClr>
                <a:srgbClr val="004785"/>
              </a:buClr>
              <a:buFont typeface="Wingdings" pitchFamily="2" charset="2"/>
              <a:buChar char="n"/>
            </a:pPr>
            <a:endParaRPr lang="en-GB" altLang="ko-KR" sz="1200">
              <a:solidFill>
                <a:srgbClr val="004785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0" y="6525344"/>
            <a:ext cx="797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[1] </a:t>
            </a:r>
          </a:p>
          <a:p>
            <a:r>
              <a:rPr lang="en-US" altLang="ko-KR" sz="800" dirty="0" smtClean="0"/>
              <a:t>[2] </a:t>
            </a:r>
            <a:r>
              <a:rPr lang="ko-KR" altLang="en-US" sz="800" dirty="0" smtClean="0"/>
              <a:t>각종 기사</a:t>
            </a:r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  <p:sp>
        <p:nvSpPr>
          <p:cNvPr id="38" name="Rectangle 46"/>
          <p:cNvSpPr>
            <a:spLocks noChangeArrowheads="1"/>
          </p:cNvSpPr>
          <p:nvPr/>
        </p:nvSpPr>
        <p:spPr bwMode="gray">
          <a:xfrm>
            <a:off x="560513" y="2602359"/>
            <a:ext cx="4046917" cy="153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80975" lvl="1" indent="-179388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Char char="n"/>
              <a:tabLst>
                <a:tab pos="1152525" algn="l"/>
              </a:tabLst>
            </a:pP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캔 햄의 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KSF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는 맛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, 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원료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, 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브랜드이미지로 분석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[1].</a:t>
            </a:r>
          </a:p>
        </p:txBody>
      </p:sp>
      <p:sp>
        <p:nvSpPr>
          <p:cNvPr id="39" name="Rectangle 19"/>
          <p:cNvSpPr/>
          <p:nvPr/>
        </p:nvSpPr>
        <p:spPr>
          <a:xfrm>
            <a:off x="630936" y="2189458"/>
            <a:ext cx="397649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7" lvl="1" defTabSz="900113" eaLnBrk="0" latinLnBrk="0" hangingPunct="0">
              <a:spcAft>
                <a:spcPct val="20000"/>
              </a:spcAft>
              <a:buClr>
                <a:srgbClr val="004785"/>
              </a:buClr>
              <a:defRPr/>
            </a:pPr>
            <a:r>
              <a:rPr lang="en-US" altLang="ko-KR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‘</a:t>
            </a:r>
            <a:r>
              <a:rPr lang="ko-KR" altLang="en-US" sz="1300" dirty="0" err="1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리챔</a:t>
            </a:r>
            <a:r>
              <a:rPr lang="en-US" altLang="ko-KR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’, </a:t>
            </a:r>
            <a:r>
              <a:rPr lang="ko-KR" altLang="en-US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캔 햄 시장에서 타 제품에 대한 경쟁우위 없음</a:t>
            </a:r>
            <a:endParaRPr lang="ko-KR" altLang="en-US" sz="1300" dirty="0">
              <a:gradFill>
                <a:gsLst>
                  <a:gs pos="100000">
                    <a:srgbClr val="004785"/>
                  </a:gs>
                  <a:gs pos="100000">
                    <a:srgbClr val="3E7898">
                      <a:tint val="23500"/>
                      <a:satMod val="160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40" name="Rectangle 46"/>
          <p:cNvSpPr>
            <a:spLocks noChangeArrowheads="1"/>
          </p:cNvSpPr>
          <p:nvPr/>
        </p:nvSpPr>
        <p:spPr bwMode="gray">
          <a:xfrm>
            <a:off x="560513" y="4365104"/>
            <a:ext cx="4046917" cy="73096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80975" lvl="1" indent="-179388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Char char="n"/>
              <a:tabLst>
                <a:tab pos="1152525" algn="l"/>
              </a:tabLst>
            </a:pP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제품 맛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: </a:t>
            </a:r>
            <a:r>
              <a:rPr kumimoji="1" lang="ko-KR" altLang="en-US" sz="1000" dirty="0" err="1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리챔의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차별화는 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‘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저 염도 캔 햄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’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에 있음</a:t>
            </a:r>
            <a:endParaRPr kumimoji="1" lang="en-US" altLang="ko-KR" sz="1000" dirty="0" smtClean="0">
              <a:solidFill>
                <a:srgbClr val="004785"/>
              </a:solidFill>
              <a:latin typeface="Calibri" panose="020F0502020204030204" pitchFamily="34" charset="0"/>
              <a:cs typeface="Arial" charset="0"/>
            </a:endParaRPr>
          </a:p>
          <a:p>
            <a:pPr marL="173037" lvl="1" indent="-171450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Tx/>
              <a:buChar char="-"/>
              <a:tabLst>
                <a:tab pos="1152525" algn="l"/>
              </a:tabLst>
            </a:pPr>
            <a:r>
              <a:rPr kumimoji="1" lang="ko-KR" altLang="en-US" sz="8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실질적으로 </a:t>
            </a:r>
            <a:r>
              <a:rPr kumimoji="1" lang="ko-KR" altLang="en-US" sz="800" dirty="0" err="1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저염</a:t>
            </a:r>
            <a:r>
              <a:rPr kumimoji="1" lang="ko-KR" altLang="en-US" sz="8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제품들이 </a:t>
            </a:r>
            <a:r>
              <a:rPr kumimoji="1" lang="ko-KR" altLang="en-US" sz="800" dirty="0" err="1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마트에서</a:t>
            </a:r>
            <a:r>
              <a:rPr kumimoji="1" lang="ko-KR" altLang="en-US" sz="8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잘 팔리지는 않음</a:t>
            </a:r>
            <a:r>
              <a:rPr kumimoji="1" lang="en-US" altLang="ko-KR" sz="8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[2]</a:t>
            </a:r>
          </a:p>
          <a:p>
            <a:pPr marL="173037" lvl="1" indent="-171450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Tx/>
              <a:buChar char="-"/>
              <a:tabLst>
                <a:tab pos="1152525" algn="l"/>
              </a:tabLst>
            </a:pPr>
            <a:r>
              <a:rPr kumimoji="1" lang="en-US" altLang="ko-KR" sz="8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‘</a:t>
            </a:r>
            <a:r>
              <a:rPr kumimoji="1" lang="ko-KR" altLang="en-US" sz="8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더 건강한 햄  </a:t>
            </a:r>
            <a:r>
              <a:rPr kumimoji="1" lang="ko-KR" altLang="en-US" sz="800" dirty="0" err="1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저염</a:t>
            </a:r>
            <a:r>
              <a:rPr kumimoji="1" lang="en-US" altLang="ko-KR" sz="8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’ (</a:t>
            </a:r>
            <a:r>
              <a:rPr kumimoji="1" lang="ko-KR" altLang="en-US" sz="8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철수</a:t>
            </a:r>
            <a:r>
              <a:rPr kumimoji="1" lang="en-US" altLang="ko-KR" sz="8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), ‘</a:t>
            </a:r>
            <a:r>
              <a:rPr kumimoji="1" lang="ko-KR" altLang="en-US" sz="8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덴마크 </a:t>
            </a:r>
            <a:r>
              <a:rPr kumimoji="1" lang="ko-KR" altLang="en-US" sz="800" dirty="0" err="1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짜지않은</a:t>
            </a:r>
            <a:r>
              <a:rPr kumimoji="1" lang="ko-KR" altLang="en-US" sz="8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치즈</a:t>
            </a:r>
            <a:r>
              <a:rPr kumimoji="1" lang="en-US" altLang="ko-KR" sz="8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’ (-22.7%), </a:t>
            </a:r>
            <a:r>
              <a:rPr kumimoji="1" lang="ko-KR" altLang="en-US" sz="8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오리온 마켓 오 </a:t>
            </a:r>
            <a:r>
              <a:rPr kumimoji="1" lang="en-US" altLang="ko-KR" sz="8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(-41.3%), </a:t>
            </a:r>
          </a:p>
          <a:p>
            <a:pPr marL="1587" lvl="1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tabLst>
                <a:tab pos="1152525" algn="l"/>
              </a:tabLst>
            </a:pPr>
            <a:r>
              <a:rPr kumimoji="1" lang="ko-KR" altLang="en-US" sz="8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        </a:t>
            </a:r>
            <a:r>
              <a:rPr kumimoji="1" lang="ko-KR" altLang="en-US" sz="800" dirty="0" err="1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유기농</a:t>
            </a:r>
            <a:r>
              <a:rPr kumimoji="1" lang="ko-KR" altLang="en-US" sz="8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</a:t>
            </a:r>
            <a:r>
              <a:rPr kumimoji="1" lang="ko-KR" altLang="en-US" sz="800" dirty="0" err="1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앙팡치즈</a:t>
            </a:r>
            <a:r>
              <a:rPr kumimoji="1" lang="ko-KR" altLang="en-US" sz="8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</a:t>
            </a:r>
            <a:r>
              <a:rPr kumimoji="1" lang="en-US" altLang="ko-KR" sz="8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(-33.1%)</a:t>
            </a:r>
            <a:r>
              <a:rPr kumimoji="1" lang="ko-KR" altLang="en-US" sz="8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등</a:t>
            </a:r>
            <a:r>
              <a:rPr kumimoji="1" lang="en-US" altLang="ko-KR" sz="8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</a:t>
            </a:r>
            <a:endParaRPr kumimoji="1" lang="ko-KR" altLang="en-US" sz="800" dirty="0" smtClean="0">
              <a:solidFill>
                <a:srgbClr val="004785"/>
              </a:solidFill>
              <a:latin typeface="Calibri" panose="020F0502020204030204" pitchFamily="34" charset="0"/>
              <a:cs typeface="Arial" charset="0"/>
            </a:endParaRPr>
          </a:p>
        </p:txBody>
      </p:sp>
      <p:graphicFrame>
        <p:nvGraphicFramePr>
          <p:cNvPr id="41" name="차트 40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106883925"/>
              </p:ext>
            </p:extLst>
          </p:nvPr>
        </p:nvGraphicFramePr>
        <p:xfrm>
          <a:off x="487150" y="2830287"/>
          <a:ext cx="4105579" cy="1570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7" name="Rectangle 46"/>
          <p:cNvSpPr>
            <a:spLocks noChangeArrowheads="1"/>
          </p:cNvSpPr>
          <p:nvPr/>
        </p:nvSpPr>
        <p:spPr bwMode="gray">
          <a:xfrm>
            <a:off x="534726" y="5166817"/>
            <a:ext cx="4046917" cy="53860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80975" lvl="1" indent="-179388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Char char="n"/>
              <a:tabLst>
                <a:tab pos="1152525" algn="l"/>
              </a:tabLst>
            </a:pP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제품 원</a:t>
            </a:r>
            <a:r>
              <a:rPr kumimoji="1" lang="ko-KR" altLang="en-US" sz="1000" dirty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료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: 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가공 햄의 성분표시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(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열량 등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)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은 의무표기 사항이 아님</a:t>
            </a:r>
            <a:endParaRPr kumimoji="1" lang="en-US" altLang="ko-KR" sz="1000" dirty="0" smtClean="0">
              <a:solidFill>
                <a:srgbClr val="004785"/>
              </a:solidFill>
              <a:latin typeface="Calibri" panose="020F0502020204030204" pitchFamily="34" charset="0"/>
              <a:cs typeface="Arial" charset="0"/>
            </a:endParaRPr>
          </a:p>
          <a:p>
            <a:pPr marL="173037" lvl="1" indent="-171450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Tx/>
              <a:buChar char="-"/>
              <a:tabLst>
                <a:tab pos="1152525" algn="l"/>
              </a:tabLst>
            </a:pPr>
            <a:r>
              <a:rPr kumimoji="1" lang="ko-KR" altLang="en-US" sz="8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소비자들이 오프라인</a:t>
            </a:r>
            <a:r>
              <a:rPr kumimoji="1" lang="en-US" altLang="ko-KR" sz="8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, </a:t>
            </a:r>
            <a:r>
              <a:rPr kumimoji="1" lang="ko-KR" altLang="en-US" sz="8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온라인 </a:t>
            </a:r>
            <a:r>
              <a:rPr kumimoji="1" lang="ko-KR" altLang="en-US" sz="800" dirty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등</a:t>
            </a:r>
            <a:r>
              <a:rPr kumimoji="1" lang="ko-KR" altLang="en-US" sz="8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에서 정확히 알 수 있는 요인 없음</a:t>
            </a:r>
            <a:r>
              <a:rPr kumimoji="1" lang="en-US" altLang="ko-KR" sz="8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.</a:t>
            </a:r>
          </a:p>
          <a:p>
            <a:pPr marL="173037" lvl="1" indent="-171450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Tx/>
              <a:buChar char="-"/>
              <a:tabLst>
                <a:tab pos="1152525" algn="l"/>
              </a:tabLst>
            </a:pPr>
            <a:r>
              <a:rPr kumimoji="1" lang="ko-KR" altLang="en-US" sz="8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온라인 추정치</a:t>
            </a:r>
            <a:r>
              <a:rPr kumimoji="1" lang="en-US" altLang="ko-KR" sz="8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: </a:t>
            </a:r>
            <a:r>
              <a:rPr kumimoji="1" lang="ko-KR" altLang="en-US" sz="8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나트륨을 제외한  모든 사항 </a:t>
            </a:r>
            <a:r>
              <a:rPr kumimoji="1" lang="ko-KR" altLang="en-US" sz="800" dirty="0" err="1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스팸과</a:t>
            </a:r>
            <a:r>
              <a:rPr kumimoji="1" lang="ko-KR" altLang="en-US" sz="8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거의 차이 없음</a:t>
            </a:r>
            <a:r>
              <a:rPr kumimoji="1" lang="en-US" altLang="ko-KR" sz="8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.</a:t>
            </a:r>
          </a:p>
        </p:txBody>
      </p:sp>
      <p:sp>
        <p:nvSpPr>
          <p:cNvPr id="43" name="Rectangle 46"/>
          <p:cNvSpPr>
            <a:spLocks noChangeArrowheads="1"/>
          </p:cNvSpPr>
          <p:nvPr/>
        </p:nvSpPr>
        <p:spPr bwMode="gray">
          <a:xfrm>
            <a:off x="534726" y="5805264"/>
            <a:ext cx="4046917" cy="34624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80975" lvl="1" indent="-179388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Char char="n"/>
              <a:tabLst>
                <a:tab pos="1152525" algn="l"/>
              </a:tabLst>
            </a:pP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브랜드이미지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: 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하정우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, 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이나영 등을 통한 마케팅 강화</a:t>
            </a:r>
            <a:endParaRPr kumimoji="1" lang="en-US" altLang="ko-KR" sz="1000" dirty="0" smtClean="0">
              <a:solidFill>
                <a:srgbClr val="004785"/>
              </a:solidFill>
              <a:latin typeface="Calibri" panose="020F0502020204030204" pitchFamily="34" charset="0"/>
              <a:cs typeface="Arial" charset="0"/>
            </a:endParaRPr>
          </a:p>
          <a:p>
            <a:pPr marL="173037" lvl="1" indent="-171450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Tx/>
              <a:buChar char="-"/>
              <a:tabLst>
                <a:tab pos="1152525" algn="l"/>
              </a:tabLst>
            </a:pPr>
            <a:r>
              <a:rPr kumimoji="1" lang="ko-KR" altLang="en-US" sz="8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실질적으로 매출액 대비 </a:t>
            </a:r>
            <a:r>
              <a:rPr kumimoji="1" lang="en-US" altLang="ko-KR" sz="8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‘</a:t>
            </a:r>
            <a:r>
              <a:rPr kumimoji="1" lang="ko-KR" altLang="en-US" sz="8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광고비</a:t>
            </a:r>
            <a:r>
              <a:rPr kumimoji="1" lang="en-US" altLang="ko-KR" sz="8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’</a:t>
            </a:r>
            <a:r>
              <a:rPr kumimoji="1" lang="ko-KR" altLang="en-US" sz="8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가 경쟁사 </a:t>
            </a:r>
            <a:r>
              <a:rPr kumimoji="1" lang="en-US" altLang="ko-KR" sz="8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CJ</a:t>
            </a:r>
            <a:r>
              <a:rPr kumimoji="1" lang="ko-KR" altLang="en-US" sz="8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제일제당 과 </a:t>
            </a:r>
            <a:r>
              <a:rPr kumimoji="1" lang="ko-KR" altLang="en-US" sz="800" dirty="0" err="1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비슷</a:t>
            </a:r>
            <a:r>
              <a:rPr kumimoji="1" lang="en-US" altLang="ko-KR" sz="8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[3].</a:t>
            </a:r>
            <a:r>
              <a:rPr kumimoji="1" lang="ko-KR" altLang="en-US" sz="8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</a:t>
            </a:r>
            <a:endParaRPr kumimoji="1" lang="en-US" altLang="ko-KR" sz="800" dirty="0" smtClean="0">
              <a:solidFill>
                <a:srgbClr val="004785"/>
              </a:solidFill>
              <a:latin typeface="Calibri" panose="020F0502020204030204" pitchFamily="34" charset="0"/>
              <a:cs typeface="Arial" charset="0"/>
            </a:endParaRPr>
          </a:p>
        </p:txBody>
      </p:sp>
      <p:graphicFrame>
        <p:nvGraphicFramePr>
          <p:cNvPr id="58" name="차트 57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591327229"/>
              </p:ext>
            </p:extLst>
          </p:nvPr>
        </p:nvGraphicFramePr>
        <p:xfrm>
          <a:off x="5321608" y="2602358"/>
          <a:ext cx="43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0" name="Rectangle 46"/>
          <p:cNvSpPr>
            <a:spLocks noChangeArrowheads="1"/>
          </p:cNvSpPr>
          <p:nvPr/>
        </p:nvSpPr>
        <p:spPr bwMode="gray">
          <a:xfrm>
            <a:off x="6294546" y="5291336"/>
            <a:ext cx="2374124" cy="153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7" lvl="1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tabLst>
                <a:tab pos="1152525" algn="l"/>
              </a:tabLst>
            </a:pPr>
            <a:r>
              <a:rPr kumimoji="1" lang="en-US" altLang="ko-KR" sz="1300" b="1" dirty="0" smtClean="0">
                <a:solidFill>
                  <a:schemeClr val="accent1"/>
                </a:solidFill>
                <a:latin typeface="+mj-lt"/>
                <a:cs typeface="Arial" charset="0"/>
              </a:rPr>
              <a:t>2018</a:t>
            </a:r>
            <a:r>
              <a:rPr kumimoji="1" lang="ko-KR" altLang="en-US" sz="1300" b="1" dirty="0" smtClean="0">
                <a:solidFill>
                  <a:schemeClr val="accent1"/>
                </a:solidFill>
                <a:latin typeface="+mj-lt"/>
                <a:cs typeface="Arial" charset="0"/>
              </a:rPr>
              <a:t>년 이후 연평균 </a:t>
            </a:r>
            <a:r>
              <a:rPr kumimoji="1" lang="en-US" altLang="ko-KR" sz="1300" b="1" dirty="0" smtClean="0">
                <a:solidFill>
                  <a:srgbClr val="FF0000"/>
                </a:solidFill>
                <a:latin typeface="+mj-lt"/>
                <a:cs typeface="Arial" charset="0"/>
              </a:rPr>
              <a:t>1.3% </a:t>
            </a:r>
            <a:r>
              <a:rPr kumimoji="1" lang="ko-KR" altLang="en-US" sz="1300" b="1" dirty="0" smtClean="0">
                <a:solidFill>
                  <a:schemeClr val="accent1"/>
                </a:solidFill>
                <a:latin typeface="+mj-lt"/>
                <a:cs typeface="Arial" charset="0"/>
              </a:rPr>
              <a:t>성장</a:t>
            </a:r>
            <a:endParaRPr kumimoji="1" lang="ko-KR" altLang="en-US" sz="1300" b="1" dirty="0">
              <a:solidFill>
                <a:schemeClr val="accent1"/>
              </a:solidFill>
              <a:latin typeface="+mj-lt"/>
              <a:cs typeface="Arial" charset="0"/>
            </a:endParaRPr>
          </a:p>
        </p:txBody>
      </p:sp>
      <p:sp>
        <p:nvSpPr>
          <p:cNvPr id="61" name="Line 21"/>
          <p:cNvSpPr>
            <a:spLocks noChangeShapeType="1"/>
          </p:cNvSpPr>
          <p:nvPr/>
        </p:nvSpPr>
        <p:spPr bwMode="auto">
          <a:xfrm>
            <a:off x="5412186" y="2461099"/>
            <a:ext cx="4005309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srgbClr val="004785"/>
              </a:solidFill>
              <a:ea typeface="굴림" pitchFamily="50" charset="-127"/>
            </a:endParaRPr>
          </a:p>
        </p:txBody>
      </p:sp>
      <p:sp>
        <p:nvSpPr>
          <p:cNvPr id="62" name="Rectangle 19"/>
          <p:cNvSpPr/>
          <p:nvPr/>
        </p:nvSpPr>
        <p:spPr>
          <a:xfrm>
            <a:off x="5547805" y="2190883"/>
            <a:ext cx="386969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7" lvl="1" algn="ctr" defTabSz="900113" eaLnBrk="0" latinLnBrk="0" hangingPunct="0">
              <a:spcAft>
                <a:spcPct val="20000"/>
              </a:spcAft>
              <a:buClr>
                <a:srgbClr val="004785"/>
              </a:buClr>
              <a:defRPr/>
            </a:pPr>
            <a:r>
              <a:rPr lang="ko-KR" altLang="en-US" sz="1300" dirty="0" err="1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육가공</a:t>
            </a:r>
            <a:r>
              <a:rPr lang="ko-KR" altLang="en-US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 부문 </a:t>
            </a:r>
            <a:r>
              <a:rPr lang="en-US" altLang="ko-KR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Revenue Forecast</a:t>
            </a:r>
            <a:endParaRPr lang="ko-KR" altLang="en-US" sz="1300" dirty="0">
              <a:gradFill>
                <a:gsLst>
                  <a:gs pos="100000">
                    <a:srgbClr val="004785"/>
                  </a:gs>
                  <a:gs pos="100000">
                    <a:srgbClr val="3E7898">
                      <a:tint val="23500"/>
                      <a:satMod val="160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29" name="AutoShape 45"/>
          <p:cNvSpPr>
            <a:spLocks noChangeArrowheads="1"/>
          </p:cNvSpPr>
          <p:nvPr/>
        </p:nvSpPr>
        <p:spPr bwMode="auto">
          <a:xfrm rot="5400000">
            <a:off x="3272856" y="4144371"/>
            <a:ext cx="3381796" cy="228023"/>
          </a:xfrm>
          <a:prstGeom prst="triangle">
            <a:avLst>
              <a:gd name="adj" fmla="val 50000"/>
            </a:avLst>
          </a:prstGeom>
          <a:solidFill>
            <a:srgbClr val="FFCC00"/>
          </a:solidFill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ko-KR" altLang="en-US">
              <a:ea typeface="HY견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119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6436534" y="218252"/>
            <a:ext cx="1082215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 latinLnBrk="0">
              <a:spcBef>
                <a:spcPct val="500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None/>
              <a:defRPr/>
            </a:pPr>
            <a:r>
              <a:rPr lang="ko-KR" altLang="en-US" sz="1050" dirty="0">
                <a:solidFill>
                  <a:srgbClr val="004785"/>
                </a:solidFill>
              </a:rPr>
              <a:t>연도별 매출 추정</a:t>
            </a:r>
            <a:endParaRPr lang="en-US" altLang="ko-KR" sz="1050" baseline="30000" dirty="0">
              <a:solidFill>
                <a:srgbClr val="004785"/>
              </a:solidFill>
            </a:endParaRPr>
          </a:p>
        </p:txBody>
      </p: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4708342" y="358778"/>
            <a:ext cx="1335087" cy="2174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fontAlgn="base" latinLnBrk="0" hangingPunct="0">
              <a:spcBef>
                <a:spcPts val="2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None/>
              <a:defRPr/>
            </a:pPr>
            <a:r>
              <a:rPr lang="ko-KR" altLang="en-US" sz="1050" dirty="0">
                <a:solidFill>
                  <a:srgbClr val="004785"/>
                </a:solidFill>
              </a:rPr>
              <a:t>설명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gray">
          <a:xfrm>
            <a:off x="0" y="576492"/>
            <a:ext cx="9601200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54864" tIns="0" rIns="0" bIns="0" anchor="ctr">
            <a:spAutoFit/>
          </a:bodyPr>
          <a:lstStyle/>
          <a:p>
            <a:pPr fontAlgn="base" latinLnBrk="0">
              <a:spcBef>
                <a:spcPct val="50000"/>
              </a:spcBef>
              <a:spcAft>
                <a:spcPct val="0"/>
              </a:spcAft>
              <a:tabLst>
                <a:tab pos="311150" algn="l"/>
              </a:tabLst>
            </a:pPr>
            <a:endParaRPr lang="ko-KR" altLang="en-US" sz="1400" i="1">
              <a:solidFill>
                <a:srgbClr val="FFFFFF"/>
              </a:solidFill>
              <a:ea typeface="돋움체" pitchFamily="49" charset="-127"/>
            </a:endParaRPr>
          </a:p>
        </p:txBody>
      </p:sp>
      <p:sp>
        <p:nvSpPr>
          <p:cNvPr id="128" name="Text Box 6"/>
          <p:cNvSpPr txBox="1">
            <a:spLocks noChangeArrowheads="1"/>
          </p:cNvSpPr>
          <p:nvPr/>
        </p:nvSpPr>
        <p:spPr bwMode="gray">
          <a:xfrm>
            <a:off x="0" y="576263"/>
            <a:ext cx="104013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864" tIns="0" rIns="0" bIns="0" anchor="ctr">
            <a:spAutoFit/>
          </a:bodyPr>
          <a:lstStyle>
            <a:lvl1pPr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1pPr>
            <a:lvl2pPr marL="742950" indent="-28575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2pPr>
            <a:lvl3pPr marL="1143000" indent="-22860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3pPr>
            <a:lvl4pPr marL="1600200" indent="-22860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4pPr>
            <a:lvl5pPr marL="2057400" indent="-22860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9pPr>
          </a:lstStyle>
          <a:p>
            <a:pPr eaLnBrk="1" hangingPunct="1"/>
            <a:r>
              <a:rPr lang="en-GB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5. </a:t>
            </a:r>
            <a:r>
              <a:rPr lang="ko-KR" altLang="en-US" sz="1400" dirty="0" smtClean="0">
                <a:solidFill>
                  <a:srgbClr val="FFFFFF"/>
                </a:solidFill>
                <a:ea typeface="HY견고딕" pitchFamily="18" charset="-127"/>
              </a:rPr>
              <a:t>사업부별</a:t>
            </a:r>
            <a:r>
              <a:rPr lang="ko-KR" altLang="en-US" sz="1400" b="1" dirty="0" smtClean="0">
                <a:solidFill>
                  <a:srgbClr val="FFFFFF"/>
                </a:solidFill>
                <a:ea typeface="HY견고딕" pitchFamily="18" charset="-127"/>
              </a:rPr>
              <a:t> </a:t>
            </a:r>
            <a:r>
              <a:rPr lang="en-US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 REVENUE FORECASTING </a:t>
            </a:r>
            <a:r>
              <a:rPr lang="en-US" altLang="ko-KR" sz="1400" dirty="0">
                <a:solidFill>
                  <a:srgbClr val="FFFFFF"/>
                </a:solidFill>
                <a:ea typeface="HY견고딕" pitchFamily="18" charset="-127"/>
              </a:rPr>
              <a:t>–</a:t>
            </a:r>
            <a:r>
              <a:rPr lang="en-US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 </a:t>
            </a:r>
            <a:r>
              <a:rPr lang="ko-KR" altLang="en-US" sz="1400" b="1" dirty="0" err="1" smtClean="0">
                <a:solidFill>
                  <a:srgbClr val="FFFFFF"/>
                </a:solidFill>
                <a:ea typeface="HY견고딕" pitchFamily="18" charset="-127"/>
              </a:rPr>
              <a:t>삼조쎌텍</a:t>
            </a:r>
            <a:r>
              <a:rPr lang="en-US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(</a:t>
            </a:r>
            <a:r>
              <a:rPr lang="ko-KR" altLang="en-US" sz="1400" b="1" dirty="0" smtClean="0">
                <a:solidFill>
                  <a:srgbClr val="FFFFFF"/>
                </a:solidFill>
                <a:ea typeface="HY견고딕" pitchFamily="18" charset="-127"/>
              </a:rPr>
              <a:t>조미식품 부문</a:t>
            </a:r>
            <a:r>
              <a:rPr lang="en-US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)</a:t>
            </a:r>
            <a:endParaRPr lang="ko-KR" altLang="en-US" sz="1400" i="1" dirty="0">
              <a:solidFill>
                <a:srgbClr val="FFFFFF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08028" y="1606550"/>
            <a:ext cx="4300314" cy="4648200"/>
            <a:chOff x="381001" y="1606550"/>
            <a:chExt cx="3275857" cy="4648200"/>
          </a:xfrm>
        </p:grpSpPr>
        <p:sp>
          <p:nvSpPr>
            <p:cNvPr id="125" name="Line 21"/>
            <p:cNvSpPr>
              <a:spLocks noChangeShapeType="1"/>
            </p:cNvSpPr>
            <p:nvPr/>
          </p:nvSpPr>
          <p:spPr bwMode="auto">
            <a:xfrm>
              <a:off x="550806" y="2492896"/>
              <a:ext cx="290845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800">
                <a:solidFill>
                  <a:srgbClr val="004785"/>
                </a:solidFill>
                <a:ea typeface="굴림" pitchFamily="50" charset="-127"/>
              </a:endParaRPr>
            </a:p>
          </p:txBody>
        </p:sp>
        <p:sp>
          <p:nvSpPr>
            <p:cNvPr id="132" name="Rectangle 9"/>
            <p:cNvSpPr>
              <a:spLocks noChangeArrowheads="1"/>
            </p:cNvSpPr>
            <p:nvPr/>
          </p:nvSpPr>
          <p:spPr bwMode="auto">
            <a:xfrm>
              <a:off x="381001" y="2139950"/>
              <a:ext cx="3275857" cy="4114800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0000" tIns="90000" rIns="90000" bIns="46800"/>
            <a:lstStyle/>
            <a:p>
              <a:pPr marL="182563" lvl="1" indent="-180975" algn="ctr" defTabSz="900113" eaLnBrk="0" latinLnBrk="0" hangingPunct="0">
                <a:buClr>
                  <a:srgbClr val="004785"/>
                </a:buClr>
                <a:buFont typeface="Wingdings" pitchFamily="2" charset="2"/>
                <a:buChar char="n"/>
              </a:pPr>
              <a:endParaRPr lang="en-GB" altLang="ko-KR" sz="1200">
                <a:solidFill>
                  <a:srgbClr val="004785"/>
                </a:solidFill>
              </a:endParaRPr>
            </a:p>
          </p:txBody>
        </p:sp>
        <p:sp>
          <p:nvSpPr>
            <p:cNvPr id="133" name="Rectangle 10"/>
            <p:cNvSpPr>
              <a:spLocks noChangeArrowheads="1"/>
            </p:cNvSpPr>
            <p:nvPr/>
          </p:nvSpPr>
          <p:spPr bwMode="auto">
            <a:xfrm>
              <a:off x="381001" y="1606550"/>
              <a:ext cx="3275857" cy="53340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defTabSz="762000" eaLnBrk="0" latinLnBrk="0" hangingPunct="0"/>
              <a:r>
                <a:rPr lang="ko-KR" altLang="en-US" sz="1600" dirty="0" smtClean="0">
                  <a:solidFill>
                    <a:srgbClr val="FFFFFF"/>
                  </a:solidFill>
                </a:rPr>
                <a:t>국내 </a:t>
              </a:r>
              <a:r>
                <a:rPr lang="en-US" altLang="ko-KR" sz="1600" dirty="0" smtClean="0">
                  <a:solidFill>
                    <a:srgbClr val="FFFFFF"/>
                  </a:solidFill>
                </a:rPr>
                <a:t>B2B</a:t>
              </a:r>
              <a:r>
                <a:rPr lang="ko-KR" altLang="en-US" sz="1600" dirty="0" smtClean="0">
                  <a:solidFill>
                    <a:srgbClr val="FFFFFF"/>
                  </a:solidFill>
                </a:rPr>
                <a:t>조미식품 시장 규모 및 동사 이</a:t>
              </a:r>
              <a:r>
                <a:rPr lang="ko-KR" altLang="en-US" sz="1600" dirty="0">
                  <a:solidFill>
                    <a:srgbClr val="FFFFFF"/>
                  </a:solidFill>
                </a:rPr>
                <a:t>슈</a:t>
              </a:r>
              <a:endParaRPr lang="en-US" altLang="ko-KR" sz="1600" dirty="0">
                <a:solidFill>
                  <a:srgbClr val="FFFFFF"/>
                </a:solidFill>
              </a:endParaRPr>
            </a:p>
          </p:txBody>
        </p:sp>
        <p:sp>
          <p:nvSpPr>
            <p:cNvPr id="152" name="Rectangle 55"/>
            <p:cNvSpPr>
              <a:spLocks noChangeArrowheads="1"/>
            </p:cNvSpPr>
            <p:nvPr/>
          </p:nvSpPr>
          <p:spPr bwMode="auto">
            <a:xfrm>
              <a:off x="596556" y="3769295"/>
              <a:ext cx="2983430" cy="1538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146050" lvl="1" indent="-144463" defTabSz="900113" eaLnBrk="0" latinLnBrk="0" hangingPunct="0">
                <a:spcAft>
                  <a:spcPct val="20000"/>
                </a:spcAft>
                <a:buClr>
                  <a:srgbClr val="004785"/>
                </a:buClr>
                <a:buFont typeface="Wingdings" pitchFamily="2" charset="2"/>
                <a:buChar char="n"/>
                <a:defRPr/>
              </a:pPr>
              <a:endParaRPr lang="en-US" altLang="ko-KR" sz="10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35" name="Rectangle 10"/>
          <p:cNvSpPr>
            <a:spLocks noChangeArrowheads="1"/>
          </p:cNvSpPr>
          <p:nvPr/>
        </p:nvSpPr>
        <p:spPr bwMode="auto">
          <a:xfrm>
            <a:off x="5205537" y="1606550"/>
            <a:ext cx="4427984" cy="533400"/>
          </a:xfrm>
          <a:prstGeom prst="rect">
            <a:avLst/>
          </a:prstGeom>
          <a:solidFill>
            <a:schemeClr val="tx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762000" eaLnBrk="0" latinLnBrk="0" hangingPunct="0"/>
            <a:r>
              <a:rPr lang="en-US" altLang="ko-KR" sz="1600" dirty="0" smtClean="0">
                <a:solidFill>
                  <a:srgbClr val="FFFFFF"/>
                </a:solidFill>
              </a:rPr>
              <a:t>B2B</a:t>
            </a:r>
            <a:r>
              <a:rPr lang="ko-KR" altLang="en-US" sz="1600" dirty="0" smtClean="0">
                <a:solidFill>
                  <a:srgbClr val="FFFFFF"/>
                </a:solidFill>
              </a:rPr>
              <a:t>시장 내 </a:t>
            </a:r>
            <a:r>
              <a:rPr lang="ko-KR" altLang="en-US" sz="1600" dirty="0" err="1" smtClean="0">
                <a:solidFill>
                  <a:srgbClr val="FFFFFF"/>
                </a:solidFill>
              </a:rPr>
              <a:t>삼조셀텍</a:t>
            </a:r>
            <a:r>
              <a:rPr lang="ko-KR" altLang="en-US" sz="1600" dirty="0" smtClean="0">
                <a:solidFill>
                  <a:srgbClr val="FFFFFF"/>
                </a:solidFill>
              </a:rPr>
              <a:t> </a:t>
            </a:r>
            <a:r>
              <a:rPr lang="en-US" altLang="ko-KR" sz="1600" dirty="0" smtClean="0">
                <a:solidFill>
                  <a:srgbClr val="FFFFFF"/>
                </a:solidFill>
              </a:rPr>
              <a:t>M/S</a:t>
            </a:r>
            <a:endParaRPr lang="en-US" altLang="ko-KR" sz="1600" dirty="0">
              <a:solidFill>
                <a:srgbClr val="FFFFFF"/>
              </a:solidFill>
            </a:endParaRP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gray">
          <a:xfrm>
            <a:off x="384177" y="931863"/>
            <a:ext cx="92170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solidFill>
                  <a:srgbClr val="004785"/>
                </a:solidFill>
              </a:rPr>
              <a:t>국내 조미식품 시장은 과점체제</a:t>
            </a:r>
            <a:r>
              <a:rPr lang="en-US" altLang="ko-KR" dirty="0" smtClean="0">
                <a:solidFill>
                  <a:srgbClr val="004785"/>
                </a:solidFill>
              </a:rPr>
              <a:t>, </a:t>
            </a:r>
            <a:r>
              <a:rPr lang="ko-KR" altLang="en-US" dirty="0" smtClean="0">
                <a:solidFill>
                  <a:srgbClr val="004785"/>
                </a:solidFill>
              </a:rPr>
              <a:t>시장은 전방산업의 성장과 함께 증가추세</a:t>
            </a:r>
            <a:r>
              <a:rPr lang="en-US" altLang="ko-KR" dirty="0" smtClean="0">
                <a:solidFill>
                  <a:srgbClr val="004785"/>
                </a:solidFill>
              </a:rPr>
              <a:t>.</a:t>
            </a:r>
            <a:endParaRPr lang="en-US" altLang="ko-KR" dirty="0">
              <a:solidFill>
                <a:srgbClr val="004785"/>
              </a:solidFill>
            </a:endParaRPr>
          </a:p>
        </p:txBody>
      </p:sp>
      <p:sp>
        <p:nvSpPr>
          <p:cNvPr id="63" name="Rectangle 9"/>
          <p:cNvSpPr>
            <a:spLocks noChangeArrowheads="1"/>
          </p:cNvSpPr>
          <p:nvPr/>
        </p:nvSpPr>
        <p:spPr bwMode="auto">
          <a:xfrm>
            <a:off x="5208088" y="2135588"/>
            <a:ext cx="4432870" cy="4114800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lIns="90000" tIns="90000" rIns="90000" bIns="46800"/>
          <a:lstStyle/>
          <a:p>
            <a:pPr marL="182563" lvl="1" indent="-180975" algn="ctr" defTabSz="900113" eaLnBrk="0" latinLnBrk="0" hangingPunct="0">
              <a:buClr>
                <a:srgbClr val="004785"/>
              </a:buClr>
              <a:buFont typeface="Wingdings" pitchFamily="2" charset="2"/>
              <a:buChar char="n"/>
            </a:pPr>
            <a:endParaRPr lang="en-GB" altLang="ko-KR" sz="1200">
              <a:solidFill>
                <a:srgbClr val="004785"/>
              </a:solidFill>
            </a:endParaRPr>
          </a:p>
        </p:txBody>
      </p:sp>
      <p:sp>
        <p:nvSpPr>
          <p:cNvPr id="38" name="Rectangle 46"/>
          <p:cNvSpPr>
            <a:spLocks noChangeArrowheads="1"/>
          </p:cNvSpPr>
          <p:nvPr/>
        </p:nvSpPr>
        <p:spPr bwMode="gray">
          <a:xfrm>
            <a:off x="560513" y="2602359"/>
            <a:ext cx="4046917" cy="53860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80975" lvl="1" indent="-179388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Char char="n"/>
              <a:tabLst>
                <a:tab pos="1152525" algn="l"/>
              </a:tabLst>
            </a:pPr>
            <a:r>
              <a:rPr kumimoji="1" lang="ko-KR" altLang="en-US" sz="1000" dirty="0" err="1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삼조쎌텍은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국내 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B2B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조미식품 사업을 주로 영위하는 기업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.</a:t>
            </a:r>
          </a:p>
          <a:p>
            <a:pPr marL="173037" lvl="1" indent="-171450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Arial" panose="020B0604020202020204" pitchFamily="34" charset="0"/>
              <a:buChar char="•"/>
              <a:tabLst>
                <a:tab pos="1152525" algn="l"/>
              </a:tabLst>
            </a:pP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외식시장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, 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과자시장의 성장성과 연관성을 가짐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.</a:t>
            </a:r>
          </a:p>
          <a:p>
            <a:pPr marL="173037" lvl="1" indent="-171450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Arial" panose="020B0604020202020204" pitchFamily="34" charset="0"/>
              <a:buChar char="•"/>
              <a:tabLst>
                <a:tab pos="1152525" algn="l"/>
              </a:tabLst>
            </a:pP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제</a:t>
            </a:r>
            <a:r>
              <a:rPr kumimoji="1" lang="ko-KR" altLang="en-US" sz="900" dirty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품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가격의 변동률 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X 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시장 규모의 변동률 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= 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조미식품 시장 규모의 변화율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.</a:t>
            </a:r>
          </a:p>
        </p:txBody>
      </p:sp>
      <p:sp>
        <p:nvSpPr>
          <p:cNvPr id="61" name="Line 21"/>
          <p:cNvSpPr>
            <a:spLocks noChangeShapeType="1"/>
          </p:cNvSpPr>
          <p:nvPr/>
        </p:nvSpPr>
        <p:spPr bwMode="auto">
          <a:xfrm>
            <a:off x="5412186" y="2461099"/>
            <a:ext cx="4005309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srgbClr val="004785"/>
              </a:solidFill>
              <a:ea typeface="굴림" pitchFamily="50" charset="-127"/>
            </a:endParaRPr>
          </a:p>
        </p:txBody>
      </p:sp>
      <p:sp>
        <p:nvSpPr>
          <p:cNvPr id="62" name="Rectangle 19"/>
          <p:cNvSpPr/>
          <p:nvPr/>
        </p:nvSpPr>
        <p:spPr>
          <a:xfrm>
            <a:off x="5547805" y="2190883"/>
            <a:ext cx="386969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7" lvl="1" algn="ctr" defTabSz="900113" eaLnBrk="0" latinLnBrk="0" hangingPunct="0">
              <a:spcAft>
                <a:spcPct val="20000"/>
              </a:spcAft>
              <a:buClr>
                <a:srgbClr val="004785"/>
              </a:buClr>
              <a:defRPr/>
            </a:pPr>
            <a:r>
              <a:rPr lang="ko-KR" altLang="en-US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국내 조미시장은 </a:t>
            </a:r>
            <a:r>
              <a:rPr lang="en-US" altLang="ko-KR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4</a:t>
            </a:r>
            <a:r>
              <a:rPr lang="ko-KR" altLang="en-US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개사에 의한 과점체제 지속</a:t>
            </a:r>
            <a:r>
              <a:rPr lang="en-US" altLang="ko-KR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.</a:t>
            </a:r>
            <a:endParaRPr lang="ko-KR" altLang="en-US" sz="1300" dirty="0">
              <a:gradFill>
                <a:gsLst>
                  <a:gs pos="100000">
                    <a:srgbClr val="004785"/>
                  </a:gs>
                  <a:gs pos="100000">
                    <a:srgbClr val="3E7898">
                      <a:tint val="23500"/>
                      <a:satMod val="160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25" name="Rectangle 46"/>
          <p:cNvSpPr>
            <a:spLocks noChangeArrowheads="1"/>
          </p:cNvSpPr>
          <p:nvPr/>
        </p:nvSpPr>
        <p:spPr bwMode="gray">
          <a:xfrm>
            <a:off x="546043" y="4390653"/>
            <a:ext cx="4046917" cy="184665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80975" lvl="1" indent="-179388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Char char="n"/>
              <a:tabLst>
                <a:tab pos="1152525" algn="l"/>
              </a:tabLst>
            </a:pP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조미식품생산 아산공장 생산능력 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1,069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억 원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, 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매출액 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1,210</a:t>
            </a:r>
            <a:r>
              <a:rPr kumimoji="1" lang="ko-KR" altLang="en-US" sz="1000" dirty="0" err="1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억원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달성 </a:t>
            </a:r>
            <a:endParaRPr kumimoji="1" lang="en-US" altLang="ko-KR" sz="1000" dirty="0" smtClean="0">
              <a:solidFill>
                <a:srgbClr val="004785"/>
              </a:solidFill>
              <a:latin typeface="Calibri" panose="020F0502020204030204" pitchFamily="34" charset="0"/>
              <a:cs typeface="Arial" charset="0"/>
            </a:endParaRPr>
          </a:p>
          <a:p>
            <a:pPr marL="173037" lvl="1" indent="-171450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Arial" panose="020B0604020202020204" pitchFamily="34" charset="0"/>
              <a:buChar char="•"/>
              <a:tabLst>
                <a:tab pos="1152525" algn="l"/>
              </a:tabLst>
            </a:pP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2012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년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,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이미 초과 가동 중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.</a:t>
            </a:r>
          </a:p>
          <a:p>
            <a:pPr marL="173037" lvl="1" indent="-171450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Arial" panose="020B0604020202020204" pitchFamily="34" charset="0"/>
              <a:buChar char="•"/>
              <a:tabLst>
                <a:tab pos="1152525" algn="l"/>
              </a:tabLst>
            </a:pP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추가적인 증축계획</a:t>
            </a:r>
            <a:r>
              <a:rPr kumimoji="1" lang="en-US" altLang="ko-KR" sz="900" dirty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/ 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진행중인 사항 없음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(IR).</a:t>
            </a:r>
          </a:p>
          <a:p>
            <a:pPr marL="173037" lvl="1" indent="-171450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Arial" panose="020B0604020202020204" pitchFamily="34" charset="0"/>
              <a:buChar char="•"/>
              <a:tabLst>
                <a:tab pos="1152525" algn="l"/>
              </a:tabLst>
            </a:pPr>
            <a:endParaRPr kumimoji="1" lang="en-US" altLang="ko-KR" sz="900" dirty="0">
              <a:solidFill>
                <a:srgbClr val="004785"/>
              </a:solidFill>
              <a:latin typeface="Calibri" panose="020F0502020204030204" pitchFamily="34" charset="0"/>
              <a:cs typeface="Arial" charset="0"/>
            </a:endParaRPr>
          </a:p>
          <a:p>
            <a:pPr marL="173037" lvl="1" indent="-171450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Arial" panose="020B0604020202020204" pitchFamily="34" charset="0"/>
              <a:buChar char="•"/>
              <a:tabLst>
                <a:tab pos="1152525" algn="l"/>
              </a:tabLst>
            </a:pPr>
            <a:endParaRPr kumimoji="1" lang="en-US" altLang="ko-KR" sz="900" dirty="0" smtClean="0">
              <a:solidFill>
                <a:srgbClr val="004785"/>
              </a:solidFill>
              <a:latin typeface="Calibri" panose="020F0502020204030204" pitchFamily="34" charset="0"/>
              <a:cs typeface="Arial" charset="0"/>
            </a:endParaRPr>
          </a:p>
          <a:p>
            <a:pPr marL="173037" lvl="1" indent="-171450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Arial" panose="020B0604020202020204" pitchFamily="34" charset="0"/>
              <a:buChar char="•"/>
              <a:tabLst>
                <a:tab pos="1152525" algn="l"/>
              </a:tabLst>
            </a:pPr>
            <a:endParaRPr kumimoji="1" lang="en-US" altLang="ko-KR" sz="900" dirty="0">
              <a:solidFill>
                <a:srgbClr val="004785"/>
              </a:solidFill>
              <a:latin typeface="Calibri" panose="020F0502020204030204" pitchFamily="34" charset="0"/>
              <a:cs typeface="Arial" charset="0"/>
            </a:endParaRPr>
          </a:p>
          <a:p>
            <a:pPr marL="173037" lvl="1" indent="-171450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Arial" panose="020B0604020202020204" pitchFamily="34" charset="0"/>
              <a:buChar char="•"/>
              <a:tabLst>
                <a:tab pos="1152525" algn="l"/>
              </a:tabLst>
            </a:pPr>
            <a:endParaRPr kumimoji="1" lang="en-US" altLang="ko-KR" sz="900" dirty="0" smtClean="0">
              <a:solidFill>
                <a:srgbClr val="004785"/>
              </a:solidFill>
              <a:latin typeface="Calibri" panose="020F0502020204030204" pitchFamily="34" charset="0"/>
              <a:cs typeface="Arial" charset="0"/>
            </a:endParaRPr>
          </a:p>
          <a:p>
            <a:pPr marL="173037" lvl="1" indent="-171450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Arial" panose="020B0604020202020204" pitchFamily="34" charset="0"/>
              <a:buChar char="•"/>
              <a:tabLst>
                <a:tab pos="1152525" algn="l"/>
              </a:tabLst>
            </a:pPr>
            <a:endParaRPr kumimoji="1" lang="en-US" altLang="ko-KR" sz="900" dirty="0">
              <a:solidFill>
                <a:srgbClr val="004785"/>
              </a:solidFill>
              <a:latin typeface="Calibri" panose="020F0502020204030204" pitchFamily="34" charset="0"/>
              <a:cs typeface="Arial" charset="0"/>
            </a:endParaRPr>
          </a:p>
          <a:p>
            <a:pPr marL="173037" lvl="1" indent="-171450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Arial" panose="020B0604020202020204" pitchFamily="34" charset="0"/>
              <a:buChar char="•"/>
              <a:tabLst>
                <a:tab pos="1152525" algn="l"/>
              </a:tabLst>
            </a:pP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2012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기말 재고자산 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(145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억 원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)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을 고려했을 때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, 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이미 초과 가동 상태이며 단기에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추가적인 매출 신장은 힘들 것으로 파악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. </a:t>
            </a:r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gray">
          <a:xfrm>
            <a:off x="5392765" y="4702757"/>
            <a:ext cx="4046917" cy="53860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80975" lvl="1" indent="-179388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Char char="n"/>
              <a:tabLst>
                <a:tab pos="1152525" algn="l"/>
              </a:tabLst>
            </a:pPr>
            <a:r>
              <a:rPr kumimoji="1" lang="ko-KR" altLang="en-US" sz="1000" dirty="0" err="1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트렌드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(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맛과 종류의 다양화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)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에 맞는</a:t>
            </a:r>
            <a:r>
              <a:rPr kumimoji="1" lang="en-US" altLang="ko-KR" sz="1000" dirty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R&amp;D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투자 </a:t>
            </a:r>
            <a:endParaRPr kumimoji="1" lang="en-US" altLang="ko-KR" sz="1000" dirty="0" smtClean="0">
              <a:solidFill>
                <a:srgbClr val="004785"/>
              </a:solidFill>
              <a:latin typeface="Calibri" panose="020F0502020204030204" pitchFamily="34" charset="0"/>
              <a:cs typeface="Arial" charset="0"/>
            </a:endParaRPr>
          </a:p>
          <a:p>
            <a:pPr marL="173037" lvl="1" indent="-171450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Arial" panose="020B0604020202020204" pitchFamily="34" charset="0"/>
              <a:buChar char="•"/>
              <a:tabLst>
                <a:tab pos="1152525" algn="l"/>
              </a:tabLst>
            </a:pPr>
            <a:r>
              <a:rPr kumimoji="1" lang="ko-KR" altLang="en-US" sz="900" dirty="0" err="1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삼조쎌텍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: 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매출액 대비 평균 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1.43% R&amp;D 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투자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, </a:t>
            </a:r>
            <a:r>
              <a:rPr kumimoji="1" lang="ko-KR" altLang="en-US" sz="900" dirty="0" err="1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시아스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제외 업계평균</a:t>
            </a:r>
            <a:endParaRPr kumimoji="1" lang="en-US" altLang="ko-KR" sz="900" dirty="0" smtClean="0">
              <a:solidFill>
                <a:srgbClr val="004785"/>
              </a:solidFill>
              <a:latin typeface="Calibri" panose="020F0502020204030204" pitchFamily="34" charset="0"/>
              <a:cs typeface="Arial" charset="0"/>
            </a:endParaRPr>
          </a:p>
          <a:p>
            <a:pPr marL="173037" lvl="1" indent="-171450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Arial" panose="020B0604020202020204" pitchFamily="34" charset="0"/>
              <a:buChar char="•"/>
              <a:tabLst>
                <a:tab pos="1152525" algn="l"/>
              </a:tabLst>
            </a:pPr>
            <a:r>
              <a:rPr kumimoji="1" lang="ko-KR" altLang="en-US" sz="900" dirty="0" err="1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원일식품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: 1.54%, </a:t>
            </a:r>
            <a:r>
              <a:rPr kumimoji="1" lang="ko-KR" altLang="en-US" sz="900" dirty="0" err="1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동방푸드마스타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: 1.28%, </a:t>
            </a:r>
            <a:r>
              <a:rPr kumimoji="1" lang="ko-KR" altLang="en-US" sz="900" dirty="0" err="1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시아스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: 0.35%,</a:t>
            </a:r>
          </a:p>
        </p:txBody>
      </p:sp>
      <p:sp>
        <p:nvSpPr>
          <p:cNvPr id="28" name="Rectangle 46"/>
          <p:cNvSpPr>
            <a:spLocks noChangeArrowheads="1"/>
          </p:cNvSpPr>
          <p:nvPr/>
        </p:nvSpPr>
        <p:spPr bwMode="gray">
          <a:xfrm>
            <a:off x="5412185" y="2596345"/>
            <a:ext cx="4046917" cy="34624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80975" lvl="1" indent="-179388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Char char="n"/>
              <a:tabLst>
                <a:tab pos="1152525" algn="l"/>
              </a:tabLst>
            </a:pP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국내 조미시장은 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4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개사에 의한 과점체제 지속</a:t>
            </a:r>
            <a:endParaRPr kumimoji="1" lang="en-US" altLang="ko-KR" sz="1000" dirty="0" smtClean="0">
              <a:solidFill>
                <a:srgbClr val="004785"/>
              </a:solidFill>
              <a:latin typeface="Calibri" panose="020F0502020204030204" pitchFamily="34" charset="0"/>
              <a:cs typeface="Arial" charset="0"/>
            </a:endParaRPr>
          </a:p>
          <a:p>
            <a:pPr marL="173037" lvl="1" indent="-171450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Arial" panose="020B0604020202020204" pitchFamily="34" charset="0"/>
              <a:buChar char="•"/>
              <a:tabLst>
                <a:tab pos="1152525" algn="l"/>
              </a:tabLst>
            </a:pPr>
            <a:r>
              <a:rPr kumimoji="1" lang="ko-KR" altLang="en-US" sz="900" dirty="0" err="1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삼조쎌텍은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42.5%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를 상회하는 점유율을 지속</a:t>
            </a:r>
            <a:endParaRPr kumimoji="1" lang="en-US" altLang="ko-KR" sz="900" dirty="0" smtClean="0">
              <a:solidFill>
                <a:srgbClr val="004785"/>
              </a:solidFill>
              <a:latin typeface="Calibri" panose="020F0502020204030204" pitchFamily="34" charset="0"/>
              <a:cs typeface="Arial" charset="0"/>
            </a:endParaRPr>
          </a:p>
        </p:txBody>
      </p:sp>
      <p:graphicFrame>
        <p:nvGraphicFramePr>
          <p:cNvPr id="29" name="차트 28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228257373"/>
              </p:ext>
            </p:extLst>
          </p:nvPr>
        </p:nvGraphicFramePr>
        <p:xfrm>
          <a:off x="5547805" y="3038307"/>
          <a:ext cx="1584876" cy="1456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0" name="차트 29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961120993"/>
              </p:ext>
            </p:extLst>
          </p:nvPr>
        </p:nvGraphicFramePr>
        <p:xfrm>
          <a:off x="7414840" y="2869295"/>
          <a:ext cx="2251535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106846" y="4333425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2011</a:t>
            </a:r>
            <a:endParaRPr lang="ko-KR" altLang="en-US" sz="1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934203" y="4333425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2012</a:t>
            </a:r>
            <a:endParaRPr lang="ko-KR" altLang="en-US" sz="1000" b="1" dirty="0"/>
          </a:p>
        </p:txBody>
      </p:sp>
      <p:sp>
        <p:nvSpPr>
          <p:cNvPr id="33" name="Rectangle 46"/>
          <p:cNvSpPr>
            <a:spLocks noChangeArrowheads="1"/>
          </p:cNvSpPr>
          <p:nvPr/>
        </p:nvSpPr>
        <p:spPr bwMode="gray">
          <a:xfrm>
            <a:off x="5385048" y="5482679"/>
            <a:ext cx="4216154" cy="53860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80975" lvl="1" indent="-179388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Char char="n"/>
              <a:tabLst>
                <a:tab pos="1152525" algn="l"/>
              </a:tabLst>
            </a:pP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B2B 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특성상 영업점과의 신규계약에 매출의 신장이 이루어짐</a:t>
            </a:r>
            <a:endParaRPr kumimoji="1" lang="en-US" altLang="ko-KR" sz="1000" dirty="0" smtClean="0">
              <a:solidFill>
                <a:srgbClr val="004785"/>
              </a:solidFill>
              <a:latin typeface="Calibri" panose="020F0502020204030204" pitchFamily="34" charset="0"/>
              <a:cs typeface="Arial" charset="0"/>
            </a:endParaRPr>
          </a:p>
          <a:p>
            <a:pPr marL="173037" lvl="1" indent="-171450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Arial" panose="020B0604020202020204" pitchFamily="34" charset="0"/>
              <a:buChar char="•"/>
              <a:tabLst>
                <a:tab pos="1152525" algn="l"/>
              </a:tabLst>
            </a:pP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국내 추가적인 신규계약은 없다고 가정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. (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대외비 사항이고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, 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현재 공장 가동률 이슈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)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</a:t>
            </a:r>
            <a:endParaRPr kumimoji="1" lang="en-US" altLang="ko-KR" sz="900" dirty="0" smtClean="0">
              <a:solidFill>
                <a:srgbClr val="004785"/>
              </a:solidFill>
              <a:latin typeface="Calibri" panose="020F0502020204030204" pitchFamily="34" charset="0"/>
              <a:cs typeface="Arial" charset="0"/>
            </a:endParaRPr>
          </a:p>
          <a:p>
            <a:pPr marL="173037" lvl="1" indent="-171450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Arial" panose="020B0604020202020204" pitchFamily="34" charset="0"/>
              <a:buChar char="•"/>
              <a:tabLst>
                <a:tab pos="1152525" algn="l"/>
              </a:tabLst>
            </a:pP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다만 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, 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기존 계약사의 규모확장에 의한 매출 신장만 고려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78816283"/>
              </p:ext>
            </p:extLst>
          </p:nvPr>
        </p:nvGraphicFramePr>
        <p:xfrm>
          <a:off x="987715" y="5162209"/>
          <a:ext cx="2913250" cy="62865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473090"/>
                <a:gridCol w="144016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생산능력</a:t>
                      </a:r>
                      <a:r>
                        <a:rPr lang="en-US" altLang="ko-KR" sz="1000" u="none" strike="noStrike" dirty="0">
                          <a:effectLst/>
                        </a:rPr>
                        <a:t>(2012)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1,080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재고자산</a:t>
                      </a:r>
                      <a:r>
                        <a:rPr lang="en-US" altLang="ko-KR" sz="1000" u="none" strike="noStrike" dirty="0">
                          <a:effectLst/>
                        </a:rPr>
                        <a:t>(2011)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130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매출액</a:t>
                      </a:r>
                      <a:r>
                        <a:rPr lang="en-US" altLang="ko-KR" sz="1000" u="none" strike="noStrike" dirty="0">
                          <a:effectLst/>
                        </a:rPr>
                        <a:t>(2012</a:t>
                      </a:r>
                      <a:r>
                        <a:rPr lang="ko-KR" altLang="en-US" sz="1000" u="none" strike="noStrike" dirty="0">
                          <a:effectLst/>
                        </a:rPr>
                        <a:t>중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1,210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66619" y="4966717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단위</a:t>
            </a:r>
            <a:r>
              <a:rPr lang="en-US" altLang="ko-KR" sz="800" dirty="0" smtClean="0"/>
              <a:t>: </a:t>
            </a:r>
            <a:r>
              <a:rPr lang="ko-KR" altLang="en-US" sz="800" dirty="0" err="1" smtClean="0"/>
              <a:t>억원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</p:spTree>
    <p:extLst>
      <p:ext uri="{BB962C8B-B14F-4D97-AF65-F5344CB8AC3E}">
        <p14:creationId xmlns="" xmlns:p14="http://schemas.microsoft.com/office/powerpoint/2010/main" val="279256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6436534" y="218252"/>
            <a:ext cx="1082215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 latinLnBrk="0">
              <a:spcBef>
                <a:spcPct val="500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None/>
              <a:defRPr/>
            </a:pPr>
            <a:r>
              <a:rPr lang="ko-KR" altLang="en-US" sz="1050" dirty="0">
                <a:solidFill>
                  <a:srgbClr val="004785"/>
                </a:solidFill>
              </a:rPr>
              <a:t>연도별 매출 추정</a:t>
            </a:r>
            <a:endParaRPr lang="en-US" altLang="ko-KR" sz="1050" baseline="30000" dirty="0">
              <a:solidFill>
                <a:srgbClr val="004785"/>
              </a:solidFill>
            </a:endParaRPr>
          </a:p>
        </p:txBody>
      </p: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4708342" y="358778"/>
            <a:ext cx="1335087" cy="2174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fontAlgn="base" latinLnBrk="0" hangingPunct="0">
              <a:spcBef>
                <a:spcPts val="2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None/>
              <a:defRPr/>
            </a:pPr>
            <a:r>
              <a:rPr lang="ko-KR" altLang="en-US" sz="1050" dirty="0">
                <a:solidFill>
                  <a:srgbClr val="004785"/>
                </a:solidFill>
              </a:rPr>
              <a:t>설명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gray">
          <a:xfrm>
            <a:off x="0" y="576492"/>
            <a:ext cx="9601200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54864" tIns="0" rIns="0" bIns="0" anchor="ctr">
            <a:spAutoFit/>
          </a:bodyPr>
          <a:lstStyle/>
          <a:p>
            <a:pPr fontAlgn="base" latinLnBrk="0">
              <a:spcBef>
                <a:spcPct val="50000"/>
              </a:spcBef>
              <a:spcAft>
                <a:spcPct val="0"/>
              </a:spcAft>
              <a:tabLst>
                <a:tab pos="311150" algn="l"/>
              </a:tabLst>
            </a:pPr>
            <a:endParaRPr lang="ko-KR" altLang="en-US" sz="1400" i="1">
              <a:solidFill>
                <a:srgbClr val="FFFFFF"/>
              </a:solidFill>
              <a:ea typeface="돋움체" pitchFamily="49" charset="-127"/>
            </a:endParaRPr>
          </a:p>
        </p:txBody>
      </p:sp>
      <p:sp>
        <p:nvSpPr>
          <p:cNvPr id="128" name="Text Box 6"/>
          <p:cNvSpPr txBox="1">
            <a:spLocks noChangeArrowheads="1"/>
          </p:cNvSpPr>
          <p:nvPr/>
        </p:nvSpPr>
        <p:spPr bwMode="gray">
          <a:xfrm>
            <a:off x="0" y="576263"/>
            <a:ext cx="104013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864" tIns="0" rIns="0" bIns="0" anchor="ctr">
            <a:spAutoFit/>
          </a:bodyPr>
          <a:lstStyle>
            <a:lvl1pPr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1pPr>
            <a:lvl2pPr marL="742950" indent="-28575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2pPr>
            <a:lvl3pPr marL="1143000" indent="-22860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3pPr>
            <a:lvl4pPr marL="1600200" indent="-22860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4pPr>
            <a:lvl5pPr marL="2057400" indent="-228600" eaLnBrk="0" hangingPunct="0"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kumimoji="1" sz="1000">
                <a:solidFill>
                  <a:schemeClr val="bg1"/>
                </a:solidFill>
                <a:latin typeface="Arial" charset="0"/>
                <a:ea typeface="돋움체" pitchFamily="49" charset="-127"/>
              </a:defRPr>
            </a:lvl9pPr>
          </a:lstStyle>
          <a:p>
            <a:pPr eaLnBrk="1" hangingPunct="1"/>
            <a:r>
              <a:rPr lang="en-GB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5. </a:t>
            </a:r>
            <a:r>
              <a:rPr lang="ko-KR" altLang="en-US" sz="1400" dirty="0" smtClean="0">
                <a:solidFill>
                  <a:srgbClr val="FFFFFF"/>
                </a:solidFill>
                <a:ea typeface="HY견고딕" pitchFamily="18" charset="-127"/>
              </a:rPr>
              <a:t>사업부별</a:t>
            </a:r>
            <a:r>
              <a:rPr lang="ko-KR" altLang="en-US" sz="1400" b="1" dirty="0" smtClean="0">
                <a:solidFill>
                  <a:srgbClr val="FFFFFF"/>
                </a:solidFill>
                <a:ea typeface="HY견고딕" pitchFamily="18" charset="-127"/>
              </a:rPr>
              <a:t> </a:t>
            </a:r>
            <a:r>
              <a:rPr lang="en-US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 REVENUE FORECASTING </a:t>
            </a:r>
            <a:r>
              <a:rPr lang="en-US" altLang="ko-KR" sz="1400" dirty="0">
                <a:solidFill>
                  <a:srgbClr val="FFFFFF"/>
                </a:solidFill>
                <a:ea typeface="HY견고딕" pitchFamily="18" charset="-127"/>
              </a:rPr>
              <a:t>–</a:t>
            </a:r>
            <a:r>
              <a:rPr lang="en-US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 </a:t>
            </a:r>
            <a:r>
              <a:rPr lang="ko-KR" altLang="en-US" sz="1400" b="1" dirty="0" err="1" smtClean="0">
                <a:solidFill>
                  <a:srgbClr val="FFFFFF"/>
                </a:solidFill>
                <a:ea typeface="HY견고딕" pitchFamily="18" charset="-127"/>
              </a:rPr>
              <a:t>삼조셀텍</a:t>
            </a:r>
            <a:r>
              <a:rPr lang="en-US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(</a:t>
            </a:r>
            <a:r>
              <a:rPr lang="ko-KR" altLang="en-US" sz="1400" b="1" dirty="0" smtClean="0">
                <a:solidFill>
                  <a:srgbClr val="FFFFFF"/>
                </a:solidFill>
                <a:ea typeface="HY견고딕" pitchFamily="18" charset="-127"/>
              </a:rPr>
              <a:t>조미식품 부문</a:t>
            </a:r>
            <a:r>
              <a:rPr lang="en-US" altLang="ko-KR" sz="1400" b="1" dirty="0" smtClean="0">
                <a:solidFill>
                  <a:srgbClr val="FFFFFF"/>
                </a:solidFill>
                <a:ea typeface="HY견고딕" pitchFamily="18" charset="-127"/>
              </a:rPr>
              <a:t>)</a:t>
            </a:r>
            <a:endParaRPr lang="ko-KR" altLang="en-US" sz="1400" i="1" dirty="0">
              <a:solidFill>
                <a:srgbClr val="FFFFFF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08028" y="1606550"/>
            <a:ext cx="4300314" cy="4648200"/>
            <a:chOff x="381001" y="1606550"/>
            <a:chExt cx="3275857" cy="4648200"/>
          </a:xfrm>
        </p:grpSpPr>
        <p:sp>
          <p:nvSpPr>
            <p:cNvPr id="125" name="Line 21"/>
            <p:cNvSpPr>
              <a:spLocks noChangeShapeType="1"/>
            </p:cNvSpPr>
            <p:nvPr/>
          </p:nvSpPr>
          <p:spPr bwMode="auto">
            <a:xfrm>
              <a:off x="550806" y="2492896"/>
              <a:ext cx="290845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800">
                <a:solidFill>
                  <a:srgbClr val="004785"/>
                </a:solidFill>
                <a:ea typeface="굴림" pitchFamily="50" charset="-127"/>
              </a:endParaRPr>
            </a:p>
          </p:txBody>
        </p:sp>
        <p:sp>
          <p:nvSpPr>
            <p:cNvPr id="132" name="Rectangle 9"/>
            <p:cNvSpPr>
              <a:spLocks noChangeArrowheads="1"/>
            </p:cNvSpPr>
            <p:nvPr/>
          </p:nvSpPr>
          <p:spPr bwMode="auto">
            <a:xfrm>
              <a:off x="381001" y="2139950"/>
              <a:ext cx="3275857" cy="4114800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0000" tIns="90000" rIns="90000" bIns="46800"/>
            <a:lstStyle/>
            <a:p>
              <a:pPr marL="182563" lvl="1" indent="-180975" algn="ctr" defTabSz="900113" eaLnBrk="0" latinLnBrk="0" hangingPunct="0">
                <a:buClr>
                  <a:srgbClr val="004785"/>
                </a:buClr>
                <a:buFont typeface="Wingdings" pitchFamily="2" charset="2"/>
                <a:buChar char="n"/>
              </a:pPr>
              <a:endParaRPr lang="en-GB" altLang="ko-KR" sz="1200">
                <a:solidFill>
                  <a:srgbClr val="004785"/>
                </a:solidFill>
              </a:endParaRPr>
            </a:p>
          </p:txBody>
        </p:sp>
        <p:sp>
          <p:nvSpPr>
            <p:cNvPr id="133" name="Rectangle 10"/>
            <p:cNvSpPr>
              <a:spLocks noChangeArrowheads="1"/>
            </p:cNvSpPr>
            <p:nvPr/>
          </p:nvSpPr>
          <p:spPr bwMode="auto">
            <a:xfrm>
              <a:off x="381001" y="1606550"/>
              <a:ext cx="3275857" cy="53340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defTabSz="762000" eaLnBrk="0" latinLnBrk="0" hangingPunct="0"/>
              <a:r>
                <a:rPr lang="ko-KR" altLang="en-US" sz="1600" dirty="0" smtClean="0">
                  <a:solidFill>
                    <a:srgbClr val="FFFFFF"/>
                  </a:solidFill>
                </a:rPr>
                <a:t>중국 </a:t>
              </a:r>
              <a:r>
                <a:rPr lang="en-US" altLang="ko-KR" sz="1600" dirty="0" smtClean="0">
                  <a:solidFill>
                    <a:srgbClr val="FFFFFF"/>
                  </a:solidFill>
                </a:rPr>
                <a:t>B2B</a:t>
              </a:r>
              <a:r>
                <a:rPr lang="ko-KR" altLang="en-US" sz="1600" dirty="0" smtClean="0">
                  <a:solidFill>
                    <a:srgbClr val="FFFFFF"/>
                  </a:solidFill>
                </a:rPr>
                <a:t>시장 이</a:t>
              </a:r>
              <a:r>
                <a:rPr lang="ko-KR" altLang="en-US" sz="1600" dirty="0">
                  <a:solidFill>
                    <a:srgbClr val="FFFFFF"/>
                  </a:solidFill>
                </a:rPr>
                <a:t>슈</a:t>
              </a:r>
              <a:endParaRPr lang="en-US" altLang="ko-KR" sz="1600" dirty="0">
                <a:solidFill>
                  <a:srgbClr val="FFFFFF"/>
                </a:solidFill>
              </a:endParaRPr>
            </a:p>
          </p:txBody>
        </p:sp>
        <p:sp>
          <p:nvSpPr>
            <p:cNvPr id="152" name="Rectangle 55"/>
            <p:cNvSpPr>
              <a:spLocks noChangeArrowheads="1"/>
            </p:cNvSpPr>
            <p:nvPr/>
          </p:nvSpPr>
          <p:spPr bwMode="auto">
            <a:xfrm>
              <a:off x="596556" y="3769295"/>
              <a:ext cx="2983430" cy="1538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146050" lvl="1" indent="-144463" defTabSz="900113" eaLnBrk="0" latinLnBrk="0" hangingPunct="0">
                <a:spcAft>
                  <a:spcPct val="20000"/>
                </a:spcAft>
                <a:buClr>
                  <a:srgbClr val="004785"/>
                </a:buClr>
                <a:buFont typeface="Wingdings" pitchFamily="2" charset="2"/>
                <a:buChar char="n"/>
                <a:defRPr/>
              </a:pPr>
              <a:endParaRPr lang="en-US" altLang="ko-KR" sz="10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35" name="Rectangle 10"/>
          <p:cNvSpPr>
            <a:spLocks noChangeArrowheads="1"/>
          </p:cNvSpPr>
          <p:nvPr/>
        </p:nvSpPr>
        <p:spPr bwMode="auto">
          <a:xfrm>
            <a:off x="5205537" y="1606550"/>
            <a:ext cx="4427984" cy="533400"/>
          </a:xfrm>
          <a:prstGeom prst="rect">
            <a:avLst/>
          </a:prstGeom>
          <a:solidFill>
            <a:schemeClr val="tx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762000" eaLnBrk="0" latinLnBrk="0" hangingPunct="0"/>
            <a:r>
              <a:rPr lang="ko-KR" altLang="en-US" sz="1600" dirty="0">
                <a:solidFill>
                  <a:srgbClr val="FFFFFF"/>
                </a:solidFill>
              </a:rPr>
              <a:t>중국 </a:t>
            </a:r>
            <a:r>
              <a:rPr lang="en-US" altLang="ko-KR" sz="1600" dirty="0">
                <a:solidFill>
                  <a:srgbClr val="FFFFFF"/>
                </a:solidFill>
              </a:rPr>
              <a:t>B2B</a:t>
            </a:r>
            <a:r>
              <a:rPr lang="ko-KR" altLang="en-US" sz="1600" dirty="0">
                <a:solidFill>
                  <a:srgbClr val="FFFFFF"/>
                </a:solidFill>
              </a:rPr>
              <a:t>시장 </a:t>
            </a:r>
            <a:r>
              <a:rPr lang="ko-KR" altLang="en-US" sz="1600" dirty="0" smtClean="0">
                <a:solidFill>
                  <a:srgbClr val="FFFFFF"/>
                </a:solidFill>
              </a:rPr>
              <a:t>이슈</a:t>
            </a:r>
            <a:endParaRPr lang="en-US" altLang="ko-KR" sz="1600" dirty="0">
              <a:solidFill>
                <a:srgbClr val="FFFFFF"/>
              </a:solidFill>
            </a:endParaRP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gray">
          <a:xfrm>
            <a:off x="384177" y="931863"/>
            <a:ext cx="92170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solidFill>
                  <a:srgbClr val="004785"/>
                </a:solidFill>
              </a:rPr>
              <a:t>계약사의 중국 진출 가속은 동사에 호재로 작용할 것으로 생각된다</a:t>
            </a:r>
            <a:r>
              <a:rPr lang="en-US" altLang="ko-KR" dirty="0" smtClean="0">
                <a:solidFill>
                  <a:srgbClr val="004785"/>
                </a:solidFill>
              </a:rPr>
              <a:t>.</a:t>
            </a:r>
            <a:endParaRPr lang="en-US" altLang="ko-KR" dirty="0">
              <a:solidFill>
                <a:srgbClr val="004785"/>
              </a:solidFill>
            </a:endParaRPr>
          </a:p>
        </p:txBody>
      </p:sp>
      <p:sp>
        <p:nvSpPr>
          <p:cNvPr id="63" name="Rectangle 9"/>
          <p:cNvSpPr>
            <a:spLocks noChangeArrowheads="1"/>
          </p:cNvSpPr>
          <p:nvPr/>
        </p:nvSpPr>
        <p:spPr bwMode="auto">
          <a:xfrm>
            <a:off x="5208088" y="2135588"/>
            <a:ext cx="4432870" cy="4114800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lIns="90000" tIns="90000" rIns="90000" bIns="46800"/>
          <a:lstStyle/>
          <a:p>
            <a:pPr marL="182563" lvl="1" indent="-180975" algn="ctr" defTabSz="900113" eaLnBrk="0" latinLnBrk="0" hangingPunct="0">
              <a:buClr>
                <a:srgbClr val="004785"/>
              </a:buClr>
              <a:buFont typeface="Wingdings" pitchFamily="2" charset="2"/>
              <a:buChar char="n"/>
            </a:pPr>
            <a:endParaRPr lang="en-GB" altLang="ko-KR" sz="1200">
              <a:solidFill>
                <a:srgbClr val="004785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0" y="6525344"/>
            <a:ext cx="2661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[1] </a:t>
            </a:r>
            <a:r>
              <a:rPr lang="ko-KR" altLang="en-US" sz="800" dirty="0" err="1" smtClean="0"/>
              <a:t>농림축산식품부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‘2013 </a:t>
            </a:r>
            <a:r>
              <a:rPr lang="ko-KR" altLang="en-US" sz="800" dirty="0" smtClean="0"/>
              <a:t>가공식품 세분화 시장 보고서</a:t>
            </a:r>
            <a:endParaRPr lang="en-US" altLang="ko-KR" sz="800" dirty="0"/>
          </a:p>
          <a:p>
            <a:r>
              <a:rPr lang="en-US" altLang="ko-KR" sz="800" dirty="0" smtClean="0"/>
              <a:t>[2] </a:t>
            </a:r>
            <a:r>
              <a:rPr lang="ko-KR" altLang="en-US" sz="800" dirty="0" smtClean="0"/>
              <a:t>한국농수산식품유통공사</a:t>
            </a:r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  <p:sp>
        <p:nvSpPr>
          <p:cNvPr id="38" name="Rectangle 46"/>
          <p:cNvSpPr>
            <a:spLocks noChangeArrowheads="1"/>
          </p:cNvSpPr>
          <p:nvPr/>
        </p:nvSpPr>
        <p:spPr bwMode="gray">
          <a:xfrm>
            <a:off x="560513" y="2602359"/>
            <a:ext cx="4046917" cy="73096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80975" lvl="1" indent="-179388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Char char="n"/>
              <a:tabLst>
                <a:tab pos="1152525" algn="l"/>
              </a:tabLst>
            </a:pPr>
            <a:r>
              <a:rPr kumimoji="1" lang="ko-KR" altLang="en-US" sz="99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계약</a:t>
            </a:r>
            <a:r>
              <a:rPr kumimoji="1" lang="ko-KR" altLang="en-US" sz="990" dirty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사</a:t>
            </a:r>
            <a:r>
              <a:rPr kumimoji="1" lang="ko-KR" altLang="en-US" sz="99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인 파리바게트</a:t>
            </a:r>
            <a:r>
              <a:rPr kumimoji="1" lang="en-US" altLang="ko-KR" sz="99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, </a:t>
            </a:r>
            <a:r>
              <a:rPr kumimoji="1" lang="ko-KR" altLang="en-US" sz="990" dirty="0" err="1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뚜레주르</a:t>
            </a:r>
            <a:r>
              <a:rPr kumimoji="1" lang="en-US" altLang="ko-KR" sz="99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, </a:t>
            </a:r>
            <a:r>
              <a:rPr kumimoji="1" lang="ko-KR" altLang="en-US" sz="99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미스터피자 등 음식점 중국 진출 가속</a:t>
            </a:r>
            <a:r>
              <a:rPr kumimoji="1" lang="en-US" altLang="ko-KR" sz="99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. </a:t>
            </a:r>
          </a:p>
          <a:p>
            <a:pPr marL="173037" lvl="1" indent="-171450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Arial" panose="020B0604020202020204" pitchFamily="34" charset="0"/>
              <a:buChar char="•"/>
              <a:tabLst>
                <a:tab pos="1152525" algn="l"/>
              </a:tabLst>
            </a:pP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파리바게트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: 2015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년까지 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500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개 매장 증축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, </a:t>
            </a:r>
            <a:r>
              <a:rPr kumimoji="1" lang="ko-KR" altLang="en-US" sz="900" dirty="0" err="1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뚜레주르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: 2017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년 까지 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1,600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개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,</a:t>
            </a:r>
          </a:p>
          <a:p>
            <a:pPr marL="1587" lvl="1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tabLst>
                <a:tab pos="1152525" algn="l"/>
              </a:tabLst>
            </a:pP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      미스터피자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: 2017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년까지 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1,000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개 매장 증축</a:t>
            </a:r>
            <a:endParaRPr kumimoji="1" lang="en-US" altLang="ko-KR" sz="900" dirty="0" smtClean="0">
              <a:solidFill>
                <a:srgbClr val="004785"/>
              </a:solidFill>
              <a:latin typeface="Calibri" panose="020F0502020204030204" pitchFamily="34" charset="0"/>
              <a:cs typeface="Arial" charset="0"/>
            </a:endParaRPr>
          </a:p>
          <a:p>
            <a:pPr marL="173037" lvl="1" indent="-171450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Arial" panose="020B0604020202020204" pitchFamily="34" charset="0"/>
              <a:buChar char="•"/>
              <a:tabLst>
                <a:tab pos="1152525" algn="l"/>
              </a:tabLst>
            </a:pPr>
            <a:r>
              <a:rPr kumimoji="1" lang="ko-KR" altLang="en-US" sz="900" dirty="0" err="1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프렌차이즈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특징 상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,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</a:t>
            </a:r>
            <a:r>
              <a:rPr kumimoji="1" lang="ko-KR" altLang="en-US" sz="900" dirty="0" err="1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삼조셀텍에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호재로 작용</a:t>
            </a:r>
            <a:endParaRPr kumimoji="1" lang="en-US" altLang="ko-KR" sz="900" dirty="0" smtClean="0">
              <a:solidFill>
                <a:srgbClr val="004785"/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39" name="Rectangle 19"/>
          <p:cNvSpPr/>
          <p:nvPr/>
        </p:nvSpPr>
        <p:spPr>
          <a:xfrm>
            <a:off x="630936" y="2189458"/>
            <a:ext cx="397649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7" lvl="1" defTabSz="900113" eaLnBrk="0" latinLnBrk="0" hangingPunct="0">
              <a:spcAft>
                <a:spcPct val="20000"/>
              </a:spcAft>
              <a:buClr>
                <a:srgbClr val="004785"/>
              </a:buClr>
              <a:defRPr/>
            </a:pPr>
            <a:r>
              <a:rPr lang="ko-KR" altLang="en-US" sz="1300" dirty="0" err="1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삼조쎌텍</a:t>
            </a:r>
            <a:r>
              <a:rPr lang="ko-KR" altLang="en-US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 </a:t>
            </a:r>
            <a:r>
              <a:rPr lang="ko-KR" altLang="en-US" sz="1300" dirty="0" err="1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계약사</a:t>
            </a:r>
            <a:r>
              <a:rPr lang="ko-KR" altLang="en-US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 중국 진출 가속화</a:t>
            </a:r>
            <a:endParaRPr lang="ko-KR" altLang="en-US" sz="1300" dirty="0">
              <a:gradFill>
                <a:gsLst>
                  <a:gs pos="100000">
                    <a:srgbClr val="004785"/>
                  </a:gs>
                  <a:gs pos="100000">
                    <a:srgbClr val="3E7898">
                      <a:tint val="23500"/>
                      <a:satMod val="160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61" name="Line 21"/>
          <p:cNvSpPr>
            <a:spLocks noChangeShapeType="1"/>
          </p:cNvSpPr>
          <p:nvPr/>
        </p:nvSpPr>
        <p:spPr bwMode="auto">
          <a:xfrm>
            <a:off x="5412186" y="3967503"/>
            <a:ext cx="4005309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srgbClr val="004785"/>
              </a:solidFill>
              <a:ea typeface="굴림" pitchFamily="50" charset="-127"/>
            </a:endParaRPr>
          </a:p>
        </p:txBody>
      </p:sp>
      <p:sp>
        <p:nvSpPr>
          <p:cNvPr id="62" name="Rectangle 19"/>
          <p:cNvSpPr/>
          <p:nvPr/>
        </p:nvSpPr>
        <p:spPr>
          <a:xfrm>
            <a:off x="5366442" y="3697287"/>
            <a:ext cx="386969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7" lvl="1" defTabSz="900113" eaLnBrk="0" latinLnBrk="0" hangingPunct="0">
              <a:spcAft>
                <a:spcPct val="20000"/>
              </a:spcAft>
              <a:buClr>
                <a:srgbClr val="004785"/>
              </a:buClr>
              <a:defRPr/>
            </a:pPr>
            <a:r>
              <a:rPr lang="en-US" altLang="ko-KR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400</a:t>
            </a:r>
            <a:r>
              <a:rPr lang="ko-KR" altLang="en-US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억 원 생산규모 중국공장 완공</a:t>
            </a:r>
            <a:r>
              <a:rPr lang="en-US" altLang="ko-KR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.</a:t>
            </a:r>
            <a:endParaRPr lang="ko-KR" altLang="en-US" sz="1300" dirty="0">
              <a:gradFill>
                <a:gsLst>
                  <a:gs pos="100000">
                    <a:srgbClr val="004785"/>
                  </a:gs>
                  <a:gs pos="100000">
                    <a:srgbClr val="3E7898">
                      <a:tint val="23500"/>
                      <a:satMod val="160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25" name="Rectangle 46"/>
          <p:cNvSpPr>
            <a:spLocks noChangeArrowheads="1"/>
          </p:cNvSpPr>
          <p:nvPr/>
        </p:nvSpPr>
        <p:spPr bwMode="gray">
          <a:xfrm>
            <a:off x="560512" y="3557698"/>
            <a:ext cx="4046917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80975" lvl="1" indent="-179388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Char char="n"/>
              <a:tabLst>
                <a:tab pos="1152525" algn="l"/>
              </a:tabLst>
            </a:pP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2017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년 까지 거래처 확장계획을 반영하고 그 후는 국내 연평균 점포 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/>
            </a:r>
            <a:b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</a:b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증가 수 반영 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(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연간 평균 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45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개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)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42758" y="3984978"/>
            <a:ext cx="4394218" cy="2252334"/>
            <a:chOff x="322197" y="3844075"/>
            <a:chExt cx="4394218" cy="2252334"/>
          </a:xfrm>
        </p:grpSpPr>
        <p:graphicFrame>
          <p:nvGraphicFramePr>
            <p:cNvPr id="26" name="차트 25"/>
            <p:cNvGraphicFramePr>
              <a:graphicFrameLocks/>
            </p:cNvGraphicFramePr>
            <p:nvPr>
              <p:extLst>
                <p:ext uri="{D42A27DB-BD31-4B8C-83A1-F6EECF244321}">
                  <p14:modId xmlns="" xmlns:p14="http://schemas.microsoft.com/office/powerpoint/2010/main" val="1499518104"/>
                </p:ext>
              </p:extLst>
            </p:nvPr>
          </p:nvGraphicFramePr>
          <p:xfrm>
            <a:off x="396415" y="3936409"/>
            <a:ext cx="4320000" cy="216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" name="TextBox 1"/>
            <p:cNvSpPr txBox="1"/>
            <p:nvPr/>
          </p:nvSpPr>
          <p:spPr>
            <a:xfrm>
              <a:off x="1851735" y="3936409"/>
              <a:ext cx="1409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중국진출 </a:t>
              </a:r>
              <a:r>
                <a:rPr lang="ko-KR" altLang="en-US" sz="1000" dirty="0" err="1" smtClean="0"/>
                <a:t>점포수</a:t>
              </a:r>
              <a:r>
                <a:rPr lang="ko-KR" altLang="en-US" sz="1000" dirty="0" smtClean="0"/>
                <a:t> 추이</a:t>
              </a:r>
              <a:endParaRPr lang="ko-KR" altLang="en-US" sz="10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22197" y="3844075"/>
              <a:ext cx="56618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/>
                <a:t>(</a:t>
              </a:r>
              <a:r>
                <a:rPr lang="ko-KR" altLang="en-US" sz="700" dirty="0" smtClean="0"/>
                <a:t>단위</a:t>
              </a:r>
              <a:r>
                <a:rPr lang="en-US" altLang="ko-KR" sz="700" dirty="0" smtClean="0"/>
                <a:t>: </a:t>
              </a:r>
              <a:r>
                <a:rPr lang="ko-KR" altLang="en-US" sz="700" dirty="0" smtClean="0"/>
                <a:t>개</a:t>
              </a:r>
              <a:r>
                <a:rPr lang="en-US" altLang="ko-KR" sz="700" dirty="0" smtClean="0"/>
                <a:t>)</a:t>
              </a:r>
              <a:endParaRPr lang="ko-KR" altLang="en-US" sz="700" dirty="0"/>
            </a:p>
          </p:txBody>
        </p:sp>
      </p:grpSp>
      <p:sp>
        <p:nvSpPr>
          <p:cNvPr id="30" name="Rectangle 46"/>
          <p:cNvSpPr>
            <a:spLocks noChangeArrowheads="1"/>
          </p:cNvSpPr>
          <p:nvPr/>
        </p:nvSpPr>
        <p:spPr bwMode="gray">
          <a:xfrm>
            <a:off x="5370578" y="4114527"/>
            <a:ext cx="4046917" cy="53860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80975" lvl="1" indent="-179388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Char char="n"/>
              <a:tabLst>
                <a:tab pos="1152525" algn="l"/>
              </a:tabLst>
            </a:pP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국내 아산공장과 유사한 규모의 중국현지공장 완공 가시화</a:t>
            </a:r>
            <a:endParaRPr kumimoji="1" lang="en-US" altLang="ko-KR" sz="1000" dirty="0" smtClean="0">
              <a:solidFill>
                <a:srgbClr val="004785"/>
              </a:solidFill>
              <a:latin typeface="Calibri" panose="020F0502020204030204" pitchFamily="34" charset="0"/>
              <a:cs typeface="Arial" charset="0"/>
            </a:endParaRPr>
          </a:p>
          <a:p>
            <a:pPr marL="173037" lvl="1" indent="-171450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Arial" panose="020B0604020202020204" pitchFamily="34" charset="0"/>
              <a:buChar char="•"/>
              <a:tabLst>
                <a:tab pos="1152525" algn="l"/>
              </a:tabLst>
            </a:pP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중국 내 영업상 운송비용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, 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인건비 절감</a:t>
            </a:r>
            <a:r>
              <a:rPr kumimoji="1" lang="en-US" altLang="ko-KR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.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</a:t>
            </a:r>
            <a:endParaRPr kumimoji="1" lang="en-US" altLang="ko-KR" sz="900" dirty="0" smtClean="0">
              <a:solidFill>
                <a:srgbClr val="004785"/>
              </a:solidFill>
              <a:latin typeface="Calibri" panose="020F0502020204030204" pitchFamily="34" charset="0"/>
              <a:cs typeface="Arial" charset="0"/>
            </a:endParaRPr>
          </a:p>
          <a:p>
            <a:pPr marL="173037" lvl="1" indent="-171450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Arial" panose="020B0604020202020204" pitchFamily="34" charset="0"/>
              <a:buChar char="•"/>
              <a:tabLst>
                <a:tab pos="1152525" algn="l"/>
              </a:tabLst>
            </a:pP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중국 진출 국내 </a:t>
            </a:r>
            <a:r>
              <a:rPr kumimoji="1" lang="ko-KR" altLang="en-US" sz="900" dirty="0" err="1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프렌차이즈</a:t>
            </a: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뿐 아니라 현지 와도 원활한 거래 가능</a:t>
            </a:r>
            <a:endParaRPr kumimoji="1" lang="en-US" altLang="ko-KR" sz="900" dirty="0" smtClean="0">
              <a:solidFill>
                <a:srgbClr val="004785"/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31" name="Rectangle 46"/>
          <p:cNvSpPr>
            <a:spLocks noChangeArrowheads="1"/>
          </p:cNvSpPr>
          <p:nvPr/>
        </p:nvSpPr>
        <p:spPr bwMode="gray">
          <a:xfrm>
            <a:off x="5370579" y="4801290"/>
            <a:ext cx="4046917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80975" lvl="1" indent="-179388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Char char="n"/>
              <a:tabLst>
                <a:tab pos="1152525" algn="l"/>
              </a:tabLst>
            </a:pP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거래처 </a:t>
            </a:r>
            <a:r>
              <a:rPr kumimoji="1" lang="ko-KR" altLang="en-US" sz="1000" dirty="0" err="1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점포수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증가에 따른 중국에서의 매출추이는 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400</a:t>
            </a:r>
            <a:r>
              <a:rPr kumimoji="1" lang="ko-KR" altLang="en-US" sz="1000" dirty="0" err="1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억원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 까지 상승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, 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그 이후는 중국 예측 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CPI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증가율에 따른다고 가정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.</a:t>
            </a:r>
            <a:endParaRPr kumimoji="1" lang="en-US" altLang="ko-KR" sz="900" dirty="0" smtClean="0">
              <a:solidFill>
                <a:srgbClr val="004785"/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32" name="Rectangle 19"/>
          <p:cNvSpPr/>
          <p:nvPr/>
        </p:nvSpPr>
        <p:spPr>
          <a:xfrm>
            <a:off x="5313040" y="2204864"/>
            <a:ext cx="41044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7" lvl="1" defTabSz="900113" eaLnBrk="0" latinLnBrk="0" hangingPunct="0">
              <a:spcAft>
                <a:spcPct val="20000"/>
              </a:spcAft>
              <a:buClr>
                <a:srgbClr val="004785"/>
              </a:buClr>
              <a:defRPr/>
            </a:pPr>
            <a:r>
              <a:rPr lang="ko-KR" altLang="en-US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해외 현지기업에 대한 공급량은 정체된 것으로 판</a:t>
            </a:r>
            <a:r>
              <a:rPr lang="ko-KR" altLang="en-US" sz="1300" dirty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단</a:t>
            </a:r>
            <a:r>
              <a:rPr lang="en-US" altLang="ko-KR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.</a:t>
            </a:r>
            <a:r>
              <a:rPr lang="ko-KR" altLang="en-US" sz="1300" dirty="0" smtClean="0">
                <a:gradFill>
                  <a:gsLst>
                    <a:gs pos="100000">
                      <a:srgbClr val="004785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rPr>
              <a:t> </a:t>
            </a:r>
            <a:endParaRPr lang="ko-KR" altLang="en-US" sz="1300" dirty="0">
              <a:gradFill>
                <a:gsLst>
                  <a:gs pos="100000">
                    <a:srgbClr val="004785"/>
                  </a:gs>
                  <a:gs pos="100000">
                    <a:srgbClr val="3E7898">
                      <a:tint val="23500"/>
                      <a:satMod val="160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33" name="Line 21"/>
          <p:cNvSpPr>
            <a:spLocks noChangeShapeType="1"/>
          </p:cNvSpPr>
          <p:nvPr/>
        </p:nvSpPr>
        <p:spPr bwMode="auto">
          <a:xfrm>
            <a:off x="5383464" y="2492896"/>
            <a:ext cx="381800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srgbClr val="004785"/>
              </a:solidFill>
              <a:ea typeface="굴림" pitchFamily="50" charset="-127"/>
            </a:endParaRPr>
          </a:p>
        </p:txBody>
      </p:sp>
      <p:sp>
        <p:nvSpPr>
          <p:cNvPr id="41" name="Rectangle 46"/>
          <p:cNvSpPr>
            <a:spLocks noChangeArrowheads="1"/>
          </p:cNvSpPr>
          <p:nvPr/>
        </p:nvSpPr>
        <p:spPr bwMode="gray">
          <a:xfrm>
            <a:off x="5313040" y="2602359"/>
            <a:ext cx="4046917" cy="73096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80975" lvl="1" indent="-179388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Char char="n"/>
              <a:tabLst>
                <a:tab pos="1152525" algn="l"/>
              </a:tabLst>
            </a:pP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2013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년 해외영업 예상 매출액 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2,680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억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, 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전년대비 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18.7%YoY </a:t>
            </a:r>
            <a:r>
              <a:rPr kumimoji="1" lang="ko-KR" altLang="en-US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감소</a:t>
            </a:r>
            <a:r>
              <a:rPr kumimoji="1" lang="en-US" altLang="ko-KR" sz="10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.</a:t>
            </a:r>
          </a:p>
          <a:p>
            <a:pPr marL="173037" lvl="1" indent="-171450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Arial" panose="020B0604020202020204" pitchFamily="34" charset="0"/>
              <a:buChar char="•"/>
              <a:tabLst>
                <a:tab pos="1152525" algn="l"/>
              </a:tabLst>
            </a:pPr>
            <a:r>
              <a:rPr kumimoji="1" lang="ko-KR" altLang="en-US" sz="90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중국 내 한국 식품기업에 대한 납품은 증가하고 있는 추세 </a:t>
            </a:r>
            <a:endParaRPr kumimoji="1" lang="en-US" altLang="ko-KR" sz="900" dirty="0" smtClean="0">
              <a:solidFill>
                <a:srgbClr val="004785"/>
              </a:solidFill>
              <a:latin typeface="Calibri" panose="020F0502020204030204" pitchFamily="34" charset="0"/>
              <a:cs typeface="Arial" charset="0"/>
            </a:endParaRPr>
          </a:p>
          <a:p>
            <a:pPr marL="173037" lvl="1" indent="-171450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buFont typeface="Arial" panose="020B0604020202020204" pitchFamily="34" charset="0"/>
              <a:buChar char="•"/>
              <a:tabLst>
                <a:tab pos="1152525" algn="l"/>
              </a:tabLst>
            </a:pPr>
            <a:r>
              <a:rPr kumimoji="1" lang="ko-KR" altLang="en-US" sz="88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중국 현지기업에 대한 납품은 </a:t>
            </a:r>
            <a:r>
              <a:rPr kumimoji="1" lang="en-US" altLang="ko-KR" sz="88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1</a:t>
            </a:r>
            <a:r>
              <a:rPr kumimoji="1" lang="ko-KR" altLang="en-US" sz="88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년 새 줄어들었고</a:t>
            </a:r>
            <a:r>
              <a:rPr kumimoji="1" lang="en-US" altLang="ko-KR" sz="88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, </a:t>
            </a:r>
            <a:r>
              <a:rPr kumimoji="1" lang="ko-KR" altLang="en-US" sz="88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향후 계획에 대한 정보는 없음</a:t>
            </a:r>
            <a:r>
              <a:rPr kumimoji="1" lang="en-US" altLang="ko-KR" sz="88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.</a:t>
            </a:r>
          </a:p>
          <a:p>
            <a:pPr marL="1587" lvl="1" defTabSz="900113" fontAlgn="base">
              <a:lnSpc>
                <a:spcPts val="1200"/>
              </a:lnSpc>
              <a:spcBef>
                <a:spcPts val="300"/>
              </a:spcBef>
              <a:spcAft>
                <a:spcPct val="0"/>
              </a:spcAft>
              <a:buClr>
                <a:srgbClr val="004785"/>
              </a:buClr>
              <a:tabLst>
                <a:tab pos="1152525" algn="l"/>
              </a:tabLst>
            </a:pPr>
            <a:r>
              <a:rPr kumimoji="1" lang="ko-KR" altLang="en-US" sz="88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→   중국기업에 대한 납품규모는 </a:t>
            </a:r>
            <a:r>
              <a:rPr kumimoji="1" lang="en-US" altLang="ko-KR" sz="88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2013</a:t>
            </a:r>
            <a:r>
              <a:rPr kumimoji="1" lang="ko-KR" altLang="en-US" sz="88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년과 동일하게 유지되는 것으로 가정</a:t>
            </a:r>
            <a:r>
              <a:rPr kumimoji="1" lang="en-US" altLang="ko-KR" sz="880" dirty="0" smtClean="0">
                <a:solidFill>
                  <a:srgbClr val="004785"/>
                </a:solidFill>
                <a:latin typeface="Calibri" panose="020F0502020204030204" pitchFamily="34" charset="0"/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81880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L Template">
  <a:themeElements>
    <a:clrScheme name="ADL Template 1">
      <a:dk1>
        <a:srgbClr val="004785"/>
      </a:dk1>
      <a:lt1>
        <a:srgbClr val="FFFFFF"/>
      </a:lt1>
      <a:dk2>
        <a:srgbClr val="004785"/>
      </a:dk2>
      <a:lt2>
        <a:srgbClr val="808080"/>
      </a:lt2>
      <a:accent1>
        <a:srgbClr val="3E7898"/>
      </a:accent1>
      <a:accent2>
        <a:srgbClr val="C0D8E6"/>
      </a:accent2>
      <a:accent3>
        <a:srgbClr val="FFFFFF"/>
      </a:accent3>
      <a:accent4>
        <a:srgbClr val="003B71"/>
      </a:accent4>
      <a:accent5>
        <a:srgbClr val="AFBECA"/>
      </a:accent5>
      <a:accent6>
        <a:srgbClr val="AEC4D0"/>
      </a:accent6>
      <a:hlink>
        <a:srgbClr val="6EA5C4"/>
      </a:hlink>
      <a:folHlink>
        <a:srgbClr val="C0C0C0"/>
      </a:folHlink>
    </a:clrScheme>
    <a:fontScheme name="ADL Template">
      <a:majorFont>
        <a:latin typeface="Arial"/>
        <a:ea typeface="HY견고딕"/>
        <a:cs typeface=""/>
      </a:majorFont>
      <a:minorFont>
        <a:latin typeface="Arial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견고딕" pitchFamily="18" charset="-127"/>
          </a:defRPr>
        </a:defPPr>
      </a:lstStyle>
    </a:lnDef>
  </a:objectDefaults>
  <a:extraClrSchemeLst>
    <a:extraClrScheme>
      <a:clrScheme name="ADL Template 1">
        <a:dk1>
          <a:srgbClr val="004785"/>
        </a:dk1>
        <a:lt1>
          <a:srgbClr val="FFFFFF"/>
        </a:lt1>
        <a:dk2>
          <a:srgbClr val="004785"/>
        </a:dk2>
        <a:lt2>
          <a:srgbClr val="808080"/>
        </a:lt2>
        <a:accent1>
          <a:srgbClr val="3E7898"/>
        </a:accent1>
        <a:accent2>
          <a:srgbClr val="C0D8E6"/>
        </a:accent2>
        <a:accent3>
          <a:srgbClr val="FFFFFF"/>
        </a:accent3>
        <a:accent4>
          <a:srgbClr val="003B71"/>
        </a:accent4>
        <a:accent5>
          <a:srgbClr val="AFBECA"/>
        </a:accent5>
        <a:accent6>
          <a:srgbClr val="AEC4D0"/>
        </a:accent6>
        <a:hlink>
          <a:srgbClr val="6EA5C4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DL template_Seoul">
  <a:themeElements>
    <a:clrScheme name="ADL template_Seoul 1">
      <a:dk1>
        <a:srgbClr val="004785"/>
      </a:dk1>
      <a:lt1>
        <a:srgbClr val="FFFFFF"/>
      </a:lt1>
      <a:dk2>
        <a:srgbClr val="004785"/>
      </a:dk2>
      <a:lt2>
        <a:srgbClr val="808080"/>
      </a:lt2>
      <a:accent1>
        <a:srgbClr val="3E7898"/>
      </a:accent1>
      <a:accent2>
        <a:srgbClr val="C0D8E6"/>
      </a:accent2>
      <a:accent3>
        <a:srgbClr val="FFFFFF"/>
      </a:accent3>
      <a:accent4>
        <a:srgbClr val="003B71"/>
      </a:accent4>
      <a:accent5>
        <a:srgbClr val="AFBECA"/>
      </a:accent5>
      <a:accent6>
        <a:srgbClr val="AEC4D0"/>
      </a:accent6>
      <a:hlink>
        <a:srgbClr val="6EA5C4"/>
      </a:hlink>
      <a:folHlink>
        <a:srgbClr val="C0C0C0"/>
      </a:folHlink>
    </a:clrScheme>
    <a:fontScheme name="ADL template_Seoul">
      <a:majorFont>
        <a:latin typeface="Arial"/>
        <a:ea typeface="HY견고딕"/>
        <a:cs typeface=""/>
      </a:majorFont>
      <a:minorFont>
        <a:latin typeface="Arial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1588" algn="ctr" defTabSz="900113" rtl="0" eaLnBrk="1" fontAlgn="base" latinLnBrk="0" hangingPunct="1">
          <a:lnSpc>
            <a:spcPct val="100000"/>
          </a:lnSpc>
          <a:spcBef>
            <a:spcPts val="2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Char char="n"/>
          <a:tabLst/>
          <a:defRPr kumimoji="0" lang="en-GB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1588" algn="ctr" defTabSz="900113" rtl="0" eaLnBrk="1" fontAlgn="base" latinLnBrk="0" hangingPunct="1">
          <a:lnSpc>
            <a:spcPct val="100000"/>
          </a:lnSpc>
          <a:spcBef>
            <a:spcPts val="2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Char char="n"/>
          <a:tabLst/>
          <a:defRPr kumimoji="0" lang="en-GB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견고딕" pitchFamily="18" charset="-127"/>
          </a:defRPr>
        </a:defPPr>
      </a:lstStyle>
    </a:lnDef>
  </a:objectDefaults>
  <a:extraClrSchemeLst>
    <a:extraClrScheme>
      <a:clrScheme name="ADL template_Seoul 1">
        <a:dk1>
          <a:srgbClr val="004785"/>
        </a:dk1>
        <a:lt1>
          <a:srgbClr val="FFFFFF"/>
        </a:lt1>
        <a:dk2>
          <a:srgbClr val="004785"/>
        </a:dk2>
        <a:lt2>
          <a:srgbClr val="808080"/>
        </a:lt2>
        <a:accent1>
          <a:srgbClr val="3E7898"/>
        </a:accent1>
        <a:accent2>
          <a:srgbClr val="C0D8E6"/>
        </a:accent2>
        <a:accent3>
          <a:srgbClr val="FFFFFF"/>
        </a:accent3>
        <a:accent4>
          <a:srgbClr val="003B71"/>
        </a:accent4>
        <a:accent5>
          <a:srgbClr val="AFBECA"/>
        </a:accent5>
        <a:accent6>
          <a:srgbClr val="AEC4D0"/>
        </a:accent6>
        <a:hlink>
          <a:srgbClr val="6EA5C4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2267</TotalTime>
  <Words>3020</Words>
  <Application>Microsoft Office PowerPoint</Application>
  <PresentationFormat>A4 용지(210x297mm)</PresentationFormat>
  <Paragraphs>438</Paragraphs>
  <Slides>17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19" baseType="lpstr">
      <vt:lpstr>ADL Template</vt:lpstr>
      <vt:lpstr>ADL template_Seoul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Windows 사용자</cp:lastModifiedBy>
  <cp:revision>205</cp:revision>
  <dcterms:created xsi:type="dcterms:W3CDTF">2006-10-05T04:04:58Z</dcterms:created>
  <dcterms:modified xsi:type="dcterms:W3CDTF">2013-12-31T12:21:55Z</dcterms:modified>
</cp:coreProperties>
</file>