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2" r:id="rId4"/>
    <p:sldId id="260" r:id="rId5"/>
    <p:sldId id="265" r:id="rId6"/>
    <p:sldId id="278" r:id="rId7"/>
    <p:sldId id="274" r:id="rId8"/>
    <p:sldId id="275" r:id="rId9"/>
    <p:sldId id="276" r:id="rId10"/>
    <p:sldId id="284" r:id="rId11"/>
    <p:sldId id="279" r:id="rId12"/>
    <p:sldId id="261" r:id="rId13"/>
    <p:sldId id="280" r:id="rId14"/>
    <p:sldId id="283" r:id="rId15"/>
    <p:sldId id="263" r:id="rId16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Kollektif" panose="020B0604020101010102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02C"/>
    <a:srgbClr val="D2DEEF"/>
    <a:srgbClr val="EAEFF7"/>
    <a:srgbClr val="2D9345"/>
    <a:srgbClr val="48A299"/>
    <a:srgbClr val="FBAC83"/>
    <a:srgbClr val="F98C55"/>
    <a:srgbClr val="3A2E3C"/>
    <a:srgbClr val="DAE9E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09" autoAdjust="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200" b="1" i="1" baseline="0" dirty="0" smtClean="0">
                <a:effectLst/>
              </a:rPr>
              <a:t>Reading</a:t>
            </a:r>
            <a:endParaRPr lang="en-US" sz="1200" b="1" i="1" baseline="0" dirty="0">
              <a:effectLst/>
            </a:endParaRPr>
          </a:p>
        </c:rich>
      </c:tx>
      <c:layout>
        <c:manualLayout>
          <c:xMode val="edge"/>
          <c:yMode val="edge"/>
          <c:x val="0.44720069986665079"/>
          <c:y val="4.9066982226051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C7A-4A6B-ACF1-D4076FBA0A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C7A-4A6B-ACF1-D4076FBA0A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more than 1</c:v>
                </c:pt>
                <c:pt idx="1">
                  <c:v>never read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59.9</c:v>
                </c:pt>
                <c:pt idx="1">
                  <c:v>40.1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6-41CF-BA19-048B1E966D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E272-7B6D-47D0-9A12-2B1F6E4D98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55A3C-01D3-439A-87F0-45BF573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55A3C-01D3-439A-87F0-45BF573137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1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0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3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46DF-B20A-4175-9586-E71ADF47F0FE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E73C-BB01-4F57-A133-8C6BD9C7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0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3853" y="245299"/>
            <a:ext cx="5069304" cy="5839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3288632" y="485930"/>
            <a:ext cx="5277853" cy="6095999"/>
          </a:xfrm>
          <a:prstGeom prst="cube">
            <a:avLst>
              <a:gd name="adj" fmla="val 905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줄무늬 8"/>
          <p:cNvSpPr/>
          <p:nvPr/>
        </p:nvSpPr>
        <p:spPr>
          <a:xfrm rot="10643693">
            <a:off x="3180720" y="243199"/>
            <a:ext cx="607155" cy="499595"/>
          </a:xfrm>
          <a:prstGeom prst="diagStripe">
            <a:avLst>
              <a:gd name="adj" fmla="val 431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9588" y="742603"/>
            <a:ext cx="5133473" cy="5839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685773" y="540327"/>
            <a:ext cx="4793209" cy="6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613691" y="609405"/>
            <a:ext cx="4793209" cy="6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547227" y="676101"/>
            <a:ext cx="4793209" cy="6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491606" y="540327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03345" y="615958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88" y="737051"/>
            <a:ext cx="2527280" cy="230403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199912" y="1176488"/>
            <a:ext cx="305908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BOOK</a:t>
            </a:r>
          </a:p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GIFT</a:t>
            </a:r>
          </a:p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PROJECT</a:t>
            </a:r>
            <a:endParaRPr lang="ko-KR" altLang="en-US" sz="3800" b="1" dirty="0">
              <a:solidFill>
                <a:schemeClr val="bg1"/>
              </a:solidFill>
              <a:latin typeface="Kollektif" panose="020B060402010101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6066" y="4215102"/>
            <a:ext cx="3086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Best Seller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Cheon Ahyun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Kim </a:t>
            </a:r>
            <a:r>
              <a:rPr lang="en-US" altLang="ko-KR" sz="1700" b="1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Jeong</a:t>
            </a:r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Hun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Lee </a:t>
            </a:r>
            <a:r>
              <a:rPr lang="en-US" altLang="ko-KR" sz="1700" b="1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Eun</a:t>
            </a:r>
            <a:r>
              <a:rPr lang="en-US" altLang="ko-KR" sz="17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700" b="1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Taek</a:t>
            </a:r>
            <a:endParaRPr lang="en-US" altLang="ko-KR" sz="17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7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6. Tuning (Index)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9101"/>
          <a:stretch/>
        </p:blipFill>
        <p:spPr>
          <a:xfrm>
            <a:off x="1577142" y="1372390"/>
            <a:ext cx="9037716" cy="5028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99030" y="5411448"/>
            <a:ext cx="1604728" cy="989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77141" y="1347969"/>
            <a:ext cx="4733717" cy="1035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7. Queries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25890" y="1939333"/>
            <a:ext cx="4924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INSERT</a:t>
            </a:r>
            <a:r>
              <a:rPr lang="en-US" altLang="ko-KR" dirty="0" smtClean="0"/>
              <a:t> INTO user VALUES (?,?,?,?,?);</a:t>
            </a:r>
          </a:p>
          <a:p>
            <a:r>
              <a:rPr lang="ko-KR" altLang="en-US" b="1" dirty="0" smtClean="0"/>
              <a:t>INSERT</a:t>
            </a:r>
            <a:r>
              <a:rPr lang="ko-KR" altLang="en-US" dirty="0" smtClean="0"/>
              <a:t> </a:t>
            </a:r>
            <a:r>
              <a:rPr lang="ko-KR" altLang="en-US" dirty="0"/>
              <a:t>INTO </a:t>
            </a:r>
            <a:r>
              <a:rPr lang="ko-KR" altLang="en-US" dirty="0" err="1"/>
              <a:t>donate</a:t>
            </a:r>
            <a:r>
              <a:rPr lang="ko-KR" altLang="en-US" dirty="0"/>
              <a:t> VALUES (NULL</a:t>
            </a:r>
            <a:r>
              <a:rPr lang="ko-KR" altLang="en-US" dirty="0" smtClean="0"/>
              <a:t>,?,?,?,?)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r>
              <a:rPr lang="ko-KR" altLang="en-US" b="1" dirty="0"/>
              <a:t>INSERT</a:t>
            </a:r>
            <a:r>
              <a:rPr lang="ko-KR" altLang="en-US" dirty="0"/>
              <a:t> INTO </a:t>
            </a:r>
            <a:r>
              <a:rPr lang="ko-KR" altLang="en-US" dirty="0" err="1"/>
              <a:t>gift</a:t>
            </a:r>
            <a:r>
              <a:rPr lang="ko-KR" altLang="en-US" dirty="0"/>
              <a:t> VALUES </a:t>
            </a:r>
            <a:r>
              <a:rPr lang="ko-KR" altLang="en-US" dirty="0" smtClean="0"/>
              <a:t>(?,?,?,?)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r>
              <a:rPr lang="ko-KR" altLang="en-US" b="1" dirty="0"/>
              <a:t>INSERT</a:t>
            </a:r>
            <a:r>
              <a:rPr lang="ko-KR" altLang="en-US" dirty="0"/>
              <a:t> INTO </a:t>
            </a:r>
            <a:r>
              <a:rPr lang="ko-KR" altLang="en-US" dirty="0" err="1"/>
              <a:t>review</a:t>
            </a:r>
            <a:r>
              <a:rPr lang="ko-KR" altLang="en-US" dirty="0"/>
              <a:t> VALUES (NULL</a:t>
            </a:r>
            <a:r>
              <a:rPr lang="ko-KR" altLang="en-US" dirty="0" smtClean="0"/>
              <a:t>,?,?,?)</a:t>
            </a:r>
            <a:r>
              <a:rPr lang="en-US" altLang="ko-KR" dirty="0" smtClean="0"/>
              <a:t>;</a:t>
            </a:r>
          </a:p>
          <a:p>
            <a:r>
              <a:rPr lang="en-US" altLang="ko-KR" b="1" dirty="0"/>
              <a:t>INSERT</a:t>
            </a:r>
            <a:r>
              <a:rPr lang="en-US" altLang="ko-KR" dirty="0"/>
              <a:t> INTO message VALUES (NULL</a:t>
            </a:r>
            <a:r>
              <a:rPr lang="en-US" altLang="ko-KR" dirty="0" smtClean="0"/>
              <a:t>,?,?,?);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25602" y="1303621"/>
            <a:ext cx="19591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b="1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&lt;Basic Query&gt;</a:t>
            </a:r>
            <a:r>
              <a:rPr lang="en-US" altLang="ko-KR" sz="12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kern="0" spc="-5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03069" y="1871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SELECT</a:t>
            </a:r>
            <a:r>
              <a:rPr lang="ko-KR" altLang="en-US" dirty="0" smtClean="0"/>
              <a:t> </a:t>
            </a:r>
            <a:r>
              <a:rPr lang="ko-KR" altLang="en-US" dirty="0" err="1"/>
              <a:t>user_id,count</a:t>
            </a:r>
            <a:r>
              <a:rPr lang="ko-KR" altLang="en-US" dirty="0"/>
              <a:t>(</a:t>
            </a:r>
            <a:r>
              <a:rPr lang="ko-KR" altLang="en-US" dirty="0" err="1"/>
              <a:t>user_id</a:t>
            </a:r>
            <a:r>
              <a:rPr lang="ko-KR" altLang="en-US" dirty="0"/>
              <a:t>) </a:t>
            </a:r>
            <a:r>
              <a:rPr lang="en-US" altLang="ko-KR" b="1" dirty="0" smtClean="0"/>
              <a:t>AS</a:t>
            </a:r>
            <a:r>
              <a:rPr lang="ko-KR" altLang="en-US" dirty="0" smtClean="0"/>
              <a:t> </a:t>
            </a:r>
            <a:r>
              <a:rPr lang="ko-KR" altLang="en-US" dirty="0" err="1"/>
              <a:t>count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b="1" dirty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/>
              <a:t>donate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GROUP BY </a:t>
            </a:r>
            <a:r>
              <a:rPr lang="ko-KR" altLang="en-US" dirty="0" err="1" smtClean="0"/>
              <a:t>user_id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ORDER BY COUNT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user_id</a:t>
            </a:r>
            <a:r>
              <a:rPr lang="ko-KR" altLang="en-US" dirty="0"/>
              <a:t>) </a:t>
            </a:r>
            <a:r>
              <a:rPr lang="en-US" altLang="ko-KR" b="1" dirty="0" smtClean="0"/>
              <a:t>DESC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LIMIT</a:t>
            </a:r>
            <a:r>
              <a:rPr lang="ko-KR" altLang="en-US" dirty="0" smtClean="0"/>
              <a:t> 3</a:t>
            </a:r>
            <a:r>
              <a:rPr lang="en-US" altLang="ko-KR" dirty="0" smtClean="0"/>
              <a:t>; </a:t>
            </a:r>
            <a:r>
              <a:rPr lang="en-US" altLang="ko-KR" b="1" dirty="0" smtClean="0">
                <a:solidFill>
                  <a:srgbClr val="FF0000"/>
                </a:solidFill>
              </a:rPr>
              <a:t>-&gt;Donator </a:t>
            </a:r>
            <a:r>
              <a:rPr lang="en-US" altLang="ko-KR" b="1" dirty="0" smtClean="0">
                <a:solidFill>
                  <a:srgbClr val="FF0000"/>
                </a:solidFill>
              </a:rPr>
              <a:t>TOP3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3069" y="3469913"/>
            <a:ext cx="6487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SELECT</a:t>
            </a:r>
            <a:r>
              <a:rPr lang="ko-KR" altLang="en-US" dirty="0" smtClean="0"/>
              <a:t> </a:t>
            </a:r>
            <a:r>
              <a:rPr lang="ko-KR" altLang="en-US" sz="1400" dirty="0" err="1"/>
              <a:t>gift.target_id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gift.author</a:t>
            </a:r>
            <a:r>
              <a:rPr lang="ko-KR" altLang="en-US" sz="1400" dirty="0"/>
              <a:t>, </a:t>
            </a:r>
            <a:r>
              <a:rPr lang="ko-KR" altLang="en-US" sz="1400" dirty="0" err="1" smtClean="0"/>
              <a:t>gift.bookname</a:t>
            </a:r>
            <a:r>
              <a:rPr lang="ko-KR" altLang="en-US" sz="1400" dirty="0" smtClean="0"/>
              <a:t>, </a:t>
            </a:r>
            <a:r>
              <a:rPr lang="en-US" altLang="ko-KR" sz="1400" dirty="0" smtClean="0"/>
              <a:t>u</a:t>
            </a:r>
            <a:r>
              <a:rPr lang="ko-KR" altLang="en-US" sz="1400" dirty="0" smtClean="0"/>
              <a:t>ser.name</a:t>
            </a:r>
            <a:endParaRPr lang="en-US" altLang="ko-KR" sz="1400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gift,user</a:t>
            </a:r>
            <a:endParaRPr lang="en-US" altLang="ko-KR" dirty="0" smtClean="0"/>
          </a:p>
          <a:p>
            <a:r>
              <a:rPr lang="en-US" altLang="ko-KR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 err="1"/>
              <a:t>gift.target_id</a:t>
            </a:r>
            <a:r>
              <a:rPr lang="ko-KR" altLang="en-US" dirty="0"/>
              <a:t>=</a:t>
            </a:r>
            <a:r>
              <a:rPr lang="ko-KR" altLang="en-US" dirty="0" err="1"/>
              <a:t>user.user_id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AND</a:t>
            </a:r>
            <a:r>
              <a:rPr lang="ko-KR" altLang="en-US" dirty="0" smtClean="0"/>
              <a:t> </a:t>
            </a:r>
            <a:r>
              <a:rPr lang="ko-KR" altLang="en-US" dirty="0" err="1"/>
              <a:t>gift.user_id</a:t>
            </a:r>
            <a:r>
              <a:rPr lang="ko-KR" altLang="en-US" dirty="0"/>
              <a:t>='" + </a:t>
            </a:r>
            <a:r>
              <a:rPr lang="ko-KR" altLang="en-US" dirty="0" err="1"/>
              <a:t>id</a:t>
            </a:r>
            <a:r>
              <a:rPr lang="ko-KR" altLang="en-US" dirty="0"/>
              <a:t> + </a:t>
            </a:r>
            <a:r>
              <a:rPr lang="ko-KR" altLang="en-US" dirty="0" smtClean="0"/>
              <a:t>"'; </a:t>
            </a:r>
            <a:r>
              <a:rPr lang="en-US" altLang="ko-KR" b="1" dirty="0" smtClean="0">
                <a:solidFill>
                  <a:srgbClr val="FF0000"/>
                </a:solidFill>
              </a:rPr>
              <a:t>-&gt;My gift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9810" y="45402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UPDATE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</a:t>
            </a:r>
            <a:r>
              <a:rPr lang="ko-KR" altLang="en-US" b="1" dirty="0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='" + </a:t>
            </a:r>
            <a:r>
              <a:rPr lang="ko-KR" altLang="en-US" dirty="0" err="1"/>
              <a:t>name</a:t>
            </a:r>
            <a:r>
              <a:rPr lang="ko-KR" altLang="en-US" dirty="0"/>
              <a:t> + "' </a:t>
            </a:r>
            <a:endParaRPr lang="en-US" altLang="ko-KR" dirty="0" smtClean="0"/>
          </a:p>
          <a:p>
            <a:r>
              <a:rPr lang="ko-KR" altLang="en-US" dirty="0" smtClean="0"/>
              <a:t>,</a:t>
            </a:r>
            <a:r>
              <a:rPr lang="ko-KR" altLang="en-US" dirty="0" err="1"/>
              <a:t>address</a:t>
            </a:r>
            <a:r>
              <a:rPr lang="ko-KR" altLang="en-US" dirty="0"/>
              <a:t>='"+ </a:t>
            </a:r>
            <a:r>
              <a:rPr lang="ko-KR" altLang="en-US" dirty="0" err="1"/>
              <a:t>address</a:t>
            </a:r>
            <a:r>
              <a:rPr lang="ko-KR" altLang="en-US" dirty="0"/>
              <a:t> +  "' ,</a:t>
            </a:r>
            <a:r>
              <a:rPr lang="ko-KR" altLang="en-US" dirty="0" err="1"/>
              <a:t>rrn</a:t>
            </a:r>
            <a:r>
              <a:rPr lang="ko-KR" altLang="en-US" dirty="0"/>
              <a:t>='"+ </a:t>
            </a:r>
            <a:r>
              <a:rPr lang="ko-KR" altLang="en-US" dirty="0" err="1" smtClean="0"/>
              <a:t>birth</a:t>
            </a:r>
            <a:endParaRPr lang="en-US" altLang="ko-KR" dirty="0" smtClean="0"/>
          </a:p>
          <a:p>
            <a:r>
              <a:rPr lang="ko-KR" altLang="en-US" dirty="0" smtClean="0"/>
              <a:t>+"' </a:t>
            </a:r>
            <a:r>
              <a:rPr lang="ko-KR" altLang="en-US" b="1" dirty="0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user_id</a:t>
            </a:r>
            <a:r>
              <a:rPr lang="ko-KR" altLang="en-US" dirty="0"/>
              <a:t>='" + </a:t>
            </a:r>
            <a:r>
              <a:rPr lang="ko-KR" altLang="en-US" dirty="0" err="1"/>
              <a:t>id</a:t>
            </a:r>
            <a:r>
              <a:rPr lang="ko-KR" altLang="en-US" dirty="0" smtClean="0"/>
              <a:t>+"';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5890" y="37588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DELETE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/>
              <a:t>review</a:t>
            </a:r>
            <a:r>
              <a:rPr lang="ko-KR" altLang="en-US" dirty="0"/>
              <a:t> </a:t>
            </a:r>
            <a:r>
              <a:rPr lang="ko-KR" altLang="en-US" b="1" dirty="0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user_id</a:t>
            </a:r>
            <a:r>
              <a:rPr lang="ko-KR" altLang="en-US" dirty="0" smtClean="0"/>
              <a:t>='“</a:t>
            </a:r>
            <a:endParaRPr lang="en-US" altLang="ko-KR" dirty="0" smtClean="0"/>
          </a:p>
          <a:p>
            <a:r>
              <a:rPr lang="ko-KR" altLang="en-US" dirty="0" smtClean="0"/>
              <a:t>+ </a:t>
            </a:r>
            <a:r>
              <a:rPr lang="ko-KR" altLang="en-US" dirty="0" err="1"/>
              <a:t>id</a:t>
            </a:r>
            <a:r>
              <a:rPr lang="ko-KR" altLang="en-US" dirty="0"/>
              <a:t>+"'and </a:t>
            </a:r>
            <a:r>
              <a:rPr lang="ko-KR" altLang="en-US" dirty="0" err="1"/>
              <a:t>bname</a:t>
            </a:r>
            <a:r>
              <a:rPr lang="ko-KR" altLang="en-US" dirty="0"/>
              <a:t>='"+</a:t>
            </a:r>
            <a:r>
              <a:rPr lang="ko-KR" altLang="en-US" dirty="0" err="1"/>
              <a:t>book</a:t>
            </a:r>
            <a:r>
              <a:rPr lang="ko-KR" altLang="en-US" dirty="0"/>
              <a:t>+"' 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3069" y="4898842"/>
            <a:ext cx="7911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SELECT</a:t>
            </a:r>
            <a:r>
              <a:rPr lang="ko-KR" altLang="en-US" dirty="0" smtClean="0"/>
              <a:t> </a:t>
            </a:r>
            <a:r>
              <a:rPr lang="ko-KR" altLang="en-US" dirty="0" err="1"/>
              <a:t>user.name,user.address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/>
              <a:t>user,gift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 err="1"/>
              <a:t>user.user_id</a:t>
            </a:r>
            <a:r>
              <a:rPr lang="ko-KR" altLang="en-US" dirty="0"/>
              <a:t>=</a:t>
            </a:r>
            <a:r>
              <a:rPr lang="ko-KR" altLang="en-US" dirty="0" err="1"/>
              <a:t>gift.target_id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AND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gift.target_id</a:t>
            </a:r>
            <a:r>
              <a:rPr lang="en-US" altLang="ko-KR" b="1" dirty="0" smtClean="0"/>
              <a:t>; </a:t>
            </a:r>
            <a:r>
              <a:rPr lang="en-US" altLang="ko-KR" b="1" dirty="0" smtClean="0">
                <a:solidFill>
                  <a:srgbClr val="FF0000"/>
                </a:solidFill>
              </a:rPr>
              <a:t>-&gt;Random Target of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gift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3166" y="1241914"/>
            <a:ext cx="18437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b="1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&lt;Join Query&gt;</a:t>
            </a:r>
            <a:r>
              <a:rPr lang="en-US" altLang="ko-KR" sz="12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kern="0" spc="-5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768806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8. Application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  <a:endCxn id="17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6408" y="3891280"/>
            <a:ext cx="19351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Kollektif" panose="020B0604020101010102" pitchFamily="34" charset="0"/>
              </a:rPr>
              <a:t>INSERT</a:t>
            </a:r>
          </a:p>
          <a:p>
            <a:pPr algn="ctr"/>
            <a:endParaRPr lang="en-US" altLang="ko-KR" sz="900" b="1" dirty="0" smtClean="0">
              <a:latin typeface="Kollektif" panose="020B0604020101010102" pitchFamily="34" charset="0"/>
            </a:endParaRPr>
          </a:p>
          <a:p>
            <a:pPr algn="ctr"/>
            <a:r>
              <a:rPr lang="en-US" altLang="ko-KR" dirty="0" smtClean="0">
                <a:latin typeface="Kollektif" panose="020B0604020101010102" pitchFamily="34" charset="0"/>
              </a:rPr>
              <a:t>Store </a:t>
            </a:r>
            <a:r>
              <a:rPr lang="en-US" altLang="ko-KR" dirty="0">
                <a:latin typeface="Kollektif" panose="020B0604020101010102" pitchFamily="34" charset="0"/>
              </a:rPr>
              <a:t>information</a:t>
            </a:r>
          </a:p>
          <a:p>
            <a:r>
              <a:rPr lang="en-US" altLang="ko-KR" sz="1600" dirty="0">
                <a:latin typeface="Kollektif" panose="020B0604020101010102" pitchFamily="34" charset="0"/>
              </a:rPr>
              <a:t>- </a:t>
            </a:r>
            <a:r>
              <a:rPr lang="en-US" altLang="ko-KR" sz="1600" dirty="0" smtClean="0">
                <a:latin typeface="Kollektif" panose="020B0604020101010102" pitchFamily="34" charset="0"/>
              </a:rPr>
              <a:t>Member</a:t>
            </a:r>
            <a:endParaRPr lang="en-US" altLang="ko-KR" sz="1600" dirty="0">
              <a:latin typeface="Kollektif" panose="020B0604020101010102" pitchFamily="34" charset="0"/>
            </a:endParaRPr>
          </a:p>
          <a:p>
            <a:r>
              <a:rPr lang="en-US" altLang="ko-KR" sz="1600" dirty="0" smtClean="0">
                <a:latin typeface="Kollektif" panose="020B0604020101010102" pitchFamily="34" charset="0"/>
              </a:rPr>
              <a:t>- Fill out Form             </a:t>
            </a:r>
            <a:endParaRPr lang="ko-KR" altLang="en-US" sz="1600" dirty="0">
              <a:latin typeface="Kollektif" panose="020B0604020101010102" pitchFamily="34" charset="0"/>
            </a:endParaRPr>
          </a:p>
          <a:p>
            <a:pPr algn="ctr"/>
            <a:endParaRPr lang="en-US" altLang="ko-KR" dirty="0" smtClean="0">
              <a:latin typeface="Kollektif" panose="020B0604020101010102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0699" y="3886662"/>
            <a:ext cx="229931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Kollektif" panose="020B0604020101010102" pitchFamily="34" charset="0"/>
              </a:rPr>
              <a:t>SELECT</a:t>
            </a:r>
          </a:p>
          <a:p>
            <a:pPr algn="ctr"/>
            <a:endParaRPr lang="en-US" altLang="ko-KR" sz="900" b="1" dirty="0" smtClean="0">
              <a:latin typeface="Kollektif" panose="020B0604020101010102" pitchFamily="34" charset="0"/>
            </a:endParaRPr>
          </a:p>
          <a:p>
            <a:pPr algn="ctr"/>
            <a:r>
              <a:rPr lang="en-US" altLang="ko-KR" dirty="0" smtClean="0">
                <a:latin typeface="Kollektif" panose="020B0604020101010102" pitchFamily="34" charset="0"/>
              </a:rPr>
              <a:t>Print out on the web </a:t>
            </a:r>
          </a:p>
          <a:p>
            <a:r>
              <a:rPr lang="en-US" altLang="ko-KR" sz="1600" dirty="0" smtClean="0">
                <a:latin typeface="Kollektif" panose="020B0604020101010102" pitchFamily="34" charset="0"/>
              </a:rPr>
              <a:t>- Application result</a:t>
            </a:r>
          </a:p>
          <a:p>
            <a:r>
              <a:rPr lang="en-US" altLang="ko-KR" sz="1600" dirty="0" smtClean="0">
                <a:latin typeface="Kollektif" panose="020B0604020101010102" pitchFamily="34" charset="0"/>
              </a:rPr>
              <a:t>- Donator TOP3</a:t>
            </a:r>
          </a:p>
          <a:p>
            <a:r>
              <a:rPr lang="en-US" altLang="ko-KR" sz="1600" dirty="0" smtClean="0">
                <a:latin typeface="Kollektif" panose="020B0604020101010102" pitchFamily="34" charset="0"/>
              </a:rPr>
              <a:t>- Review</a:t>
            </a:r>
          </a:p>
          <a:p>
            <a:r>
              <a:rPr lang="en-US" altLang="ko-KR" sz="1600" dirty="0" smtClean="0">
                <a:latin typeface="Kollektif" panose="020B0604020101010102" pitchFamily="34" charset="0"/>
              </a:rPr>
              <a:t>- My Information</a:t>
            </a:r>
            <a:endParaRPr lang="en-US" altLang="ko-KR" sz="1600" dirty="0">
              <a:latin typeface="Kollektif" panose="020B0604020101010102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9480" y="3782810"/>
            <a:ext cx="334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Kollektif" panose="020B0604020101010102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98" y="2065562"/>
            <a:ext cx="1943524" cy="121128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73" y="2102327"/>
            <a:ext cx="1608335" cy="82963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10" y="3388756"/>
            <a:ext cx="1736158" cy="115743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5" r="21910"/>
          <a:stretch/>
        </p:blipFill>
        <p:spPr>
          <a:xfrm>
            <a:off x="9398996" y="2514169"/>
            <a:ext cx="1546860" cy="13724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77" y="4883011"/>
            <a:ext cx="1549398" cy="76259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59" y="1035355"/>
            <a:ext cx="2935273" cy="1467637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112520" y="1915391"/>
            <a:ext cx="4084320" cy="14401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각형 17"/>
          <p:cNvSpPr/>
          <p:nvPr/>
        </p:nvSpPr>
        <p:spPr>
          <a:xfrm>
            <a:off x="4326215" y="2690818"/>
            <a:ext cx="3604260" cy="121366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10661" y="2980323"/>
            <a:ext cx="3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9. Demo</a:t>
            </a:r>
            <a:endParaRPr lang="ko-KR" altLang="en-US" sz="32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 hope you read a lot of books, too.</a:t>
            </a:r>
            <a:endParaRPr lang="ko-KR" altLang="en-US" dirty="0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3370" y="76531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10. </a:t>
            </a:r>
            <a:r>
              <a:rPr lang="en-US" altLang="ko-KR" sz="2400" b="1" dirty="0">
                <a:solidFill>
                  <a:srgbClr val="3A2E3C"/>
                </a:solidFill>
                <a:latin typeface="Kollektif" panose="020B0604020101010102" pitchFamily="34" charset="0"/>
              </a:rPr>
              <a:t>Conclusion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28" y="2697538"/>
            <a:ext cx="1857119" cy="350101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20347" y="2071608"/>
            <a:ext cx="3399797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Kollektif" panose="020B0604020101010102" pitchFamily="34" charset="0"/>
              </a:rPr>
              <a:t>An Inefficient Language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Kollektif" panose="020B0604020101010102" pitchFamily="34" charset="0"/>
              </a:rPr>
              <a:t>for development</a:t>
            </a:r>
            <a:endParaRPr lang="ko-KR" altLang="en-US" sz="2400" b="1" dirty="0">
              <a:latin typeface="Kollektif" panose="020B0604020101010102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2850" y="1484056"/>
            <a:ext cx="23684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000000"/>
                </a:solidFill>
                <a:latin typeface="Kollektif" panose="020B0604020101010102" pitchFamily="34" charset="0"/>
              </a:rPr>
              <a:t>Desired thing</a:t>
            </a:r>
            <a:endParaRPr lang="ko-KR" altLang="en-US" sz="2500" b="1" dirty="0">
              <a:latin typeface="Kollektif" panose="020B0604020101010102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47" y="3575518"/>
            <a:ext cx="2410086" cy="150206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94852" y="2697538"/>
            <a:ext cx="4431154" cy="225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llektif" panose="020B0604020101010102" pitchFamily="34" charset="0"/>
              </a:rPr>
              <a:t>This can create an opportunity for people to visit libraries or bookstores</a:t>
            </a:r>
            <a:r>
              <a:rPr lang="en-US" altLang="ko-KR" dirty="0" smtClean="0">
                <a:latin typeface="Kollektif" panose="020B060402010101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Kollektif" panose="020B060402010101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llektif" panose="020B0604020101010102" pitchFamily="34" charset="0"/>
              </a:rPr>
              <a:t>This can increase reading and increase book sales</a:t>
            </a:r>
            <a:r>
              <a:rPr lang="en-US" altLang="ko-KR" sz="2000" dirty="0" smtClean="0">
                <a:latin typeface="Kollektif" panose="020B0604020101010102" pitchFamily="34" charset="0"/>
              </a:rPr>
              <a:t>.</a:t>
            </a:r>
            <a:endParaRPr lang="en-US" altLang="ko-KR" sz="2000" dirty="0">
              <a:latin typeface="Kollektif" panose="020B0604020101010102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34436" y="1763685"/>
            <a:ext cx="32746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000000"/>
                </a:solidFill>
                <a:latin typeface="Kollektif" panose="020B0604020101010102" pitchFamily="34" charset="0"/>
              </a:rPr>
              <a:t>Expectancy effects</a:t>
            </a:r>
            <a:endParaRPr lang="ko-KR" altLang="en-US" sz="2500" b="1" dirty="0">
              <a:latin typeface="Kollektif" panose="020B0604020101010102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292" y="3351586"/>
            <a:ext cx="1374839" cy="1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65404" y="245299"/>
            <a:ext cx="4926478" cy="5839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 flipH="1">
            <a:off x="3455822" y="419184"/>
            <a:ext cx="5214854" cy="6095999"/>
          </a:xfrm>
          <a:prstGeom prst="cube">
            <a:avLst>
              <a:gd name="adj" fmla="val 905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줄무늬 8"/>
          <p:cNvSpPr/>
          <p:nvPr/>
        </p:nvSpPr>
        <p:spPr>
          <a:xfrm rot="10620160" flipH="1">
            <a:off x="8194301" y="230376"/>
            <a:ext cx="463443" cy="457909"/>
          </a:xfrm>
          <a:prstGeom prst="diagStripe">
            <a:avLst>
              <a:gd name="adj" fmla="val 565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70321" y="675857"/>
            <a:ext cx="5012000" cy="5839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631827" y="540328"/>
            <a:ext cx="4656655" cy="10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547227" y="477942"/>
            <a:ext cx="4672242" cy="36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26000" y="620126"/>
            <a:ext cx="46560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95009" y="567496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08289" y="503018"/>
            <a:ext cx="8243" cy="56110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22218" y="1794384"/>
            <a:ext cx="39082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800" b="1" dirty="0" smtClean="0">
                <a:solidFill>
                  <a:schemeClr val="bg1"/>
                </a:solidFill>
                <a:latin typeface="Kollektif" panose="020B0604020101010102" pitchFamily="34" charset="0"/>
              </a:rPr>
              <a:t>THANK YOU !</a:t>
            </a:r>
            <a:endParaRPr lang="ko-KR" altLang="en-US" sz="3800" b="1" dirty="0">
              <a:solidFill>
                <a:schemeClr val="bg1"/>
              </a:solidFill>
              <a:latin typeface="Kollektif" panose="020B0604020101010102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09" y="5606303"/>
            <a:ext cx="1034031" cy="8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0183" y="2776816"/>
            <a:ext cx="44946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Table of Content</a:t>
            </a:r>
            <a:endParaRPr lang="ko-KR" altLang="en-US" sz="38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90" y="646828"/>
            <a:ext cx="4444235" cy="556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Team and roles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Idea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Requirement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E-R Diagram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Database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Tuning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Queries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Application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Demo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Kollektif" panose="020B0604020101010102" pitchFamily="34" charset="0"/>
              </a:rPr>
              <a:t>Conclusion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  <a:endCxn id="17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6075" y="774670"/>
            <a:ext cx="293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1. Team &amp; Role</a:t>
            </a:r>
            <a:endParaRPr lang="ko-KR" altLang="en-US" sz="22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  <a:endCxn id="12" idx="2"/>
          </p:cNvCxnSpPr>
          <p:nvPr/>
        </p:nvCxnSpPr>
        <p:spPr>
          <a:xfrm>
            <a:off x="6083300" y="457200"/>
            <a:ext cx="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66888" y="1982303"/>
            <a:ext cx="3448800" cy="3078511"/>
            <a:chOff x="4338638" y="904975"/>
            <a:chExt cx="3363912" cy="307482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638" y="904975"/>
              <a:ext cx="3363912" cy="30748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990921" y="1395153"/>
              <a:ext cx="1842851" cy="399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Cheon Ahyun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11581" y="1896906"/>
              <a:ext cx="2551599" cy="14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Team Leader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JSP </a:t>
              </a:r>
              <a:r>
                <a:rPr lang="en-US" altLang="ko-KR" dirty="0">
                  <a:latin typeface="Kollektif" panose="020B0604020101010102" pitchFamily="34" charset="0"/>
                </a:rPr>
                <a:t>&amp; DB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Kollektif" panose="020B0604020101010102" pitchFamily="34" charset="0"/>
                </a:rPr>
                <a:t>CSS </a:t>
              </a:r>
              <a:r>
                <a:rPr lang="en-US" altLang="ko-KR" dirty="0" smtClean="0">
                  <a:latin typeface="Kollektif" panose="020B0604020101010102" pitchFamily="34" charset="0"/>
                </a:rPr>
                <a:t>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Developer</a:t>
              </a:r>
              <a:endParaRPr lang="en-US" altLang="ko-KR" dirty="0">
                <a:latin typeface="Kollektif" panose="020B0604020101010102" pitchFamily="34" charset="0"/>
              </a:endParaRPr>
            </a:p>
            <a:p>
              <a:endParaRPr lang="en-US" altLang="ko-KR" dirty="0" smtClean="0">
                <a:latin typeface="Kollektif" panose="020B0604020101010102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996647" y="1976088"/>
            <a:ext cx="3380653" cy="3103911"/>
            <a:chOff x="741363" y="2800450"/>
            <a:chExt cx="3363912" cy="30748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63" y="2800450"/>
              <a:ext cx="3363912" cy="30748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52743" y="3791856"/>
              <a:ext cx="2471074" cy="11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Team Member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JSP &amp; DB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Kollektif" panose="020B0604020101010102" pitchFamily="34" charset="0"/>
                </a:rPr>
                <a:t>CSS </a:t>
              </a:r>
              <a:r>
                <a:rPr lang="en-US" altLang="ko-KR" dirty="0" smtClean="0">
                  <a:latin typeface="Kollektif" panose="020B0604020101010102" pitchFamily="34" charset="0"/>
                </a:rPr>
                <a:t>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Developer</a:t>
              </a:r>
              <a:endParaRPr lang="en-US" altLang="ko-KR" dirty="0">
                <a:latin typeface="Kollektif" panose="020B0604020101010102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296663" y="1976088"/>
            <a:ext cx="3537890" cy="3090943"/>
            <a:chOff x="8184842" y="2800450"/>
            <a:chExt cx="3363912" cy="307482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842" y="2800450"/>
              <a:ext cx="3363912" cy="30748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917895" y="3796015"/>
              <a:ext cx="2333624" cy="146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Team Member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JSP </a:t>
              </a:r>
              <a:r>
                <a:rPr lang="en-US" altLang="ko-KR" dirty="0">
                  <a:latin typeface="Kollektif" panose="020B0604020101010102" pitchFamily="34" charset="0"/>
                </a:rPr>
                <a:t>&amp; </a:t>
              </a:r>
              <a:r>
                <a:rPr lang="en-US" altLang="ko-KR" dirty="0" smtClean="0">
                  <a:latin typeface="Kollektif" panose="020B0604020101010102" pitchFamily="34" charset="0"/>
                </a:rPr>
                <a:t>DB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Kollektif" panose="020B0604020101010102" pitchFamily="34" charset="0"/>
                </a:rPr>
                <a:t>DB administrator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Kollektif" panose="020B0604020101010102" pitchFamily="34" charset="0"/>
                </a:rPr>
                <a:t>Developer</a:t>
              </a:r>
              <a:endParaRPr lang="en-US" altLang="ko-KR" dirty="0">
                <a:latin typeface="Kollektif" panose="020B0604020101010102" pitchFamily="34" charset="0"/>
              </a:endParaRPr>
            </a:p>
            <a:p>
              <a:endParaRPr lang="en-US" altLang="ko-KR" dirty="0" smtClean="0">
                <a:latin typeface="Kollektif" panose="020B0604020101010102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067629" y="2473069"/>
            <a:ext cx="18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Lee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Eun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Taek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2295" y="2473069"/>
            <a:ext cx="205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Kim </a:t>
            </a:r>
            <a:r>
              <a:rPr lang="en-US" altLang="ko-KR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Jeong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Hun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2. Idea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563925" y="3796369"/>
            <a:ext cx="667002" cy="1601351"/>
            <a:chOff x="7231700" y="3619500"/>
            <a:chExt cx="874075" cy="208550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00" y="4891250"/>
              <a:ext cx="813750" cy="8137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94875" y="4115600"/>
              <a:ext cx="810900" cy="81375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53"/>
            <a:stretch/>
          </p:blipFill>
          <p:spPr>
            <a:xfrm>
              <a:off x="7250750" y="3619500"/>
              <a:ext cx="813750" cy="53420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005642" y="2927521"/>
            <a:ext cx="712961" cy="2487525"/>
            <a:chOff x="1472250" y="2539850"/>
            <a:chExt cx="902650" cy="31443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250" y="4870450"/>
              <a:ext cx="813750" cy="8137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64000" y="4094800"/>
              <a:ext cx="810900" cy="81375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250" y="3319150"/>
              <a:ext cx="813750" cy="81375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3825" y="2539850"/>
              <a:ext cx="810900" cy="81375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2277765" y="3340970"/>
            <a:ext cx="684480" cy="2066451"/>
            <a:chOff x="3869850" y="3048000"/>
            <a:chExt cx="902650" cy="2657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850" y="4891250"/>
              <a:ext cx="813750" cy="81375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1600" y="4115600"/>
              <a:ext cx="810900" cy="81375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850" y="3339950"/>
              <a:ext cx="813750" cy="81375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1"/>
            <a:stretch/>
          </p:blipFill>
          <p:spPr>
            <a:xfrm flipH="1">
              <a:off x="3917150" y="3048000"/>
              <a:ext cx="810900" cy="33005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99503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4973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1737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50116" y="5513270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2017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2484" y="6093107"/>
            <a:ext cx="1989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The</a:t>
            </a:r>
            <a:r>
              <a:rPr lang="en-US" altLang="ko-KR" sz="1050" dirty="0">
                <a:solidFill>
                  <a:srgbClr val="3A2E3C"/>
                </a:solidFill>
                <a:latin typeface="Kollektif" panose="020B0604020101010102" pitchFamily="34" charset="0"/>
              </a:rPr>
              <a:t> National Statistical Office</a:t>
            </a:r>
            <a:endParaRPr lang="en-US" altLang="ko-KR" sz="1050" dirty="0" smtClean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5688" y="2509077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12.8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69761" y="2918714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11.2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19016" y="3383365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9.1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8924" y="3669432"/>
            <a:ext cx="90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Kollektif" panose="020B0604020101010102" pitchFamily="34" charset="0"/>
              </a:rPr>
              <a:t>8.3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839765" y="4144016"/>
            <a:ext cx="667002" cy="1253704"/>
            <a:chOff x="7231700" y="4115600"/>
            <a:chExt cx="874075" cy="15894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00" y="4891250"/>
              <a:ext cx="813750" cy="81375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94875" y="4115600"/>
              <a:ext cx="810900" cy="81375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4119893" y="5837090"/>
            <a:ext cx="1426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(a copy of the book)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852" y="1733098"/>
            <a:ext cx="532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Kollektif" panose="020B0604020101010102" pitchFamily="34" charset="0"/>
              </a:rPr>
              <a:t>Average number of </a:t>
            </a:r>
            <a:r>
              <a:rPr lang="en-US" altLang="ko-KR" sz="2000" b="1" dirty="0" smtClean="0">
                <a:latin typeface="Kollektif" panose="020B0604020101010102" pitchFamily="34" charset="0"/>
              </a:rPr>
              <a:t>readings</a:t>
            </a:r>
          </a:p>
          <a:p>
            <a:pPr algn="ctr"/>
            <a:r>
              <a:rPr lang="en-US" altLang="ko-KR" sz="2000" b="1" dirty="0" smtClean="0">
                <a:latin typeface="Kollektif" panose="020B0604020101010102" pitchFamily="34" charset="0"/>
              </a:rPr>
              <a:t>per year per person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4715" y="1733098"/>
            <a:ext cx="532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llektif" panose="020B0604020101010102" pitchFamily="34" charset="0"/>
              </a:rPr>
              <a:t>The </a:t>
            </a:r>
            <a:r>
              <a:rPr lang="en-US" altLang="ko-KR" sz="2000" b="1" dirty="0">
                <a:latin typeface="Kollektif" panose="020B0604020101010102" pitchFamily="34" charset="0"/>
              </a:rPr>
              <a:t>results of the </a:t>
            </a:r>
            <a:r>
              <a:rPr lang="en-US" altLang="ko-KR" sz="2000" b="1" dirty="0" smtClean="0">
                <a:latin typeface="Kollektif" panose="020B0604020101010102" pitchFamily="34" charset="0"/>
              </a:rPr>
              <a:t>2017</a:t>
            </a:r>
          </a:p>
          <a:p>
            <a:pPr algn="ctr"/>
            <a:r>
              <a:rPr lang="en-US" altLang="ko-KR" sz="2000" b="1" dirty="0" smtClean="0">
                <a:latin typeface="Kollektif" panose="020B0604020101010102" pitchFamily="34" charset="0"/>
              </a:rPr>
              <a:t>National </a:t>
            </a:r>
            <a:r>
              <a:rPr lang="en-US" altLang="ko-KR" sz="2000" b="1" dirty="0">
                <a:latin typeface="Kollektif" panose="020B0604020101010102" pitchFamily="34" charset="0"/>
              </a:rPr>
              <a:t>Reading Survey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2914807263"/>
              </p:ext>
            </p:extLst>
          </p:nvPr>
        </p:nvGraphicFramePr>
        <p:xfrm>
          <a:off x="5024956" y="2539057"/>
          <a:ext cx="7508859" cy="362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83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0" grpId="0"/>
      <p:bldP spid="37" grpId="0"/>
      <p:bldP spid="39" grpId="0"/>
      <p:bldP spid="40" grpId="0"/>
      <p:bldP spid="41" grpId="0"/>
      <p:bldP spid="47" grpId="0"/>
      <p:bldP spid="48" grpId="0"/>
      <p:bldP spid="53" grpId="0"/>
      <p:bldGraphic spid="2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2. Idea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18182" y="1974816"/>
            <a:ext cx="333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EXCHANGE &amp; DONATION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8182" y="3563349"/>
            <a:ext cx="336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llektif" panose="020B0604020101010102" pitchFamily="34" charset="0"/>
              </a:rPr>
              <a:t>You can </a:t>
            </a:r>
            <a:r>
              <a:rPr lang="en-US" altLang="ko-KR" dirty="0" smtClean="0">
                <a:latin typeface="Kollektif" panose="020B0604020101010102" pitchFamily="34" charset="0"/>
              </a:rPr>
              <a:t>donate the books where the books are needed.</a:t>
            </a:r>
            <a:endParaRPr lang="ko-KR" altLang="en-US" dirty="0">
              <a:latin typeface="Kollektif" panose="020B0604020101010102" pitchFamily="34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2" y="5051685"/>
            <a:ext cx="978460" cy="9784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455" y="5070298"/>
            <a:ext cx="959847" cy="95984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880861" y="1974816"/>
            <a:ext cx="4330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RECOMMENDED</a:t>
            </a:r>
            <a:r>
              <a:rPr lang="en-US" altLang="ko-KR" sz="2000" b="1" dirty="0">
                <a:solidFill>
                  <a:srgbClr val="3A2E3C"/>
                </a:solidFill>
                <a:latin typeface="Kollektif" panose="020B0604020101010102" pitchFamily="34" charset="0"/>
              </a:rPr>
              <a:t> </a:t>
            </a:r>
            <a:r>
              <a:rPr lang="en-US" altLang="ko-KR" sz="20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&amp; MEMBERSHIP</a:t>
            </a:r>
            <a:endParaRPr lang="ko-KR" altLang="en-US" sz="20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0638" y="2818448"/>
            <a:ext cx="332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llektif" panose="020B0604020101010102" pitchFamily="34" charset="0"/>
              </a:rPr>
              <a:t>You can recommend books.</a:t>
            </a:r>
          </a:p>
          <a:p>
            <a:pPr algn="ctr"/>
            <a:endParaRPr lang="en-US" altLang="ko-KR" dirty="0">
              <a:latin typeface="Kollektif" panose="020B0604020101010102" pitchFamily="34" charset="0"/>
            </a:endParaRPr>
          </a:p>
          <a:p>
            <a:pPr algn="ctr"/>
            <a:r>
              <a:rPr lang="en-US" altLang="ko-KR" dirty="0" smtClean="0">
                <a:latin typeface="Kollektif" panose="020B0604020101010102" pitchFamily="34" charset="0"/>
              </a:rPr>
              <a:t>You can manage your reviews and application list.</a:t>
            </a:r>
          </a:p>
          <a:p>
            <a:pPr algn="ctr"/>
            <a:endParaRPr lang="ko-KR" altLang="en-US" dirty="0">
              <a:latin typeface="Kollektif" panose="020B0604020101010102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9812" y="2633782"/>
            <a:ext cx="465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llektif" panose="020B0604020101010102" pitchFamily="34" charset="0"/>
              </a:rPr>
              <a:t>Choose one event.</a:t>
            </a:r>
          </a:p>
          <a:p>
            <a:pPr algn="ctr"/>
            <a:endParaRPr lang="en-US" altLang="ko-KR" dirty="0" smtClean="0">
              <a:latin typeface="Kollektif" panose="020B0604020101010102" pitchFamily="34" charset="0"/>
            </a:endParaRPr>
          </a:p>
          <a:p>
            <a:pPr algn="ctr"/>
            <a:r>
              <a:rPr lang="en-US" altLang="ko-KR" dirty="0" smtClean="0">
                <a:latin typeface="Kollektif" panose="020B0604020101010102" pitchFamily="34" charset="0"/>
              </a:rPr>
              <a:t>You can exchange a book with stranger.</a:t>
            </a:r>
          </a:p>
        </p:txBody>
      </p:sp>
    </p:spTree>
    <p:extLst>
      <p:ext uri="{BB962C8B-B14F-4D97-AF65-F5344CB8AC3E}">
        <p14:creationId xmlns:p14="http://schemas.microsoft.com/office/powerpoint/2010/main" val="27395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3" grpId="0"/>
      <p:bldP spid="59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2. Idea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6275" y="768367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2. Idea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5059" y="1591683"/>
            <a:ext cx="2781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Kollektif" panose="020B0604020101010102" pitchFamily="34" charset="0"/>
              </a:rPr>
              <a:t>Inspire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Kollektif" panose="020B0604020101010102" pitchFamily="34" charset="0"/>
              </a:rPr>
              <a:t>- can excite people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Kollektif" panose="020B0604020101010102" pitchFamily="34" charset="0"/>
              </a:rPr>
              <a:t>- cause </a:t>
            </a:r>
            <a:r>
              <a:rPr lang="en-US" altLang="ko-KR" sz="2000" b="1" dirty="0">
                <a:solidFill>
                  <a:srgbClr val="000000"/>
                </a:solidFill>
                <a:latin typeface="Kollektif" panose="020B0604020101010102" pitchFamily="34" charset="0"/>
              </a:rPr>
              <a:t>them to read.</a:t>
            </a:r>
            <a:endParaRPr lang="ko-KR" altLang="en-US" sz="2000" b="1" dirty="0">
              <a:latin typeface="Kollektif" panose="020B0604020101010102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07538" y="1582420"/>
            <a:ext cx="3374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latin typeface="Kollektif" panose="020B0604020101010102" pitchFamily="34" charset="0"/>
              </a:rPr>
              <a:t>Support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Kollektif" panose="020B0604020101010102" pitchFamily="34" charset="0"/>
              </a:rPr>
              <a:t>Donation events can </a:t>
            </a:r>
            <a:r>
              <a:rPr lang="en-US" altLang="ko-KR" sz="2000" b="1" dirty="0">
                <a:latin typeface="Kollektif" panose="020B0604020101010102" pitchFamily="34" charset="0"/>
              </a:rPr>
              <a:t>provide warm help.</a:t>
            </a:r>
            <a:endParaRPr lang="ko-KR" altLang="en-US" sz="2000" b="1" dirty="0">
              <a:latin typeface="Kollektif" panose="020B0604020101010102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6221" y="3459480"/>
            <a:ext cx="3674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latin typeface="Kollektif" panose="020B0604020101010102" pitchFamily="34" charset="0"/>
              </a:rPr>
              <a:t>Increasing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Kollektif" panose="020B0604020101010102" pitchFamily="34" charset="0"/>
              </a:rPr>
              <a:t>increase </a:t>
            </a:r>
            <a:r>
              <a:rPr lang="en-US" altLang="ko-KR" sz="2000" b="1" dirty="0">
                <a:latin typeface="Kollektif" panose="020B0604020101010102" pitchFamily="34" charset="0"/>
              </a:rPr>
              <a:t>people's </a:t>
            </a:r>
            <a:r>
              <a:rPr lang="en-US" altLang="ko-KR" sz="2000" b="1" dirty="0" smtClean="0">
                <a:latin typeface="Kollektif" panose="020B0604020101010102" pitchFamily="34" charset="0"/>
              </a:rPr>
              <a:t>reading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Kollektif" panose="020B0604020101010102" pitchFamily="34" charset="0"/>
              </a:rPr>
              <a:t>increase </a:t>
            </a:r>
            <a:r>
              <a:rPr lang="en-US" altLang="ko-KR" sz="2000" b="1" dirty="0">
                <a:latin typeface="Kollektif" panose="020B0604020101010102" pitchFamily="34" charset="0"/>
              </a:rPr>
              <a:t>book sales.</a:t>
            </a:r>
            <a:endParaRPr lang="ko-KR" altLang="en-US" sz="2000" b="1" dirty="0">
              <a:latin typeface="Kollektif" panose="020B0604020101010102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60830" y="5097983"/>
            <a:ext cx="871720" cy="871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916" y="1230032"/>
            <a:ext cx="2022065" cy="20220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1" y="3125152"/>
            <a:ext cx="973978" cy="9739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35" y="3125152"/>
            <a:ext cx="973978" cy="9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3. Requirement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525992" y="850900"/>
            <a:ext cx="4599207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. One user can send multiple messages of inquiry, and one message of inquiry can be sent by one user</a:t>
            </a:r>
            <a:r>
              <a:rPr lang="en-US" altLang="ko-KR" b="1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spc="-5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11. One manager can renew multiple bestsellers, and one bestseller can be renewed by multiple managers</a:t>
            </a:r>
            <a:r>
              <a:rPr lang="en-US" altLang="ko-KR" b="1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spc="-5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12. One manager can answer multiple questions, and one answer can be answered by multiple manager.</a:t>
            </a:r>
            <a:endParaRPr lang="en-US" altLang="ko-KR" b="1" kern="0" spc="-5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0100" y="1914494"/>
            <a:ext cx="4823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7. One user can register multiple donations, and one donation can be registered by one user.</a:t>
            </a:r>
          </a:p>
          <a:p>
            <a:pPr algn="just" fontAlgn="base">
              <a:lnSpc>
                <a:spcPct val="150000"/>
              </a:lnSpc>
            </a:pPr>
            <a:endParaRPr lang="en-US" altLang="ko-KR" b="1" kern="0" spc="-5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8. One user can register multiple reviews, and one review can be registered by one user.</a:t>
            </a:r>
          </a:p>
          <a:p>
            <a:pPr algn="just" fontAlgn="base">
              <a:lnSpc>
                <a:spcPct val="150000"/>
              </a:lnSpc>
            </a:pPr>
            <a:endParaRPr lang="en-US" altLang="ko-KR" b="1" kern="0" spc="-5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9. One user can exchange gifts with other users.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4987" y="1372919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(skip attribute)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61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218612816" descr="EMB0000470c58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92" y="1148484"/>
            <a:ext cx="9724869" cy="52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4. E-R Diagram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000" y="228600"/>
            <a:ext cx="116459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1350" y="2286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1350" y="6400800"/>
            <a:ext cx="711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8000" y="457200"/>
            <a:ext cx="11150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419100" y="660400"/>
            <a:ext cx="2870200" cy="7239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095" y="7768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A2E3C"/>
                </a:solidFill>
                <a:latin typeface="Kollektif" panose="020B0604020101010102" pitchFamily="34" charset="0"/>
              </a:rPr>
              <a:t>5. Database</a:t>
            </a:r>
            <a:endParaRPr lang="ko-KR" altLang="en-US" sz="2400" b="1" dirty="0">
              <a:solidFill>
                <a:srgbClr val="3A2E3C"/>
              </a:solidFill>
              <a:latin typeface="Kollektif" panose="020B0604020101010102" pitchFamily="34" charset="0"/>
            </a:endParaRPr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>
            <a:off x="6076950" y="457200"/>
            <a:ext cx="6350" cy="5943600"/>
          </a:xfrm>
          <a:prstGeom prst="line">
            <a:avLst/>
          </a:prstGeom>
          <a:ln w="19050">
            <a:solidFill>
              <a:srgbClr val="9B9B9B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09600" y="1416487"/>
            <a:ext cx="5241040" cy="488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endParaRPr lang="en-US" altLang="ko-KR" sz="1200" b="1" kern="0" spc="-5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User(</a:t>
            </a:r>
            <a:r>
              <a:rPr lang="en-US" altLang="ko-KR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User_id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Uname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Rrn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Address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Manager(</a:t>
            </a:r>
            <a:r>
              <a:rPr lang="en-US" altLang="ko-KR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M_id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Email, Phone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BestSeller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B_id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Image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ReviewBoard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B_num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Contents, </a:t>
            </a:r>
            <a:r>
              <a:rPr lang="en-US" altLang="ko-KR" b="1" kern="0" dirty="0" err="1">
                <a:solidFill>
                  <a:srgbClr val="6182D6"/>
                </a:solidFill>
                <a:latin typeface="맑은 고딕" panose="020B0503020000020004" pitchFamily="50" charset="-127"/>
              </a:rPr>
              <a:t>User_id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Donate(</a:t>
            </a:r>
            <a:r>
              <a:rPr lang="en-US" altLang="ko-KR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D_num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Author,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6182D6"/>
                </a:solidFill>
                <a:latin typeface="맑은 고딕" panose="020B0503020000020004" pitchFamily="50" charset="-127"/>
              </a:rPr>
              <a:t>User_id</a:t>
            </a:r>
            <a:r>
              <a:rPr lang="en-US" altLang="ko-KR" b="1" kern="0" dirty="0" smtClean="0">
                <a:solidFill>
                  <a:srgbClr val="6182D6"/>
                </a:solidFill>
                <a:latin typeface="맑은 고딕" panose="020B0503020000020004" pitchFamily="50" charset="-127"/>
              </a:rPr>
              <a:t>)</a:t>
            </a:r>
            <a:endParaRPr lang="en-US" altLang="ko-KR" b="1" kern="0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76502" y="1666014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Message(</a:t>
            </a:r>
            <a:r>
              <a:rPr lang="en-US" altLang="ko-KR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M_num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Contents, </a:t>
            </a:r>
            <a:r>
              <a:rPr lang="en-US" altLang="ko-KR" b="1" kern="0" dirty="0" err="1">
                <a:solidFill>
                  <a:srgbClr val="6182D6"/>
                </a:solidFill>
                <a:latin typeface="맑은 고딕" panose="020B0503020000020004" pitchFamily="50" charset="-127"/>
              </a:rPr>
              <a:t>User_id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Answer(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M_id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M_num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Content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Renew(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M_id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B_id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Gift(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User_id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Target_id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Bname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Author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tabLst>
                <a:tab pos="4693920" algn="l"/>
              </a:tabLs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Category(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M_num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u="sng" kern="0" dirty="0" err="1">
                <a:solidFill>
                  <a:srgbClr val="6182D6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Category_title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en-US" altLang="ko-KR" sz="1200" b="1" kern="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90024" y="956779"/>
            <a:ext cx="2754280" cy="51757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&lt;Result of Mapping&gt;</a:t>
            </a:r>
            <a:r>
              <a:rPr lang="en-US" altLang="ko-KR" sz="12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5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613</Words>
  <Application>Microsoft Office PowerPoint</Application>
  <PresentationFormat>와이드스크린</PresentationFormat>
  <Paragraphs>157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ExtraBold</vt:lpstr>
      <vt:lpstr>Kollektif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신왕준</dc:creator>
  <cp:lastModifiedBy>Cheon Ahyun</cp:lastModifiedBy>
  <cp:revision>206</cp:revision>
  <dcterms:created xsi:type="dcterms:W3CDTF">2019-04-29T11:01:24Z</dcterms:created>
  <dcterms:modified xsi:type="dcterms:W3CDTF">2019-12-16T14:24:58Z</dcterms:modified>
</cp:coreProperties>
</file>