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348" r:id="rId3"/>
    <p:sldId id="349" r:id="rId4"/>
    <p:sldId id="317" r:id="rId5"/>
    <p:sldId id="350" r:id="rId6"/>
    <p:sldId id="351" r:id="rId7"/>
    <p:sldId id="324" r:id="rId8"/>
    <p:sldId id="352" r:id="rId9"/>
    <p:sldId id="320" r:id="rId10"/>
    <p:sldId id="347" r:id="rId11"/>
    <p:sldId id="353" r:id="rId12"/>
    <p:sldId id="354" r:id="rId13"/>
    <p:sldId id="355" r:id="rId14"/>
    <p:sldId id="346" r:id="rId15"/>
    <p:sldId id="356" r:id="rId16"/>
    <p:sldId id="357" r:id="rId17"/>
    <p:sldId id="321" r:id="rId18"/>
    <p:sldId id="325" r:id="rId19"/>
    <p:sldId id="358" r:id="rId20"/>
    <p:sldId id="326" r:id="rId21"/>
    <p:sldId id="359" r:id="rId22"/>
    <p:sldId id="322" r:id="rId23"/>
    <p:sldId id="361" r:id="rId24"/>
    <p:sldId id="360" r:id="rId25"/>
    <p:sldId id="323" r:id="rId26"/>
    <p:sldId id="362" r:id="rId27"/>
    <p:sldId id="327" r:id="rId28"/>
    <p:sldId id="330" r:id="rId29"/>
    <p:sldId id="333" r:id="rId30"/>
    <p:sldId id="363" r:id="rId31"/>
    <p:sldId id="331" r:id="rId32"/>
    <p:sldId id="364" r:id="rId33"/>
    <p:sldId id="334" r:id="rId34"/>
    <p:sldId id="365" r:id="rId35"/>
    <p:sldId id="341" r:id="rId36"/>
    <p:sldId id="332" r:id="rId37"/>
    <p:sldId id="335" r:id="rId38"/>
    <p:sldId id="366" r:id="rId39"/>
    <p:sldId id="336" r:id="rId40"/>
    <p:sldId id="339" r:id="rId41"/>
    <p:sldId id="367" r:id="rId42"/>
    <p:sldId id="343"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660"/>
  </p:normalViewPr>
  <p:slideViewPr>
    <p:cSldViewPr snapToGrid="0">
      <p:cViewPr varScale="1">
        <p:scale>
          <a:sx n="90" d="100"/>
          <a:sy n="90" d="100"/>
        </p:scale>
        <p:origin x="14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8467FA-E3DB-4B45-9F93-CE440BFA1922}"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AADDF381-390E-4D82-8BD6-FB35F0D03456}">
      <dgm:prSet phldrT="[Text]"/>
      <dgm:spPr/>
      <dgm:t>
        <a:bodyPr/>
        <a:lstStyle/>
        <a:p>
          <a:r>
            <a:rPr lang="en-US" dirty="0"/>
            <a:t>Public / On-Premise</a:t>
          </a:r>
        </a:p>
      </dgm:t>
    </dgm:pt>
    <dgm:pt modelId="{1945A930-94C6-40E4-B590-1CF1BE3706AE}" type="parTrans" cxnId="{6D5C7096-E4B1-4CBE-A643-707F50D7AF72}">
      <dgm:prSet/>
      <dgm:spPr/>
      <dgm:t>
        <a:bodyPr/>
        <a:lstStyle/>
        <a:p>
          <a:endParaRPr lang="en-US"/>
        </a:p>
      </dgm:t>
    </dgm:pt>
    <dgm:pt modelId="{06569FA8-DD2B-4189-82B2-38B632CEBFED}" type="sibTrans" cxnId="{6D5C7096-E4B1-4CBE-A643-707F50D7AF72}">
      <dgm:prSet/>
      <dgm:spPr/>
      <dgm:t>
        <a:bodyPr/>
        <a:lstStyle/>
        <a:p>
          <a:endParaRPr lang="en-US"/>
        </a:p>
      </dgm:t>
    </dgm:pt>
    <dgm:pt modelId="{0B4D88DB-2AEC-4601-B271-B03D37787F4B}">
      <dgm:prSet phldrT="[Text]"/>
      <dgm:spPr/>
      <dgm:t>
        <a:bodyPr/>
        <a:lstStyle/>
        <a:p>
          <a:r>
            <a:rPr lang="en-US" dirty="0"/>
            <a:t>Up-Front Investment</a:t>
          </a:r>
        </a:p>
      </dgm:t>
    </dgm:pt>
    <dgm:pt modelId="{C11FABA5-6CEA-4B6A-BA74-C2B8D47BF0F1}" type="parTrans" cxnId="{8E85C483-50DB-4EEC-940D-79EEF7E995FD}">
      <dgm:prSet/>
      <dgm:spPr/>
      <dgm:t>
        <a:bodyPr/>
        <a:lstStyle/>
        <a:p>
          <a:endParaRPr lang="en-US"/>
        </a:p>
      </dgm:t>
    </dgm:pt>
    <dgm:pt modelId="{A73F29E6-420D-4BC5-8E55-56E53AFE8080}" type="sibTrans" cxnId="{8E85C483-50DB-4EEC-940D-79EEF7E995FD}">
      <dgm:prSet/>
      <dgm:spPr/>
      <dgm:t>
        <a:bodyPr/>
        <a:lstStyle/>
        <a:p>
          <a:endParaRPr lang="en-US"/>
        </a:p>
      </dgm:t>
    </dgm:pt>
    <dgm:pt modelId="{F9CC6A6D-1531-40DF-8F2B-37C3A915B85C}">
      <dgm:prSet phldrT="[Text]"/>
      <dgm:spPr/>
      <dgm:t>
        <a:bodyPr/>
        <a:lstStyle/>
        <a:p>
          <a:r>
            <a:rPr lang="en-US" dirty="0"/>
            <a:t>Cost of ownership</a:t>
          </a:r>
        </a:p>
      </dgm:t>
    </dgm:pt>
    <dgm:pt modelId="{EDF5D7A6-7AB2-455C-BC94-29B9CF2815C3}" type="parTrans" cxnId="{D408E42F-F2F5-41B3-848F-F630B48FFD19}">
      <dgm:prSet/>
      <dgm:spPr/>
      <dgm:t>
        <a:bodyPr/>
        <a:lstStyle/>
        <a:p>
          <a:endParaRPr lang="en-US"/>
        </a:p>
      </dgm:t>
    </dgm:pt>
    <dgm:pt modelId="{C9825CF7-B3D5-4E00-9267-A7746D0D611A}" type="sibTrans" cxnId="{D408E42F-F2F5-41B3-848F-F630B48FFD19}">
      <dgm:prSet/>
      <dgm:spPr/>
      <dgm:t>
        <a:bodyPr/>
        <a:lstStyle/>
        <a:p>
          <a:endParaRPr lang="en-US"/>
        </a:p>
      </dgm:t>
    </dgm:pt>
    <dgm:pt modelId="{865CD500-972A-4B2F-8438-440A60A5AF45}" type="pres">
      <dgm:prSet presAssocID="{C78467FA-E3DB-4B45-9F93-CE440BFA1922}" presName="diagram" presStyleCnt="0">
        <dgm:presLayoutVars>
          <dgm:dir/>
          <dgm:resizeHandles val="exact"/>
        </dgm:presLayoutVars>
      </dgm:prSet>
      <dgm:spPr/>
    </dgm:pt>
    <dgm:pt modelId="{FA71B5ED-181F-46CF-841A-46C27F437975}" type="pres">
      <dgm:prSet presAssocID="{AADDF381-390E-4D82-8BD6-FB35F0D03456}" presName="node" presStyleLbl="node1" presStyleIdx="0" presStyleCnt="3">
        <dgm:presLayoutVars>
          <dgm:bulletEnabled val="1"/>
        </dgm:presLayoutVars>
      </dgm:prSet>
      <dgm:spPr/>
    </dgm:pt>
    <dgm:pt modelId="{EE153341-604C-41AE-885A-8054C624DCF7}" type="pres">
      <dgm:prSet presAssocID="{06569FA8-DD2B-4189-82B2-38B632CEBFED}" presName="sibTrans" presStyleCnt="0"/>
      <dgm:spPr/>
    </dgm:pt>
    <dgm:pt modelId="{55AB31B0-EE29-4D87-9D68-5306F81EAAB2}" type="pres">
      <dgm:prSet presAssocID="{0B4D88DB-2AEC-4601-B271-B03D37787F4B}" presName="node" presStyleLbl="node1" presStyleIdx="1" presStyleCnt="3">
        <dgm:presLayoutVars>
          <dgm:bulletEnabled val="1"/>
        </dgm:presLayoutVars>
      </dgm:prSet>
      <dgm:spPr/>
    </dgm:pt>
    <dgm:pt modelId="{2DC0CD59-491C-4E17-B662-44DFC56ACB2A}" type="pres">
      <dgm:prSet presAssocID="{A73F29E6-420D-4BC5-8E55-56E53AFE8080}" presName="sibTrans" presStyleCnt="0"/>
      <dgm:spPr/>
    </dgm:pt>
    <dgm:pt modelId="{7B6F1A89-6755-47A3-BA4E-30977A264FEE}" type="pres">
      <dgm:prSet presAssocID="{F9CC6A6D-1531-40DF-8F2B-37C3A915B85C}" presName="node" presStyleLbl="node1" presStyleIdx="2" presStyleCnt="3">
        <dgm:presLayoutVars>
          <dgm:bulletEnabled val="1"/>
        </dgm:presLayoutVars>
      </dgm:prSet>
      <dgm:spPr/>
    </dgm:pt>
  </dgm:ptLst>
  <dgm:cxnLst>
    <dgm:cxn modelId="{D408E42F-F2F5-41B3-848F-F630B48FFD19}" srcId="{C78467FA-E3DB-4B45-9F93-CE440BFA1922}" destId="{F9CC6A6D-1531-40DF-8F2B-37C3A915B85C}" srcOrd="2" destOrd="0" parTransId="{EDF5D7A6-7AB2-455C-BC94-29B9CF2815C3}" sibTransId="{C9825CF7-B3D5-4E00-9267-A7746D0D611A}"/>
    <dgm:cxn modelId="{DFDCD147-4159-433D-B0D6-0DE03276FDAC}" type="presOf" srcId="{AADDF381-390E-4D82-8BD6-FB35F0D03456}" destId="{FA71B5ED-181F-46CF-841A-46C27F437975}" srcOrd="0" destOrd="0" presId="urn:microsoft.com/office/officeart/2005/8/layout/default"/>
    <dgm:cxn modelId="{8E85C483-50DB-4EEC-940D-79EEF7E995FD}" srcId="{C78467FA-E3DB-4B45-9F93-CE440BFA1922}" destId="{0B4D88DB-2AEC-4601-B271-B03D37787F4B}" srcOrd="1" destOrd="0" parTransId="{C11FABA5-6CEA-4B6A-BA74-C2B8D47BF0F1}" sibTransId="{A73F29E6-420D-4BC5-8E55-56E53AFE8080}"/>
    <dgm:cxn modelId="{88587793-340B-4A1B-85BA-2F422BCCEC52}" type="presOf" srcId="{C78467FA-E3DB-4B45-9F93-CE440BFA1922}" destId="{865CD500-972A-4B2F-8438-440A60A5AF45}" srcOrd="0" destOrd="0" presId="urn:microsoft.com/office/officeart/2005/8/layout/default"/>
    <dgm:cxn modelId="{6D5C7096-E4B1-4CBE-A643-707F50D7AF72}" srcId="{C78467FA-E3DB-4B45-9F93-CE440BFA1922}" destId="{AADDF381-390E-4D82-8BD6-FB35F0D03456}" srcOrd="0" destOrd="0" parTransId="{1945A930-94C6-40E4-B590-1CF1BE3706AE}" sibTransId="{06569FA8-DD2B-4189-82B2-38B632CEBFED}"/>
    <dgm:cxn modelId="{6C3732AB-60C6-4819-80F5-CAA5B78DFCA0}" type="presOf" srcId="{0B4D88DB-2AEC-4601-B271-B03D37787F4B}" destId="{55AB31B0-EE29-4D87-9D68-5306F81EAAB2}" srcOrd="0" destOrd="0" presId="urn:microsoft.com/office/officeart/2005/8/layout/default"/>
    <dgm:cxn modelId="{8C2B65EA-D6D4-4A2D-9657-D6EA9C6C66AA}" type="presOf" srcId="{F9CC6A6D-1531-40DF-8F2B-37C3A915B85C}" destId="{7B6F1A89-6755-47A3-BA4E-30977A264FEE}" srcOrd="0" destOrd="0" presId="urn:microsoft.com/office/officeart/2005/8/layout/default"/>
    <dgm:cxn modelId="{67D8A403-F8C7-4110-8473-397B60DAA863}" type="presParOf" srcId="{865CD500-972A-4B2F-8438-440A60A5AF45}" destId="{FA71B5ED-181F-46CF-841A-46C27F437975}" srcOrd="0" destOrd="0" presId="urn:microsoft.com/office/officeart/2005/8/layout/default"/>
    <dgm:cxn modelId="{7D87379C-BD74-448B-BBCB-D12FD876E9C6}" type="presParOf" srcId="{865CD500-972A-4B2F-8438-440A60A5AF45}" destId="{EE153341-604C-41AE-885A-8054C624DCF7}" srcOrd="1" destOrd="0" presId="urn:microsoft.com/office/officeart/2005/8/layout/default"/>
    <dgm:cxn modelId="{08013C97-4891-4331-B044-FF170187426B}" type="presParOf" srcId="{865CD500-972A-4B2F-8438-440A60A5AF45}" destId="{55AB31B0-EE29-4D87-9D68-5306F81EAAB2}" srcOrd="2" destOrd="0" presId="urn:microsoft.com/office/officeart/2005/8/layout/default"/>
    <dgm:cxn modelId="{0B0B714B-062A-46B7-89EC-238D7DE96250}" type="presParOf" srcId="{865CD500-972A-4B2F-8438-440A60A5AF45}" destId="{2DC0CD59-491C-4E17-B662-44DFC56ACB2A}" srcOrd="3" destOrd="0" presId="urn:microsoft.com/office/officeart/2005/8/layout/default"/>
    <dgm:cxn modelId="{7434E835-9FC8-4CB0-A2A2-9C987796810C}" type="presParOf" srcId="{865CD500-972A-4B2F-8438-440A60A5AF45}" destId="{7B6F1A89-6755-47A3-BA4E-30977A264FEE}"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BD0FC3-A8BF-4B48-B94A-53450BB3AD2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7C52F79-1738-41D9-AB7B-1A67B41477C6}">
      <dgm:prSet phldrT="[Text]" custT="1"/>
      <dgm:spPr/>
      <dgm:t>
        <a:bodyPr/>
        <a:lstStyle/>
        <a:p>
          <a:r>
            <a:rPr lang="en-US" sz="2800" dirty="0"/>
            <a:t>buying</a:t>
          </a:r>
        </a:p>
      </dgm:t>
    </dgm:pt>
    <dgm:pt modelId="{812A878C-85DC-4F18-96D9-757299727919}" type="parTrans" cxnId="{2339126E-665C-4900-AE87-856BDEF0A5A1}">
      <dgm:prSet/>
      <dgm:spPr/>
      <dgm:t>
        <a:bodyPr/>
        <a:lstStyle/>
        <a:p>
          <a:endParaRPr lang="en-US" sz="2400"/>
        </a:p>
      </dgm:t>
    </dgm:pt>
    <dgm:pt modelId="{668FC248-B6B3-407C-A68B-3FF34D607EFC}" type="sibTrans" cxnId="{2339126E-665C-4900-AE87-856BDEF0A5A1}">
      <dgm:prSet/>
      <dgm:spPr/>
      <dgm:t>
        <a:bodyPr/>
        <a:lstStyle/>
        <a:p>
          <a:endParaRPr lang="en-US" sz="2400"/>
        </a:p>
      </dgm:t>
    </dgm:pt>
    <dgm:pt modelId="{CF72A3FF-781C-4F8F-9B32-D688E0CB5766}">
      <dgm:prSet phldrT="[Text]" custT="1"/>
      <dgm:spPr/>
      <dgm:t>
        <a:bodyPr/>
        <a:lstStyle/>
        <a:p>
          <a:r>
            <a:rPr lang="en-US" sz="2800" dirty="0"/>
            <a:t>deploying</a:t>
          </a:r>
        </a:p>
      </dgm:t>
    </dgm:pt>
    <dgm:pt modelId="{BBA39F0D-30A6-4176-9AB9-FED06ADA3552}" type="parTrans" cxnId="{A3565937-7574-416B-BCF0-CF681369F6DD}">
      <dgm:prSet/>
      <dgm:spPr/>
      <dgm:t>
        <a:bodyPr/>
        <a:lstStyle/>
        <a:p>
          <a:endParaRPr lang="en-US" sz="2400"/>
        </a:p>
      </dgm:t>
    </dgm:pt>
    <dgm:pt modelId="{139AD09A-DEB4-499A-B526-131821DB52AF}" type="sibTrans" cxnId="{A3565937-7574-416B-BCF0-CF681369F6DD}">
      <dgm:prSet/>
      <dgm:spPr/>
      <dgm:t>
        <a:bodyPr/>
        <a:lstStyle/>
        <a:p>
          <a:endParaRPr lang="en-US" sz="2400"/>
        </a:p>
      </dgm:t>
    </dgm:pt>
    <dgm:pt modelId="{8E64F04B-A8C0-4C24-BACB-0D72BD4C4264}">
      <dgm:prSet phldrT="[Text]" custT="1"/>
      <dgm:spPr/>
      <dgm:t>
        <a:bodyPr/>
        <a:lstStyle/>
        <a:p>
          <a:r>
            <a:rPr lang="en-US" sz="2800" dirty="0"/>
            <a:t>administering</a:t>
          </a:r>
        </a:p>
      </dgm:t>
    </dgm:pt>
    <dgm:pt modelId="{52863293-4C71-4D7B-B891-2226F1CEF402}" type="parTrans" cxnId="{1042F4CE-F9FE-4F64-90B6-D2757549683E}">
      <dgm:prSet/>
      <dgm:spPr/>
      <dgm:t>
        <a:bodyPr/>
        <a:lstStyle/>
        <a:p>
          <a:endParaRPr lang="en-US" sz="2400"/>
        </a:p>
      </dgm:t>
    </dgm:pt>
    <dgm:pt modelId="{34A3CD7B-2B90-4EFC-AD6D-B77D2B9127A4}" type="sibTrans" cxnId="{1042F4CE-F9FE-4F64-90B6-D2757549683E}">
      <dgm:prSet/>
      <dgm:spPr/>
      <dgm:t>
        <a:bodyPr/>
        <a:lstStyle/>
        <a:p>
          <a:endParaRPr lang="en-US" sz="2400"/>
        </a:p>
      </dgm:t>
    </dgm:pt>
    <dgm:pt modelId="{B8559928-B885-4DFC-A3AD-4A242F077C33}" type="pres">
      <dgm:prSet presAssocID="{F3BD0FC3-A8BF-4B48-B94A-53450BB3AD28}" presName="diagram" presStyleCnt="0">
        <dgm:presLayoutVars>
          <dgm:dir/>
          <dgm:resizeHandles val="exact"/>
        </dgm:presLayoutVars>
      </dgm:prSet>
      <dgm:spPr/>
    </dgm:pt>
    <dgm:pt modelId="{F38182AA-593F-4C99-AEBF-C0FC50DA8456}" type="pres">
      <dgm:prSet presAssocID="{C7C52F79-1738-41D9-AB7B-1A67B41477C6}" presName="node" presStyleLbl="node1" presStyleIdx="0" presStyleCnt="3" custLinFactNeighborX="257" custLinFactNeighborY="1579">
        <dgm:presLayoutVars>
          <dgm:bulletEnabled val="1"/>
        </dgm:presLayoutVars>
      </dgm:prSet>
      <dgm:spPr/>
    </dgm:pt>
    <dgm:pt modelId="{945E22FA-4BB0-4954-BF20-77A6104A4597}" type="pres">
      <dgm:prSet presAssocID="{668FC248-B6B3-407C-A68B-3FF34D607EFC}" presName="sibTrans" presStyleCnt="0"/>
      <dgm:spPr/>
    </dgm:pt>
    <dgm:pt modelId="{1EA60EB4-40F0-4230-AFEC-CB016E561F09}" type="pres">
      <dgm:prSet presAssocID="{CF72A3FF-781C-4F8F-9B32-D688E0CB5766}" presName="node" presStyleLbl="node1" presStyleIdx="1" presStyleCnt="3">
        <dgm:presLayoutVars>
          <dgm:bulletEnabled val="1"/>
        </dgm:presLayoutVars>
      </dgm:prSet>
      <dgm:spPr/>
    </dgm:pt>
    <dgm:pt modelId="{E457D47C-48EA-4452-A33B-95D6525DA6A1}" type="pres">
      <dgm:prSet presAssocID="{139AD09A-DEB4-499A-B526-131821DB52AF}" presName="sibTrans" presStyleCnt="0"/>
      <dgm:spPr/>
    </dgm:pt>
    <dgm:pt modelId="{9283AD8A-1143-49A2-A638-E48B5AE41213}" type="pres">
      <dgm:prSet presAssocID="{8E64F04B-A8C0-4C24-BACB-0D72BD4C4264}" presName="node" presStyleLbl="node1" presStyleIdx="2" presStyleCnt="3">
        <dgm:presLayoutVars>
          <dgm:bulletEnabled val="1"/>
        </dgm:presLayoutVars>
      </dgm:prSet>
      <dgm:spPr/>
    </dgm:pt>
  </dgm:ptLst>
  <dgm:cxnLst>
    <dgm:cxn modelId="{43299B27-95AC-4560-9528-0C4FE6513EE3}" type="presOf" srcId="{F3BD0FC3-A8BF-4B48-B94A-53450BB3AD28}" destId="{B8559928-B885-4DFC-A3AD-4A242F077C33}" srcOrd="0" destOrd="0" presId="urn:microsoft.com/office/officeart/2005/8/layout/default"/>
    <dgm:cxn modelId="{5890382E-1B9F-4A07-B723-78E8E527CD65}" type="presOf" srcId="{8E64F04B-A8C0-4C24-BACB-0D72BD4C4264}" destId="{9283AD8A-1143-49A2-A638-E48B5AE41213}" srcOrd="0" destOrd="0" presId="urn:microsoft.com/office/officeart/2005/8/layout/default"/>
    <dgm:cxn modelId="{A3565937-7574-416B-BCF0-CF681369F6DD}" srcId="{F3BD0FC3-A8BF-4B48-B94A-53450BB3AD28}" destId="{CF72A3FF-781C-4F8F-9B32-D688E0CB5766}" srcOrd="1" destOrd="0" parTransId="{BBA39F0D-30A6-4176-9AB9-FED06ADA3552}" sibTransId="{139AD09A-DEB4-499A-B526-131821DB52AF}"/>
    <dgm:cxn modelId="{2339126E-665C-4900-AE87-856BDEF0A5A1}" srcId="{F3BD0FC3-A8BF-4B48-B94A-53450BB3AD28}" destId="{C7C52F79-1738-41D9-AB7B-1A67B41477C6}" srcOrd="0" destOrd="0" parTransId="{812A878C-85DC-4F18-96D9-757299727919}" sibTransId="{668FC248-B6B3-407C-A68B-3FF34D607EFC}"/>
    <dgm:cxn modelId="{ED237074-19C6-4473-9760-0F8ECFD881DF}" type="presOf" srcId="{CF72A3FF-781C-4F8F-9B32-D688E0CB5766}" destId="{1EA60EB4-40F0-4230-AFEC-CB016E561F09}" srcOrd="0" destOrd="0" presId="urn:microsoft.com/office/officeart/2005/8/layout/default"/>
    <dgm:cxn modelId="{D8376C88-1C05-47B8-A4BC-53E66540DDBD}" type="presOf" srcId="{C7C52F79-1738-41D9-AB7B-1A67B41477C6}" destId="{F38182AA-593F-4C99-AEBF-C0FC50DA8456}" srcOrd="0" destOrd="0" presId="urn:microsoft.com/office/officeart/2005/8/layout/default"/>
    <dgm:cxn modelId="{1042F4CE-F9FE-4F64-90B6-D2757549683E}" srcId="{F3BD0FC3-A8BF-4B48-B94A-53450BB3AD28}" destId="{8E64F04B-A8C0-4C24-BACB-0D72BD4C4264}" srcOrd="2" destOrd="0" parTransId="{52863293-4C71-4D7B-B891-2226F1CEF402}" sibTransId="{34A3CD7B-2B90-4EFC-AD6D-B77D2B9127A4}"/>
    <dgm:cxn modelId="{D780B8A4-5C69-41A5-8465-1B7B667B2351}" type="presParOf" srcId="{B8559928-B885-4DFC-A3AD-4A242F077C33}" destId="{F38182AA-593F-4C99-AEBF-C0FC50DA8456}" srcOrd="0" destOrd="0" presId="urn:microsoft.com/office/officeart/2005/8/layout/default"/>
    <dgm:cxn modelId="{A45589BF-2DDC-4292-9908-E4735F6B337D}" type="presParOf" srcId="{B8559928-B885-4DFC-A3AD-4A242F077C33}" destId="{945E22FA-4BB0-4954-BF20-77A6104A4597}" srcOrd="1" destOrd="0" presId="urn:microsoft.com/office/officeart/2005/8/layout/default"/>
    <dgm:cxn modelId="{24A1EF68-8415-4682-B6BF-61A72936D2BB}" type="presParOf" srcId="{B8559928-B885-4DFC-A3AD-4A242F077C33}" destId="{1EA60EB4-40F0-4230-AFEC-CB016E561F09}" srcOrd="2" destOrd="0" presId="urn:microsoft.com/office/officeart/2005/8/layout/default"/>
    <dgm:cxn modelId="{6A7F0C64-3C19-486C-BB7D-6CF8FCA4680F}" type="presParOf" srcId="{B8559928-B885-4DFC-A3AD-4A242F077C33}" destId="{E457D47C-48EA-4452-A33B-95D6525DA6A1}" srcOrd="3" destOrd="0" presId="urn:microsoft.com/office/officeart/2005/8/layout/default"/>
    <dgm:cxn modelId="{37F33289-3E11-454A-8FA3-5C6A4CF58D5D}" type="presParOf" srcId="{B8559928-B885-4DFC-A3AD-4A242F077C33}" destId="{9283AD8A-1143-49A2-A638-E48B5AE41213}"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BD0FC3-A8BF-4B48-B94A-53450BB3AD2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7C52F79-1738-41D9-AB7B-1A67B41477C6}">
      <dgm:prSet phldrT="[Text]" custT="1"/>
      <dgm:spPr/>
      <dgm:t>
        <a:bodyPr/>
        <a:lstStyle/>
        <a:p>
          <a:r>
            <a:rPr lang="en-US" sz="2800" dirty="0"/>
            <a:t>Running</a:t>
          </a:r>
        </a:p>
      </dgm:t>
    </dgm:pt>
    <dgm:pt modelId="{812A878C-85DC-4F18-96D9-757299727919}" type="parTrans" cxnId="{2339126E-665C-4900-AE87-856BDEF0A5A1}">
      <dgm:prSet/>
      <dgm:spPr/>
      <dgm:t>
        <a:bodyPr/>
        <a:lstStyle/>
        <a:p>
          <a:endParaRPr lang="en-US" sz="2400"/>
        </a:p>
      </dgm:t>
    </dgm:pt>
    <dgm:pt modelId="{668FC248-B6B3-407C-A68B-3FF34D607EFC}" type="sibTrans" cxnId="{2339126E-665C-4900-AE87-856BDEF0A5A1}">
      <dgm:prSet/>
      <dgm:spPr/>
      <dgm:t>
        <a:bodyPr/>
        <a:lstStyle/>
        <a:p>
          <a:endParaRPr lang="en-US" sz="2400"/>
        </a:p>
      </dgm:t>
    </dgm:pt>
    <dgm:pt modelId="{384614E4-7482-4D22-89B4-5CBA4322DEA6}">
      <dgm:prSet phldrT="[Text]" custT="1"/>
      <dgm:spPr/>
      <dgm:t>
        <a:bodyPr/>
        <a:lstStyle/>
        <a:p>
          <a:r>
            <a:rPr lang="en-US" sz="2800" dirty="0"/>
            <a:t>Maintaining</a:t>
          </a:r>
        </a:p>
      </dgm:t>
    </dgm:pt>
    <dgm:pt modelId="{5526C51B-07F8-495F-8B7A-65BB5A87DB2F}" type="parTrans" cxnId="{7943AD78-D445-4596-820A-DE368B9FF99E}">
      <dgm:prSet/>
      <dgm:spPr/>
      <dgm:t>
        <a:bodyPr/>
        <a:lstStyle/>
        <a:p>
          <a:endParaRPr lang="en-US"/>
        </a:p>
      </dgm:t>
    </dgm:pt>
    <dgm:pt modelId="{095318ED-7360-46A6-BFCE-964D5C571062}" type="sibTrans" cxnId="{7943AD78-D445-4596-820A-DE368B9FF99E}">
      <dgm:prSet/>
      <dgm:spPr/>
      <dgm:t>
        <a:bodyPr/>
        <a:lstStyle/>
        <a:p>
          <a:endParaRPr lang="en-US"/>
        </a:p>
      </dgm:t>
    </dgm:pt>
    <dgm:pt modelId="{B8559928-B885-4DFC-A3AD-4A242F077C33}" type="pres">
      <dgm:prSet presAssocID="{F3BD0FC3-A8BF-4B48-B94A-53450BB3AD28}" presName="diagram" presStyleCnt="0">
        <dgm:presLayoutVars>
          <dgm:dir/>
          <dgm:resizeHandles val="exact"/>
        </dgm:presLayoutVars>
      </dgm:prSet>
      <dgm:spPr/>
    </dgm:pt>
    <dgm:pt modelId="{F38182AA-593F-4C99-AEBF-C0FC50DA8456}" type="pres">
      <dgm:prSet presAssocID="{C7C52F79-1738-41D9-AB7B-1A67B41477C6}" presName="node" presStyleLbl="node1" presStyleIdx="0" presStyleCnt="2" custLinFactNeighborX="-6687" custLinFactNeighborY="29">
        <dgm:presLayoutVars>
          <dgm:bulletEnabled val="1"/>
        </dgm:presLayoutVars>
      </dgm:prSet>
      <dgm:spPr/>
    </dgm:pt>
    <dgm:pt modelId="{674F6C09-0354-44AE-8B74-B56C321E69DB}" type="pres">
      <dgm:prSet presAssocID="{668FC248-B6B3-407C-A68B-3FF34D607EFC}" presName="sibTrans" presStyleCnt="0"/>
      <dgm:spPr/>
    </dgm:pt>
    <dgm:pt modelId="{380C3656-04BD-46F4-A3F5-FF001090BD25}" type="pres">
      <dgm:prSet presAssocID="{384614E4-7482-4D22-89B4-5CBA4322DEA6}" presName="node" presStyleLbl="node1" presStyleIdx="1" presStyleCnt="2" custScaleX="139899">
        <dgm:presLayoutVars>
          <dgm:bulletEnabled val="1"/>
        </dgm:presLayoutVars>
      </dgm:prSet>
      <dgm:spPr/>
    </dgm:pt>
  </dgm:ptLst>
  <dgm:cxnLst>
    <dgm:cxn modelId="{43299B27-95AC-4560-9528-0C4FE6513EE3}" type="presOf" srcId="{F3BD0FC3-A8BF-4B48-B94A-53450BB3AD28}" destId="{B8559928-B885-4DFC-A3AD-4A242F077C33}" srcOrd="0" destOrd="0" presId="urn:microsoft.com/office/officeart/2005/8/layout/default"/>
    <dgm:cxn modelId="{2339126E-665C-4900-AE87-856BDEF0A5A1}" srcId="{F3BD0FC3-A8BF-4B48-B94A-53450BB3AD28}" destId="{C7C52F79-1738-41D9-AB7B-1A67B41477C6}" srcOrd="0" destOrd="0" parTransId="{812A878C-85DC-4F18-96D9-757299727919}" sibTransId="{668FC248-B6B3-407C-A68B-3FF34D607EFC}"/>
    <dgm:cxn modelId="{7943AD78-D445-4596-820A-DE368B9FF99E}" srcId="{F3BD0FC3-A8BF-4B48-B94A-53450BB3AD28}" destId="{384614E4-7482-4D22-89B4-5CBA4322DEA6}" srcOrd="1" destOrd="0" parTransId="{5526C51B-07F8-495F-8B7A-65BB5A87DB2F}" sibTransId="{095318ED-7360-46A6-BFCE-964D5C571062}"/>
    <dgm:cxn modelId="{D8376C88-1C05-47B8-A4BC-53E66540DDBD}" type="presOf" srcId="{C7C52F79-1738-41D9-AB7B-1A67B41477C6}" destId="{F38182AA-593F-4C99-AEBF-C0FC50DA8456}" srcOrd="0" destOrd="0" presId="urn:microsoft.com/office/officeart/2005/8/layout/default"/>
    <dgm:cxn modelId="{D0BBAFF6-AAEA-4FFB-A7F2-8A051D99E25E}" type="presOf" srcId="{384614E4-7482-4D22-89B4-5CBA4322DEA6}" destId="{380C3656-04BD-46F4-A3F5-FF001090BD25}" srcOrd="0" destOrd="0" presId="urn:microsoft.com/office/officeart/2005/8/layout/default"/>
    <dgm:cxn modelId="{D780B8A4-5C69-41A5-8465-1B7B667B2351}" type="presParOf" srcId="{B8559928-B885-4DFC-A3AD-4A242F077C33}" destId="{F38182AA-593F-4C99-AEBF-C0FC50DA8456}" srcOrd="0" destOrd="0" presId="urn:microsoft.com/office/officeart/2005/8/layout/default"/>
    <dgm:cxn modelId="{7176B1E1-D89A-4B23-A1FD-ADF34F8281C0}" type="presParOf" srcId="{B8559928-B885-4DFC-A3AD-4A242F077C33}" destId="{674F6C09-0354-44AE-8B74-B56C321E69DB}" srcOrd="1" destOrd="0" presId="urn:microsoft.com/office/officeart/2005/8/layout/default"/>
    <dgm:cxn modelId="{857EAEB8-34BA-40F7-9ABB-2C6FFD4AAEF1}" type="presParOf" srcId="{B8559928-B885-4DFC-A3AD-4A242F077C33}" destId="{380C3656-04BD-46F4-A3F5-FF001090BD25}"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1B5ED-181F-46CF-841A-46C27F437975}">
      <dsp:nvSpPr>
        <dsp:cNvPr id="0" name=""/>
        <dsp:cNvSpPr/>
      </dsp:nvSpPr>
      <dsp:spPr>
        <a:xfrm>
          <a:off x="0" y="210583"/>
          <a:ext cx="2268279" cy="13609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Public / On-Premise</a:t>
          </a:r>
        </a:p>
      </dsp:txBody>
      <dsp:txXfrm>
        <a:off x="0" y="210583"/>
        <a:ext cx="2268279" cy="1360967"/>
      </dsp:txXfrm>
    </dsp:sp>
    <dsp:sp modelId="{55AB31B0-EE29-4D87-9D68-5306F81EAAB2}">
      <dsp:nvSpPr>
        <dsp:cNvPr id="0" name=""/>
        <dsp:cNvSpPr/>
      </dsp:nvSpPr>
      <dsp:spPr>
        <a:xfrm>
          <a:off x="2495106" y="210583"/>
          <a:ext cx="2268279" cy="1360967"/>
        </a:xfrm>
        <a:prstGeom prst="rect">
          <a:avLst/>
        </a:prstGeom>
        <a:solidFill>
          <a:schemeClr val="accent3">
            <a:hueOff val="1554279"/>
            <a:satOff val="-22994"/>
            <a:lumOff val="431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Up-Front Investment</a:t>
          </a:r>
        </a:p>
      </dsp:txBody>
      <dsp:txXfrm>
        <a:off x="2495106" y="210583"/>
        <a:ext cx="2268279" cy="1360967"/>
      </dsp:txXfrm>
    </dsp:sp>
    <dsp:sp modelId="{7B6F1A89-6755-47A3-BA4E-30977A264FEE}">
      <dsp:nvSpPr>
        <dsp:cNvPr id="0" name=""/>
        <dsp:cNvSpPr/>
      </dsp:nvSpPr>
      <dsp:spPr>
        <a:xfrm>
          <a:off x="4990213" y="210583"/>
          <a:ext cx="2268279" cy="1360967"/>
        </a:xfrm>
        <a:prstGeom prst="rect">
          <a:avLst/>
        </a:prstGeom>
        <a:solidFill>
          <a:schemeClr val="accent3">
            <a:hueOff val="3108557"/>
            <a:satOff val="-45988"/>
            <a:lumOff val="862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Cost of ownership</a:t>
          </a:r>
        </a:p>
      </dsp:txBody>
      <dsp:txXfrm>
        <a:off x="4990213" y="210583"/>
        <a:ext cx="2268279" cy="13609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182AA-593F-4C99-AEBF-C0FC50DA8456}">
      <dsp:nvSpPr>
        <dsp:cNvPr id="0" name=""/>
        <dsp:cNvSpPr/>
      </dsp:nvSpPr>
      <dsp:spPr>
        <a:xfrm>
          <a:off x="135458" y="2037"/>
          <a:ext cx="2275549" cy="13653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buying</a:t>
          </a:r>
        </a:p>
      </dsp:txBody>
      <dsp:txXfrm>
        <a:off x="135458" y="2037"/>
        <a:ext cx="2275549" cy="1365329"/>
      </dsp:txXfrm>
    </dsp:sp>
    <dsp:sp modelId="{1EA60EB4-40F0-4230-AFEC-CB016E561F09}">
      <dsp:nvSpPr>
        <dsp:cNvPr id="0" name=""/>
        <dsp:cNvSpPr/>
      </dsp:nvSpPr>
      <dsp:spPr>
        <a:xfrm>
          <a:off x="2632714" y="1018"/>
          <a:ext cx="2275549" cy="13653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deploying</a:t>
          </a:r>
        </a:p>
      </dsp:txBody>
      <dsp:txXfrm>
        <a:off x="2632714" y="1018"/>
        <a:ext cx="2275549" cy="1365329"/>
      </dsp:txXfrm>
    </dsp:sp>
    <dsp:sp modelId="{9283AD8A-1143-49A2-A638-E48B5AE41213}">
      <dsp:nvSpPr>
        <dsp:cNvPr id="0" name=""/>
        <dsp:cNvSpPr/>
      </dsp:nvSpPr>
      <dsp:spPr>
        <a:xfrm>
          <a:off x="5135818" y="1018"/>
          <a:ext cx="2275549" cy="13653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administering</a:t>
          </a:r>
        </a:p>
      </dsp:txBody>
      <dsp:txXfrm>
        <a:off x="5135818" y="1018"/>
        <a:ext cx="2275549" cy="13653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182AA-593F-4C99-AEBF-C0FC50DA8456}">
      <dsp:nvSpPr>
        <dsp:cNvPr id="0" name=""/>
        <dsp:cNvSpPr/>
      </dsp:nvSpPr>
      <dsp:spPr>
        <a:xfrm>
          <a:off x="895573" y="506"/>
          <a:ext cx="1463183" cy="8779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Running</a:t>
          </a:r>
        </a:p>
      </dsp:txBody>
      <dsp:txXfrm>
        <a:off x="895573" y="506"/>
        <a:ext cx="1463183" cy="877910"/>
      </dsp:txXfrm>
    </dsp:sp>
    <dsp:sp modelId="{380C3656-04BD-46F4-A3F5-FF001090BD25}">
      <dsp:nvSpPr>
        <dsp:cNvPr id="0" name=""/>
        <dsp:cNvSpPr/>
      </dsp:nvSpPr>
      <dsp:spPr>
        <a:xfrm>
          <a:off x="2602919" y="253"/>
          <a:ext cx="2046979" cy="8779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Maintaining</a:t>
          </a:r>
        </a:p>
      </dsp:txBody>
      <dsp:txXfrm>
        <a:off x="2602919" y="253"/>
        <a:ext cx="2046979" cy="8779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163990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91219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56198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smtClean="0"/>
              <a:t>12/19/2019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3826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smtClean="0"/>
              <a:t>12/19/2019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389400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smtClean="0"/>
              <a:t>12/19/2019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7614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smtClean="0"/>
              <a:t>12/19/2019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98623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5821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3464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smtClean="0"/>
              <a:t>12/19/2019</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14897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smtClean="0"/>
              <a:t>12/19/2019</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08878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1160EA64-D806-43AC-9DF2-F8C432F32B4C}" type="datetimeFigureOut">
              <a:rPr lang="en-US" smtClean="0"/>
              <a:t>12/19/2019</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946621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4614-C8DF-4A5B-A1E1-C149B57A985F}"/>
              </a:ext>
            </a:extLst>
          </p:cNvPr>
          <p:cNvSpPr>
            <a:spLocks noGrp="1"/>
          </p:cNvSpPr>
          <p:nvPr>
            <p:ph type="ctrTitle"/>
          </p:nvPr>
        </p:nvSpPr>
        <p:spPr/>
        <p:txBody>
          <a:bodyPr/>
          <a:lstStyle/>
          <a:p>
            <a:r>
              <a:rPr lang="en-US" dirty="0"/>
              <a:t>Cost Metrics and Pricing Models</a:t>
            </a:r>
          </a:p>
        </p:txBody>
      </p:sp>
      <p:sp>
        <p:nvSpPr>
          <p:cNvPr id="3" name="Subtitle 2">
            <a:extLst>
              <a:ext uri="{FF2B5EF4-FFF2-40B4-BE49-F238E27FC236}">
                <a16:creationId xmlns:a16="http://schemas.microsoft.com/office/drawing/2014/main" id="{D67A91ED-D189-4510-8069-0B3A8FBF048D}"/>
              </a:ext>
            </a:extLst>
          </p:cNvPr>
          <p:cNvSpPr>
            <a:spLocks noGrp="1"/>
          </p:cNvSpPr>
          <p:nvPr>
            <p:ph type="subTitle" idx="1"/>
          </p:nvPr>
        </p:nvSpPr>
        <p:spPr/>
        <p:txBody>
          <a:bodyPr>
            <a:normAutofit/>
          </a:bodyPr>
          <a:lstStyle/>
          <a:p>
            <a:endParaRPr lang="en-US" dirty="0"/>
          </a:p>
          <a:p>
            <a:r>
              <a:rPr lang="en-US" dirty="0"/>
              <a:t>Assoc. Prof. Dr. Nejdet Dogru</a:t>
            </a:r>
          </a:p>
        </p:txBody>
      </p:sp>
      <p:sp>
        <p:nvSpPr>
          <p:cNvPr id="4" name="Subtitle 2">
            <a:extLst>
              <a:ext uri="{FF2B5EF4-FFF2-40B4-BE49-F238E27FC236}">
                <a16:creationId xmlns:a16="http://schemas.microsoft.com/office/drawing/2014/main" id="{A22BF9BA-F32F-4A9F-8B97-0D0888557060}"/>
              </a:ext>
            </a:extLst>
          </p:cNvPr>
          <p:cNvSpPr txBox="1">
            <a:spLocks/>
          </p:cNvSpPr>
          <p:nvPr/>
        </p:nvSpPr>
        <p:spPr>
          <a:xfrm>
            <a:off x="2135696" y="1458468"/>
            <a:ext cx="5101209" cy="929921"/>
          </a:xfrm>
          <a:prstGeom prst="rect">
            <a:avLst/>
          </a:prstGeom>
          <a:noFill/>
        </p:spPr>
        <p:txBody>
          <a:bodyPr vert="horz" lIns="68580" tIns="34290" rIns="68580" bIns="3429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2700" dirty="0"/>
              <a:t>CEN 534 CLOUD COMPUTING</a:t>
            </a:r>
          </a:p>
        </p:txBody>
      </p:sp>
    </p:spTree>
    <p:extLst>
      <p:ext uri="{BB962C8B-B14F-4D97-AF65-F5344CB8AC3E}">
        <p14:creationId xmlns:p14="http://schemas.microsoft.com/office/powerpoint/2010/main" val="1831673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39872B-5C0F-3946-B177-2EA427A9B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95" y="79022"/>
            <a:ext cx="5320655" cy="6858000"/>
          </a:xfrm>
          <a:prstGeom prst="rect">
            <a:avLst/>
          </a:prstGeom>
        </p:spPr>
      </p:pic>
      <p:sp>
        <p:nvSpPr>
          <p:cNvPr id="2" name="Callout: Line with Accent Bar 1">
            <a:extLst>
              <a:ext uri="{FF2B5EF4-FFF2-40B4-BE49-F238E27FC236}">
                <a16:creationId xmlns:a16="http://schemas.microsoft.com/office/drawing/2014/main" id="{06D2E1BE-0F63-469A-8C39-6A94DA3C3C5C}"/>
              </a:ext>
            </a:extLst>
          </p:cNvPr>
          <p:cNvSpPr/>
          <p:nvPr/>
        </p:nvSpPr>
        <p:spPr>
          <a:xfrm>
            <a:off x="6248401" y="253999"/>
            <a:ext cx="1286933" cy="395111"/>
          </a:xfrm>
          <a:prstGeom prst="accentCallout1">
            <a:avLst>
              <a:gd name="adj1" fmla="val 18750"/>
              <a:gd name="adj2" fmla="val -8333"/>
              <a:gd name="adj3" fmla="val 183929"/>
              <a:gd name="adj4" fmla="val -49736"/>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2xServers</a:t>
            </a:r>
          </a:p>
        </p:txBody>
      </p:sp>
      <p:sp>
        <p:nvSpPr>
          <p:cNvPr id="4" name="Callout: Line with Accent Bar 3">
            <a:extLst>
              <a:ext uri="{FF2B5EF4-FFF2-40B4-BE49-F238E27FC236}">
                <a16:creationId xmlns:a16="http://schemas.microsoft.com/office/drawing/2014/main" id="{73EAC1B0-AC2A-45FE-B38C-23C04E6FF50E}"/>
              </a:ext>
            </a:extLst>
          </p:cNvPr>
          <p:cNvSpPr/>
          <p:nvPr/>
        </p:nvSpPr>
        <p:spPr>
          <a:xfrm>
            <a:off x="6553201" y="691444"/>
            <a:ext cx="1286933" cy="395111"/>
          </a:xfrm>
          <a:prstGeom prst="accentCallout1">
            <a:avLst>
              <a:gd name="adj1" fmla="val 18750"/>
              <a:gd name="adj2" fmla="val -8333"/>
              <a:gd name="adj3" fmla="val 152501"/>
              <a:gd name="adj4" fmla="val -67280"/>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4xSW</a:t>
            </a:r>
          </a:p>
        </p:txBody>
      </p:sp>
      <p:sp>
        <p:nvSpPr>
          <p:cNvPr id="5" name="Callout: Line with Accent Bar 4">
            <a:extLst>
              <a:ext uri="{FF2B5EF4-FFF2-40B4-BE49-F238E27FC236}">
                <a16:creationId xmlns:a16="http://schemas.microsoft.com/office/drawing/2014/main" id="{FCFDADFB-629A-4C7B-958D-A529C2CBB4D3}"/>
              </a:ext>
            </a:extLst>
          </p:cNvPr>
          <p:cNvSpPr/>
          <p:nvPr/>
        </p:nvSpPr>
        <p:spPr>
          <a:xfrm>
            <a:off x="6445957" y="1377245"/>
            <a:ext cx="2180548" cy="575733"/>
          </a:xfrm>
          <a:prstGeom prst="accentCallout1">
            <a:avLst>
              <a:gd name="adj1" fmla="val 18750"/>
              <a:gd name="adj2" fmla="val -8333"/>
              <a:gd name="adj3" fmla="val 62753"/>
              <a:gd name="adj4" fmla="val -32127"/>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Deployment</a:t>
            </a:r>
          </a:p>
          <a:p>
            <a:pPr algn="ctr"/>
            <a:r>
              <a:rPr lang="en-US" dirty="0" err="1"/>
              <a:t>competibility</a:t>
            </a:r>
            <a:endParaRPr lang="en-US" dirty="0"/>
          </a:p>
        </p:txBody>
      </p:sp>
      <p:sp>
        <p:nvSpPr>
          <p:cNvPr id="6" name="Rectangle 5">
            <a:extLst>
              <a:ext uri="{FF2B5EF4-FFF2-40B4-BE49-F238E27FC236}">
                <a16:creationId xmlns:a16="http://schemas.microsoft.com/office/drawing/2014/main" id="{90402C4B-52B6-4349-AD0E-08186B6B3F09}"/>
              </a:ext>
            </a:extLst>
          </p:cNvPr>
          <p:cNvSpPr/>
          <p:nvPr/>
        </p:nvSpPr>
        <p:spPr>
          <a:xfrm>
            <a:off x="517495" y="2731911"/>
            <a:ext cx="5320655" cy="42051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922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39872B-5C0F-3946-B177-2EA427A9B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95" y="79022"/>
            <a:ext cx="5320655" cy="6858000"/>
          </a:xfrm>
          <a:prstGeom prst="rect">
            <a:avLst/>
          </a:prstGeom>
        </p:spPr>
      </p:pic>
      <p:sp>
        <p:nvSpPr>
          <p:cNvPr id="2" name="Callout: Line with Accent Bar 1">
            <a:extLst>
              <a:ext uri="{FF2B5EF4-FFF2-40B4-BE49-F238E27FC236}">
                <a16:creationId xmlns:a16="http://schemas.microsoft.com/office/drawing/2014/main" id="{06D2E1BE-0F63-469A-8C39-6A94DA3C3C5C}"/>
              </a:ext>
            </a:extLst>
          </p:cNvPr>
          <p:cNvSpPr/>
          <p:nvPr/>
        </p:nvSpPr>
        <p:spPr>
          <a:xfrm>
            <a:off x="6248401" y="253999"/>
            <a:ext cx="1286933" cy="395111"/>
          </a:xfrm>
          <a:prstGeom prst="accentCallout1">
            <a:avLst>
              <a:gd name="adj1" fmla="val 18750"/>
              <a:gd name="adj2" fmla="val -8333"/>
              <a:gd name="adj3" fmla="val 183929"/>
              <a:gd name="adj4" fmla="val -49736"/>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2xServers</a:t>
            </a:r>
          </a:p>
        </p:txBody>
      </p:sp>
      <p:sp>
        <p:nvSpPr>
          <p:cNvPr id="4" name="Callout: Line with Accent Bar 3">
            <a:extLst>
              <a:ext uri="{FF2B5EF4-FFF2-40B4-BE49-F238E27FC236}">
                <a16:creationId xmlns:a16="http://schemas.microsoft.com/office/drawing/2014/main" id="{73EAC1B0-AC2A-45FE-B38C-23C04E6FF50E}"/>
              </a:ext>
            </a:extLst>
          </p:cNvPr>
          <p:cNvSpPr/>
          <p:nvPr/>
        </p:nvSpPr>
        <p:spPr>
          <a:xfrm>
            <a:off x="6553201" y="691444"/>
            <a:ext cx="1286933" cy="395111"/>
          </a:xfrm>
          <a:prstGeom prst="accentCallout1">
            <a:avLst>
              <a:gd name="adj1" fmla="val 18750"/>
              <a:gd name="adj2" fmla="val -8333"/>
              <a:gd name="adj3" fmla="val 152501"/>
              <a:gd name="adj4" fmla="val -67280"/>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4xSW</a:t>
            </a:r>
          </a:p>
        </p:txBody>
      </p:sp>
      <p:sp>
        <p:nvSpPr>
          <p:cNvPr id="5" name="Callout: Line with Accent Bar 4">
            <a:extLst>
              <a:ext uri="{FF2B5EF4-FFF2-40B4-BE49-F238E27FC236}">
                <a16:creationId xmlns:a16="http://schemas.microsoft.com/office/drawing/2014/main" id="{FCFDADFB-629A-4C7B-958D-A529C2CBB4D3}"/>
              </a:ext>
            </a:extLst>
          </p:cNvPr>
          <p:cNvSpPr/>
          <p:nvPr/>
        </p:nvSpPr>
        <p:spPr>
          <a:xfrm>
            <a:off x="6445957" y="1377245"/>
            <a:ext cx="2180548" cy="575733"/>
          </a:xfrm>
          <a:prstGeom prst="accentCallout1">
            <a:avLst>
              <a:gd name="adj1" fmla="val 18750"/>
              <a:gd name="adj2" fmla="val -8333"/>
              <a:gd name="adj3" fmla="val 62753"/>
              <a:gd name="adj4" fmla="val -32127"/>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Deployment</a:t>
            </a:r>
          </a:p>
          <a:p>
            <a:pPr algn="ctr"/>
            <a:r>
              <a:rPr lang="en-US" dirty="0" err="1"/>
              <a:t>competibility</a:t>
            </a:r>
            <a:endParaRPr lang="en-US" dirty="0"/>
          </a:p>
        </p:txBody>
      </p:sp>
      <p:sp>
        <p:nvSpPr>
          <p:cNvPr id="7" name="Callout: Line with Accent Bar 6">
            <a:extLst>
              <a:ext uri="{FF2B5EF4-FFF2-40B4-BE49-F238E27FC236}">
                <a16:creationId xmlns:a16="http://schemas.microsoft.com/office/drawing/2014/main" id="{E092B07A-3E1B-427A-9DF6-76AFDEFFC791}"/>
              </a:ext>
            </a:extLst>
          </p:cNvPr>
          <p:cNvSpPr/>
          <p:nvPr/>
        </p:nvSpPr>
        <p:spPr>
          <a:xfrm>
            <a:off x="6005690" y="2777074"/>
            <a:ext cx="2968978" cy="395111"/>
          </a:xfrm>
          <a:prstGeom prst="accentCallout1">
            <a:avLst>
              <a:gd name="adj1" fmla="val 18750"/>
              <a:gd name="adj2" fmla="val -8333"/>
              <a:gd name="adj3" fmla="val 192501"/>
              <a:gd name="adj4" fmla="val -92455"/>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1.25$/h x 720 h/m x 2.3 server</a:t>
            </a:r>
          </a:p>
        </p:txBody>
      </p:sp>
      <p:sp>
        <p:nvSpPr>
          <p:cNvPr id="8" name="Callout: Line with Accent Bar 7">
            <a:extLst>
              <a:ext uri="{FF2B5EF4-FFF2-40B4-BE49-F238E27FC236}">
                <a16:creationId xmlns:a16="http://schemas.microsoft.com/office/drawing/2014/main" id="{84E53E01-0096-4087-9C96-B98C6F53D3B4}"/>
              </a:ext>
            </a:extLst>
          </p:cNvPr>
          <p:cNvSpPr/>
          <p:nvPr/>
        </p:nvSpPr>
        <p:spPr>
          <a:xfrm>
            <a:off x="6158090" y="3369741"/>
            <a:ext cx="2968978" cy="395111"/>
          </a:xfrm>
          <a:prstGeom prst="accentCallout1">
            <a:avLst>
              <a:gd name="adj1" fmla="val 18750"/>
              <a:gd name="adj2" fmla="val -8333"/>
              <a:gd name="adj3" fmla="val 146787"/>
              <a:gd name="adj4" fmla="val -91314"/>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$1.09/GB x 300 GB</a:t>
            </a:r>
          </a:p>
        </p:txBody>
      </p:sp>
      <p:sp>
        <p:nvSpPr>
          <p:cNvPr id="9" name="Callout: Line with Accent Bar 8">
            <a:extLst>
              <a:ext uri="{FF2B5EF4-FFF2-40B4-BE49-F238E27FC236}">
                <a16:creationId xmlns:a16="http://schemas.microsoft.com/office/drawing/2014/main" id="{21900E68-FEC8-43F3-A943-3833D5B48260}"/>
              </a:ext>
            </a:extLst>
          </p:cNvPr>
          <p:cNvSpPr/>
          <p:nvPr/>
        </p:nvSpPr>
        <p:spPr>
          <a:xfrm>
            <a:off x="6355645" y="3798725"/>
            <a:ext cx="2619023" cy="395111"/>
          </a:xfrm>
          <a:prstGeom prst="accentCallout1">
            <a:avLst>
              <a:gd name="adj1" fmla="val 18750"/>
              <a:gd name="adj2" fmla="val -8333"/>
              <a:gd name="adj3" fmla="val 146787"/>
              <a:gd name="adj4" fmla="val -91314"/>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$0.10/GB x 420 GB/m</a:t>
            </a:r>
          </a:p>
        </p:txBody>
      </p:sp>
    </p:spTree>
    <p:extLst>
      <p:ext uri="{BB962C8B-B14F-4D97-AF65-F5344CB8AC3E}">
        <p14:creationId xmlns:p14="http://schemas.microsoft.com/office/powerpoint/2010/main" val="136177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005840" y="826659"/>
            <a:ext cx="7132320" cy="864729"/>
          </a:xfrm>
        </p:spPr>
        <p:txBody>
          <a:bodyPr>
            <a:normAutofit fontScale="90000"/>
          </a:bodyPr>
          <a:lstStyle/>
          <a:p>
            <a:pPr algn="ctr"/>
            <a:r>
              <a:rPr lang="en-US" sz="4000" b="1" dirty="0"/>
              <a:t>Case Study Example</a:t>
            </a:r>
          </a:p>
        </p:txBody>
      </p:sp>
      <p:sp>
        <p:nvSpPr>
          <p:cNvPr id="14" name="Content Placeholder 2"/>
          <p:cNvSpPr>
            <a:spLocks noGrp="1"/>
          </p:cNvSpPr>
          <p:nvPr>
            <p:ph idx="1"/>
          </p:nvPr>
        </p:nvSpPr>
        <p:spPr>
          <a:xfrm>
            <a:off x="338667" y="1901953"/>
            <a:ext cx="8195733" cy="4127627"/>
          </a:xfrm>
        </p:spPr>
        <p:txBody>
          <a:bodyPr>
            <a:normAutofit/>
          </a:bodyPr>
          <a:lstStyle/>
          <a:p>
            <a:r>
              <a:rPr lang="en-US" sz="3200" dirty="0"/>
              <a:t>Product Catalog Browser</a:t>
            </a:r>
          </a:p>
          <a:p>
            <a:pPr lvl="1"/>
            <a:endParaRPr lang="en-US" sz="2650" dirty="0"/>
          </a:p>
          <a:p>
            <a:pPr lvl="1"/>
            <a:r>
              <a:rPr lang="en-US" sz="2650" u="sng" dirty="0"/>
              <a:t>TCO for 3 years</a:t>
            </a:r>
          </a:p>
          <a:p>
            <a:pPr lvl="2"/>
            <a:r>
              <a:rPr lang="en-US" sz="3200" b="1" dirty="0"/>
              <a:t>On-Premise</a:t>
            </a:r>
            <a:r>
              <a:rPr lang="en-US" sz="3200" dirty="0"/>
              <a:t>: $51K+$3,970x36 = $ </a:t>
            </a:r>
            <a:r>
              <a:rPr lang="en-US" sz="3200" dirty="0">
                <a:highlight>
                  <a:srgbClr val="FFFF00"/>
                </a:highlight>
              </a:rPr>
              <a:t>193,920</a:t>
            </a:r>
          </a:p>
          <a:p>
            <a:pPr lvl="2"/>
            <a:r>
              <a:rPr lang="en-US" sz="3200" b="1" dirty="0"/>
              <a:t>Cloud</a:t>
            </a:r>
            <a:r>
              <a:rPr lang="en-US" sz="3200" dirty="0"/>
              <a:t>:$5000+$3,139x36 =$</a:t>
            </a:r>
            <a:r>
              <a:rPr lang="en-US" sz="3200" dirty="0">
                <a:highlight>
                  <a:srgbClr val="FFFF00"/>
                </a:highlight>
              </a:rPr>
              <a:t>118,004</a:t>
            </a:r>
          </a:p>
          <a:p>
            <a:pPr lvl="1"/>
            <a:endParaRPr lang="en-US" sz="2400" dirty="0"/>
          </a:p>
          <a:p>
            <a:pPr lvl="1"/>
            <a:endParaRPr lang="en-US" sz="2400" dirty="0"/>
          </a:p>
        </p:txBody>
      </p:sp>
      <p:sp>
        <p:nvSpPr>
          <p:cNvPr id="3" name="Star: 24 Points 2">
            <a:extLst>
              <a:ext uri="{FF2B5EF4-FFF2-40B4-BE49-F238E27FC236}">
                <a16:creationId xmlns:a16="http://schemas.microsoft.com/office/drawing/2014/main" id="{808E35F1-2E19-4A86-BCF5-8BAAAE65FC09}"/>
              </a:ext>
            </a:extLst>
          </p:cNvPr>
          <p:cNvSpPr/>
          <p:nvPr/>
        </p:nvSpPr>
        <p:spPr>
          <a:xfrm>
            <a:off x="3951111" y="4876800"/>
            <a:ext cx="3194756" cy="1862667"/>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CLOUD</a:t>
            </a:r>
          </a:p>
        </p:txBody>
      </p:sp>
      <p:sp>
        <p:nvSpPr>
          <p:cNvPr id="6" name="Title 1">
            <a:extLst>
              <a:ext uri="{FF2B5EF4-FFF2-40B4-BE49-F238E27FC236}">
                <a16:creationId xmlns:a16="http://schemas.microsoft.com/office/drawing/2014/main" id="{0622F2D5-FB9B-4B9F-9F1C-AC0807C344B7}"/>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7" name="Google Shape;17;p2">
            <a:extLst>
              <a:ext uri="{FF2B5EF4-FFF2-40B4-BE49-F238E27FC236}">
                <a16:creationId xmlns:a16="http://schemas.microsoft.com/office/drawing/2014/main" id="{41DD4B06-625A-44EB-AF19-1277A9FAAD8E}"/>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76796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005840" y="861642"/>
            <a:ext cx="7132320" cy="864729"/>
          </a:xfrm>
        </p:spPr>
        <p:txBody>
          <a:bodyPr>
            <a:normAutofit fontScale="90000"/>
          </a:bodyPr>
          <a:lstStyle/>
          <a:p>
            <a:pPr algn="ctr"/>
            <a:r>
              <a:rPr lang="en-US" sz="4000" b="1" dirty="0"/>
              <a:t>Case Study Example</a:t>
            </a:r>
          </a:p>
        </p:txBody>
      </p:sp>
      <p:sp>
        <p:nvSpPr>
          <p:cNvPr id="14" name="Content Placeholder 2"/>
          <p:cNvSpPr>
            <a:spLocks noGrp="1"/>
          </p:cNvSpPr>
          <p:nvPr>
            <p:ph idx="1"/>
          </p:nvPr>
        </p:nvSpPr>
        <p:spPr>
          <a:xfrm>
            <a:off x="246388" y="2422070"/>
            <a:ext cx="7799493" cy="4127627"/>
          </a:xfrm>
        </p:spPr>
        <p:txBody>
          <a:bodyPr>
            <a:normAutofit/>
          </a:bodyPr>
          <a:lstStyle/>
          <a:p>
            <a:r>
              <a:rPr lang="en-US" sz="3200" dirty="0"/>
              <a:t>Client Database</a:t>
            </a:r>
          </a:p>
          <a:p>
            <a:pPr lvl="1"/>
            <a:r>
              <a:rPr lang="en-US" sz="2650" dirty="0"/>
              <a:t>8 Virtual Servers on 2 dedicated Physical Servers</a:t>
            </a:r>
          </a:p>
          <a:p>
            <a:pPr lvl="1"/>
            <a:r>
              <a:rPr lang="en-US" sz="2650" dirty="0"/>
              <a:t>1,5TB Database</a:t>
            </a:r>
          </a:p>
          <a:p>
            <a:pPr lvl="1"/>
            <a:r>
              <a:rPr lang="en-US" sz="2650" b="1" dirty="0"/>
              <a:t>Major</a:t>
            </a:r>
            <a:r>
              <a:rPr lang="en-US" sz="2650" dirty="0"/>
              <a:t> Portability issues (Old software)</a:t>
            </a:r>
          </a:p>
          <a:p>
            <a:pPr lvl="1"/>
            <a:endParaRPr lang="en-US" sz="2400" dirty="0"/>
          </a:p>
          <a:p>
            <a:pPr lvl="1"/>
            <a:endParaRPr lang="en-US" sz="2400" dirty="0"/>
          </a:p>
        </p:txBody>
      </p:sp>
      <p:sp>
        <p:nvSpPr>
          <p:cNvPr id="5" name="Title 1">
            <a:extLst>
              <a:ext uri="{FF2B5EF4-FFF2-40B4-BE49-F238E27FC236}">
                <a16:creationId xmlns:a16="http://schemas.microsoft.com/office/drawing/2014/main" id="{A1122514-0E00-4A4B-8DB9-26257EC5E41D}"/>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BDCB4144-DA52-4BEE-9BFC-7731BEA6632E}"/>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194849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FC02C1-5225-D246-9C37-240E7DACF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77" y="0"/>
            <a:ext cx="5326021" cy="6858000"/>
          </a:xfrm>
          <a:prstGeom prst="rect">
            <a:avLst/>
          </a:prstGeom>
        </p:spPr>
      </p:pic>
      <p:sp>
        <p:nvSpPr>
          <p:cNvPr id="4" name="Rectangle 3">
            <a:extLst>
              <a:ext uri="{FF2B5EF4-FFF2-40B4-BE49-F238E27FC236}">
                <a16:creationId xmlns:a16="http://schemas.microsoft.com/office/drawing/2014/main" id="{A7E439C0-3AA7-4CF5-BFFF-5692C55F907F}"/>
              </a:ext>
            </a:extLst>
          </p:cNvPr>
          <p:cNvSpPr/>
          <p:nvPr/>
        </p:nvSpPr>
        <p:spPr>
          <a:xfrm>
            <a:off x="401643" y="2652889"/>
            <a:ext cx="5320655" cy="42051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llout: Line with Accent Bar 4">
            <a:extLst>
              <a:ext uri="{FF2B5EF4-FFF2-40B4-BE49-F238E27FC236}">
                <a16:creationId xmlns:a16="http://schemas.microsoft.com/office/drawing/2014/main" id="{CBB8FACE-3E5B-4079-97AB-1FFE8B79273E}"/>
              </a:ext>
            </a:extLst>
          </p:cNvPr>
          <p:cNvSpPr/>
          <p:nvPr/>
        </p:nvSpPr>
        <p:spPr>
          <a:xfrm>
            <a:off x="6259690" y="253999"/>
            <a:ext cx="1286933" cy="395111"/>
          </a:xfrm>
          <a:prstGeom prst="accentCallout1">
            <a:avLst>
              <a:gd name="adj1" fmla="val 18750"/>
              <a:gd name="adj2" fmla="val -8333"/>
              <a:gd name="adj3" fmla="val 183929"/>
              <a:gd name="adj4" fmla="val -49736"/>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2xServers</a:t>
            </a:r>
          </a:p>
        </p:txBody>
      </p:sp>
      <p:sp>
        <p:nvSpPr>
          <p:cNvPr id="6" name="Callout: Line with Accent Bar 5">
            <a:extLst>
              <a:ext uri="{FF2B5EF4-FFF2-40B4-BE49-F238E27FC236}">
                <a16:creationId xmlns:a16="http://schemas.microsoft.com/office/drawing/2014/main" id="{8C1460CF-E60B-424C-913B-190D5BEEE32C}"/>
              </a:ext>
            </a:extLst>
          </p:cNvPr>
          <p:cNvSpPr/>
          <p:nvPr/>
        </p:nvSpPr>
        <p:spPr>
          <a:xfrm>
            <a:off x="6259690" y="815622"/>
            <a:ext cx="1286933" cy="395111"/>
          </a:xfrm>
          <a:prstGeom prst="accentCallout1">
            <a:avLst>
              <a:gd name="adj1" fmla="val 18750"/>
              <a:gd name="adj2" fmla="val -8333"/>
              <a:gd name="adj3" fmla="val 152501"/>
              <a:gd name="adj4" fmla="val -67280"/>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8xSW</a:t>
            </a:r>
          </a:p>
        </p:txBody>
      </p:sp>
      <p:sp>
        <p:nvSpPr>
          <p:cNvPr id="7" name="Callout: Line with Accent Bar 6">
            <a:extLst>
              <a:ext uri="{FF2B5EF4-FFF2-40B4-BE49-F238E27FC236}">
                <a16:creationId xmlns:a16="http://schemas.microsoft.com/office/drawing/2014/main" id="{7F63D54B-BBF0-45A7-9365-CCB7B26348FA}"/>
              </a:ext>
            </a:extLst>
          </p:cNvPr>
          <p:cNvSpPr/>
          <p:nvPr/>
        </p:nvSpPr>
        <p:spPr>
          <a:xfrm>
            <a:off x="6445957" y="1377245"/>
            <a:ext cx="1286933" cy="395111"/>
          </a:xfrm>
          <a:prstGeom prst="accentCallout1">
            <a:avLst>
              <a:gd name="adj1" fmla="val 18750"/>
              <a:gd name="adj2" fmla="val -8333"/>
              <a:gd name="adj3" fmla="val 106787"/>
              <a:gd name="adj4" fmla="val -180438"/>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SW</a:t>
            </a:r>
          </a:p>
        </p:txBody>
      </p:sp>
    </p:spTree>
    <p:extLst>
      <p:ext uri="{BB962C8B-B14F-4D97-AF65-F5344CB8AC3E}">
        <p14:creationId xmlns:p14="http://schemas.microsoft.com/office/powerpoint/2010/main" val="36030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FC02C1-5225-D246-9C37-240E7DACF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77" y="0"/>
            <a:ext cx="5326021" cy="6858000"/>
          </a:xfrm>
          <a:prstGeom prst="rect">
            <a:avLst/>
          </a:prstGeom>
        </p:spPr>
      </p:pic>
      <p:sp>
        <p:nvSpPr>
          <p:cNvPr id="5" name="Callout: Line with Accent Bar 4">
            <a:extLst>
              <a:ext uri="{FF2B5EF4-FFF2-40B4-BE49-F238E27FC236}">
                <a16:creationId xmlns:a16="http://schemas.microsoft.com/office/drawing/2014/main" id="{CBB8FACE-3E5B-4079-97AB-1FFE8B79273E}"/>
              </a:ext>
            </a:extLst>
          </p:cNvPr>
          <p:cNvSpPr/>
          <p:nvPr/>
        </p:nvSpPr>
        <p:spPr>
          <a:xfrm>
            <a:off x="6259690" y="253999"/>
            <a:ext cx="1286933" cy="395111"/>
          </a:xfrm>
          <a:prstGeom prst="accentCallout1">
            <a:avLst>
              <a:gd name="adj1" fmla="val 18750"/>
              <a:gd name="adj2" fmla="val -8333"/>
              <a:gd name="adj3" fmla="val 183929"/>
              <a:gd name="adj4" fmla="val -49736"/>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2xServers</a:t>
            </a:r>
          </a:p>
        </p:txBody>
      </p:sp>
      <p:sp>
        <p:nvSpPr>
          <p:cNvPr id="6" name="Callout: Line with Accent Bar 5">
            <a:extLst>
              <a:ext uri="{FF2B5EF4-FFF2-40B4-BE49-F238E27FC236}">
                <a16:creationId xmlns:a16="http://schemas.microsoft.com/office/drawing/2014/main" id="{8C1460CF-E60B-424C-913B-190D5BEEE32C}"/>
              </a:ext>
            </a:extLst>
          </p:cNvPr>
          <p:cNvSpPr/>
          <p:nvPr/>
        </p:nvSpPr>
        <p:spPr>
          <a:xfrm>
            <a:off x="6259690" y="815622"/>
            <a:ext cx="1286933" cy="395111"/>
          </a:xfrm>
          <a:prstGeom prst="accentCallout1">
            <a:avLst>
              <a:gd name="adj1" fmla="val 18750"/>
              <a:gd name="adj2" fmla="val -8333"/>
              <a:gd name="adj3" fmla="val 152501"/>
              <a:gd name="adj4" fmla="val -67280"/>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8xSW</a:t>
            </a:r>
          </a:p>
        </p:txBody>
      </p:sp>
      <p:sp>
        <p:nvSpPr>
          <p:cNvPr id="7" name="Callout: Line with Accent Bar 6">
            <a:extLst>
              <a:ext uri="{FF2B5EF4-FFF2-40B4-BE49-F238E27FC236}">
                <a16:creationId xmlns:a16="http://schemas.microsoft.com/office/drawing/2014/main" id="{7F63D54B-BBF0-45A7-9365-CCB7B26348FA}"/>
              </a:ext>
            </a:extLst>
          </p:cNvPr>
          <p:cNvSpPr/>
          <p:nvPr/>
        </p:nvSpPr>
        <p:spPr>
          <a:xfrm>
            <a:off x="6445957" y="1377245"/>
            <a:ext cx="1286933" cy="395111"/>
          </a:xfrm>
          <a:prstGeom prst="accentCallout1">
            <a:avLst>
              <a:gd name="adj1" fmla="val 18750"/>
              <a:gd name="adj2" fmla="val -8333"/>
              <a:gd name="adj3" fmla="val 106787"/>
              <a:gd name="adj4" fmla="val -180438"/>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Old SW</a:t>
            </a:r>
          </a:p>
        </p:txBody>
      </p:sp>
      <p:sp>
        <p:nvSpPr>
          <p:cNvPr id="8" name="Callout: Line with Accent Bar 7">
            <a:extLst>
              <a:ext uri="{FF2B5EF4-FFF2-40B4-BE49-F238E27FC236}">
                <a16:creationId xmlns:a16="http://schemas.microsoft.com/office/drawing/2014/main" id="{B24D4257-2AC3-477D-821F-A7EF0964F38E}"/>
              </a:ext>
            </a:extLst>
          </p:cNvPr>
          <p:cNvSpPr/>
          <p:nvPr/>
        </p:nvSpPr>
        <p:spPr>
          <a:xfrm>
            <a:off x="6005690" y="2777074"/>
            <a:ext cx="2968978" cy="395111"/>
          </a:xfrm>
          <a:prstGeom prst="accentCallout1">
            <a:avLst>
              <a:gd name="adj1" fmla="val 18750"/>
              <a:gd name="adj2" fmla="val -8333"/>
              <a:gd name="adj3" fmla="val 192501"/>
              <a:gd name="adj4" fmla="val -92455"/>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1.25$/h x 720 h/m x 3,8 server</a:t>
            </a:r>
          </a:p>
        </p:txBody>
      </p:sp>
      <p:sp>
        <p:nvSpPr>
          <p:cNvPr id="9" name="Callout: Line with Accent Bar 8">
            <a:extLst>
              <a:ext uri="{FF2B5EF4-FFF2-40B4-BE49-F238E27FC236}">
                <a16:creationId xmlns:a16="http://schemas.microsoft.com/office/drawing/2014/main" id="{D95DFFE2-82BD-4A48-AEFA-56A3EAF0E084}"/>
              </a:ext>
            </a:extLst>
          </p:cNvPr>
          <p:cNvSpPr/>
          <p:nvPr/>
        </p:nvSpPr>
        <p:spPr>
          <a:xfrm>
            <a:off x="6158090" y="3369741"/>
            <a:ext cx="2968978" cy="395111"/>
          </a:xfrm>
          <a:prstGeom prst="accentCallout1">
            <a:avLst>
              <a:gd name="adj1" fmla="val 18750"/>
              <a:gd name="adj2" fmla="val -8333"/>
              <a:gd name="adj3" fmla="val 146787"/>
              <a:gd name="adj4" fmla="val -91314"/>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$1.09/GB x 1,5TB</a:t>
            </a:r>
          </a:p>
        </p:txBody>
      </p:sp>
      <p:sp>
        <p:nvSpPr>
          <p:cNvPr id="10" name="Callout: Line with Accent Bar 9">
            <a:extLst>
              <a:ext uri="{FF2B5EF4-FFF2-40B4-BE49-F238E27FC236}">
                <a16:creationId xmlns:a16="http://schemas.microsoft.com/office/drawing/2014/main" id="{A00E8242-ACDF-40F9-A51B-5A461DA936BF}"/>
              </a:ext>
            </a:extLst>
          </p:cNvPr>
          <p:cNvSpPr/>
          <p:nvPr/>
        </p:nvSpPr>
        <p:spPr>
          <a:xfrm>
            <a:off x="6355645" y="3798725"/>
            <a:ext cx="2619023" cy="395111"/>
          </a:xfrm>
          <a:prstGeom prst="accentCallout1">
            <a:avLst>
              <a:gd name="adj1" fmla="val 18750"/>
              <a:gd name="adj2" fmla="val -8333"/>
              <a:gd name="adj3" fmla="val 146787"/>
              <a:gd name="adj4" fmla="val -91314"/>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$0.10/GB x 800 GB/m</a:t>
            </a:r>
          </a:p>
        </p:txBody>
      </p:sp>
    </p:spTree>
    <p:extLst>
      <p:ext uri="{BB962C8B-B14F-4D97-AF65-F5344CB8AC3E}">
        <p14:creationId xmlns:p14="http://schemas.microsoft.com/office/powerpoint/2010/main" val="3969121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005839" y="878656"/>
            <a:ext cx="7132320" cy="864729"/>
          </a:xfrm>
        </p:spPr>
        <p:txBody>
          <a:bodyPr>
            <a:normAutofit fontScale="90000"/>
          </a:bodyPr>
          <a:lstStyle/>
          <a:p>
            <a:pPr algn="ctr"/>
            <a:r>
              <a:rPr lang="en-US" sz="4000" b="1" dirty="0"/>
              <a:t>Case Study Example</a:t>
            </a:r>
          </a:p>
        </p:txBody>
      </p:sp>
      <p:sp>
        <p:nvSpPr>
          <p:cNvPr id="14" name="Content Placeholder 2"/>
          <p:cNvSpPr>
            <a:spLocks noGrp="1"/>
          </p:cNvSpPr>
          <p:nvPr>
            <p:ph idx="1"/>
          </p:nvPr>
        </p:nvSpPr>
        <p:spPr>
          <a:xfrm>
            <a:off x="338667" y="1901953"/>
            <a:ext cx="8195733" cy="4127627"/>
          </a:xfrm>
        </p:spPr>
        <p:txBody>
          <a:bodyPr>
            <a:normAutofit/>
          </a:bodyPr>
          <a:lstStyle/>
          <a:p>
            <a:r>
              <a:rPr lang="en-US" sz="3200" dirty="0"/>
              <a:t>Client Database</a:t>
            </a:r>
          </a:p>
          <a:p>
            <a:pPr lvl="1"/>
            <a:endParaRPr lang="en-US" sz="2650" dirty="0"/>
          </a:p>
          <a:p>
            <a:pPr lvl="1"/>
            <a:r>
              <a:rPr lang="en-US" sz="2650" u="sng" dirty="0"/>
              <a:t>TCO for 3 years</a:t>
            </a:r>
          </a:p>
          <a:p>
            <a:pPr lvl="2"/>
            <a:r>
              <a:rPr lang="en-US" sz="3200" b="1" dirty="0"/>
              <a:t>On-Premise</a:t>
            </a:r>
            <a:r>
              <a:rPr lang="en-US" sz="3200" dirty="0"/>
              <a:t>: $35,7K+$5,950x36 = $ </a:t>
            </a:r>
            <a:r>
              <a:rPr lang="en-US" sz="3200" dirty="0">
                <a:highlight>
                  <a:srgbClr val="FFFF00"/>
                </a:highlight>
              </a:rPr>
              <a:t>251,700</a:t>
            </a:r>
          </a:p>
          <a:p>
            <a:pPr lvl="2"/>
            <a:r>
              <a:rPr lang="en-US" sz="3200" b="1" dirty="0"/>
              <a:t>Cloud</a:t>
            </a:r>
            <a:r>
              <a:rPr lang="en-US" sz="3200" dirty="0"/>
              <a:t>:$45K+$6,335x36 =$</a:t>
            </a:r>
            <a:r>
              <a:rPr lang="en-US" sz="3200" dirty="0">
                <a:highlight>
                  <a:srgbClr val="FFFF00"/>
                </a:highlight>
              </a:rPr>
              <a:t>273,060</a:t>
            </a:r>
          </a:p>
          <a:p>
            <a:pPr lvl="1"/>
            <a:endParaRPr lang="en-US" sz="2400" dirty="0"/>
          </a:p>
          <a:p>
            <a:pPr lvl="1"/>
            <a:endParaRPr lang="en-US" sz="2400" dirty="0"/>
          </a:p>
        </p:txBody>
      </p:sp>
      <p:sp>
        <p:nvSpPr>
          <p:cNvPr id="4" name="Star: 24 Points 3">
            <a:extLst>
              <a:ext uri="{FF2B5EF4-FFF2-40B4-BE49-F238E27FC236}">
                <a16:creationId xmlns:a16="http://schemas.microsoft.com/office/drawing/2014/main" id="{05DCD6F0-7684-4492-A2F4-FBA1073FB84D}"/>
              </a:ext>
            </a:extLst>
          </p:cNvPr>
          <p:cNvSpPr/>
          <p:nvPr/>
        </p:nvSpPr>
        <p:spPr>
          <a:xfrm>
            <a:off x="2720622" y="4605868"/>
            <a:ext cx="5417537" cy="2133600"/>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ON-PREMISE</a:t>
            </a:r>
          </a:p>
        </p:txBody>
      </p:sp>
      <p:sp>
        <p:nvSpPr>
          <p:cNvPr id="6" name="Title 1">
            <a:extLst>
              <a:ext uri="{FF2B5EF4-FFF2-40B4-BE49-F238E27FC236}">
                <a16:creationId xmlns:a16="http://schemas.microsoft.com/office/drawing/2014/main" id="{404BFA17-6198-4FBE-9FBD-EA5EC366C636}"/>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7" name="Google Shape;17;p2">
            <a:extLst>
              <a:ext uri="{FF2B5EF4-FFF2-40B4-BE49-F238E27FC236}">
                <a16:creationId xmlns:a16="http://schemas.microsoft.com/office/drawing/2014/main" id="{50299048-ED60-4C82-AE34-F5FB98346616}"/>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32122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fontScale="90000"/>
          </a:bodyPr>
          <a:lstStyle/>
          <a:p>
            <a:r>
              <a:rPr lang="en-US" sz="3600" dirty="0"/>
              <a:t>Cloud Usage Cost Metrics</a:t>
            </a:r>
          </a:p>
        </p:txBody>
      </p:sp>
      <p:sp>
        <p:nvSpPr>
          <p:cNvPr id="14" name="Content Placeholder 2"/>
          <p:cNvSpPr>
            <a:spLocks noGrp="1"/>
          </p:cNvSpPr>
          <p:nvPr>
            <p:ph idx="1"/>
          </p:nvPr>
        </p:nvSpPr>
        <p:spPr>
          <a:xfrm>
            <a:off x="980673" y="2505960"/>
            <a:ext cx="7449538" cy="4127627"/>
          </a:xfrm>
        </p:spPr>
        <p:txBody>
          <a:bodyPr>
            <a:normAutofit/>
          </a:bodyPr>
          <a:lstStyle/>
          <a:p>
            <a:r>
              <a:rPr lang="en-US" sz="2000" dirty="0"/>
              <a:t>A set of usage cost metrics for calculating costs associated with cloud-based IT resource usage measurements:</a:t>
            </a:r>
          </a:p>
          <a:p>
            <a:r>
              <a:rPr lang="en-US" sz="2000" b="1" dirty="0"/>
              <a:t>Network Usage </a:t>
            </a:r>
            <a:r>
              <a:rPr lang="en-US" sz="2000" dirty="0"/>
              <a:t>– inbound and outbound network traffic, as well as intra-cloud network traffic.</a:t>
            </a:r>
          </a:p>
          <a:p>
            <a:r>
              <a:rPr lang="en-US" sz="2000" b="1" dirty="0"/>
              <a:t>Server Usage </a:t>
            </a:r>
            <a:r>
              <a:rPr lang="en-US" sz="2000" dirty="0"/>
              <a:t>– virtual server allocation (and resource reservation)</a:t>
            </a:r>
          </a:p>
          <a:p>
            <a:r>
              <a:rPr lang="en-US" sz="2000" b="1" dirty="0"/>
              <a:t>Cloud Storage Device </a:t>
            </a:r>
            <a:r>
              <a:rPr lang="en-US" sz="2000" dirty="0"/>
              <a:t>– storage capacity allocation.</a:t>
            </a:r>
          </a:p>
          <a:p>
            <a:r>
              <a:rPr lang="en-US" sz="2000" b="1" dirty="0"/>
              <a:t>Cloud Service </a:t>
            </a:r>
            <a:r>
              <a:rPr lang="en-US" sz="2000" dirty="0"/>
              <a:t>– subscription duration, number of nominated users, number of transaction.</a:t>
            </a:r>
          </a:p>
        </p:txBody>
      </p:sp>
      <p:sp>
        <p:nvSpPr>
          <p:cNvPr id="5" name="Title 1">
            <a:extLst>
              <a:ext uri="{FF2B5EF4-FFF2-40B4-BE49-F238E27FC236}">
                <a16:creationId xmlns:a16="http://schemas.microsoft.com/office/drawing/2014/main" id="{66AE3106-D103-4EE7-BCC1-842C989B6ADF}"/>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0BE540E9-D890-4DD9-9EDA-F5AA9A6FBFD0}"/>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172260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a:t>Network Usage</a:t>
            </a:r>
          </a:p>
        </p:txBody>
      </p:sp>
      <p:sp>
        <p:nvSpPr>
          <p:cNvPr id="14" name="Content Placeholder 2"/>
          <p:cNvSpPr>
            <a:spLocks noGrp="1"/>
          </p:cNvSpPr>
          <p:nvPr>
            <p:ph idx="1"/>
          </p:nvPr>
        </p:nvSpPr>
        <p:spPr/>
        <p:txBody>
          <a:bodyPr>
            <a:normAutofit lnSpcReduction="10000"/>
          </a:bodyPr>
          <a:lstStyle/>
          <a:p>
            <a:r>
              <a:rPr lang="en-US" sz="2400" dirty="0"/>
              <a:t>The </a:t>
            </a:r>
            <a:r>
              <a:rPr lang="en-US" sz="2400" b="1" dirty="0"/>
              <a:t>amount of data </a:t>
            </a:r>
            <a:r>
              <a:rPr lang="en-US" sz="2400" dirty="0"/>
              <a:t>that is transferred over a network connection</a:t>
            </a:r>
          </a:p>
          <a:p>
            <a:endParaRPr lang="en-US" sz="2400" dirty="0"/>
          </a:p>
          <a:p>
            <a:r>
              <a:rPr lang="en-US" sz="2400" dirty="0"/>
              <a:t>network usage is typically calculated using separately measured</a:t>
            </a:r>
          </a:p>
          <a:p>
            <a:pPr lvl="1"/>
            <a:r>
              <a:rPr lang="en-US" sz="2000" dirty="0"/>
              <a:t> inbound network usage traffic</a:t>
            </a:r>
          </a:p>
          <a:p>
            <a:pPr lvl="1"/>
            <a:r>
              <a:rPr lang="en-US" sz="2000" dirty="0"/>
              <a:t>outbound network usage traffic metrics in relation to cloud services or other IT resources.</a:t>
            </a:r>
          </a:p>
        </p:txBody>
      </p:sp>
      <p:sp>
        <p:nvSpPr>
          <p:cNvPr id="5" name="Title 1">
            <a:extLst>
              <a:ext uri="{FF2B5EF4-FFF2-40B4-BE49-F238E27FC236}">
                <a16:creationId xmlns:a16="http://schemas.microsoft.com/office/drawing/2014/main" id="{4FEC9A14-902F-4CDA-9490-F52D266AFC68}"/>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6126CBC0-282F-4ED8-B340-9AA74BFE12C0}"/>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133643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606045" y="964692"/>
            <a:ext cx="5937755" cy="872497"/>
          </a:xfrm>
        </p:spPr>
        <p:txBody>
          <a:bodyPr>
            <a:normAutofit/>
          </a:bodyPr>
          <a:lstStyle/>
          <a:p>
            <a:r>
              <a:rPr lang="en-US" sz="3600" dirty="0"/>
              <a:t>Network Usage</a:t>
            </a:r>
          </a:p>
        </p:txBody>
      </p:sp>
      <p:sp>
        <p:nvSpPr>
          <p:cNvPr id="14" name="Content Placeholder 2"/>
          <p:cNvSpPr>
            <a:spLocks noGrp="1"/>
          </p:cNvSpPr>
          <p:nvPr>
            <p:ph idx="1"/>
          </p:nvPr>
        </p:nvSpPr>
        <p:spPr>
          <a:xfrm>
            <a:off x="153995" y="2301413"/>
            <a:ext cx="7933831" cy="4127627"/>
          </a:xfrm>
        </p:spPr>
        <p:txBody>
          <a:bodyPr>
            <a:normAutofit lnSpcReduction="10000"/>
          </a:bodyPr>
          <a:lstStyle/>
          <a:p>
            <a:r>
              <a:rPr lang="en-US" sz="2800" dirty="0"/>
              <a:t>Inbound/Outbound Network Usage Metric</a:t>
            </a:r>
          </a:p>
          <a:p>
            <a:pPr lvl="1"/>
            <a:endParaRPr lang="en-US" sz="2400" dirty="0"/>
          </a:p>
          <a:p>
            <a:pPr lvl="1"/>
            <a:r>
              <a:rPr lang="en-US" sz="2400" b="1" dirty="0"/>
              <a:t>Description</a:t>
            </a:r>
            <a:r>
              <a:rPr lang="en-US" sz="2400" dirty="0"/>
              <a:t> – inbound/outbound network traffic</a:t>
            </a:r>
          </a:p>
          <a:p>
            <a:pPr lvl="1"/>
            <a:r>
              <a:rPr lang="en-US" sz="2400" b="1" dirty="0"/>
              <a:t>Measurement</a:t>
            </a:r>
            <a:r>
              <a:rPr lang="en-US" sz="2400" dirty="0"/>
              <a:t> – </a:t>
            </a:r>
            <a:r>
              <a:rPr lang="el-GR" sz="2400" dirty="0"/>
              <a:t>Σ, </a:t>
            </a:r>
            <a:r>
              <a:rPr lang="en-US" sz="2400" dirty="0"/>
              <a:t>inbound network traffic in bytes</a:t>
            </a:r>
          </a:p>
          <a:p>
            <a:pPr lvl="1"/>
            <a:r>
              <a:rPr lang="en-US" sz="2400" b="1" dirty="0"/>
              <a:t>Frequency</a:t>
            </a:r>
            <a:r>
              <a:rPr lang="en-US" sz="2400" dirty="0"/>
              <a:t> – continuous and cumulative over a predefined period</a:t>
            </a:r>
          </a:p>
          <a:p>
            <a:pPr lvl="1"/>
            <a:r>
              <a:rPr lang="en-US" sz="2400" b="1" dirty="0"/>
              <a:t>Cloud Delivery Model </a:t>
            </a:r>
            <a:r>
              <a:rPr lang="en-US" sz="2400" dirty="0"/>
              <a:t>– IaaS, PaaS, SaaS</a:t>
            </a:r>
          </a:p>
          <a:p>
            <a:pPr lvl="1"/>
            <a:r>
              <a:rPr lang="en-US" sz="2400" b="1" dirty="0"/>
              <a:t>Example</a:t>
            </a:r>
            <a:r>
              <a:rPr lang="en-US" sz="2400" dirty="0"/>
              <a:t> – up to 1 GB free, $0.001/GB up to 10 TB a month</a:t>
            </a:r>
          </a:p>
        </p:txBody>
      </p:sp>
      <p:sp>
        <p:nvSpPr>
          <p:cNvPr id="5" name="Title 1">
            <a:extLst>
              <a:ext uri="{FF2B5EF4-FFF2-40B4-BE49-F238E27FC236}">
                <a16:creationId xmlns:a16="http://schemas.microsoft.com/office/drawing/2014/main" id="{87C46550-86F7-4AF0-9441-A75262E9C267}"/>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16224825-86BF-4C7A-9AA9-EEFD97841754}"/>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348266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FD472-71EB-412C-BF17-33FD11908B8C}"/>
              </a:ext>
            </a:extLst>
          </p:cNvPr>
          <p:cNvSpPr>
            <a:spLocks noGrp="1"/>
          </p:cNvSpPr>
          <p:nvPr>
            <p:ph type="title"/>
          </p:nvPr>
        </p:nvSpPr>
        <p:spPr>
          <a:xfrm>
            <a:off x="921950" y="1009711"/>
            <a:ext cx="7132320" cy="904240"/>
          </a:xfrm>
        </p:spPr>
        <p:txBody>
          <a:bodyPr>
            <a:normAutofit fontScale="90000"/>
          </a:bodyPr>
          <a:lstStyle/>
          <a:p>
            <a:pPr algn="ctr"/>
            <a:r>
              <a:rPr lang="en-US" sz="3600" b="1" dirty="0"/>
              <a:t>Cost Metrics and Pricing Models</a:t>
            </a:r>
          </a:p>
        </p:txBody>
      </p:sp>
      <p:sp>
        <p:nvSpPr>
          <p:cNvPr id="5" name="Content Placeholder 4">
            <a:extLst>
              <a:ext uri="{FF2B5EF4-FFF2-40B4-BE49-F238E27FC236}">
                <a16:creationId xmlns:a16="http://schemas.microsoft.com/office/drawing/2014/main" id="{22AB6BC4-9630-4DC1-8F12-38ED0D1B7443}"/>
              </a:ext>
            </a:extLst>
          </p:cNvPr>
          <p:cNvSpPr>
            <a:spLocks noGrp="1"/>
          </p:cNvSpPr>
          <p:nvPr>
            <p:ph idx="1"/>
          </p:nvPr>
        </p:nvSpPr>
        <p:spPr>
          <a:xfrm>
            <a:off x="921950" y="2527759"/>
            <a:ext cx="7132320" cy="1063255"/>
          </a:xfrm>
        </p:spPr>
        <p:txBody>
          <a:bodyPr>
            <a:normAutofit/>
          </a:bodyPr>
          <a:lstStyle/>
          <a:p>
            <a:r>
              <a:rPr lang="en-US" sz="2400" dirty="0"/>
              <a:t>Reducing Operating Cost </a:t>
            </a:r>
          </a:p>
          <a:p>
            <a:r>
              <a:rPr lang="en-US" sz="2400" dirty="0"/>
              <a:t>Optimizing IT Environments</a:t>
            </a:r>
          </a:p>
        </p:txBody>
      </p:sp>
      <p:graphicFrame>
        <p:nvGraphicFramePr>
          <p:cNvPr id="6" name="Diagram 5">
            <a:extLst>
              <a:ext uri="{FF2B5EF4-FFF2-40B4-BE49-F238E27FC236}">
                <a16:creationId xmlns:a16="http://schemas.microsoft.com/office/drawing/2014/main" id="{19956B34-E98D-4607-B2AC-68EA0FD8BF96}"/>
              </a:ext>
            </a:extLst>
          </p:cNvPr>
          <p:cNvGraphicFramePr/>
          <p:nvPr>
            <p:extLst>
              <p:ext uri="{D42A27DB-BD31-4B8C-83A1-F6EECF244321}">
                <p14:modId xmlns:p14="http://schemas.microsoft.com/office/powerpoint/2010/main" val="971734004"/>
              </p:ext>
            </p:extLst>
          </p:nvPr>
        </p:nvGraphicFramePr>
        <p:xfrm>
          <a:off x="1005840" y="3614034"/>
          <a:ext cx="7258493" cy="1782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4">
            <a:extLst>
              <a:ext uri="{FF2B5EF4-FFF2-40B4-BE49-F238E27FC236}">
                <a16:creationId xmlns:a16="http://schemas.microsoft.com/office/drawing/2014/main" id="{964CF3F9-A720-4E26-9ABB-6742D16876B1}"/>
              </a:ext>
            </a:extLst>
          </p:cNvPr>
          <p:cNvSpPr txBox="1">
            <a:spLocks/>
          </p:cNvSpPr>
          <p:nvPr/>
        </p:nvSpPr>
        <p:spPr>
          <a:xfrm>
            <a:off x="786685" y="5471633"/>
            <a:ext cx="7132320" cy="1063255"/>
          </a:xfrm>
          <a:prstGeom prst="rect">
            <a:avLst/>
          </a:prstGeom>
        </p:spPr>
        <p:txBody>
          <a:bodyPr vert="horz" lIns="91440" tIns="45720" rIns="91440" bIns="45720" rtlCol="0">
            <a:normAutofit lnSpcReduction="10000"/>
          </a:bodyPr>
          <a:lstStyle>
            <a:lvl1pPr marL="205740" indent="-171450" algn="l" defTabSz="685800" rtl="0" eaLnBrk="1" latinLnBrk="0" hangingPunct="1">
              <a:lnSpc>
                <a:spcPct val="90000"/>
              </a:lnSpc>
              <a:spcBef>
                <a:spcPts val="1350"/>
              </a:spcBef>
              <a:buClr>
                <a:schemeClr val="tx2"/>
              </a:buClr>
              <a:buSzPct val="100000"/>
              <a:buFont typeface="Arial" pitchFamily="34" charset="0"/>
              <a:buChar char="▪"/>
              <a:defRPr sz="1500" kern="1200">
                <a:solidFill>
                  <a:schemeClr val="tx2"/>
                </a:solidFill>
                <a:latin typeface="+mn-lt"/>
                <a:ea typeface="+mn-ea"/>
                <a:cs typeface="+mn-cs"/>
              </a:defRPr>
            </a:lvl1pPr>
            <a:lvl2pPr marL="445770" indent="-171450" algn="l" defTabSz="685800" rtl="0" eaLnBrk="1" latinLnBrk="0" hangingPunct="1">
              <a:lnSpc>
                <a:spcPct val="90000"/>
              </a:lnSpc>
              <a:spcBef>
                <a:spcPts val="750"/>
              </a:spcBef>
              <a:buClr>
                <a:schemeClr val="tx2"/>
              </a:buClr>
              <a:buSzPct val="100000"/>
              <a:buFont typeface="Arial" pitchFamily="34" charset="0"/>
              <a:buChar char="▪"/>
              <a:defRPr sz="1350" kern="1200">
                <a:solidFill>
                  <a:schemeClr val="tx2"/>
                </a:solidFill>
                <a:latin typeface="+mn-lt"/>
                <a:ea typeface="+mn-ea"/>
                <a:cs typeface="+mn-cs"/>
              </a:defRPr>
            </a:lvl2pPr>
            <a:lvl3pPr marL="685800" indent="-171450" algn="l" defTabSz="685800" rtl="0" eaLnBrk="1" latinLnBrk="0" hangingPunct="1">
              <a:lnSpc>
                <a:spcPct val="90000"/>
              </a:lnSpc>
              <a:spcBef>
                <a:spcPts val="600"/>
              </a:spcBef>
              <a:buClr>
                <a:schemeClr val="tx2"/>
              </a:buClr>
              <a:buSzPct val="100000"/>
              <a:buFont typeface="Arial" pitchFamily="34" charset="0"/>
              <a:buChar char="▪"/>
              <a:defRPr sz="1200" kern="1200">
                <a:solidFill>
                  <a:schemeClr val="tx2"/>
                </a:solidFill>
                <a:latin typeface="+mn-lt"/>
                <a:ea typeface="+mn-ea"/>
                <a:cs typeface="+mn-cs"/>
              </a:defRPr>
            </a:lvl3pPr>
            <a:lvl4pPr marL="925830" indent="-171450" algn="l" defTabSz="685800" rtl="0" eaLnBrk="1" latinLnBrk="0" hangingPunct="1">
              <a:lnSpc>
                <a:spcPct val="90000"/>
              </a:lnSpc>
              <a:spcBef>
                <a:spcPts val="600"/>
              </a:spcBef>
              <a:buClr>
                <a:schemeClr val="tx2"/>
              </a:buClr>
              <a:buSzPct val="100000"/>
              <a:buFont typeface="Arial" pitchFamily="34" charset="0"/>
              <a:buChar char="▪"/>
              <a:defRPr sz="1050" kern="1200">
                <a:solidFill>
                  <a:schemeClr val="tx2"/>
                </a:solidFill>
                <a:latin typeface="+mn-lt"/>
                <a:ea typeface="+mn-ea"/>
                <a:cs typeface="+mn-cs"/>
              </a:defRPr>
            </a:lvl4pPr>
            <a:lvl5pPr marL="1165860" indent="-171450" algn="l" defTabSz="685800" rtl="0" eaLnBrk="1" latinLnBrk="0" hangingPunct="1">
              <a:lnSpc>
                <a:spcPct val="90000"/>
              </a:lnSpc>
              <a:spcBef>
                <a:spcPts val="600"/>
              </a:spcBef>
              <a:buClr>
                <a:schemeClr val="tx2"/>
              </a:buClr>
              <a:buSzPct val="100000"/>
              <a:buFont typeface="Arial" pitchFamily="34" charset="0"/>
              <a:buChar char="▪"/>
              <a:defRPr sz="1050" kern="1200">
                <a:solidFill>
                  <a:schemeClr val="tx2"/>
                </a:solidFill>
                <a:latin typeface="+mn-lt"/>
                <a:ea typeface="+mn-ea"/>
                <a:cs typeface="+mn-cs"/>
              </a:defRPr>
            </a:lvl5pPr>
            <a:lvl6pPr marL="1405890" indent="-171450" algn="l" defTabSz="685800" rtl="0" eaLnBrk="1" latinLnBrk="0" hangingPunct="1">
              <a:lnSpc>
                <a:spcPct val="90000"/>
              </a:lnSpc>
              <a:spcBef>
                <a:spcPts val="600"/>
              </a:spcBef>
              <a:buSzPct val="100000"/>
              <a:buFont typeface="Arial" pitchFamily="34" charset="0"/>
              <a:buChar char="▪"/>
              <a:defRPr sz="1050" kern="1200">
                <a:solidFill>
                  <a:schemeClr val="tx2"/>
                </a:solidFill>
                <a:latin typeface="+mn-lt"/>
                <a:ea typeface="+mn-ea"/>
                <a:cs typeface="+mn-cs"/>
              </a:defRPr>
            </a:lvl6pPr>
            <a:lvl7pPr marL="1645920" indent="-171450" algn="l" defTabSz="685800" rtl="0" eaLnBrk="1" latinLnBrk="0" hangingPunct="1">
              <a:lnSpc>
                <a:spcPct val="90000"/>
              </a:lnSpc>
              <a:spcBef>
                <a:spcPts val="600"/>
              </a:spcBef>
              <a:buSzPct val="100000"/>
              <a:buFont typeface="Arial" pitchFamily="34" charset="0"/>
              <a:buChar char="▪"/>
              <a:defRPr sz="1050" kern="1200" baseline="0">
                <a:solidFill>
                  <a:schemeClr val="tx2"/>
                </a:solidFill>
                <a:latin typeface="+mn-lt"/>
                <a:ea typeface="+mn-ea"/>
                <a:cs typeface="+mn-cs"/>
              </a:defRPr>
            </a:lvl7pPr>
            <a:lvl8pPr marL="1885950" indent="-171450" algn="l" defTabSz="685800" rtl="0" eaLnBrk="1" latinLnBrk="0" hangingPunct="1">
              <a:lnSpc>
                <a:spcPct val="90000"/>
              </a:lnSpc>
              <a:spcBef>
                <a:spcPts val="600"/>
              </a:spcBef>
              <a:buSzPct val="100000"/>
              <a:buFont typeface="Arial" pitchFamily="34" charset="0"/>
              <a:buChar char="▪"/>
              <a:defRPr sz="1050" kern="1200" baseline="0">
                <a:solidFill>
                  <a:schemeClr val="tx2"/>
                </a:solidFill>
                <a:latin typeface="+mn-lt"/>
                <a:ea typeface="+mn-ea"/>
                <a:cs typeface="+mn-cs"/>
              </a:defRPr>
            </a:lvl8pPr>
            <a:lvl9pPr marL="2125980" indent="-171450" algn="l" defTabSz="685800" rtl="0" eaLnBrk="1" latinLnBrk="0" hangingPunct="1">
              <a:lnSpc>
                <a:spcPct val="90000"/>
              </a:lnSpc>
              <a:spcBef>
                <a:spcPts val="600"/>
              </a:spcBef>
              <a:buSzPct val="100000"/>
              <a:buFont typeface="Arial" pitchFamily="34" charset="0"/>
              <a:buChar char="▪"/>
              <a:defRPr sz="1050" kern="1200" baseline="0">
                <a:solidFill>
                  <a:schemeClr val="tx2"/>
                </a:solidFill>
                <a:latin typeface="+mn-lt"/>
                <a:ea typeface="+mn-ea"/>
                <a:cs typeface="+mn-cs"/>
              </a:defRPr>
            </a:lvl9pPr>
          </a:lstStyle>
          <a:p>
            <a:r>
              <a:rPr lang="en-US" sz="2400" dirty="0"/>
              <a:t>Metrics, formulas,  practices </a:t>
            </a:r>
          </a:p>
          <a:p>
            <a:pPr lvl="1"/>
            <a:r>
              <a:rPr lang="en-US" sz="2250" b="1" dirty="0"/>
              <a:t>to perform accurate analysis of cloud adoption plans </a:t>
            </a:r>
          </a:p>
        </p:txBody>
      </p:sp>
      <p:sp>
        <p:nvSpPr>
          <p:cNvPr id="9" name="Title 1">
            <a:extLst>
              <a:ext uri="{FF2B5EF4-FFF2-40B4-BE49-F238E27FC236}">
                <a16:creationId xmlns:a16="http://schemas.microsoft.com/office/drawing/2014/main" id="{26049732-F252-4353-B2CC-D13F1522DAE6}"/>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10" name="Google Shape;17;p2">
            <a:extLst>
              <a:ext uri="{FF2B5EF4-FFF2-40B4-BE49-F238E27FC236}">
                <a16:creationId xmlns:a16="http://schemas.microsoft.com/office/drawing/2014/main" id="{2DBBD5A1-71DA-4D94-BA4A-F9658CDC2EB0}"/>
              </a:ext>
            </a:extLst>
          </p:cNvPr>
          <p:cNvPicPr preferRelativeResize="0"/>
          <p:nvPr/>
        </p:nvPicPr>
        <p:blipFill>
          <a:blip r:embed="rId7">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121559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fontScale="90000"/>
          </a:bodyPr>
          <a:lstStyle/>
          <a:p>
            <a:r>
              <a:rPr lang="en-US" sz="3600" dirty="0"/>
              <a:t>Network Usage (2)-WAN</a:t>
            </a:r>
          </a:p>
        </p:txBody>
      </p:sp>
      <p:sp>
        <p:nvSpPr>
          <p:cNvPr id="14" name="Content Placeholder 2"/>
          <p:cNvSpPr>
            <a:spLocks noGrp="1"/>
          </p:cNvSpPr>
          <p:nvPr>
            <p:ph idx="1"/>
          </p:nvPr>
        </p:nvSpPr>
        <p:spPr>
          <a:xfrm>
            <a:off x="299155" y="2505960"/>
            <a:ext cx="8545689" cy="4127627"/>
          </a:xfrm>
        </p:spPr>
        <p:txBody>
          <a:bodyPr>
            <a:normAutofit/>
          </a:bodyPr>
          <a:lstStyle/>
          <a:p>
            <a:r>
              <a:rPr lang="en-US" sz="2000" dirty="0"/>
              <a:t>Network usage metrics can be applied to WAN traffic between IT resources of one cloud that are located in different geographical regions </a:t>
            </a:r>
          </a:p>
          <a:p>
            <a:endParaRPr lang="en-US" sz="2000" dirty="0"/>
          </a:p>
          <a:p>
            <a:r>
              <a:rPr lang="en-US" sz="2000" dirty="0"/>
              <a:t>in order to calculate costs for </a:t>
            </a:r>
          </a:p>
          <a:p>
            <a:pPr lvl="1"/>
            <a:r>
              <a:rPr lang="en-US" sz="1850" dirty="0"/>
              <a:t>synchronization, </a:t>
            </a:r>
          </a:p>
          <a:p>
            <a:pPr lvl="1"/>
            <a:r>
              <a:rPr lang="en-US" sz="1850" dirty="0"/>
              <a:t>data replication, </a:t>
            </a:r>
          </a:p>
          <a:p>
            <a:pPr lvl="1"/>
            <a:r>
              <a:rPr lang="en-US" sz="1850" dirty="0"/>
              <a:t>related forms of processing. </a:t>
            </a:r>
          </a:p>
          <a:p>
            <a:endParaRPr lang="en-US" sz="2000" dirty="0"/>
          </a:p>
          <a:p>
            <a:r>
              <a:rPr lang="en-US" sz="2000" dirty="0"/>
              <a:t>Conversely, LAN usage and other network traffic among IT resources that reside at the same data center are </a:t>
            </a:r>
            <a:r>
              <a:rPr lang="en-US" sz="2000" b="1" dirty="0"/>
              <a:t>typically not tracked</a:t>
            </a:r>
            <a:r>
              <a:rPr lang="en-US" sz="2000" dirty="0"/>
              <a:t>.</a:t>
            </a:r>
          </a:p>
          <a:p>
            <a:endParaRPr lang="en-US" sz="2000" dirty="0"/>
          </a:p>
        </p:txBody>
      </p:sp>
      <p:sp>
        <p:nvSpPr>
          <p:cNvPr id="5" name="Title 1">
            <a:extLst>
              <a:ext uri="{FF2B5EF4-FFF2-40B4-BE49-F238E27FC236}">
                <a16:creationId xmlns:a16="http://schemas.microsoft.com/office/drawing/2014/main" id="{64211D8F-A079-45BE-9EC9-F973135C8A52}"/>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2743A5C4-BCCA-4C52-A688-012CDE2ECF67}"/>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45318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fontScale="90000"/>
          </a:bodyPr>
          <a:lstStyle/>
          <a:p>
            <a:r>
              <a:rPr lang="en-US" sz="3600" dirty="0"/>
              <a:t>Network Usage (2)-WAN</a:t>
            </a:r>
          </a:p>
        </p:txBody>
      </p:sp>
      <p:sp>
        <p:nvSpPr>
          <p:cNvPr id="14" name="Content Placeholder 2"/>
          <p:cNvSpPr>
            <a:spLocks noGrp="1"/>
          </p:cNvSpPr>
          <p:nvPr>
            <p:ph idx="1"/>
          </p:nvPr>
        </p:nvSpPr>
        <p:spPr>
          <a:xfrm>
            <a:off x="332867" y="2398014"/>
            <a:ext cx="7822071" cy="4127627"/>
          </a:xfrm>
        </p:spPr>
        <p:txBody>
          <a:bodyPr>
            <a:normAutofit/>
          </a:bodyPr>
          <a:lstStyle/>
          <a:p>
            <a:r>
              <a:rPr lang="en-US" sz="2000" dirty="0"/>
              <a:t>Intra-Cloud WAN Usage Metric</a:t>
            </a:r>
          </a:p>
          <a:p>
            <a:endParaRPr lang="en-US" sz="2000" dirty="0"/>
          </a:p>
          <a:p>
            <a:pPr lvl="1"/>
            <a:r>
              <a:rPr lang="en-US" sz="1850" b="1" dirty="0"/>
              <a:t>Description</a:t>
            </a:r>
            <a:r>
              <a:rPr lang="en-US" sz="1850" dirty="0"/>
              <a:t> – network traffic between geographically diverse IT resources of the same cloud.</a:t>
            </a:r>
          </a:p>
          <a:p>
            <a:pPr lvl="1"/>
            <a:r>
              <a:rPr lang="en-US" sz="1850" b="1" dirty="0"/>
              <a:t>Measurement</a:t>
            </a:r>
            <a:r>
              <a:rPr lang="en-US" sz="1850" dirty="0"/>
              <a:t> – </a:t>
            </a:r>
            <a:r>
              <a:rPr lang="el-GR" sz="1850" dirty="0"/>
              <a:t>Σ, </a:t>
            </a:r>
            <a:r>
              <a:rPr lang="en-US" sz="1850" dirty="0"/>
              <a:t>intra-cloud WAN traffic in bytes.</a:t>
            </a:r>
          </a:p>
          <a:p>
            <a:pPr lvl="1"/>
            <a:r>
              <a:rPr lang="en-US" sz="1850" b="1" dirty="0"/>
              <a:t>Frequency</a:t>
            </a:r>
            <a:r>
              <a:rPr lang="en-US" sz="1850" dirty="0"/>
              <a:t> – continuous and cumulative over a predefined period.</a:t>
            </a:r>
          </a:p>
          <a:p>
            <a:pPr lvl="1"/>
            <a:r>
              <a:rPr lang="en-US" sz="1850" b="1" dirty="0"/>
              <a:t>Cloud Delivery Model </a:t>
            </a:r>
            <a:r>
              <a:rPr lang="en-US" sz="1850" dirty="0"/>
              <a:t>– IaaS, PaaS, SaaS.</a:t>
            </a:r>
          </a:p>
          <a:p>
            <a:pPr lvl="1"/>
            <a:r>
              <a:rPr lang="en-US" sz="1850" b="1" dirty="0"/>
              <a:t>Example</a:t>
            </a:r>
            <a:r>
              <a:rPr lang="en-US" sz="1850" dirty="0"/>
              <a:t> – up to 500 MB free daily and $0.01/GB thereafter, $0.005/GB after 1 TB per month.</a:t>
            </a:r>
          </a:p>
          <a:p>
            <a:endParaRPr lang="en-US" sz="2000" dirty="0"/>
          </a:p>
        </p:txBody>
      </p:sp>
      <p:sp>
        <p:nvSpPr>
          <p:cNvPr id="5" name="Title 1">
            <a:extLst>
              <a:ext uri="{FF2B5EF4-FFF2-40B4-BE49-F238E27FC236}">
                <a16:creationId xmlns:a16="http://schemas.microsoft.com/office/drawing/2014/main" id="{320AA8D4-5692-4391-98C8-DB625134268D}"/>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5BC98AF0-AF17-4B05-8472-7DD373E17841}"/>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54531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a:t>Server Usage</a:t>
            </a:r>
          </a:p>
        </p:txBody>
      </p:sp>
      <p:sp>
        <p:nvSpPr>
          <p:cNvPr id="14" name="Content Placeholder 2"/>
          <p:cNvSpPr>
            <a:spLocks noGrp="1"/>
          </p:cNvSpPr>
          <p:nvPr>
            <p:ph idx="1"/>
          </p:nvPr>
        </p:nvSpPr>
        <p:spPr>
          <a:xfrm>
            <a:off x="972284" y="2567583"/>
            <a:ext cx="7359684" cy="4127627"/>
          </a:xfrm>
        </p:spPr>
        <p:txBody>
          <a:bodyPr>
            <a:normAutofit/>
          </a:bodyPr>
          <a:lstStyle/>
          <a:p>
            <a:r>
              <a:rPr lang="en-US" sz="2400" dirty="0"/>
              <a:t>The allocation of virtual servers is measured using common </a:t>
            </a:r>
            <a:r>
              <a:rPr lang="en-US" sz="2400" b="1" dirty="0"/>
              <a:t>pay-per-use metrics </a:t>
            </a:r>
            <a:r>
              <a:rPr lang="en-US" sz="2400" dirty="0"/>
              <a:t>in </a:t>
            </a:r>
            <a:r>
              <a:rPr lang="en-US" sz="2400" b="1" dirty="0"/>
              <a:t>IaaS and PaaS </a:t>
            </a:r>
            <a:r>
              <a:rPr lang="en-US" sz="2400" dirty="0"/>
              <a:t>environments that are quantified by the </a:t>
            </a:r>
            <a:r>
              <a:rPr lang="en-US" sz="2400" b="1" dirty="0"/>
              <a:t>number of virtual servers</a:t>
            </a:r>
            <a:r>
              <a:rPr lang="en-US" sz="2400" dirty="0"/>
              <a:t> and </a:t>
            </a:r>
            <a:r>
              <a:rPr lang="en-US" sz="2400" b="1" dirty="0"/>
              <a:t>ready-made </a:t>
            </a:r>
            <a:r>
              <a:rPr lang="en-US" sz="2400" dirty="0"/>
              <a:t>environments. </a:t>
            </a:r>
          </a:p>
          <a:p>
            <a:endParaRPr lang="en-US" sz="2400" dirty="0"/>
          </a:p>
        </p:txBody>
      </p:sp>
      <p:sp>
        <p:nvSpPr>
          <p:cNvPr id="5" name="Title 1">
            <a:extLst>
              <a:ext uri="{FF2B5EF4-FFF2-40B4-BE49-F238E27FC236}">
                <a16:creationId xmlns:a16="http://schemas.microsoft.com/office/drawing/2014/main" id="{ADF91498-7736-4F90-9748-72BACDF2B031}"/>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61ACC2F9-EA17-4E4F-A780-CF845C682FDC}"/>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2510953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a:t>Server Usage</a:t>
            </a:r>
          </a:p>
        </p:txBody>
      </p:sp>
      <p:sp>
        <p:nvSpPr>
          <p:cNvPr id="14" name="Content Placeholder 2"/>
          <p:cNvSpPr>
            <a:spLocks noGrp="1"/>
          </p:cNvSpPr>
          <p:nvPr>
            <p:ph idx="1"/>
          </p:nvPr>
        </p:nvSpPr>
        <p:spPr>
          <a:xfrm>
            <a:off x="989062" y="2398014"/>
            <a:ext cx="7359684" cy="4127627"/>
          </a:xfrm>
        </p:spPr>
        <p:txBody>
          <a:bodyPr>
            <a:normAutofit/>
          </a:bodyPr>
          <a:lstStyle/>
          <a:p>
            <a:r>
              <a:rPr lang="en-US" sz="2800" dirty="0"/>
              <a:t>This form of server usage measurement is divided into </a:t>
            </a:r>
          </a:p>
          <a:p>
            <a:endParaRPr lang="en-US" sz="2800" dirty="0"/>
          </a:p>
          <a:p>
            <a:pPr lvl="1"/>
            <a:r>
              <a:rPr lang="en-US" sz="2400" b="1" dirty="0"/>
              <a:t>on-demand</a:t>
            </a:r>
            <a:r>
              <a:rPr lang="en-US" sz="2400" dirty="0"/>
              <a:t> virtual machine instance allocation</a:t>
            </a:r>
          </a:p>
          <a:p>
            <a:pPr lvl="1"/>
            <a:r>
              <a:rPr lang="en-US" sz="2400" b="1" dirty="0"/>
              <a:t>reserved</a:t>
            </a:r>
            <a:r>
              <a:rPr lang="en-US" sz="2400" dirty="0"/>
              <a:t> virtual machine instance allocation metrics.</a:t>
            </a:r>
          </a:p>
          <a:p>
            <a:endParaRPr lang="en-US" sz="2000" dirty="0"/>
          </a:p>
        </p:txBody>
      </p:sp>
      <p:sp>
        <p:nvSpPr>
          <p:cNvPr id="5" name="Title 1">
            <a:extLst>
              <a:ext uri="{FF2B5EF4-FFF2-40B4-BE49-F238E27FC236}">
                <a16:creationId xmlns:a16="http://schemas.microsoft.com/office/drawing/2014/main" id="{264B5E1F-892D-4419-A266-FA3CDF80D1E9}"/>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390BD39B-B866-4604-8A5D-9FD96FFC6288}"/>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180324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a:t>Server Usage</a:t>
            </a:r>
          </a:p>
        </p:txBody>
      </p:sp>
      <p:sp>
        <p:nvSpPr>
          <p:cNvPr id="14" name="Content Placeholder 2"/>
          <p:cNvSpPr>
            <a:spLocks noGrp="1"/>
          </p:cNvSpPr>
          <p:nvPr>
            <p:ph idx="1"/>
          </p:nvPr>
        </p:nvSpPr>
        <p:spPr>
          <a:xfrm>
            <a:off x="955506" y="2505960"/>
            <a:ext cx="7359684" cy="4127627"/>
          </a:xfrm>
        </p:spPr>
        <p:txBody>
          <a:bodyPr>
            <a:normAutofit/>
          </a:bodyPr>
          <a:lstStyle/>
          <a:p>
            <a:r>
              <a:rPr lang="en-US" sz="2000" dirty="0"/>
              <a:t>The </a:t>
            </a:r>
            <a:r>
              <a:rPr lang="en-US" sz="2000" b="1" dirty="0"/>
              <a:t>former metric measures pay-per-usage fees on a short-term basis</a:t>
            </a:r>
            <a:r>
              <a:rPr lang="en-US" sz="2000" dirty="0"/>
              <a:t>, while the </a:t>
            </a:r>
            <a:r>
              <a:rPr lang="en-US" sz="2000" b="1" dirty="0"/>
              <a:t>latter metric calculates up-front reservation fees for using virtual servers over extended periods. </a:t>
            </a:r>
          </a:p>
          <a:p>
            <a:endParaRPr lang="en-US" sz="2000" b="1" dirty="0"/>
          </a:p>
          <a:p>
            <a:r>
              <a:rPr lang="en-US" sz="2000" dirty="0"/>
              <a:t>The up-front reservation fee is usually used in conjunction with the </a:t>
            </a:r>
            <a:r>
              <a:rPr lang="en-US" sz="2000" dirty="0">
                <a:solidFill>
                  <a:srgbClr val="FF0000"/>
                </a:solidFill>
              </a:rPr>
              <a:t>discounted pay-per-usage fees</a:t>
            </a:r>
            <a:r>
              <a:rPr lang="en-US" sz="2000" dirty="0"/>
              <a:t>.</a:t>
            </a:r>
          </a:p>
          <a:p>
            <a:endParaRPr lang="en-US" sz="2000" dirty="0"/>
          </a:p>
        </p:txBody>
      </p:sp>
      <p:sp>
        <p:nvSpPr>
          <p:cNvPr id="5" name="Title 1">
            <a:extLst>
              <a:ext uri="{FF2B5EF4-FFF2-40B4-BE49-F238E27FC236}">
                <a16:creationId xmlns:a16="http://schemas.microsoft.com/office/drawing/2014/main" id="{0104AF30-97F0-4EC7-B4AE-757F560FE2C4}"/>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652DA15B-68F5-473C-AEAC-160FAD294E55}"/>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326112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a:t>Server Usage (2)</a:t>
            </a:r>
          </a:p>
        </p:txBody>
      </p:sp>
      <p:sp>
        <p:nvSpPr>
          <p:cNvPr id="14" name="Content Placeholder 2"/>
          <p:cNvSpPr>
            <a:spLocks noGrp="1"/>
          </p:cNvSpPr>
          <p:nvPr>
            <p:ph idx="1"/>
          </p:nvPr>
        </p:nvSpPr>
        <p:spPr/>
        <p:txBody>
          <a:bodyPr>
            <a:normAutofit fontScale="70000" lnSpcReduction="20000"/>
          </a:bodyPr>
          <a:lstStyle/>
          <a:p>
            <a:r>
              <a:rPr lang="en-US" sz="2800" dirty="0"/>
              <a:t>On-Demand Virtual Machine Instance Allocation Metric</a:t>
            </a:r>
          </a:p>
          <a:p>
            <a:pPr lvl="1"/>
            <a:r>
              <a:rPr lang="en-US" sz="2400" b="1" dirty="0"/>
              <a:t>Description</a:t>
            </a:r>
            <a:r>
              <a:rPr lang="en-US" sz="2400" dirty="0"/>
              <a:t> – uptime of a virtual server instance</a:t>
            </a:r>
          </a:p>
          <a:p>
            <a:pPr lvl="1"/>
            <a:r>
              <a:rPr lang="en-US" sz="2400" b="1" dirty="0"/>
              <a:t>Measurement</a:t>
            </a:r>
            <a:r>
              <a:rPr lang="en-US" sz="2400" dirty="0"/>
              <a:t> – </a:t>
            </a:r>
            <a:r>
              <a:rPr lang="el-GR" sz="2400" dirty="0"/>
              <a:t>Σ, </a:t>
            </a:r>
            <a:r>
              <a:rPr lang="en-US" sz="2400" dirty="0"/>
              <a:t>virtual server start date to stop date</a:t>
            </a:r>
          </a:p>
          <a:p>
            <a:pPr lvl="1"/>
            <a:r>
              <a:rPr lang="en-US" sz="2400" b="1" dirty="0"/>
              <a:t>Frequency</a:t>
            </a:r>
            <a:r>
              <a:rPr lang="en-US" sz="2400" dirty="0"/>
              <a:t> – continuous and cumulative over a predefined period</a:t>
            </a:r>
          </a:p>
          <a:p>
            <a:pPr lvl="1"/>
            <a:r>
              <a:rPr lang="en-US" sz="2400" b="1" dirty="0"/>
              <a:t>Cloud Delivery Model </a:t>
            </a:r>
            <a:r>
              <a:rPr lang="en-US" sz="2400" dirty="0"/>
              <a:t>– IaaS, PaaS</a:t>
            </a:r>
          </a:p>
          <a:p>
            <a:pPr lvl="1"/>
            <a:r>
              <a:rPr lang="en-US" sz="2400" b="1" dirty="0"/>
              <a:t>Example</a:t>
            </a:r>
            <a:r>
              <a:rPr lang="en-US" sz="2400" dirty="0"/>
              <a:t> – $0.10/hour small instance, $0.20/hour medium instance, $0.90/hour large instance</a:t>
            </a:r>
          </a:p>
        </p:txBody>
      </p:sp>
      <p:sp>
        <p:nvSpPr>
          <p:cNvPr id="5" name="Title 1">
            <a:extLst>
              <a:ext uri="{FF2B5EF4-FFF2-40B4-BE49-F238E27FC236}">
                <a16:creationId xmlns:a16="http://schemas.microsoft.com/office/drawing/2014/main" id="{A1CC9478-91CD-4B16-8AC8-3FB6CC17204A}"/>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45FAD8B4-FA1E-470F-9832-89E9759E1954}"/>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273416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a:t>Server Usage (2)</a:t>
            </a:r>
          </a:p>
        </p:txBody>
      </p:sp>
      <p:sp>
        <p:nvSpPr>
          <p:cNvPr id="14" name="Content Placeholder 2"/>
          <p:cNvSpPr>
            <a:spLocks noGrp="1"/>
          </p:cNvSpPr>
          <p:nvPr>
            <p:ph idx="1"/>
          </p:nvPr>
        </p:nvSpPr>
        <p:spPr/>
        <p:txBody>
          <a:bodyPr>
            <a:normAutofit fontScale="70000" lnSpcReduction="20000"/>
          </a:bodyPr>
          <a:lstStyle/>
          <a:p>
            <a:r>
              <a:rPr lang="en-US" sz="2800" b="1" dirty="0"/>
              <a:t>Reserved </a:t>
            </a:r>
            <a:r>
              <a:rPr lang="en-US" sz="2800" dirty="0"/>
              <a:t>Virtual Machine Instance Allocation Metric</a:t>
            </a:r>
          </a:p>
          <a:p>
            <a:pPr lvl="1"/>
            <a:r>
              <a:rPr lang="en-US" sz="2400" dirty="0"/>
              <a:t>Description – up-front cost for reserving a virtual server instance.</a:t>
            </a:r>
          </a:p>
          <a:p>
            <a:pPr lvl="1"/>
            <a:r>
              <a:rPr lang="en-US" sz="2400" b="1" dirty="0"/>
              <a:t>Measurement</a:t>
            </a:r>
            <a:r>
              <a:rPr lang="en-US" sz="2400" dirty="0"/>
              <a:t> – </a:t>
            </a:r>
            <a:r>
              <a:rPr lang="el-GR" sz="2400" dirty="0"/>
              <a:t>Σ, </a:t>
            </a:r>
            <a:r>
              <a:rPr lang="en-US" sz="2400" dirty="0"/>
              <a:t>virtual server reservation start date to expiry date</a:t>
            </a:r>
          </a:p>
          <a:p>
            <a:pPr lvl="1"/>
            <a:r>
              <a:rPr lang="en-US" sz="2400" b="1" dirty="0"/>
              <a:t>Frequency</a:t>
            </a:r>
            <a:r>
              <a:rPr lang="en-US" sz="2400" dirty="0"/>
              <a:t> – daily, monthly, yearly</a:t>
            </a:r>
          </a:p>
          <a:p>
            <a:pPr lvl="1"/>
            <a:r>
              <a:rPr lang="en-US" sz="2400" b="1" dirty="0"/>
              <a:t>Cloud Delivery Model</a:t>
            </a:r>
            <a:r>
              <a:rPr lang="en-US" sz="2400" dirty="0"/>
              <a:t> – IaaS, PaaS</a:t>
            </a:r>
          </a:p>
          <a:p>
            <a:pPr lvl="1"/>
            <a:r>
              <a:rPr lang="en-US" sz="2400" b="1" dirty="0"/>
              <a:t>Example</a:t>
            </a:r>
            <a:r>
              <a:rPr lang="en-US" sz="2400" dirty="0"/>
              <a:t> – $55.10/small instance, $99.90/medium instance, $249.90/large instance.</a:t>
            </a:r>
          </a:p>
        </p:txBody>
      </p:sp>
      <p:sp>
        <p:nvSpPr>
          <p:cNvPr id="5" name="Title 1">
            <a:extLst>
              <a:ext uri="{FF2B5EF4-FFF2-40B4-BE49-F238E27FC236}">
                <a16:creationId xmlns:a16="http://schemas.microsoft.com/office/drawing/2014/main" id="{DB9DFCAC-061D-4F4A-9B50-4E293F97DE60}"/>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E8DB8687-AEC6-42FA-BA1B-29D7E7761A2B}"/>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267343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a:bodyPr>
          <a:lstStyle/>
          <a:p>
            <a:r>
              <a:rPr lang="en-US" sz="3600" dirty="0"/>
              <a:t>Server Usage (3)</a:t>
            </a:r>
          </a:p>
        </p:txBody>
      </p:sp>
      <p:sp>
        <p:nvSpPr>
          <p:cNvPr id="14" name="Content Placeholder 2"/>
          <p:cNvSpPr>
            <a:spLocks noGrp="1"/>
          </p:cNvSpPr>
          <p:nvPr>
            <p:ph idx="1"/>
          </p:nvPr>
        </p:nvSpPr>
        <p:spPr/>
        <p:txBody>
          <a:bodyPr>
            <a:normAutofit/>
          </a:bodyPr>
          <a:lstStyle/>
          <a:p>
            <a:r>
              <a:rPr lang="en-US" sz="2400" dirty="0"/>
              <a:t>Another common cost metric – performance (</a:t>
            </a:r>
            <a:r>
              <a:rPr lang="en-US" sz="2400" dirty="0" err="1"/>
              <a:t>cpu</a:t>
            </a:r>
            <a:r>
              <a:rPr lang="en-US" sz="2400" dirty="0"/>
              <a:t>, RAM).</a:t>
            </a:r>
          </a:p>
          <a:p>
            <a:r>
              <a:rPr lang="en-US" sz="2400" dirty="0"/>
              <a:t>Cloud providers of IaaS and PaaS environments tend to provision virtual servers with a range of performance attributes.</a:t>
            </a:r>
          </a:p>
        </p:txBody>
      </p:sp>
      <p:sp>
        <p:nvSpPr>
          <p:cNvPr id="5" name="Title 1">
            <a:extLst>
              <a:ext uri="{FF2B5EF4-FFF2-40B4-BE49-F238E27FC236}">
                <a16:creationId xmlns:a16="http://schemas.microsoft.com/office/drawing/2014/main" id="{B3FFAFB1-8DFB-448B-9600-738932962554}"/>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98AAF1C5-1B81-46CC-B543-8FC99B85D50D}"/>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272040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fontScale="90000"/>
          </a:bodyPr>
          <a:lstStyle/>
          <a:p>
            <a:r>
              <a:rPr lang="en-US" sz="3600" dirty="0"/>
              <a:t>Cloud Storage Device Usage</a:t>
            </a:r>
          </a:p>
        </p:txBody>
      </p:sp>
      <p:sp>
        <p:nvSpPr>
          <p:cNvPr id="14" name="Content Placeholder 2"/>
          <p:cNvSpPr>
            <a:spLocks noGrp="1"/>
          </p:cNvSpPr>
          <p:nvPr>
            <p:ph idx="1"/>
          </p:nvPr>
        </p:nvSpPr>
        <p:spPr/>
        <p:txBody>
          <a:bodyPr>
            <a:normAutofit fontScale="85000" lnSpcReduction="20000"/>
          </a:bodyPr>
          <a:lstStyle/>
          <a:p>
            <a:r>
              <a:rPr lang="en-US" sz="2000" dirty="0"/>
              <a:t>Cloud storage is generally charged </a:t>
            </a:r>
            <a:r>
              <a:rPr lang="en-US" sz="2000" b="1" dirty="0"/>
              <a:t>by the amount of space </a:t>
            </a:r>
            <a:r>
              <a:rPr lang="en-US" sz="2000" dirty="0"/>
              <a:t>allocated within a predefined period, as measured by </a:t>
            </a:r>
            <a:r>
              <a:rPr lang="en-US" sz="2000" b="1" dirty="0"/>
              <a:t>the on-demand storage allocation</a:t>
            </a:r>
            <a:r>
              <a:rPr lang="en-US" sz="2000" dirty="0"/>
              <a:t> metric. </a:t>
            </a:r>
          </a:p>
          <a:p>
            <a:endParaRPr lang="en-US" sz="2000" dirty="0"/>
          </a:p>
          <a:p>
            <a:r>
              <a:rPr lang="en-US" sz="2000" dirty="0"/>
              <a:t>Similar to IaaS-based cost metrics, </a:t>
            </a:r>
            <a:r>
              <a:rPr lang="en-US" sz="2000" b="1" dirty="0"/>
              <a:t>on-demand storage allocation</a:t>
            </a:r>
            <a:r>
              <a:rPr lang="en-US" sz="2000" dirty="0"/>
              <a:t> fees are usually based on </a:t>
            </a:r>
            <a:r>
              <a:rPr lang="en-US" sz="2000" b="1" dirty="0"/>
              <a:t>short time increments </a:t>
            </a:r>
            <a:r>
              <a:rPr lang="en-US" sz="2000" dirty="0"/>
              <a:t>(such as on an hourly basis). </a:t>
            </a:r>
          </a:p>
          <a:p>
            <a:endParaRPr lang="en-US" sz="2000" dirty="0"/>
          </a:p>
          <a:p>
            <a:r>
              <a:rPr lang="en-US" sz="2000" b="1" dirty="0"/>
              <a:t>Another</a:t>
            </a:r>
            <a:r>
              <a:rPr lang="en-US" sz="2000" dirty="0"/>
              <a:t> common cost metric for cloud storage is </a:t>
            </a:r>
            <a:r>
              <a:rPr lang="en-US" sz="2000" b="1" dirty="0"/>
              <a:t>I/O data transferred</a:t>
            </a:r>
            <a:r>
              <a:rPr lang="en-US" sz="2000" dirty="0"/>
              <a:t>, which measures the amount of transferred input and output data.</a:t>
            </a:r>
          </a:p>
          <a:p>
            <a:endParaRPr lang="en-US" sz="2000" dirty="0"/>
          </a:p>
        </p:txBody>
      </p:sp>
      <p:sp>
        <p:nvSpPr>
          <p:cNvPr id="5" name="Title 1">
            <a:extLst>
              <a:ext uri="{FF2B5EF4-FFF2-40B4-BE49-F238E27FC236}">
                <a16:creationId xmlns:a16="http://schemas.microsoft.com/office/drawing/2014/main" id="{1FFC8A9F-8A89-403D-A03A-D32669D6AC65}"/>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D7C83E70-25C8-4B57-8856-D5809BDFCEA7}"/>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211203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fontScale="90000"/>
          </a:bodyPr>
          <a:lstStyle/>
          <a:p>
            <a:r>
              <a:rPr lang="en-US" sz="3600" dirty="0"/>
              <a:t>Cloud Storage Device Usage (2)</a:t>
            </a:r>
          </a:p>
        </p:txBody>
      </p:sp>
      <p:sp>
        <p:nvSpPr>
          <p:cNvPr id="14" name="Content Placeholder 2"/>
          <p:cNvSpPr>
            <a:spLocks noGrp="1"/>
          </p:cNvSpPr>
          <p:nvPr>
            <p:ph idx="1"/>
          </p:nvPr>
        </p:nvSpPr>
        <p:spPr/>
        <p:txBody>
          <a:bodyPr>
            <a:normAutofit fontScale="92500" lnSpcReduction="20000"/>
          </a:bodyPr>
          <a:lstStyle/>
          <a:p>
            <a:r>
              <a:rPr lang="en-US" sz="2400" dirty="0"/>
              <a:t>On-Demand Storage Space Allocation Metric</a:t>
            </a:r>
          </a:p>
          <a:p>
            <a:pPr lvl="1"/>
            <a:r>
              <a:rPr lang="en-US" sz="2000" b="1" dirty="0"/>
              <a:t>Description</a:t>
            </a:r>
            <a:r>
              <a:rPr lang="en-US" sz="2000" dirty="0"/>
              <a:t> – duration and size of on-demand storage space allocation in bytes.</a:t>
            </a:r>
          </a:p>
          <a:p>
            <a:pPr lvl="1"/>
            <a:r>
              <a:rPr lang="en-US" sz="2000" b="1" dirty="0"/>
              <a:t>Measurement</a:t>
            </a:r>
            <a:r>
              <a:rPr lang="en-US" sz="2000" dirty="0"/>
              <a:t> – </a:t>
            </a:r>
            <a:r>
              <a:rPr lang="el-GR" sz="2000" dirty="0"/>
              <a:t>Σ, </a:t>
            </a:r>
            <a:r>
              <a:rPr lang="en-US" sz="2000" dirty="0"/>
              <a:t>date of storage release / reallocation to date of storage allocation (resets upon change in storage size).</a:t>
            </a:r>
          </a:p>
          <a:p>
            <a:pPr lvl="1"/>
            <a:r>
              <a:rPr lang="en-US" sz="2000" b="1" dirty="0"/>
              <a:t>Frequency</a:t>
            </a:r>
            <a:r>
              <a:rPr lang="en-US" sz="2000" dirty="0"/>
              <a:t> – continuous</a:t>
            </a:r>
          </a:p>
          <a:p>
            <a:pPr lvl="1"/>
            <a:r>
              <a:rPr lang="en-US" sz="2000" b="1" dirty="0"/>
              <a:t>Cloud Delivery Model </a:t>
            </a:r>
            <a:r>
              <a:rPr lang="en-US" sz="2000" dirty="0"/>
              <a:t>– IaaS, PaaS, SaaS</a:t>
            </a:r>
          </a:p>
          <a:p>
            <a:pPr lvl="1"/>
            <a:r>
              <a:rPr lang="en-US" sz="2000" b="1" dirty="0"/>
              <a:t>Example</a:t>
            </a:r>
            <a:r>
              <a:rPr lang="en-US" sz="2000" dirty="0"/>
              <a:t> – $0.01/GB per hour (typically expressed as GB/month)</a:t>
            </a:r>
          </a:p>
        </p:txBody>
      </p:sp>
      <p:sp>
        <p:nvSpPr>
          <p:cNvPr id="5" name="Title 1">
            <a:extLst>
              <a:ext uri="{FF2B5EF4-FFF2-40B4-BE49-F238E27FC236}">
                <a16:creationId xmlns:a16="http://schemas.microsoft.com/office/drawing/2014/main" id="{4B7EC1D6-ACD8-4E6B-A9D7-EACB64D9F340}"/>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D97B3F3C-2338-4DC4-A8CF-87E4DBD60676}"/>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154068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FD472-71EB-412C-BF17-33FD11908B8C}"/>
              </a:ext>
            </a:extLst>
          </p:cNvPr>
          <p:cNvSpPr>
            <a:spLocks noGrp="1"/>
          </p:cNvSpPr>
          <p:nvPr>
            <p:ph type="title"/>
          </p:nvPr>
        </p:nvSpPr>
        <p:spPr>
          <a:xfrm>
            <a:off x="947117" y="985520"/>
            <a:ext cx="7132320" cy="904240"/>
          </a:xfrm>
        </p:spPr>
        <p:txBody>
          <a:bodyPr>
            <a:normAutofit fontScale="90000"/>
          </a:bodyPr>
          <a:lstStyle/>
          <a:p>
            <a:pPr algn="ctr"/>
            <a:r>
              <a:rPr lang="en-US" sz="3600" b="1" dirty="0"/>
              <a:t>Cost Metrics and Pricing Models</a:t>
            </a:r>
          </a:p>
        </p:txBody>
      </p:sp>
      <p:sp>
        <p:nvSpPr>
          <p:cNvPr id="5" name="Content Placeholder 4">
            <a:extLst>
              <a:ext uri="{FF2B5EF4-FFF2-40B4-BE49-F238E27FC236}">
                <a16:creationId xmlns:a16="http://schemas.microsoft.com/office/drawing/2014/main" id="{22AB6BC4-9630-4DC1-8F12-38ED0D1B7443}"/>
              </a:ext>
            </a:extLst>
          </p:cNvPr>
          <p:cNvSpPr>
            <a:spLocks noGrp="1"/>
          </p:cNvSpPr>
          <p:nvPr>
            <p:ph idx="1"/>
          </p:nvPr>
        </p:nvSpPr>
        <p:spPr>
          <a:xfrm>
            <a:off x="947117" y="2155192"/>
            <a:ext cx="7132320" cy="1625862"/>
          </a:xfrm>
        </p:spPr>
        <p:txBody>
          <a:bodyPr>
            <a:noAutofit/>
          </a:bodyPr>
          <a:lstStyle/>
          <a:p>
            <a:r>
              <a:rPr lang="en-US" sz="2400" dirty="0"/>
              <a:t>Business Cost Metrics</a:t>
            </a:r>
          </a:p>
          <a:p>
            <a:r>
              <a:rPr lang="en-US" sz="2400" dirty="0"/>
              <a:t>Cloud Usage Cost Metrics</a:t>
            </a:r>
          </a:p>
          <a:p>
            <a:r>
              <a:rPr lang="en-US" sz="2400" dirty="0"/>
              <a:t>Cost Management Considerations</a:t>
            </a:r>
          </a:p>
        </p:txBody>
      </p:sp>
      <p:sp>
        <p:nvSpPr>
          <p:cNvPr id="7" name="Title 1">
            <a:extLst>
              <a:ext uri="{FF2B5EF4-FFF2-40B4-BE49-F238E27FC236}">
                <a16:creationId xmlns:a16="http://schemas.microsoft.com/office/drawing/2014/main" id="{7F9420CA-F170-4514-8A37-B36B6D947437}"/>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8" name="Google Shape;17;p2">
            <a:extLst>
              <a:ext uri="{FF2B5EF4-FFF2-40B4-BE49-F238E27FC236}">
                <a16:creationId xmlns:a16="http://schemas.microsoft.com/office/drawing/2014/main" id="{622EEE44-6CFB-4325-A445-A7E1A3CA9DBE}"/>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365122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fontScale="90000"/>
          </a:bodyPr>
          <a:lstStyle/>
          <a:p>
            <a:r>
              <a:rPr lang="en-US" sz="3600" dirty="0"/>
              <a:t>Cloud Storage Device Usage (2)</a:t>
            </a:r>
          </a:p>
        </p:txBody>
      </p:sp>
      <p:sp>
        <p:nvSpPr>
          <p:cNvPr id="14" name="Content Placeholder 2"/>
          <p:cNvSpPr>
            <a:spLocks noGrp="1"/>
          </p:cNvSpPr>
          <p:nvPr>
            <p:ph idx="1"/>
          </p:nvPr>
        </p:nvSpPr>
        <p:spPr/>
        <p:txBody>
          <a:bodyPr>
            <a:normAutofit lnSpcReduction="10000"/>
          </a:bodyPr>
          <a:lstStyle/>
          <a:p>
            <a:r>
              <a:rPr lang="en-US" sz="2800" dirty="0"/>
              <a:t>I/O Data Transferred Metric</a:t>
            </a:r>
          </a:p>
          <a:p>
            <a:pPr lvl="1"/>
            <a:r>
              <a:rPr lang="en-US" sz="2400" dirty="0"/>
              <a:t>Description – amount of transferred I/O data</a:t>
            </a:r>
          </a:p>
          <a:p>
            <a:pPr lvl="1"/>
            <a:r>
              <a:rPr lang="en-US" sz="2400" dirty="0"/>
              <a:t>Measurement – </a:t>
            </a:r>
            <a:r>
              <a:rPr lang="el-GR" sz="2400" dirty="0"/>
              <a:t>Σ, </a:t>
            </a:r>
            <a:r>
              <a:rPr lang="en-US" sz="2400" dirty="0"/>
              <a:t>I/O data in bytes</a:t>
            </a:r>
          </a:p>
          <a:p>
            <a:pPr lvl="1"/>
            <a:r>
              <a:rPr lang="en-US" sz="2400" dirty="0"/>
              <a:t>Frequency – continuous</a:t>
            </a:r>
          </a:p>
          <a:p>
            <a:pPr lvl="1"/>
            <a:r>
              <a:rPr lang="en-US" sz="2400" dirty="0"/>
              <a:t>Cloud Delivery Model – IaaS, PaaS</a:t>
            </a:r>
          </a:p>
          <a:p>
            <a:pPr lvl="1"/>
            <a:r>
              <a:rPr lang="en-US" sz="2400" dirty="0"/>
              <a:t>Example – $0.10/TB</a:t>
            </a:r>
          </a:p>
        </p:txBody>
      </p:sp>
      <p:sp>
        <p:nvSpPr>
          <p:cNvPr id="5" name="Title 1">
            <a:extLst>
              <a:ext uri="{FF2B5EF4-FFF2-40B4-BE49-F238E27FC236}">
                <a16:creationId xmlns:a16="http://schemas.microsoft.com/office/drawing/2014/main" id="{800EB469-4559-485B-9B28-A027D9B8831B}"/>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B639741B-9F42-46DD-B1D9-CC17485E0719}"/>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53504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606045" y="964693"/>
            <a:ext cx="5937755" cy="830552"/>
          </a:xfrm>
        </p:spPr>
        <p:txBody>
          <a:bodyPr>
            <a:normAutofit fontScale="90000"/>
          </a:bodyPr>
          <a:lstStyle/>
          <a:p>
            <a:r>
              <a:rPr lang="en-US" sz="3600" dirty="0"/>
              <a:t>Cloud Service Usage</a:t>
            </a:r>
          </a:p>
        </p:txBody>
      </p:sp>
      <p:sp>
        <p:nvSpPr>
          <p:cNvPr id="14" name="Content Placeholder 2"/>
          <p:cNvSpPr>
            <a:spLocks noGrp="1"/>
          </p:cNvSpPr>
          <p:nvPr>
            <p:ph idx="1"/>
          </p:nvPr>
        </p:nvSpPr>
        <p:spPr/>
        <p:txBody>
          <a:bodyPr>
            <a:normAutofit/>
          </a:bodyPr>
          <a:lstStyle/>
          <a:p>
            <a:r>
              <a:rPr lang="en-US" sz="2000" dirty="0"/>
              <a:t>Cloud service usage in SaaS environments is typically measured using the following three metrics:</a:t>
            </a:r>
          </a:p>
          <a:p>
            <a:endParaRPr lang="en-US" sz="2000" dirty="0"/>
          </a:p>
          <a:p>
            <a:r>
              <a:rPr lang="en-US" sz="2000" dirty="0"/>
              <a:t>Application Subscription Duration Metric</a:t>
            </a:r>
          </a:p>
          <a:p>
            <a:r>
              <a:rPr lang="en-US" sz="2000" dirty="0"/>
              <a:t>Number of Nominated Users Metric</a:t>
            </a:r>
          </a:p>
          <a:p>
            <a:r>
              <a:rPr lang="en-US" sz="2000" dirty="0"/>
              <a:t>Number of Transactions Users Metric</a:t>
            </a:r>
          </a:p>
          <a:p>
            <a:endParaRPr lang="en-US" sz="2000" dirty="0"/>
          </a:p>
        </p:txBody>
      </p:sp>
      <p:sp>
        <p:nvSpPr>
          <p:cNvPr id="5" name="Title 1">
            <a:extLst>
              <a:ext uri="{FF2B5EF4-FFF2-40B4-BE49-F238E27FC236}">
                <a16:creationId xmlns:a16="http://schemas.microsoft.com/office/drawing/2014/main" id="{69389EA8-6C66-4A27-95F5-79A70691F22C}"/>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7E7AF3F2-C017-4C7B-8723-EDFB89286A56}"/>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224168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606045" y="964692"/>
            <a:ext cx="5937755" cy="720089"/>
          </a:xfrm>
        </p:spPr>
        <p:txBody>
          <a:bodyPr>
            <a:normAutofit fontScale="90000"/>
          </a:bodyPr>
          <a:lstStyle/>
          <a:p>
            <a:r>
              <a:rPr lang="en-US" sz="3600" dirty="0"/>
              <a:t>Cloud Service Usage</a:t>
            </a:r>
          </a:p>
        </p:txBody>
      </p:sp>
      <p:sp>
        <p:nvSpPr>
          <p:cNvPr id="14" name="Content Placeholder 2"/>
          <p:cNvSpPr>
            <a:spLocks noGrp="1"/>
          </p:cNvSpPr>
          <p:nvPr>
            <p:ph idx="1"/>
          </p:nvPr>
        </p:nvSpPr>
        <p:spPr/>
        <p:txBody>
          <a:bodyPr>
            <a:normAutofit fontScale="85000" lnSpcReduction="20000"/>
          </a:bodyPr>
          <a:lstStyle/>
          <a:p>
            <a:r>
              <a:rPr lang="en-US" sz="2800" dirty="0"/>
              <a:t>Application Subscription Duration Metric</a:t>
            </a:r>
          </a:p>
          <a:p>
            <a:pPr lvl="1"/>
            <a:endParaRPr lang="en-US" sz="2400" b="1" dirty="0"/>
          </a:p>
          <a:p>
            <a:pPr lvl="1"/>
            <a:r>
              <a:rPr lang="en-US" sz="2400" b="1" dirty="0"/>
              <a:t>Description</a:t>
            </a:r>
            <a:r>
              <a:rPr lang="en-US" sz="2400" dirty="0"/>
              <a:t> – duration of cloud service usage subscription</a:t>
            </a:r>
          </a:p>
          <a:p>
            <a:pPr lvl="1"/>
            <a:r>
              <a:rPr lang="en-US" sz="2400" b="1" dirty="0"/>
              <a:t>Measurement</a:t>
            </a:r>
            <a:r>
              <a:rPr lang="en-US" sz="2400" dirty="0"/>
              <a:t> – </a:t>
            </a:r>
            <a:r>
              <a:rPr lang="el-GR" sz="2400" dirty="0"/>
              <a:t>Σ, </a:t>
            </a:r>
            <a:r>
              <a:rPr lang="en-US" sz="2400" dirty="0"/>
              <a:t>subscription start date to expiry date</a:t>
            </a:r>
          </a:p>
          <a:p>
            <a:pPr lvl="1"/>
            <a:r>
              <a:rPr lang="en-US" sz="2400" b="1" dirty="0"/>
              <a:t>Frequency</a:t>
            </a:r>
            <a:r>
              <a:rPr lang="en-US" sz="2400" dirty="0"/>
              <a:t> – daily, monthly, yearly</a:t>
            </a:r>
          </a:p>
          <a:p>
            <a:pPr lvl="1"/>
            <a:r>
              <a:rPr lang="en-US" sz="2400" b="1" dirty="0"/>
              <a:t>Cloud Delivery Model </a:t>
            </a:r>
            <a:r>
              <a:rPr lang="en-US" sz="2400" dirty="0"/>
              <a:t>– SaaS</a:t>
            </a:r>
          </a:p>
          <a:p>
            <a:pPr lvl="1"/>
            <a:r>
              <a:rPr lang="en-US" sz="2400" b="1" dirty="0"/>
              <a:t>Example</a:t>
            </a:r>
            <a:r>
              <a:rPr lang="en-US" sz="2400" dirty="0"/>
              <a:t> – $69.90 per month</a:t>
            </a:r>
          </a:p>
        </p:txBody>
      </p:sp>
      <p:sp>
        <p:nvSpPr>
          <p:cNvPr id="5" name="Title 1">
            <a:extLst>
              <a:ext uri="{FF2B5EF4-FFF2-40B4-BE49-F238E27FC236}">
                <a16:creationId xmlns:a16="http://schemas.microsoft.com/office/drawing/2014/main" id="{9AF6BFA7-39C0-4515-B06D-76EB442AEDA9}"/>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6E22419C-AD47-4892-8D76-AE02F637DE4D}"/>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48152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606045" y="1207973"/>
            <a:ext cx="5937755" cy="654383"/>
          </a:xfrm>
        </p:spPr>
        <p:txBody>
          <a:bodyPr>
            <a:normAutofit fontScale="90000"/>
          </a:bodyPr>
          <a:lstStyle/>
          <a:p>
            <a:r>
              <a:rPr lang="en-US" sz="3600" dirty="0"/>
              <a:t>Cloud Service Usage (2)</a:t>
            </a:r>
          </a:p>
        </p:txBody>
      </p:sp>
      <p:sp>
        <p:nvSpPr>
          <p:cNvPr id="14" name="Content Placeholder 2"/>
          <p:cNvSpPr>
            <a:spLocks noGrp="1"/>
          </p:cNvSpPr>
          <p:nvPr>
            <p:ph idx="1"/>
          </p:nvPr>
        </p:nvSpPr>
        <p:spPr/>
        <p:txBody>
          <a:bodyPr>
            <a:normAutofit fontScale="92500" lnSpcReduction="20000"/>
          </a:bodyPr>
          <a:lstStyle/>
          <a:p>
            <a:r>
              <a:rPr lang="en-US" sz="2800" dirty="0"/>
              <a:t>Number of Nominated Users Metric</a:t>
            </a:r>
          </a:p>
          <a:p>
            <a:pPr lvl="1"/>
            <a:endParaRPr lang="en-US" sz="2400" dirty="0"/>
          </a:p>
          <a:p>
            <a:pPr lvl="1"/>
            <a:r>
              <a:rPr lang="en-US" sz="2400" b="1" dirty="0"/>
              <a:t>Description</a:t>
            </a:r>
            <a:r>
              <a:rPr lang="en-US" sz="2400" dirty="0"/>
              <a:t> – number of registered users with legitimate access</a:t>
            </a:r>
          </a:p>
          <a:p>
            <a:pPr lvl="1"/>
            <a:r>
              <a:rPr lang="en-US" sz="2400" b="1" dirty="0"/>
              <a:t>Measurement</a:t>
            </a:r>
            <a:r>
              <a:rPr lang="en-US" sz="2400" dirty="0"/>
              <a:t> – number of users</a:t>
            </a:r>
          </a:p>
          <a:p>
            <a:pPr lvl="1"/>
            <a:r>
              <a:rPr lang="en-US" sz="2400" b="1" dirty="0"/>
              <a:t>Frequency</a:t>
            </a:r>
            <a:r>
              <a:rPr lang="en-US" sz="2400" dirty="0"/>
              <a:t> – monthly, yearly</a:t>
            </a:r>
          </a:p>
          <a:p>
            <a:pPr lvl="1"/>
            <a:r>
              <a:rPr lang="en-US" sz="2400" b="1" dirty="0"/>
              <a:t>Cloud Delivery Model </a:t>
            </a:r>
            <a:r>
              <a:rPr lang="en-US" sz="2400" dirty="0"/>
              <a:t>– SaaS</a:t>
            </a:r>
          </a:p>
          <a:p>
            <a:pPr lvl="1"/>
            <a:r>
              <a:rPr lang="en-US" sz="2400" b="1" dirty="0"/>
              <a:t>Example</a:t>
            </a:r>
            <a:r>
              <a:rPr lang="en-US" sz="2400" dirty="0"/>
              <a:t> – $0.90/additional user per month</a:t>
            </a:r>
          </a:p>
          <a:p>
            <a:endParaRPr lang="en-US" sz="2400" dirty="0"/>
          </a:p>
        </p:txBody>
      </p:sp>
      <p:sp>
        <p:nvSpPr>
          <p:cNvPr id="5" name="Title 1">
            <a:extLst>
              <a:ext uri="{FF2B5EF4-FFF2-40B4-BE49-F238E27FC236}">
                <a16:creationId xmlns:a16="http://schemas.microsoft.com/office/drawing/2014/main" id="{F3221D25-8722-4901-B23D-B8FBFB5E728E}"/>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0E446399-C6F5-45CD-BC4A-60574DE22A8F}"/>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181654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606045" y="1433322"/>
            <a:ext cx="5937755" cy="720089"/>
          </a:xfrm>
        </p:spPr>
        <p:txBody>
          <a:bodyPr>
            <a:normAutofit fontScale="90000"/>
          </a:bodyPr>
          <a:lstStyle/>
          <a:p>
            <a:r>
              <a:rPr lang="en-US" sz="3600" dirty="0"/>
              <a:t>Cloud Service Usage (2)</a:t>
            </a:r>
          </a:p>
        </p:txBody>
      </p:sp>
      <p:sp>
        <p:nvSpPr>
          <p:cNvPr id="14" name="Content Placeholder 2"/>
          <p:cNvSpPr>
            <a:spLocks noGrp="1"/>
          </p:cNvSpPr>
          <p:nvPr>
            <p:ph idx="1"/>
          </p:nvPr>
        </p:nvSpPr>
        <p:spPr/>
        <p:txBody>
          <a:bodyPr>
            <a:normAutofit fontScale="92500" lnSpcReduction="20000"/>
          </a:bodyPr>
          <a:lstStyle/>
          <a:p>
            <a:r>
              <a:rPr lang="en-US" sz="2800" dirty="0"/>
              <a:t>Number of Transactions Users Metric</a:t>
            </a:r>
          </a:p>
          <a:p>
            <a:pPr lvl="1"/>
            <a:r>
              <a:rPr lang="en-US" sz="2400" b="1" dirty="0"/>
              <a:t>Description</a:t>
            </a:r>
            <a:r>
              <a:rPr lang="en-US" sz="2400" dirty="0"/>
              <a:t> – number of transactions served by the cloud service</a:t>
            </a:r>
          </a:p>
          <a:p>
            <a:pPr lvl="1"/>
            <a:r>
              <a:rPr lang="en-US" sz="2400" b="1" dirty="0"/>
              <a:t>Measurement</a:t>
            </a:r>
            <a:r>
              <a:rPr lang="en-US" sz="2400" dirty="0"/>
              <a:t> – number of transactions (request-response message exchanges)</a:t>
            </a:r>
          </a:p>
          <a:p>
            <a:pPr lvl="1"/>
            <a:r>
              <a:rPr lang="en-US" sz="2400" b="1" dirty="0"/>
              <a:t>Frequency</a:t>
            </a:r>
            <a:r>
              <a:rPr lang="en-US" sz="2400" dirty="0"/>
              <a:t> – continuous</a:t>
            </a:r>
          </a:p>
          <a:p>
            <a:pPr lvl="1"/>
            <a:r>
              <a:rPr lang="en-US" sz="2400" b="1" dirty="0"/>
              <a:t>Cloud Delivery Model </a:t>
            </a:r>
            <a:r>
              <a:rPr lang="en-US" sz="2400" dirty="0"/>
              <a:t>– PaaS, SaaS</a:t>
            </a:r>
          </a:p>
          <a:p>
            <a:pPr lvl="1"/>
            <a:r>
              <a:rPr lang="en-US" sz="2400" b="1" dirty="0"/>
              <a:t>Example</a:t>
            </a:r>
            <a:r>
              <a:rPr lang="en-US" sz="2400" dirty="0"/>
              <a:t> – $0.05 per 1,000 transactions</a:t>
            </a:r>
          </a:p>
        </p:txBody>
      </p:sp>
      <p:sp>
        <p:nvSpPr>
          <p:cNvPr id="5" name="Title 1">
            <a:extLst>
              <a:ext uri="{FF2B5EF4-FFF2-40B4-BE49-F238E27FC236}">
                <a16:creationId xmlns:a16="http://schemas.microsoft.com/office/drawing/2014/main" id="{091E5A34-D987-4E11-AC16-3CD8D2EE802D}"/>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2B729803-DC05-479B-B1C9-D11AD2C0B559}"/>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117685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8370CF-F5FB-574A-8753-DB265232D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4" y="720088"/>
            <a:ext cx="9084336" cy="6137911"/>
          </a:xfrm>
          <a:prstGeom prst="rect">
            <a:avLst/>
          </a:prstGeom>
        </p:spPr>
      </p:pic>
      <p:sp>
        <p:nvSpPr>
          <p:cNvPr id="4" name="Title 1">
            <a:extLst>
              <a:ext uri="{FF2B5EF4-FFF2-40B4-BE49-F238E27FC236}">
                <a16:creationId xmlns:a16="http://schemas.microsoft.com/office/drawing/2014/main" id="{EC038097-FBF1-48CE-9724-F4358A708DE3}"/>
              </a:ext>
            </a:extLst>
          </p:cNvPr>
          <p:cNvSpPr txBox="1">
            <a:spLocks/>
          </p:cNvSpPr>
          <p:nvPr/>
        </p:nvSpPr>
        <p:spPr>
          <a:xfrm>
            <a:off x="137966" y="781521"/>
            <a:ext cx="2483940" cy="1233424"/>
          </a:xfrm>
          <a:prstGeom prst="rect">
            <a:avLst/>
          </a:prstGeom>
        </p:spPr>
        <p:txBody>
          <a:bodyPr>
            <a:normAutofit lnSpcReduction="10000"/>
          </a:bodyPr>
          <a:lstStyle>
            <a:lvl1pPr marL="0" indent="0" algn="l" defTabSz="685800" rtl="0" eaLnBrk="1" latinLnBrk="0" hangingPunct="1">
              <a:lnSpc>
                <a:spcPct val="90000"/>
              </a:lnSpc>
              <a:spcBef>
                <a:spcPct val="0"/>
              </a:spcBef>
              <a:buFont typeface="Arial" pitchFamily="34" charset="0"/>
              <a:buNone/>
              <a:defRPr sz="2550" kern="1200">
                <a:solidFill>
                  <a:schemeClr val="tx2">
                    <a:lumMod val="75000"/>
                  </a:schemeClr>
                </a:solidFill>
                <a:latin typeface="+mj-lt"/>
                <a:ea typeface="+mj-ea"/>
                <a:cs typeface="+mj-cs"/>
              </a:defRPr>
            </a:lvl1pPr>
          </a:lstStyle>
          <a:p>
            <a:r>
              <a:rPr lang="en-US" sz="2800" dirty="0"/>
              <a:t>Cost </a:t>
            </a:r>
          </a:p>
          <a:p>
            <a:r>
              <a:rPr lang="en-US" sz="2800" dirty="0"/>
              <a:t>Management </a:t>
            </a:r>
          </a:p>
          <a:p>
            <a:r>
              <a:rPr lang="en-US" sz="2800" dirty="0"/>
              <a:t>Considerations</a:t>
            </a:r>
          </a:p>
        </p:txBody>
      </p:sp>
      <p:sp>
        <p:nvSpPr>
          <p:cNvPr id="5" name="Title 1">
            <a:extLst>
              <a:ext uri="{FF2B5EF4-FFF2-40B4-BE49-F238E27FC236}">
                <a16:creationId xmlns:a16="http://schemas.microsoft.com/office/drawing/2014/main" id="{E93DDDF7-041C-444B-BAF7-2B67A3137151}"/>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5C1F8AD8-5181-46C9-9217-75B3A9ABB86F}"/>
              </a:ext>
            </a:extLst>
          </p:cNvPr>
          <p:cNvPicPr preferRelativeResize="0"/>
          <p:nvPr/>
        </p:nvPicPr>
        <p:blipFill>
          <a:blip r:embed="rId3">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331825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fontScale="90000"/>
          </a:bodyPr>
          <a:lstStyle/>
          <a:p>
            <a:r>
              <a:rPr lang="en-US" sz="3600" dirty="0"/>
              <a:t>Cost Management Considerations</a:t>
            </a:r>
          </a:p>
        </p:txBody>
      </p:sp>
      <p:sp>
        <p:nvSpPr>
          <p:cNvPr id="14" name="Content Placeholder 2"/>
          <p:cNvSpPr>
            <a:spLocks noGrp="1"/>
          </p:cNvSpPr>
          <p:nvPr>
            <p:ph idx="1"/>
          </p:nvPr>
        </p:nvSpPr>
        <p:spPr/>
        <p:txBody>
          <a:bodyPr>
            <a:normAutofit fontScale="70000" lnSpcReduction="20000"/>
          </a:bodyPr>
          <a:lstStyle/>
          <a:p>
            <a:r>
              <a:rPr lang="en-US" sz="2000" dirty="0"/>
              <a:t>Cost management is often centered around the lifecycle phases of cloud services, as follows:</a:t>
            </a:r>
          </a:p>
          <a:p>
            <a:r>
              <a:rPr lang="en-US" sz="2000" b="1" dirty="0"/>
              <a:t>Cloud Service Design and Development </a:t>
            </a:r>
            <a:r>
              <a:rPr lang="en-US" sz="2000" dirty="0"/>
              <a:t>– During this stage, the vanilla pricing models and cost templates are typically defined by the organization delivering the cloud service.</a:t>
            </a:r>
          </a:p>
          <a:p>
            <a:r>
              <a:rPr lang="en-US" sz="2000" b="1" dirty="0"/>
              <a:t>Cloud Service Deployment </a:t>
            </a:r>
            <a:r>
              <a:rPr lang="en-US" sz="2000" dirty="0"/>
              <a:t>– Prior to and during the deployment of a cloud service, the backend architecture for usage measurement and billing-related data collection is determined and implemented, including the positioning of pay-per-use monitor and billing management system mechanisms.</a:t>
            </a:r>
          </a:p>
          <a:p>
            <a:r>
              <a:rPr lang="en-US" sz="2000" b="1" dirty="0"/>
              <a:t>Cloud Service Contracting </a:t>
            </a:r>
            <a:r>
              <a:rPr lang="en-US" sz="2000" dirty="0"/>
              <a:t>– This phase consists of negotiations between the cloud consumer and cloud provider with the goal of reaching a mutual agreement on rates based on usage cost metrics.</a:t>
            </a:r>
          </a:p>
          <a:p>
            <a:endParaRPr lang="en-US" sz="2000" dirty="0"/>
          </a:p>
        </p:txBody>
      </p:sp>
      <p:sp>
        <p:nvSpPr>
          <p:cNvPr id="5" name="Title 1">
            <a:extLst>
              <a:ext uri="{FF2B5EF4-FFF2-40B4-BE49-F238E27FC236}">
                <a16:creationId xmlns:a16="http://schemas.microsoft.com/office/drawing/2014/main" id="{45914F8A-105E-42FB-A4F2-7A7ABFE8A4BF}"/>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FD4792BE-5A75-4346-B30F-72CFAE23E6ED}"/>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286280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fontScale="90000"/>
          </a:bodyPr>
          <a:lstStyle/>
          <a:p>
            <a:r>
              <a:rPr lang="en-US" sz="3600" dirty="0"/>
              <a:t>Cost Management Considerations (2)</a:t>
            </a:r>
          </a:p>
        </p:txBody>
      </p:sp>
      <p:sp>
        <p:nvSpPr>
          <p:cNvPr id="14" name="Content Placeholder 2"/>
          <p:cNvSpPr>
            <a:spLocks noGrp="1"/>
          </p:cNvSpPr>
          <p:nvPr>
            <p:ph idx="1"/>
          </p:nvPr>
        </p:nvSpPr>
        <p:spPr/>
        <p:txBody>
          <a:bodyPr>
            <a:normAutofit fontScale="77500" lnSpcReduction="20000"/>
          </a:bodyPr>
          <a:lstStyle/>
          <a:p>
            <a:r>
              <a:rPr lang="en-US" sz="2000" b="1" dirty="0"/>
              <a:t>Cloud Service Offering </a:t>
            </a:r>
            <a:r>
              <a:rPr lang="en-US" sz="2000" dirty="0"/>
              <a:t>– This stage entails the concrete offering of a cloud service’s pricing models through cost templates, and any available customization options.</a:t>
            </a:r>
          </a:p>
          <a:p>
            <a:r>
              <a:rPr lang="en-US" sz="2000" b="1" dirty="0"/>
              <a:t>Cloud Service Provisioning </a:t>
            </a:r>
            <a:r>
              <a:rPr lang="en-US" sz="2000" dirty="0"/>
              <a:t>– Cloud service usage and instance creation thresholds may be imposed by the cloud provider or set by the cloud consumer. Either way, these and other provisioning options can impact usage costs and other fees.</a:t>
            </a:r>
          </a:p>
          <a:p>
            <a:r>
              <a:rPr lang="en-US" sz="2000" b="1" dirty="0"/>
              <a:t>Cloud Service Operation</a:t>
            </a:r>
            <a:r>
              <a:rPr lang="en-US" sz="2000" dirty="0"/>
              <a:t> – This is the phase during which active usage of the cloud service produces usage cost metric data.</a:t>
            </a:r>
          </a:p>
          <a:p>
            <a:r>
              <a:rPr lang="en-US" sz="2000" b="1" dirty="0"/>
              <a:t>Cloud Service Decommissioning </a:t>
            </a:r>
            <a:r>
              <a:rPr lang="en-US" sz="2000" dirty="0"/>
              <a:t>– When a cloud service is temporarily or permanently deactivated, statistical cost data may be archived.</a:t>
            </a:r>
          </a:p>
        </p:txBody>
      </p:sp>
      <p:sp>
        <p:nvSpPr>
          <p:cNvPr id="5" name="Title 1">
            <a:extLst>
              <a:ext uri="{FF2B5EF4-FFF2-40B4-BE49-F238E27FC236}">
                <a16:creationId xmlns:a16="http://schemas.microsoft.com/office/drawing/2014/main" id="{663D7004-328C-42BD-A058-26857C96B066}"/>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304F6221-1A21-4BF5-867B-CF0AEB9AC297}"/>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3714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8370CF-F5FB-574A-8753-DB265232DB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0" y="1182848"/>
            <a:ext cx="9136200" cy="5675152"/>
          </a:xfrm>
          <a:prstGeom prst="rect">
            <a:avLst/>
          </a:prstGeom>
        </p:spPr>
      </p:pic>
      <p:sp>
        <p:nvSpPr>
          <p:cNvPr id="4" name="Title 1">
            <a:extLst>
              <a:ext uri="{FF2B5EF4-FFF2-40B4-BE49-F238E27FC236}">
                <a16:creationId xmlns:a16="http://schemas.microsoft.com/office/drawing/2014/main" id="{EC038097-FBF1-48CE-9724-F4358A708DE3}"/>
              </a:ext>
            </a:extLst>
          </p:cNvPr>
          <p:cNvSpPr txBox="1">
            <a:spLocks/>
          </p:cNvSpPr>
          <p:nvPr/>
        </p:nvSpPr>
        <p:spPr>
          <a:xfrm>
            <a:off x="616218" y="704741"/>
            <a:ext cx="7132320" cy="636067"/>
          </a:xfrm>
          <a:prstGeom prst="rect">
            <a:avLst/>
          </a:prstGeom>
        </p:spPr>
        <p:txBody>
          <a:bodyPr>
            <a:normAutofit/>
          </a:bodyPr>
          <a:lstStyle>
            <a:lvl1pPr marL="0" indent="0" algn="l" defTabSz="685800" rtl="0" eaLnBrk="1" latinLnBrk="0" hangingPunct="1">
              <a:lnSpc>
                <a:spcPct val="90000"/>
              </a:lnSpc>
              <a:spcBef>
                <a:spcPct val="0"/>
              </a:spcBef>
              <a:buFont typeface="Arial" pitchFamily="34" charset="0"/>
              <a:buNone/>
              <a:defRPr sz="2550" kern="1200">
                <a:solidFill>
                  <a:schemeClr val="tx2">
                    <a:lumMod val="75000"/>
                  </a:schemeClr>
                </a:solidFill>
                <a:latin typeface="+mj-lt"/>
                <a:ea typeface="+mj-ea"/>
                <a:cs typeface="+mj-cs"/>
              </a:defRPr>
            </a:lvl1pPr>
          </a:lstStyle>
          <a:p>
            <a:r>
              <a:rPr lang="en-US" sz="2800" dirty="0"/>
              <a:t>Cost Management Considerations</a:t>
            </a:r>
          </a:p>
        </p:txBody>
      </p:sp>
      <p:sp>
        <p:nvSpPr>
          <p:cNvPr id="5" name="Title 1">
            <a:extLst>
              <a:ext uri="{FF2B5EF4-FFF2-40B4-BE49-F238E27FC236}">
                <a16:creationId xmlns:a16="http://schemas.microsoft.com/office/drawing/2014/main" id="{623DBB06-0EBA-4F83-9438-A892AE40EFFA}"/>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32A0FFCA-0DC5-4301-B155-A07B981CF370}"/>
              </a:ext>
            </a:extLst>
          </p:cNvPr>
          <p:cNvPicPr preferRelativeResize="0"/>
          <p:nvPr/>
        </p:nvPicPr>
        <p:blipFill>
          <a:blip r:embed="rId3">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62179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005840" y="860013"/>
            <a:ext cx="7132320" cy="571218"/>
          </a:xfrm>
        </p:spPr>
        <p:txBody>
          <a:bodyPr>
            <a:normAutofit fontScale="90000"/>
          </a:bodyPr>
          <a:lstStyle/>
          <a:p>
            <a:r>
              <a:rPr lang="en-US" sz="3600" dirty="0"/>
              <a:t>Pricing Models</a:t>
            </a:r>
          </a:p>
        </p:txBody>
      </p:sp>
      <p:sp>
        <p:nvSpPr>
          <p:cNvPr id="14" name="Content Placeholder 2"/>
          <p:cNvSpPr>
            <a:spLocks noGrp="1"/>
          </p:cNvSpPr>
          <p:nvPr>
            <p:ph idx="1"/>
          </p:nvPr>
        </p:nvSpPr>
        <p:spPr>
          <a:xfrm>
            <a:off x="667795" y="1571157"/>
            <a:ext cx="8115582" cy="5188598"/>
          </a:xfrm>
        </p:spPr>
        <p:txBody>
          <a:bodyPr>
            <a:normAutofit/>
          </a:bodyPr>
          <a:lstStyle/>
          <a:p>
            <a:r>
              <a:rPr lang="en-US" sz="2400" dirty="0"/>
              <a:t>The pricing models used by cloud providers are defined using templates that specify unit costs for fine-grained resource usage according to usage cost metrics. </a:t>
            </a:r>
          </a:p>
          <a:p>
            <a:endParaRPr lang="en-US" sz="2400" dirty="0"/>
          </a:p>
          <a:p>
            <a:r>
              <a:rPr lang="en-US" sz="2400" dirty="0"/>
              <a:t>Various factors can influence a pricing model, such as:</a:t>
            </a:r>
          </a:p>
          <a:p>
            <a:pPr lvl="1"/>
            <a:r>
              <a:rPr lang="en-US" sz="2400" b="1" dirty="0"/>
              <a:t>market competition </a:t>
            </a:r>
            <a:r>
              <a:rPr lang="en-US" sz="2400" dirty="0"/>
              <a:t>and regulatory requirements.</a:t>
            </a:r>
          </a:p>
          <a:p>
            <a:pPr lvl="1"/>
            <a:r>
              <a:rPr lang="en-US" sz="2400" b="1" dirty="0"/>
              <a:t>overhead</a:t>
            </a:r>
            <a:r>
              <a:rPr lang="en-US" sz="2400" dirty="0"/>
              <a:t> incurred during the design, development, deployment, and operation of cloud services and other IT resources.</a:t>
            </a:r>
          </a:p>
          <a:p>
            <a:pPr lvl="1"/>
            <a:r>
              <a:rPr lang="en-US" sz="2400" b="1" dirty="0"/>
              <a:t>opportunities</a:t>
            </a:r>
            <a:r>
              <a:rPr lang="en-US" sz="2400" dirty="0"/>
              <a:t> to reduce expenses via IT resource sharing and data center optimization.</a:t>
            </a:r>
          </a:p>
        </p:txBody>
      </p:sp>
      <p:sp>
        <p:nvSpPr>
          <p:cNvPr id="5" name="Title 1">
            <a:extLst>
              <a:ext uri="{FF2B5EF4-FFF2-40B4-BE49-F238E27FC236}">
                <a16:creationId xmlns:a16="http://schemas.microsoft.com/office/drawing/2014/main" id="{D5A4AEAC-761E-40BF-983D-B96406A3E4A9}"/>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861DF71F-4624-463C-A0FB-7261707072D2}"/>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299685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normAutofit fontScale="90000"/>
          </a:bodyPr>
          <a:lstStyle/>
          <a:p>
            <a:r>
              <a:rPr lang="en-US" sz="3600" dirty="0"/>
              <a:t>Business Cost Metrics</a:t>
            </a:r>
          </a:p>
        </p:txBody>
      </p:sp>
      <p:sp>
        <p:nvSpPr>
          <p:cNvPr id="14" name="Content Placeholder 2"/>
          <p:cNvSpPr>
            <a:spLocks noGrp="1"/>
          </p:cNvSpPr>
          <p:nvPr>
            <p:ph idx="1"/>
          </p:nvPr>
        </p:nvSpPr>
        <p:spPr/>
        <p:txBody>
          <a:bodyPr>
            <a:normAutofit lnSpcReduction="10000"/>
          </a:bodyPr>
          <a:lstStyle/>
          <a:p>
            <a:r>
              <a:rPr lang="en-US" sz="2400" dirty="0"/>
              <a:t>the common types of </a:t>
            </a:r>
            <a:r>
              <a:rPr lang="en-US" sz="2400" b="1" dirty="0"/>
              <a:t>metrics </a:t>
            </a:r>
          </a:p>
          <a:p>
            <a:pPr lvl="1"/>
            <a:r>
              <a:rPr lang="en-US" sz="2400" dirty="0"/>
              <a:t>used to </a:t>
            </a:r>
            <a:r>
              <a:rPr lang="en-US" sz="2400" b="1" dirty="0"/>
              <a:t>evaluate</a:t>
            </a:r>
            <a:r>
              <a:rPr lang="en-US" sz="2400" dirty="0"/>
              <a:t> </a:t>
            </a:r>
          </a:p>
          <a:p>
            <a:pPr lvl="2"/>
            <a:r>
              <a:rPr lang="en-US" sz="2400" dirty="0"/>
              <a:t>the estimated </a:t>
            </a:r>
            <a:r>
              <a:rPr lang="en-US" sz="2400" b="1" dirty="0"/>
              <a:t>costs</a:t>
            </a:r>
            <a:r>
              <a:rPr lang="en-US" sz="2400" dirty="0"/>
              <a:t> </a:t>
            </a:r>
          </a:p>
          <a:p>
            <a:pPr lvl="2"/>
            <a:r>
              <a:rPr lang="en-US" sz="2400" b="1" dirty="0"/>
              <a:t>business</a:t>
            </a:r>
            <a:r>
              <a:rPr lang="en-US" sz="2400" dirty="0"/>
              <a:t> </a:t>
            </a:r>
            <a:r>
              <a:rPr lang="en-US" sz="2400" b="1" dirty="0"/>
              <a:t>value</a:t>
            </a:r>
            <a:r>
              <a:rPr lang="en-US" sz="2400" dirty="0"/>
              <a:t> of </a:t>
            </a:r>
          </a:p>
          <a:p>
            <a:pPr lvl="3"/>
            <a:r>
              <a:rPr lang="en-US" sz="2400" dirty="0"/>
              <a:t>leasing </a:t>
            </a:r>
            <a:r>
              <a:rPr lang="en-US" sz="2400" b="1" dirty="0"/>
              <a:t>cloud-based</a:t>
            </a:r>
            <a:r>
              <a:rPr lang="en-US" sz="2400" dirty="0"/>
              <a:t> IT resources when compared to the purchase of </a:t>
            </a:r>
            <a:r>
              <a:rPr lang="en-US" sz="2400" b="1" dirty="0"/>
              <a:t>on-premise</a:t>
            </a:r>
            <a:r>
              <a:rPr lang="en-US" sz="2400" dirty="0"/>
              <a:t> IT resources.</a:t>
            </a:r>
          </a:p>
        </p:txBody>
      </p:sp>
      <p:sp>
        <p:nvSpPr>
          <p:cNvPr id="5" name="Title 1">
            <a:extLst>
              <a:ext uri="{FF2B5EF4-FFF2-40B4-BE49-F238E27FC236}">
                <a16:creationId xmlns:a16="http://schemas.microsoft.com/office/drawing/2014/main" id="{EC68FE93-1D60-4C24-9E07-5896506E48B1}"/>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7E19B08D-D1C8-43EB-AAB9-672A720A8E13}"/>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205241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947117" y="1028989"/>
            <a:ext cx="7132320" cy="571218"/>
          </a:xfrm>
        </p:spPr>
        <p:txBody>
          <a:bodyPr>
            <a:normAutofit fontScale="90000"/>
          </a:bodyPr>
          <a:lstStyle/>
          <a:p>
            <a:r>
              <a:rPr lang="en-US" sz="3600" dirty="0"/>
              <a:t>Pricing Models (2)</a:t>
            </a:r>
          </a:p>
        </p:txBody>
      </p:sp>
      <p:sp>
        <p:nvSpPr>
          <p:cNvPr id="14" name="Content Placeholder 2"/>
          <p:cNvSpPr>
            <a:spLocks noGrp="1"/>
          </p:cNvSpPr>
          <p:nvPr>
            <p:ph idx="1"/>
          </p:nvPr>
        </p:nvSpPr>
        <p:spPr>
          <a:xfrm>
            <a:off x="7800" y="2113800"/>
            <a:ext cx="8883226" cy="5312736"/>
          </a:xfrm>
        </p:spPr>
        <p:txBody>
          <a:bodyPr>
            <a:normAutofit/>
          </a:bodyPr>
          <a:lstStyle/>
          <a:p>
            <a:r>
              <a:rPr lang="en-US" sz="2400" dirty="0"/>
              <a:t>A </a:t>
            </a:r>
            <a:r>
              <a:rPr lang="en-US" sz="2400" b="1" dirty="0"/>
              <a:t>pricing model </a:t>
            </a:r>
            <a:r>
              <a:rPr lang="en-US" sz="2400" dirty="0"/>
              <a:t>can contain </a:t>
            </a:r>
            <a:r>
              <a:rPr lang="en-US" sz="2400" b="1" dirty="0"/>
              <a:t>multiple</a:t>
            </a:r>
            <a:r>
              <a:rPr lang="en-US" sz="2400" dirty="0"/>
              <a:t> price templates, </a:t>
            </a:r>
          </a:p>
          <a:p>
            <a:pPr lvl="1"/>
            <a:r>
              <a:rPr lang="en-US" sz="2250" dirty="0"/>
              <a:t>whose formulation is </a:t>
            </a:r>
            <a:r>
              <a:rPr lang="en-US" sz="2250" b="1" dirty="0"/>
              <a:t>determined</a:t>
            </a:r>
            <a:r>
              <a:rPr lang="en-US" sz="2250" dirty="0"/>
              <a:t> by </a:t>
            </a:r>
            <a:r>
              <a:rPr lang="en-US" sz="2250" b="1" dirty="0"/>
              <a:t>variables</a:t>
            </a:r>
            <a:r>
              <a:rPr lang="en-US" sz="2250" dirty="0"/>
              <a:t> like:</a:t>
            </a:r>
          </a:p>
          <a:p>
            <a:pPr lvl="1"/>
            <a:endParaRPr lang="en-US" sz="2000" b="1" dirty="0"/>
          </a:p>
          <a:p>
            <a:pPr lvl="1"/>
            <a:r>
              <a:rPr lang="en-US" sz="2000" b="1" dirty="0"/>
              <a:t>Cost Metrics and Associated Prices</a:t>
            </a:r>
            <a:r>
              <a:rPr lang="en-US" sz="2000" dirty="0"/>
              <a:t> – </a:t>
            </a:r>
          </a:p>
          <a:p>
            <a:pPr lvl="2"/>
            <a:r>
              <a:rPr lang="en-US" sz="1850" dirty="0"/>
              <a:t>These are costs that are dependent on the type of IT resource allocation (such as on-demand versus reserved allocation).</a:t>
            </a:r>
          </a:p>
          <a:p>
            <a:pPr lvl="1"/>
            <a:endParaRPr lang="en-US" sz="2000" b="1" dirty="0"/>
          </a:p>
          <a:p>
            <a:pPr lvl="1"/>
            <a:r>
              <a:rPr lang="en-US" sz="2000" b="1" dirty="0"/>
              <a:t>Fixed and Variable Rates Definitions </a:t>
            </a:r>
            <a:r>
              <a:rPr lang="en-US" sz="2000" dirty="0"/>
              <a:t>– </a:t>
            </a:r>
          </a:p>
          <a:p>
            <a:pPr lvl="2"/>
            <a:r>
              <a:rPr lang="en-US" sz="1850" dirty="0"/>
              <a:t>Fixed rates are based on resource allocation and define the usage quotas included in the fixed price, while variable rates are aligned with actual resource usage.</a:t>
            </a:r>
          </a:p>
        </p:txBody>
      </p:sp>
      <p:sp>
        <p:nvSpPr>
          <p:cNvPr id="5" name="Title 1">
            <a:extLst>
              <a:ext uri="{FF2B5EF4-FFF2-40B4-BE49-F238E27FC236}">
                <a16:creationId xmlns:a16="http://schemas.microsoft.com/office/drawing/2014/main" id="{CFB889D4-326D-4810-85A8-50D629391C5F}"/>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8442B51A-75A0-4D7A-99DA-140A85181D5F}"/>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115028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005840" y="812739"/>
            <a:ext cx="7132320" cy="571218"/>
          </a:xfrm>
        </p:spPr>
        <p:txBody>
          <a:bodyPr>
            <a:normAutofit fontScale="90000"/>
          </a:bodyPr>
          <a:lstStyle/>
          <a:p>
            <a:r>
              <a:rPr lang="en-US" sz="3600" dirty="0"/>
              <a:t>Pricing Models (2)</a:t>
            </a:r>
          </a:p>
        </p:txBody>
      </p:sp>
      <p:sp>
        <p:nvSpPr>
          <p:cNvPr id="14" name="Content Placeholder 2"/>
          <p:cNvSpPr>
            <a:spLocks noGrp="1"/>
          </p:cNvSpPr>
          <p:nvPr>
            <p:ph idx="1"/>
          </p:nvPr>
        </p:nvSpPr>
        <p:spPr>
          <a:xfrm>
            <a:off x="130387" y="1383958"/>
            <a:ext cx="8883226" cy="5312736"/>
          </a:xfrm>
        </p:spPr>
        <p:txBody>
          <a:bodyPr>
            <a:normAutofit/>
          </a:bodyPr>
          <a:lstStyle/>
          <a:p>
            <a:r>
              <a:rPr lang="en-US" sz="2400" dirty="0"/>
              <a:t>A pricing model can contain multiple price templates, whose formulation is determined by variables like:</a:t>
            </a:r>
          </a:p>
          <a:p>
            <a:pPr lvl="1"/>
            <a:endParaRPr lang="en-US" sz="2000" b="1" dirty="0"/>
          </a:p>
          <a:p>
            <a:pPr lvl="1"/>
            <a:r>
              <a:rPr lang="en-US" sz="2000" b="1" dirty="0"/>
              <a:t>Volume Discounts </a:t>
            </a:r>
            <a:r>
              <a:rPr lang="en-US" sz="2000" dirty="0"/>
              <a:t>–</a:t>
            </a:r>
          </a:p>
          <a:p>
            <a:pPr lvl="2"/>
            <a:r>
              <a:rPr lang="en-US" sz="1850" dirty="0"/>
              <a:t> More IT resources are consumed as the degree of IT resource scaling progressively increases, thereby possibly qualifying a cloud consumer for higher discounts.</a:t>
            </a:r>
          </a:p>
          <a:p>
            <a:pPr lvl="1"/>
            <a:endParaRPr lang="en-US" sz="2000" b="1" dirty="0"/>
          </a:p>
          <a:p>
            <a:pPr lvl="1"/>
            <a:r>
              <a:rPr lang="en-US" sz="2000" b="1" dirty="0"/>
              <a:t>Cost and Price Customization Options </a:t>
            </a:r>
            <a:r>
              <a:rPr lang="en-US" sz="2000" dirty="0"/>
              <a:t>– </a:t>
            </a:r>
          </a:p>
          <a:p>
            <a:pPr lvl="2"/>
            <a:r>
              <a:rPr lang="en-US" sz="1850" dirty="0"/>
              <a:t>This variable is associated with payment options and schedules. For example, cloud consumers may be able to choose </a:t>
            </a:r>
          </a:p>
          <a:p>
            <a:pPr lvl="3"/>
            <a:r>
              <a:rPr lang="en-US" sz="1700" dirty="0"/>
              <a:t>monthly, </a:t>
            </a:r>
          </a:p>
          <a:p>
            <a:pPr lvl="3"/>
            <a:r>
              <a:rPr lang="en-US" sz="1700" dirty="0"/>
              <a:t>semi-annual, or </a:t>
            </a:r>
          </a:p>
          <a:p>
            <a:pPr lvl="3"/>
            <a:r>
              <a:rPr lang="en-US" sz="1700" dirty="0"/>
              <a:t>annual payment installments.</a:t>
            </a:r>
          </a:p>
        </p:txBody>
      </p:sp>
      <p:sp>
        <p:nvSpPr>
          <p:cNvPr id="5" name="Title 1">
            <a:extLst>
              <a:ext uri="{FF2B5EF4-FFF2-40B4-BE49-F238E27FC236}">
                <a16:creationId xmlns:a16="http://schemas.microsoft.com/office/drawing/2014/main" id="{5947D393-D190-4825-B6C8-CAFA60CB4EE9}"/>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92C7150B-23A9-424B-BACC-3692CA1A965D}"/>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233863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924481" y="911914"/>
            <a:ext cx="7132320" cy="638951"/>
          </a:xfrm>
        </p:spPr>
        <p:txBody>
          <a:bodyPr>
            <a:normAutofit fontScale="90000"/>
          </a:bodyPr>
          <a:lstStyle/>
          <a:p>
            <a:r>
              <a:rPr lang="en-US" sz="3600" dirty="0"/>
              <a:t>Additional Considerations</a:t>
            </a:r>
          </a:p>
        </p:txBody>
      </p:sp>
      <p:sp>
        <p:nvSpPr>
          <p:cNvPr id="14" name="Content Placeholder 2"/>
          <p:cNvSpPr>
            <a:spLocks noGrp="1"/>
          </p:cNvSpPr>
          <p:nvPr>
            <p:ph idx="1"/>
          </p:nvPr>
        </p:nvSpPr>
        <p:spPr>
          <a:xfrm>
            <a:off x="336895" y="1742691"/>
            <a:ext cx="8307493" cy="4854992"/>
          </a:xfrm>
        </p:spPr>
        <p:txBody>
          <a:bodyPr>
            <a:normAutofit fontScale="92500" lnSpcReduction="10000"/>
          </a:bodyPr>
          <a:lstStyle/>
          <a:p>
            <a:r>
              <a:rPr lang="en-US" sz="2400" dirty="0"/>
              <a:t>Negotiation –</a:t>
            </a:r>
          </a:p>
          <a:p>
            <a:pPr lvl="1"/>
            <a:r>
              <a:rPr lang="en-US" sz="2250" dirty="0"/>
              <a:t> Cloud provider pricing is often open to negotiation, especially for customers willing to commit to higher volumes or longer terms. </a:t>
            </a:r>
          </a:p>
          <a:p>
            <a:endParaRPr lang="en-US" sz="2400" dirty="0"/>
          </a:p>
          <a:p>
            <a:r>
              <a:rPr lang="en-US" sz="2400" dirty="0"/>
              <a:t>Payment Options – </a:t>
            </a:r>
          </a:p>
          <a:p>
            <a:pPr lvl="1"/>
            <a:r>
              <a:rPr lang="en-US" sz="2250" dirty="0"/>
              <a:t>pre-payment</a:t>
            </a:r>
          </a:p>
          <a:p>
            <a:pPr lvl="1"/>
            <a:r>
              <a:rPr lang="en-US" sz="2250" dirty="0"/>
              <a:t>post-payment. </a:t>
            </a:r>
          </a:p>
          <a:p>
            <a:endParaRPr lang="en-US" sz="2400" dirty="0"/>
          </a:p>
          <a:p>
            <a:r>
              <a:rPr lang="en-US" sz="2400" dirty="0"/>
              <a:t>Cost Archiving – </a:t>
            </a:r>
          </a:p>
          <a:p>
            <a:pPr lvl="1"/>
            <a:r>
              <a:rPr lang="en-US" sz="2250" dirty="0"/>
              <a:t>By tracking historical billing information both cloud providers and cloud consumers can generate insightful reports that help identify usage and financial trends.</a:t>
            </a:r>
          </a:p>
        </p:txBody>
      </p:sp>
      <p:sp>
        <p:nvSpPr>
          <p:cNvPr id="5" name="Title 1">
            <a:extLst>
              <a:ext uri="{FF2B5EF4-FFF2-40B4-BE49-F238E27FC236}">
                <a16:creationId xmlns:a16="http://schemas.microsoft.com/office/drawing/2014/main" id="{29000ED9-C0FE-4E7A-8DF8-ED7A549271DD}"/>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0F168556-D5BD-4146-A4E4-125939CD21E0}"/>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2774583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005840" y="726376"/>
            <a:ext cx="7132320" cy="717973"/>
          </a:xfrm>
        </p:spPr>
        <p:txBody>
          <a:bodyPr>
            <a:normAutofit fontScale="90000"/>
          </a:bodyPr>
          <a:lstStyle/>
          <a:p>
            <a:r>
              <a:rPr lang="en-US" sz="3600" dirty="0"/>
              <a:t>Business Cost Metrics</a:t>
            </a:r>
          </a:p>
        </p:txBody>
      </p:sp>
      <p:sp>
        <p:nvSpPr>
          <p:cNvPr id="14" name="Content Placeholder 2"/>
          <p:cNvSpPr>
            <a:spLocks noGrp="1"/>
          </p:cNvSpPr>
          <p:nvPr>
            <p:ph idx="1"/>
          </p:nvPr>
        </p:nvSpPr>
        <p:spPr>
          <a:xfrm>
            <a:off x="1005840" y="1512451"/>
            <a:ext cx="7132320" cy="5339645"/>
          </a:xfrm>
        </p:spPr>
        <p:txBody>
          <a:bodyPr>
            <a:normAutofit/>
          </a:bodyPr>
          <a:lstStyle/>
          <a:p>
            <a:r>
              <a:rPr lang="en-US" sz="2000" dirty="0"/>
              <a:t>Up-front costs (CAPEX- Capital Expenditure) </a:t>
            </a:r>
          </a:p>
          <a:p>
            <a:pPr lvl="1"/>
            <a:r>
              <a:rPr lang="en-US" sz="1850" dirty="0"/>
              <a:t>are associated with the initial investments that organizations need to make in order to fund the IT resources they intend to use. </a:t>
            </a:r>
          </a:p>
          <a:p>
            <a:endParaRPr lang="en-US" sz="2000" dirty="0"/>
          </a:p>
          <a:p>
            <a:endParaRPr lang="en-US" sz="2000" dirty="0"/>
          </a:p>
          <a:p>
            <a:endParaRPr lang="en-US" sz="2000" dirty="0"/>
          </a:p>
          <a:p>
            <a:endParaRPr lang="en-US" sz="2000" dirty="0"/>
          </a:p>
          <a:p>
            <a:pPr lvl="1"/>
            <a:r>
              <a:rPr lang="en-US" sz="1850" dirty="0"/>
              <a:t>Up-front costs for the </a:t>
            </a:r>
            <a:r>
              <a:rPr lang="en-US" sz="1850" u="sng" dirty="0"/>
              <a:t>purchase</a:t>
            </a:r>
            <a:r>
              <a:rPr lang="en-US" sz="1850" dirty="0"/>
              <a:t> and </a:t>
            </a:r>
            <a:r>
              <a:rPr lang="en-US" sz="1850" u="sng" dirty="0"/>
              <a:t>deployment</a:t>
            </a:r>
            <a:r>
              <a:rPr lang="en-US" sz="1850" dirty="0"/>
              <a:t> of </a:t>
            </a:r>
            <a:r>
              <a:rPr lang="en-US" sz="1850" b="1" dirty="0"/>
              <a:t>on-premise</a:t>
            </a:r>
            <a:r>
              <a:rPr lang="en-US" sz="1850" dirty="0"/>
              <a:t> IT resources tend to </a:t>
            </a:r>
            <a:r>
              <a:rPr lang="en-US" sz="1850" b="1" dirty="0"/>
              <a:t>be high</a:t>
            </a:r>
            <a:r>
              <a:rPr lang="en-US" sz="1850" dirty="0"/>
              <a:t>. </a:t>
            </a:r>
          </a:p>
          <a:p>
            <a:pPr lvl="2"/>
            <a:r>
              <a:rPr lang="en-US" sz="1700" dirty="0"/>
              <a:t>HW, SW, labor, </a:t>
            </a:r>
          </a:p>
          <a:p>
            <a:pPr lvl="1"/>
            <a:endParaRPr lang="en-US" sz="1850" dirty="0"/>
          </a:p>
          <a:p>
            <a:pPr lvl="1"/>
            <a:r>
              <a:rPr lang="en-US" sz="1850" dirty="0"/>
              <a:t>“Up-front costs for the leasing of </a:t>
            </a:r>
            <a:r>
              <a:rPr lang="en-US" sz="1850" b="1" dirty="0"/>
              <a:t>cloud-based IT </a:t>
            </a:r>
            <a:r>
              <a:rPr lang="en-US" sz="1850" dirty="0"/>
              <a:t>resources tend to </a:t>
            </a:r>
            <a:r>
              <a:rPr lang="en-US" sz="1850" b="1" dirty="0"/>
              <a:t>be low.</a:t>
            </a:r>
          </a:p>
        </p:txBody>
      </p:sp>
      <p:graphicFrame>
        <p:nvGraphicFramePr>
          <p:cNvPr id="2" name="Diagram 1">
            <a:extLst>
              <a:ext uri="{FF2B5EF4-FFF2-40B4-BE49-F238E27FC236}">
                <a16:creationId xmlns:a16="http://schemas.microsoft.com/office/drawing/2014/main" id="{0EE7E8A8-0832-48FF-A760-C403EC6A9B2B}"/>
              </a:ext>
            </a:extLst>
          </p:cNvPr>
          <p:cNvGraphicFramePr/>
          <p:nvPr>
            <p:extLst>
              <p:ext uri="{D42A27DB-BD31-4B8C-83A1-F6EECF244321}">
                <p14:modId xmlns:p14="http://schemas.microsoft.com/office/powerpoint/2010/main" val="713122655"/>
              </p:ext>
            </p:extLst>
          </p:nvPr>
        </p:nvGraphicFramePr>
        <p:xfrm>
          <a:off x="1005840" y="2814906"/>
          <a:ext cx="7540978" cy="1367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0D0A3F84-6A31-448B-BDF6-FFBE4C649B8E}"/>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7" name="Google Shape;17;p2">
            <a:extLst>
              <a:ext uri="{FF2B5EF4-FFF2-40B4-BE49-F238E27FC236}">
                <a16:creationId xmlns:a16="http://schemas.microsoft.com/office/drawing/2014/main" id="{A3190F52-5702-4E25-944C-C315320DC766}"/>
              </a:ext>
            </a:extLst>
          </p:cNvPr>
          <p:cNvPicPr preferRelativeResize="0"/>
          <p:nvPr/>
        </p:nvPicPr>
        <p:blipFill>
          <a:blip r:embed="rId7">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216443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005839" y="720089"/>
            <a:ext cx="7132320" cy="729262"/>
          </a:xfrm>
        </p:spPr>
        <p:txBody>
          <a:bodyPr>
            <a:normAutofit fontScale="90000"/>
          </a:bodyPr>
          <a:lstStyle/>
          <a:p>
            <a:r>
              <a:rPr lang="en-US" sz="3600" dirty="0"/>
              <a:t>Business Cost Metrics</a:t>
            </a:r>
          </a:p>
        </p:txBody>
      </p:sp>
      <p:sp>
        <p:nvSpPr>
          <p:cNvPr id="14" name="Content Placeholder 2"/>
          <p:cNvSpPr>
            <a:spLocks noGrp="1"/>
          </p:cNvSpPr>
          <p:nvPr>
            <p:ph idx="1"/>
          </p:nvPr>
        </p:nvSpPr>
        <p:spPr>
          <a:xfrm>
            <a:off x="176168" y="1683967"/>
            <a:ext cx="8791662" cy="4945303"/>
          </a:xfrm>
        </p:spPr>
        <p:txBody>
          <a:bodyPr>
            <a:noAutofit/>
          </a:bodyPr>
          <a:lstStyle/>
          <a:p>
            <a:r>
              <a:rPr lang="en-US" sz="2400" dirty="0"/>
              <a:t>On-going costs (OPEX-Operational Expenditure) </a:t>
            </a:r>
          </a:p>
          <a:p>
            <a:pPr lvl="1"/>
            <a:r>
              <a:rPr lang="en-US" sz="2400" dirty="0"/>
              <a:t>represent the expenses required by an organization to run and maintain IT resources it uses.</a:t>
            </a:r>
          </a:p>
          <a:p>
            <a:pPr lvl="1"/>
            <a:endParaRPr lang="en-US" sz="2400" dirty="0"/>
          </a:p>
          <a:p>
            <a:pPr lvl="1"/>
            <a:endParaRPr lang="en-US" sz="2400" dirty="0"/>
          </a:p>
          <a:p>
            <a:pPr lvl="1"/>
            <a:r>
              <a:rPr lang="en-US" sz="2400" dirty="0"/>
              <a:t>On-going costs for the operation of on-premise IT resources can vary.</a:t>
            </a:r>
          </a:p>
          <a:p>
            <a:pPr lvl="2"/>
            <a:r>
              <a:rPr lang="en-US" sz="1800" dirty="0"/>
              <a:t>licensing fees, electricity, insurance, and labor.</a:t>
            </a:r>
          </a:p>
          <a:p>
            <a:pPr lvl="1"/>
            <a:r>
              <a:rPr lang="en-US" sz="2400" dirty="0"/>
              <a:t>On-going costs for the operation of cloud-based IT resources can also </a:t>
            </a:r>
            <a:r>
              <a:rPr lang="en-US" sz="2400" b="1" dirty="0"/>
              <a:t>vary</a:t>
            </a:r>
            <a:r>
              <a:rPr lang="en-US" sz="2400" dirty="0"/>
              <a:t>, but often </a:t>
            </a:r>
            <a:r>
              <a:rPr lang="en-US" sz="2400" b="1" dirty="0"/>
              <a:t>exceed</a:t>
            </a:r>
            <a:r>
              <a:rPr lang="en-US" sz="2400" dirty="0"/>
              <a:t> the on-going costs of on-premise IT resources (especially over a longer period of time). </a:t>
            </a:r>
          </a:p>
          <a:p>
            <a:pPr lvl="2"/>
            <a:r>
              <a:rPr lang="en-US" sz="1650" dirty="0"/>
              <a:t>virtual hardware leasing fees, bandwidth usage fees, licensing fees, and labor.</a:t>
            </a:r>
          </a:p>
        </p:txBody>
      </p:sp>
      <p:graphicFrame>
        <p:nvGraphicFramePr>
          <p:cNvPr id="4" name="Diagram 3">
            <a:extLst>
              <a:ext uri="{FF2B5EF4-FFF2-40B4-BE49-F238E27FC236}">
                <a16:creationId xmlns:a16="http://schemas.microsoft.com/office/drawing/2014/main" id="{FEC67EFD-8435-4236-9FF1-25771BC14BAB}"/>
              </a:ext>
            </a:extLst>
          </p:cNvPr>
          <p:cNvGraphicFramePr/>
          <p:nvPr>
            <p:extLst>
              <p:ext uri="{D42A27DB-BD31-4B8C-83A1-F6EECF244321}">
                <p14:modId xmlns:p14="http://schemas.microsoft.com/office/powerpoint/2010/main" val="1587129056"/>
              </p:ext>
            </p:extLst>
          </p:nvPr>
        </p:nvGraphicFramePr>
        <p:xfrm>
          <a:off x="322706" y="2989791"/>
          <a:ext cx="5643316" cy="8784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23CFFB9D-DD40-4D47-B427-AC68E04C78BA}"/>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7" name="Google Shape;17;p2">
            <a:extLst>
              <a:ext uri="{FF2B5EF4-FFF2-40B4-BE49-F238E27FC236}">
                <a16:creationId xmlns:a16="http://schemas.microsoft.com/office/drawing/2014/main" id="{82DC2D60-0FB5-4267-8A9F-A3EDF8D4CCB3}"/>
              </a:ext>
            </a:extLst>
          </p:cNvPr>
          <p:cNvPicPr preferRelativeResize="0"/>
          <p:nvPr/>
        </p:nvPicPr>
        <p:blipFill>
          <a:blip r:embed="rId7">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111993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896571" y="936304"/>
            <a:ext cx="7132320" cy="808284"/>
          </a:xfrm>
        </p:spPr>
        <p:txBody>
          <a:bodyPr>
            <a:normAutofit fontScale="90000"/>
          </a:bodyPr>
          <a:lstStyle/>
          <a:p>
            <a:r>
              <a:rPr lang="en-US" sz="3600" dirty="0"/>
              <a:t>Business Cost Metrics (2)</a:t>
            </a:r>
          </a:p>
        </p:txBody>
      </p:sp>
      <p:sp>
        <p:nvSpPr>
          <p:cNvPr id="14" name="Content Placeholder 2"/>
          <p:cNvSpPr>
            <a:spLocks noGrp="1"/>
          </p:cNvSpPr>
          <p:nvPr>
            <p:ph idx="1"/>
          </p:nvPr>
        </p:nvSpPr>
        <p:spPr>
          <a:xfrm>
            <a:off x="483962" y="1960805"/>
            <a:ext cx="7957538" cy="4787258"/>
          </a:xfrm>
        </p:spPr>
        <p:txBody>
          <a:bodyPr>
            <a:normAutofit fontScale="92500"/>
          </a:bodyPr>
          <a:lstStyle/>
          <a:p>
            <a:r>
              <a:rPr lang="en-US" sz="2400" dirty="0"/>
              <a:t>Additional costs -</a:t>
            </a:r>
          </a:p>
          <a:p>
            <a:pPr lvl="1"/>
            <a:r>
              <a:rPr lang="en-US" sz="2400" b="1" dirty="0"/>
              <a:t>Cost of capital </a:t>
            </a:r>
            <a:r>
              <a:rPr lang="en-US" sz="2400" dirty="0"/>
              <a:t>– cost incurred during raising funds.</a:t>
            </a:r>
          </a:p>
          <a:p>
            <a:pPr lvl="1"/>
            <a:endParaRPr lang="en-US" sz="2400" dirty="0"/>
          </a:p>
          <a:p>
            <a:pPr lvl="1"/>
            <a:r>
              <a:rPr lang="en-US" sz="2400" b="1" dirty="0"/>
              <a:t>Sunk costs </a:t>
            </a:r>
            <a:r>
              <a:rPr lang="en-US" sz="2400" dirty="0"/>
              <a:t>– prior investment in IT resources (Sunk vs. Up-front)</a:t>
            </a:r>
          </a:p>
          <a:p>
            <a:pPr lvl="1"/>
            <a:endParaRPr lang="en-US" sz="2400" dirty="0"/>
          </a:p>
          <a:p>
            <a:pPr lvl="1"/>
            <a:r>
              <a:rPr lang="en-US" sz="2400" b="1" dirty="0"/>
              <a:t>Integration costs </a:t>
            </a:r>
            <a:r>
              <a:rPr lang="en-US" sz="2400" dirty="0"/>
              <a:t>– to ensure compatibility in a new cloud environment (or new IT premise in foreign environment).</a:t>
            </a:r>
          </a:p>
          <a:p>
            <a:pPr lvl="1"/>
            <a:endParaRPr lang="en-US" sz="2400" dirty="0"/>
          </a:p>
          <a:p>
            <a:pPr lvl="1"/>
            <a:r>
              <a:rPr lang="en-US" sz="2400" b="1" dirty="0"/>
              <a:t>Locked-in cost </a:t>
            </a:r>
            <a:r>
              <a:rPr lang="en-US" sz="2400" dirty="0"/>
              <a:t>– cost incurred by port (move) IT resources from one cloud to another.</a:t>
            </a:r>
          </a:p>
        </p:txBody>
      </p:sp>
      <p:sp>
        <p:nvSpPr>
          <p:cNvPr id="5" name="Title 1">
            <a:extLst>
              <a:ext uri="{FF2B5EF4-FFF2-40B4-BE49-F238E27FC236}">
                <a16:creationId xmlns:a16="http://schemas.microsoft.com/office/drawing/2014/main" id="{4F809F5E-2395-4CC0-9F5A-D8611959E39D}"/>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8996AF49-D46F-4BB2-B925-F2D8E39C5EF5}"/>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191851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005840" y="1117972"/>
            <a:ext cx="7132320" cy="864729"/>
          </a:xfrm>
        </p:spPr>
        <p:txBody>
          <a:bodyPr>
            <a:normAutofit fontScale="90000"/>
          </a:bodyPr>
          <a:lstStyle/>
          <a:p>
            <a:pPr algn="ctr"/>
            <a:r>
              <a:rPr lang="en-US" sz="4000" b="1" dirty="0"/>
              <a:t>Case Study Example</a:t>
            </a:r>
          </a:p>
        </p:txBody>
      </p:sp>
      <p:sp>
        <p:nvSpPr>
          <p:cNvPr id="14" name="Content Placeholder 2"/>
          <p:cNvSpPr>
            <a:spLocks noGrp="1"/>
          </p:cNvSpPr>
          <p:nvPr>
            <p:ph idx="1"/>
          </p:nvPr>
        </p:nvSpPr>
        <p:spPr/>
        <p:txBody>
          <a:bodyPr>
            <a:normAutofit fontScale="77500" lnSpcReduction="20000"/>
          </a:bodyPr>
          <a:lstStyle/>
          <a:p>
            <a:r>
              <a:rPr lang="en-US" sz="3200" dirty="0"/>
              <a:t>ATN – Advanced Telecom Networks</a:t>
            </a:r>
          </a:p>
          <a:p>
            <a:pPr lvl="1"/>
            <a:r>
              <a:rPr lang="en-US" sz="2400" dirty="0"/>
              <a:t>Sells telecommunication products</a:t>
            </a:r>
          </a:p>
          <a:p>
            <a:endParaRPr lang="en-US" sz="2800" dirty="0"/>
          </a:p>
          <a:p>
            <a:r>
              <a:rPr lang="en-US" sz="2800" dirty="0"/>
              <a:t>2 Applications</a:t>
            </a:r>
          </a:p>
          <a:p>
            <a:pPr lvl="1"/>
            <a:r>
              <a:rPr lang="en-US" sz="2400" dirty="0"/>
              <a:t>Product Catalog Browser</a:t>
            </a:r>
          </a:p>
          <a:p>
            <a:pPr lvl="1"/>
            <a:r>
              <a:rPr lang="en-US" sz="2400" dirty="0"/>
              <a:t>Client Database</a:t>
            </a:r>
          </a:p>
          <a:p>
            <a:pPr lvl="1"/>
            <a:endParaRPr lang="en-US" sz="2400" dirty="0"/>
          </a:p>
          <a:p>
            <a:r>
              <a:rPr lang="en-US" sz="2800" dirty="0"/>
              <a:t>Total Cost of Ownership (TOC) Analysis</a:t>
            </a:r>
          </a:p>
          <a:p>
            <a:pPr lvl="1"/>
            <a:endParaRPr lang="en-US" sz="2400" dirty="0"/>
          </a:p>
          <a:p>
            <a:pPr lvl="1"/>
            <a:endParaRPr lang="en-US" sz="2400" dirty="0"/>
          </a:p>
        </p:txBody>
      </p:sp>
      <p:sp>
        <p:nvSpPr>
          <p:cNvPr id="5" name="Title 1">
            <a:extLst>
              <a:ext uri="{FF2B5EF4-FFF2-40B4-BE49-F238E27FC236}">
                <a16:creationId xmlns:a16="http://schemas.microsoft.com/office/drawing/2014/main" id="{E74886AF-1AFD-45F1-BDF6-A55C59E427B1}"/>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D10E923A-66D2-4E31-A9A0-066D85E98DA5}"/>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266423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1005840" y="878656"/>
            <a:ext cx="7132320" cy="864729"/>
          </a:xfrm>
        </p:spPr>
        <p:txBody>
          <a:bodyPr>
            <a:normAutofit fontScale="90000"/>
          </a:bodyPr>
          <a:lstStyle/>
          <a:p>
            <a:pPr algn="ctr"/>
            <a:r>
              <a:rPr lang="en-US" sz="4000" b="1" dirty="0"/>
              <a:t>Case Study Example</a:t>
            </a:r>
          </a:p>
        </p:txBody>
      </p:sp>
      <p:sp>
        <p:nvSpPr>
          <p:cNvPr id="14" name="Content Placeholder 2"/>
          <p:cNvSpPr>
            <a:spLocks noGrp="1"/>
          </p:cNvSpPr>
          <p:nvPr>
            <p:ph idx="1"/>
          </p:nvPr>
        </p:nvSpPr>
        <p:spPr>
          <a:xfrm>
            <a:off x="338667" y="1901953"/>
            <a:ext cx="7799493" cy="4127627"/>
          </a:xfrm>
        </p:spPr>
        <p:txBody>
          <a:bodyPr>
            <a:normAutofit/>
          </a:bodyPr>
          <a:lstStyle/>
          <a:p>
            <a:r>
              <a:rPr lang="en-US" sz="3200" dirty="0"/>
              <a:t>Product Catalog Browser</a:t>
            </a:r>
          </a:p>
          <a:p>
            <a:pPr lvl="1"/>
            <a:r>
              <a:rPr lang="en-US" sz="2650" dirty="0"/>
              <a:t>4 Virtual Servers on 2 dedicated Physical Servers</a:t>
            </a:r>
          </a:p>
          <a:p>
            <a:pPr lvl="1"/>
            <a:r>
              <a:rPr lang="en-US" sz="2650" dirty="0"/>
              <a:t>300GB Database</a:t>
            </a:r>
          </a:p>
          <a:p>
            <a:pPr lvl="1"/>
            <a:r>
              <a:rPr lang="en-US" sz="2650" dirty="0"/>
              <a:t>Minor Portability issues</a:t>
            </a:r>
          </a:p>
          <a:p>
            <a:pPr lvl="1"/>
            <a:endParaRPr lang="en-US" sz="2400" dirty="0"/>
          </a:p>
          <a:p>
            <a:pPr lvl="1"/>
            <a:endParaRPr lang="en-US" sz="2400" dirty="0"/>
          </a:p>
        </p:txBody>
      </p:sp>
      <p:sp>
        <p:nvSpPr>
          <p:cNvPr id="5" name="Title 1">
            <a:extLst>
              <a:ext uri="{FF2B5EF4-FFF2-40B4-BE49-F238E27FC236}">
                <a16:creationId xmlns:a16="http://schemas.microsoft.com/office/drawing/2014/main" id="{A9C20DD5-BB15-47C1-B42F-278E3C8284DF}"/>
              </a:ext>
            </a:extLst>
          </p:cNvPr>
          <p:cNvSpPr txBox="1">
            <a:spLocks/>
          </p:cNvSpPr>
          <p:nvPr/>
        </p:nvSpPr>
        <p:spPr bwMode="black">
          <a:xfrm>
            <a:off x="0" y="0"/>
            <a:ext cx="9144000" cy="720089"/>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a:lstStyle>
          <a:p>
            <a:pPr algn="r">
              <a:lnSpc>
                <a:spcPct val="110000"/>
              </a:lnSpc>
            </a:pPr>
            <a:r>
              <a:rPr lang="en-US" sz="2400" dirty="0"/>
              <a:t>Cost metrics and </a:t>
            </a:r>
          </a:p>
          <a:p>
            <a:pPr algn="r">
              <a:lnSpc>
                <a:spcPct val="110000"/>
              </a:lnSpc>
            </a:pPr>
            <a:r>
              <a:rPr lang="en-US" sz="2400" dirty="0"/>
              <a:t>Pricing models</a:t>
            </a:r>
          </a:p>
        </p:txBody>
      </p:sp>
      <p:pic>
        <p:nvPicPr>
          <p:cNvPr id="6" name="Google Shape;17;p2">
            <a:extLst>
              <a:ext uri="{FF2B5EF4-FFF2-40B4-BE49-F238E27FC236}">
                <a16:creationId xmlns:a16="http://schemas.microsoft.com/office/drawing/2014/main" id="{30E686D1-B936-4C07-AD54-365C61C8847C}"/>
              </a:ext>
            </a:extLst>
          </p:cNvPr>
          <p:cNvPicPr preferRelativeResize="0"/>
          <p:nvPr/>
        </p:nvPicPr>
        <p:blipFill>
          <a:blip r:embed="rId2">
            <a:alphaModFix/>
          </a:blip>
          <a:stretch>
            <a:fillRect/>
          </a:stretch>
        </p:blipFill>
        <p:spPr>
          <a:xfrm>
            <a:off x="7800" y="1"/>
            <a:ext cx="2483940" cy="720089"/>
          </a:xfrm>
          <a:prstGeom prst="rect">
            <a:avLst/>
          </a:prstGeom>
          <a:noFill/>
          <a:ln>
            <a:noFill/>
          </a:ln>
        </p:spPr>
      </p:pic>
    </p:spTree>
    <p:extLst>
      <p:ext uri="{BB962C8B-B14F-4D97-AF65-F5344CB8AC3E}">
        <p14:creationId xmlns:p14="http://schemas.microsoft.com/office/powerpoint/2010/main" val="5659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84</TotalTime>
  <Words>2214</Words>
  <Application>Microsoft Office PowerPoint</Application>
  <PresentationFormat>On-screen Show (4:3)</PresentationFormat>
  <Paragraphs>348</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Corbel</vt:lpstr>
      <vt:lpstr>Gill Sans MT</vt:lpstr>
      <vt:lpstr>Parcel</vt:lpstr>
      <vt:lpstr>Cost Metrics and Pricing Models</vt:lpstr>
      <vt:lpstr>Cost Metrics and Pricing Models</vt:lpstr>
      <vt:lpstr>Cost Metrics and Pricing Models</vt:lpstr>
      <vt:lpstr>Business Cost Metrics</vt:lpstr>
      <vt:lpstr>Business Cost Metrics</vt:lpstr>
      <vt:lpstr>Business Cost Metrics</vt:lpstr>
      <vt:lpstr>Business Cost Metrics (2)</vt:lpstr>
      <vt:lpstr>Case Study Example</vt:lpstr>
      <vt:lpstr>Case Study Example</vt:lpstr>
      <vt:lpstr>PowerPoint Presentation</vt:lpstr>
      <vt:lpstr>PowerPoint Presentation</vt:lpstr>
      <vt:lpstr>Case Study Example</vt:lpstr>
      <vt:lpstr>Case Study Example</vt:lpstr>
      <vt:lpstr>PowerPoint Presentation</vt:lpstr>
      <vt:lpstr>PowerPoint Presentation</vt:lpstr>
      <vt:lpstr>Case Study Example</vt:lpstr>
      <vt:lpstr>Cloud Usage Cost Metrics</vt:lpstr>
      <vt:lpstr>Network Usage</vt:lpstr>
      <vt:lpstr>Network Usage</vt:lpstr>
      <vt:lpstr>Network Usage (2)-WAN</vt:lpstr>
      <vt:lpstr>Network Usage (2)-WAN</vt:lpstr>
      <vt:lpstr>Server Usage</vt:lpstr>
      <vt:lpstr>Server Usage</vt:lpstr>
      <vt:lpstr>Server Usage</vt:lpstr>
      <vt:lpstr>Server Usage (2)</vt:lpstr>
      <vt:lpstr>Server Usage (2)</vt:lpstr>
      <vt:lpstr>Server Usage (3)</vt:lpstr>
      <vt:lpstr>Cloud Storage Device Usage</vt:lpstr>
      <vt:lpstr>Cloud Storage Device Usage (2)</vt:lpstr>
      <vt:lpstr>Cloud Storage Device Usage (2)</vt:lpstr>
      <vt:lpstr>Cloud Service Usage</vt:lpstr>
      <vt:lpstr>Cloud Service Usage</vt:lpstr>
      <vt:lpstr>Cloud Service Usage (2)</vt:lpstr>
      <vt:lpstr>Cloud Service Usage (2)</vt:lpstr>
      <vt:lpstr>PowerPoint Presentation</vt:lpstr>
      <vt:lpstr>Cost Management Considerations</vt:lpstr>
      <vt:lpstr>Cost Management Considerations (2)</vt:lpstr>
      <vt:lpstr>PowerPoint Presentation</vt:lpstr>
      <vt:lpstr>Pricing Models</vt:lpstr>
      <vt:lpstr>Pricing Models (2)</vt:lpstr>
      <vt:lpstr>Pricing Models (2)</vt:lpstr>
      <vt:lpstr>Additional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CLOUD COMPUTING</dc:title>
  <dc:creator>Nejdet Dogru</dc:creator>
  <cp:lastModifiedBy>Nejdet Dogru</cp:lastModifiedBy>
  <cp:revision>12</cp:revision>
  <dcterms:created xsi:type="dcterms:W3CDTF">2019-09-03T11:35:21Z</dcterms:created>
  <dcterms:modified xsi:type="dcterms:W3CDTF">2019-12-19T09:43:38Z</dcterms:modified>
</cp:coreProperties>
</file>