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88" r:id="rId5"/>
    <p:sldId id="289" r:id="rId6"/>
    <p:sldId id="291" r:id="rId7"/>
    <p:sldId id="292" r:id="rId8"/>
    <p:sldId id="293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8862" autoAdjust="0"/>
  </p:normalViewPr>
  <p:slideViewPr>
    <p:cSldViewPr snapToGrid="0">
      <p:cViewPr varScale="1">
        <p:scale>
          <a:sx n="101" d="100"/>
          <a:sy n="101" d="100"/>
        </p:scale>
        <p:origin x="1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F2F5-60C8-4962-BCDB-4E5FE59EA30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72CD4-8151-4317-B517-71349F96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2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72CD4-8151-4317-B517-71349F96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CCCB14-00A6-4DFD-9B0C-BF29B7049FDD}"/>
              </a:ext>
            </a:extLst>
          </p:cNvPr>
          <p:cNvSpPr/>
          <p:nvPr userDrawn="1"/>
        </p:nvSpPr>
        <p:spPr>
          <a:xfrm>
            <a:off x="-1" y="733425"/>
            <a:ext cx="11630025" cy="3686175"/>
          </a:xfrm>
          <a:prstGeom prst="rect">
            <a:avLst/>
          </a:prstGeom>
          <a:gradFill flip="none" rotWithShape="1">
            <a:gsLst>
              <a:gs pos="32000">
                <a:schemeClr val="accent1">
                  <a:lumMod val="50000"/>
                  <a:alpha val="20000"/>
                </a:schemeClr>
              </a:gs>
              <a:gs pos="0">
                <a:schemeClr val="accent1">
                  <a:lumMod val="50000"/>
                  <a:alpha val="62000"/>
                </a:schemeClr>
              </a:gs>
              <a:gs pos="100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5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08C3-70A6-47BD-B82F-0EA2FAD6B00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3B1E1-4FA2-4311-BC59-64E1519F35CC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299200"/>
            <a:ext cx="876299" cy="365125"/>
          </a:xfrm>
        </p:spPr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135" y="6299200"/>
            <a:ext cx="1829466" cy="365126"/>
          </a:xfrm>
        </p:spPr>
        <p:txBody>
          <a:bodyPr/>
          <a:lstStyle/>
          <a:p>
            <a:r>
              <a:rPr lang="en-US" dirty="0"/>
              <a:t>Or Sagiv &amp; Etai Sella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DC7C06-D977-485E-B552-1F22D3B0ABC9}"/>
              </a:ext>
            </a:extLst>
          </p:cNvPr>
          <p:cNvSpPr/>
          <p:nvPr userDrawn="1"/>
        </p:nvSpPr>
        <p:spPr>
          <a:xfrm>
            <a:off x="504824" y="1568450"/>
            <a:ext cx="10848973" cy="4351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C7051E-9774-4F7D-9FBE-CAE7369E0F12}"/>
              </a:ext>
            </a:extLst>
          </p:cNvPr>
          <p:cNvCxnSpPr>
            <a:cxnSpLocks/>
          </p:cNvCxnSpPr>
          <p:nvPr userDrawn="1"/>
        </p:nvCxnSpPr>
        <p:spPr>
          <a:xfrm>
            <a:off x="0" y="1428750"/>
            <a:ext cx="10848975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711324"/>
            <a:ext cx="10191752" cy="4208464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1BC26-B342-49E2-9BAB-2D254B1BB9C9}"/>
              </a:ext>
            </a:extLst>
          </p:cNvPr>
          <p:cNvSpPr/>
          <p:nvPr userDrawn="1"/>
        </p:nvSpPr>
        <p:spPr>
          <a:xfrm>
            <a:off x="504825" y="365127"/>
            <a:ext cx="10848974" cy="9207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365127"/>
            <a:ext cx="10515600" cy="920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BBD-22EB-4D32-858E-F56917F6792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B50-98C6-4865-903C-FF2C6D76A1DB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DFB5-247F-4215-927B-206F1F043CA8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18F4-69E9-4A75-9A30-63D58841484D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3B5-85AC-4F64-8F1F-86C7C3DE3888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F826-0166-4DC8-9928-02F1397EF5F6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FCA0-6D15-493A-9DD4-DF68CECA6E0E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Akebi &amp; Etai Sella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EA8ACF-DE96-4CBA-A35D-8401886B9E69}"/>
              </a:ext>
            </a:extLst>
          </p:cNvPr>
          <p:cNvGrpSpPr/>
          <p:nvPr userDrawn="1"/>
        </p:nvGrpSpPr>
        <p:grpSpPr>
          <a:xfrm>
            <a:off x="0" y="0"/>
            <a:ext cx="12192000" cy="6848475"/>
            <a:chOff x="0" y="0"/>
            <a:chExt cx="13696950" cy="6848475"/>
          </a:xfrm>
        </p:grpSpPr>
        <p:pic>
          <p:nvPicPr>
            <p:cNvPr id="26" name="Picture 25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1CF12FBB-1443-4CAC-A230-98A5FBB5F7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48475" cy="6848475"/>
            </a:xfrm>
            <a:prstGeom prst="rect">
              <a:avLst/>
            </a:prstGeom>
          </p:spPr>
        </p:pic>
        <p:pic>
          <p:nvPicPr>
            <p:cNvPr id="27" name="Picture 26" descr="A picture containing indoor, white, black, tiled&#10;&#10;Description automatically generated">
              <a:extLst>
                <a:ext uri="{FF2B5EF4-FFF2-40B4-BE49-F238E27FC236}">
                  <a16:creationId xmlns:a16="http://schemas.microsoft.com/office/drawing/2014/main" id="{23643EC7-0CF6-4322-B96F-A0DDDCF9F2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475" y="0"/>
              <a:ext cx="6848475" cy="684847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7BB6DB2-54D9-4635-908B-3BF9BE8ABB30}"/>
              </a:ext>
            </a:extLst>
          </p:cNvPr>
          <p:cNvSpPr/>
          <p:nvPr userDrawn="1"/>
        </p:nvSpPr>
        <p:spPr>
          <a:xfrm>
            <a:off x="0" y="-9525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80000"/>
                </a:schemeClr>
              </a:gs>
              <a:gs pos="640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365126"/>
            <a:ext cx="10515600" cy="920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1C44A9-7E0E-4C93-B9DB-CF8E36440176}"/>
              </a:ext>
            </a:extLst>
          </p:cNvPr>
          <p:cNvSpPr/>
          <p:nvPr userDrawn="1"/>
        </p:nvSpPr>
        <p:spPr>
          <a:xfrm>
            <a:off x="11649075" y="0"/>
            <a:ext cx="542925" cy="6858000"/>
          </a:xfrm>
          <a:prstGeom prst="rect">
            <a:avLst/>
          </a:prstGeom>
          <a:solidFill>
            <a:srgbClr val="13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logo&#10;&#10;Description automatically generated">
            <a:extLst>
              <a:ext uri="{FF2B5EF4-FFF2-40B4-BE49-F238E27FC236}">
                <a16:creationId xmlns:a16="http://schemas.microsoft.com/office/drawing/2014/main" id="{CD3AD79A-7933-4656-8094-FDDCDEA460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63" y="6169342"/>
            <a:ext cx="764673" cy="5454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8200" y="6299200"/>
            <a:ext cx="1000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7515-5D39-4D5F-907F-93F61511D9D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932909" y="6299200"/>
            <a:ext cx="300104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Yarden Akebi &amp; Etai Sella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277474" y="6356350"/>
            <a:ext cx="107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165E-D59B-453D-B763-34340D7036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684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59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23A7-E4C0-4D11-A30C-4F6072D9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55761"/>
          </a:xfrm>
        </p:spPr>
        <p:txBody>
          <a:bodyPr anchor="t">
            <a:normAutofit fontScale="90000"/>
          </a:bodyPr>
          <a:lstStyle/>
          <a:p>
            <a:r>
              <a:rPr lang="en-US" sz="4400" dirty="0"/>
              <a:t>Alpha-Refine: Boosting Tracking Performance by</a:t>
            </a:r>
            <a:br>
              <a:rPr lang="en-US" sz="4400" dirty="0"/>
            </a:br>
            <a:r>
              <a:rPr lang="en-US" sz="4400" dirty="0"/>
              <a:t>Precise Bounding Box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6BACB-ACC1-443B-9D09-AB7A64CF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4695"/>
            <a:ext cx="9144000" cy="494506"/>
          </a:xfrm>
        </p:spPr>
        <p:txBody>
          <a:bodyPr/>
          <a:lstStyle/>
          <a:p>
            <a:r>
              <a:rPr lang="en-US" b="1" dirty="0"/>
              <a:t>An analysis of the work by Bin Yan et al (CVPR 2021)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EA35B3-E048-40DC-A0B1-D92CBE6C40CE}"/>
              </a:ext>
            </a:extLst>
          </p:cNvPr>
          <p:cNvSpPr txBox="1">
            <a:spLocks/>
          </p:cNvSpPr>
          <p:nvPr/>
        </p:nvSpPr>
        <p:spPr>
          <a:xfrm>
            <a:off x="4057650" y="3993590"/>
            <a:ext cx="3771900" cy="49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 Sagiv &amp; Etai Sella</a:t>
            </a:r>
          </a:p>
        </p:txBody>
      </p:sp>
    </p:spTree>
    <p:extLst>
      <p:ext uri="{BB962C8B-B14F-4D97-AF65-F5344CB8AC3E}">
        <p14:creationId xmlns:p14="http://schemas.microsoft.com/office/powerpoint/2010/main" val="15859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9A2-5621-48FA-9A63-7879D6FE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55C0-2DD2-4D52-B807-A1D79A8B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Background and Motivation</a:t>
            </a:r>
          </a:p>
          <a:p>
            <a:pPr marL="514350" indent="-514350">
              <a:buAutoNum type="arabicParenR"/>
            </a:pPr>
            <a:r>
              <a:rPr lang="en-US" dirty="0"/>
              <a:t>AlphaRefine Overview</a:t>
            </a:r>
          </a:p>
          <a:p>
            <a:pPr marL="514350" indent="-514350">
              <a:buAutoNum type="arabicParenR"/>
            </a:pPr>
            <a:r>
              <a:rPr lang="en-US" dirty="0"/>
              <a:t>Our addition – Particle Filter with AR</a:t>
            </a:r>
          </a:p>
          <a:p>
            <a:pPr marL="514350" indent="-514350">
              <a:buAutoNum type="arabicParenR"/>
            </a:pPr>
            <a:r>
              <a:rPr lang="en-US" dirty="0"/>
              <a:t>Tests and Simulations</a:t>
            </a:r>
          </a:p>
          <a:p>
            <a:pPr marL="514350" indent="-514350">
              <a:buAutoNum type="arabicParenR"/>
            </a:pPr>
            <a:r>
              <a:rPr lang="en-US" dirty="0"/>
              <a:t>Conclusions</a:t>
            </a:r>
            <a:r>
              <a:rPr lang="he-IL" dirty="0"/>
              <a:t> </a:t>
            </a:r>
            <a:r>
              <a:rPr lang="en-US" dirty="0"/>
              <a:t> and Future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4492-100E-438C-B4FB-35FD6B14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B5CF-03C4-4DB5-B1EC-5C9E3BE40147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DA0B5-0209-40BD-8740-854FB3C0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AAE-7B13-4A7C-9FE3-98F5B3CE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 –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Tracking consists of finding a moving target in a video according to some “ground truth”: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A dog running on a road&#10;&#10;Description automatically generated with low confidence">
            <a:extLst>
              <a:ext uri="{FF2B5EF4-FFF2-40B4-BE49-F238E27FC236}">
                <a16:creationId xmlns:a16="http://schemas.microsoft.com/office/drawing/2014/main" id="{975193FA-CE70-48DE-8A21-8A8303F1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387236"/>
            <a:ext cx="3352800" cy="2286000"/>
          </a:xfrm>
          <a:prstGeom prst="rect">
            <a:avLst/>
          </a:prstGeom>
        </p:spPr>
      </p:pic>
      <p:pic>
        <p:nvPicPr>
          <p:cNvPr id="11" name="Picture 10" descr="A monkey riding a skateboard&#10;&#10;Description automatically generated with low confidence">
            <a:extLst>
              <a:ext uri="{FF2B5EF4-FFF2-40B4-BE49-F238E27FC236}">
                <a16:creationId xmlns:a16="http://schemas.microsoft.com/office/drawing/2014/main" id="{98378072-2492-44BB-BF87-33E48B713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23" y="3375513"/>
            <a:ext cx="3352800" cy="228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D46987-EBA0-45A9-B7B2-3DB85502392D}"/>
              </a:ext>
            </a:extLst>
          </p:cNvPr>
          <p:cNvSpPr/>
          <p:nvPr/>
        </p:nvSpPr>
        <p:spPr>
          <a:xfrm>
            <a:off x="2229583" y="3974000"/>
            <a:ext cx="856517" cy="108902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65E27-813F-4008-B54F-46DF53A8029E}"/>
              </a:ext>
            </a:extLst>
          </p:cNvPr>
          <p:cNvSpPr/>
          <p:nvPr/>
        </p:nvSpPr>
        <p:spPr>
          <a:xfrm>
            <a:off x="8725634" y="4200524"/>
            <a:ext cx="485042" cy="5958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C8455-58C0-47D9-B62C-22F6805C0AA8}"/>
              </a:ext>
            </a:extLst>
          </p:cNvPr>
          <p:cNvSpPr txBox="1"/>
          <p:nvPr/>
        </p:nvSpPr>
        <p:spPr>
          <a:xfrm>
            <a:off x="1628775" y="2867025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First Frame: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DC324-FD41-487A-8529-D0E5745CA9EF}"/>
              </a:ext>
            </a:extLst>
          </p:cNvPr>
          <p:cNvSpPr txBox="1"/>
          <p:nvPr/>
        </p:nvSpPr>
        <p:spPr>
          <a:xfrm>
            <a:off x="6631598" y="2867025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111’th Frame: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DA644-FE0E-4367-9F6A-9AAC5A393F18}"/>
              </a:ext>
            </a:extLst>
          </p:cNvPr>
          <p:cNvSpPr txBox="1"/>
          <p:nvPr/>
        </p:nvSpPr>
        <p:spPr>
          <a:xfrm>
            <a:off x="1595106" y="5088363"/>
            <a:ext cx="20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Ground Truth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6A76C-7270-4872-8C75-C24E0DC6B6D0}"/>
              </a:ext>
            </a:extLst>
          </p:cNvPr>
          <p:cNvSpPr txBox="1"/>
          <p:nvPr/>
        </p:nvSpPr>
        <p:spPr>
          <a:xfrm>
            <a:off x="7933977" y="4946621"/>
            <a:ext cx="20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Tracking Result</a:t>
            </a:r>
          </a:p>
        </p:txBody>
      </p:sp>
    </p:spTree>
    <p:extLst>
      <p:ext uri="{BB962C8B-B14F-4D97-AF65-F5344CB8AC3E}">
        <p14:creationId xmlns:p14="http://schemas.microsoft.com/office/powerpoint/2010/main" val="208382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 –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precise bounding box that best represents the object in each frame is challenging for multiple reasons: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 descr="A dog running on a road&#10;&#10;Description automatically generated with low confidence">
            <a:extLst>
              <a:ext uri="{FF2B5EF4-FFF2-40B4-BE49-F238E27FC236}">
                <a16:creationId xmlns:a16="http://schemas.microsoft.com/office/drawing/2014/main" id="{975193FA-CE70-48DE-8A21-8A8303F1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387236"/>
            <a:ext cx="3352800" cy="2286000"/>
          </a:xfrm>
          <a:prstGeom prst="rect">
            <a:avLst/>
          </a:prstGeom>
        </p:spPr>
      </p:pic>
      <p:pic>
        <p:nvPicPr>
          <p:cNvPr id="11" name="Picture 10" descr="A monkey riding a skateboard&#10;&#10;Description automatically generated with low confidence">
            <a:extLst>
              <a:ext uri="{FF2B5EF4-FFF2-40B4-BE49-F238E27FC236}">
                <a16:creationId xmlns:a16="http://schemas.microsoft.com/office/drawing/2014/main" id="{98378072-2492-44BB-BF87-33E48B713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23" y="3375513"/>
            <a:ext cx="3352800" cy="228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D46987-EBA0-45A9-B7B2-3DB85502392D}"/>
              </a:ext>
            </a:extLst>
          </p:cNvPr>
          <p:cNvSpPr/>
          <p:nvPr/>
        </p:nvSpPr>
        <p:spPr>
          <a:xfrm>
            <a:off x="2229583" y="3974000"/>
            <a:ext cx="856517" cy="108902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65E27-813F-4008-B54F-46DF53A8029E}"/>
              </a:ext>
            </a:extLst>
          </p:cNvPr>
          <p:cNvSpPr/>
          <p:nvPr/>
        </p:nvSpPr>
        <p:spPr>
          <a:xfrm>
            <a:off x="8725634" y="4200524"/>
            <a:ext cx="485042" cy="5958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C8455-58C0-47D9-B62C-22F6805C0AA8}"/>
              </a:ext>
            </a:extLst>
          </p:cNvPr>
          <p:cNvSpPr txBox="1"/>
          <p:nvPr/>
        </p:nvSpPr>
        <p:spPr>
          <a:xfrm>
            <a:off x="1628775" y="2867025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First Frame: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0DC324-FD41-487A-8529-D0E5745CA9EF}"/>
              </a:ext>
            </a:extLst>
          </p:cNvPr>
          <p:cNvSpPr txBox="1"/>
          <p:nvPr/>
        </p:nvSpPr>
        <p:spPr>
          <a:xfrm>
            <a:off x="6631598" y="2867025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111’th Frame: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DA644-FE0E-4367-9F6A-9AAC5A393F18}"/>
              </a:ext>
            </a:extLst>
          </p:cNvPr>
          <p:cNvSpPr txBox="1"/>
          <p:nvPr/>
        </p:nvSpPr>
        <p:spPr>
          <a:xfrm>
            <a:off x="1595106" y="5088363"/>
            <a:ext cx="20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Ground Truth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6A76C-7270-4872-8C75-C24E0DC6B6D0}"/>
              </a:ext>
            </a:extLst>
          </p:cNvPr>
          <p:cNvSpPr txBox="1"/>
          <p:nvPr/>
        </p:nvSpPr>
        <p:spPr>
          <a:xfrm>
            <a:off x="7933977" y="4946621"/>
            <a:ext cx="20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Tracking Result</a:t>
            </a:r>
          </a:p>
        </p:txBody>
      </p:sp>
    </p:spTree>
    <p:extLst>
      <p:ext uri="{BB962C8B-B14F-4D97-AF65-F5344CB8AC3E}">
        <p14:creationId xmlns:p14="http://schemas.microsoft.com/office/powerpoint/2010/main" val="302867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 –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precise bounding box that best represents the object in each frame is challenging for multiple reasons: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Occlusions: </a:t>
            </a:r>
            <a:r>
              <a:rPr lang="en-US" dirty="0"/>
              <a:t>The target is obscured (partially or completely) by another object in the scene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Deformations: </a:t>
            </a:r>
            <a:r>
              <a:rPr lang="en-US" dirty="0"/>
              <a:t>The target’s shape changes between frames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Illumination Changes: </a:t>
            </a:r>
            <a:r>
              <a:rPr lang="en-US" dirty="0"/>
              <a:t>Lighting changes between frames, altering pixel values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3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 –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reason, most state-of-the-art tracking algorithms use a multi-stage approach:</a:t>
            </a:r>
          </a:p>
          <a:p>
            <a:endParaRPr lang="en-US" dirty="0"/>
          </a:p>
          <a:p>
            <a:pPr lvl="1"/>
            <a:r>
              <a:rPr lang="en-US" dirty="0"/>
              <a:t>First the Target is coarsely located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the bounding box, or correlation mask is refined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3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 –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SPM-Tracker by Wang et al: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B4317A-6D02-4FFB-A306-4C82BD66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0" y="2271450"/>
            <a:ext cx="7459116" cy="376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21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12C-CDF9-4105-A76A-E0AC444F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 –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BF20-1EA3-41E8-9E42-65E12E31A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6727-99BC-4C5B-AAE3-B13AA9C6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2F71-992C-4D6D-94ED-BA14A60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9B89-C40B-43EE-B5FA-F08E04F4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247-4B5C-44D2-AE13-25DD4035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3B85-3B4F-43D3-A7E9-D06F5E37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EC4A-E5B7-42C2-9943-4D2477F0E2B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9577-8229-4DC9-AE82-59C3A5BA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Yarden Akaby &amp; Etai Sella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282B-C25D-48B2-A667-C1D467EB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165E-D59B-453D-B763-34340D7036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4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296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Office Theme</vt:lpstr>
      <vt:lpstr>Alpha-Refine: Boosting Tracking Performance by Precise Bounding Box Estimation</vt:lpstr>
      <vt:lpstr>Agenda</vt:lpstr>
      <vt:lpstr>Background and Motivation – Tracking</vt:lpstr>
      <vt:lpstr>Background and Motivation – Tracking</vt:lpstr>
      <vt:lpstr>Background and Motivation – Tracking</vt:lpstr>
      <vt:lpstr>Background and Motivation – Tracking</vt:lpstr>
      <vt:lpstr>Background and Motivation – Tracking</vt:lpstr>
      <vt:lpstr>Background and Motivation – Tracking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Etai Sella</dc:creator>
  <cp:lastModifiedBy>Etai Sella</cp:lastModifiedBy>
  <cp:revision>44</cp:revision>
  <dcterms:created xsi:type="dcterms:W3CDTF">2021-09-11T08:58:52Z</dcterms:created>
  <dcterms:modified xsi:type="dcterms:W3CDTF">2022-02-15T20:17:27Z</dcterms:modified>
</cp:coreProperties>
</file>