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Lst>
  <p:notesMasterIdLst>
    <p:notesMasterId r:id="rId24"/>
  </p:notesMasterIdLst>
  <p:sldIdLst>
    <p:sldId id="256" r:id="rId3"/>
    <p:sldId id="257" r:id="rId4"/>
    <p:sldId id="258" r:id="rId5"/>
    <p:sldId id="288" r:id="rId6"/>
    <p:sldId id="289" r:id="rId7"/>
    <p:sldId id="291" r:id="rId8"/>
    <p:sldId id="292" r:id="rId9"/>
    <p:sldId id="310" r:id="rId10"/>
    <p:sldId id="295" r:id="rId11"/>
    <p:sldId id="299" r:id="rId12"/>
    <p:sldId id="296" r:id="rId13"/>
    <p:sldId id="298" r:id="rId14"/>
    <p:sldId id="300" r:id="rId15"/>
    <p:sldId id="301" r:id="rId16"/>
    <p:sldId id="302" r:id="rId17"/>
    <p:sldId id="303" r:id="rId18"/>
    <p:sldId id="306" r:id="rId19"/>
    <p:sldId id="304" r:id="rId20"/>
    <p:sldId id="307" r:id="rId21"/>
    <p:sldId id="308" r:id="rId22"/>
    <p:sldId id="29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2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8862" autoAdjust="0"/>
  </p:normalViewPr>
  <p:slideViewPr>
    <p:cSldViewPr snapToGrid="0">
      <p:cViewPr varScale="1">
        <p:scale>
          <a:sx n="102" d="100"/>
          <a:sy n="102" d="100"/>
        </p:scale>
        <p:origin x="780"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5F2F5-60C8-4962-BCDB-4E5FE59EA305}" type="datetimeFigureOut">
              <a:rPr lang="en-US" smtClean="0"/>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72CD4-8151-4317-B517-71349F960F6F}" type="slidenum">
              <a:rPr lang="en-US" smtClean="0"/>
              <a:t>‹#›</a:t>
            </a:fld>
            <a:endParaRPr lang="en-US"/>
          </a:p>
        </p:txBody>
      </p:sp>
    </p:spTree>
    <p:extLst>
      <p:ext uri="{BB962C8B-B14F-4D97-AF65-F5344CB8AC3E}">
        <p14:creationId xmlns:p14="http://schemas.microsoft.com/office/powerpoint/2010/main" val="148747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2</a:t>
            </a:fld>
            <a:endParaRPr lang="en-US"/>
          </a:p>
        </p:txBody>
      </p:sp>
    </p:spTree>
    <p:extLst>
      <p:ext uri="{BB962C8B-B14F-4D97-AF65-F5344CB8AC3E}">
        <p14:creationId xmlns:p14="http://schemas.microsoft.com/office/powerpoint/2010/main" val="1753857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11</a:t>
            </a:fld>
            <a:endParaRPr lang="en-US"/>
          </a:p>
        </p:txBody>
      </p:sp>
    </p:spTree>
    <p:extLst>
      <p:ext uri="{BB962C8B-B14F-4D97-AF65-F5344CB8AC3E}">
        <p14:creationId xmlns:p14="http://schemas.microsoft.com/office/powerpoint/2010/main" val="1352852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12</a:t>
            </a:fld>
            <a:endParaRPr lang="en-US"/>
          </a:p>
        </p:txBody>
      </p:sp>
    </p:spTree>
    <p:extLst>
      <p:ext uri="{BB962C8B-B14F-4D97-AF65-F5344CB8AC3E}">
        <p14:creationId xmlns:p14="http://schemas.microsoft.com/office/powerpoint/2010/main" val="1026006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13</a:t>
            </a:fld>
            <a:endParaRPr lang="en-US"/>
          </a:p>
        </p:txBody>
      </p:sp>
    </p:spTree>
    <p:extLst>
      <p:ext uri="{BB962C8B-B14F-4D97-AF65-F5344CB8AC3E}">
        <p14:creationId xmlns:p14="http://schemas.microsoft.com/office/powerpoint/2010/main" val="3757271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14</a:t>
            </a:fld>
            <a:endParaRPr lang="en-US"/>
          </a:p>
        </p:txBody>
      </p:sp>
    </p:spTree>
    <p:extLst>
      <p:ext uri="{BB962C8B-B14F-4D97-AF65-F5344CB8AC3E}">
        <p14:creationId xmlns:p14="http://schemas.microsoft.com/office/powerpoint/2010/main" val="55514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18</a:t>
            </a:fld>
            <a:endParaRPr lang="en-US"/>
          </a:p>
        </p:txBody>
      </p:sp>
    </p:spTree>
    <p:extLst>
      <p:ext uri="{BB962C8B-B14F-4D97-AF65-F5344CB8AC3E}">
        <p14:creationId xmlns:p14="http://schemas.microsoft.com/office/powerpoint/2010/main" val="64296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19</a:t>
            </a:fld>
            <a:endParaRPr lang="en-US"/>
          </a:p>
        </p:txBody>
      </p:sp>
    </p:spTree>
    <p:extLst>
      <p:ext uri="{BB962C8B-B14F-4D97-AF65-F5344CB8AC3E}">
        <p14:creationId xmlns:p14="http://schemas.microsoft.com/office/powerpoint/2010/main" val="1322666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21</a:t>
            </a:fld>
            <a:endParaRPr lang="en-US"/>
          </a:p>
        </p:txBody>
      </p:sp>
    </p:spTree>
    <p:extLst>
      <p:ext uri="{BB962C8B-B14F-4D97-AF65-F5344CB8AC3E}">
        <p14:creationId xmlns:p14="http://schemas.microsoft.com/office/powerpoint/2010/main" val="205250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3</a:t>
            </a:fld>
            <a:endParaRPr lang="en-US"/>
          </a:p>
        </p:txBody>
      </p:sp>
    </p:spTree>
    <p:extLst>
      <p:ext uri="{BB962C8B-B14F-4D97-AF65-F5344CB8AC3E}">
        <p14:creationId xmlns:p14="http://schemas.microsoft.com/office/powerpoint/2010/main" val="192320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4</a:t>
            </a:fld>
            <a:endParaRPr lang="en-US"/>
          </a:p>
        </p:txBody>
      </p:sp>
    </p:spTree>
    <p:extLst>
      <p:ext uri="{BB962C8B-B14F-4D97-AF65-F5344CB8AC3E}">
        <p14:creationId xmlns:p14="http://schemas.microsoft.com/office/powerpoint/2010/main" val="200839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5</a:t>
            </a:fld>
            <a:endParaRPr lang="en-US"/>
          </a:p>
        </p:txBody>
      </p:sp>
    </p:spTree>
    <p:extLst>
      <p:ext uri="{BB962C8B-B14F-4D97-AF65-F5344CB8AC3E}">
        <p14:creationId xmlns:p14="http://schemas.microsoft.com/office/powerpoint/2010/main" val="639425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6</a:t>
            </a:fld>
            <a:endParaRPr lang="en-US"/>
          </a:p>
        </p:txBody>
      </p:sp>
    </p:spTree>
    <p:extLst>
      <p:ext uri="{BB962C8B-B14F-4D97-AF65-F5344CB8AC3E}">
        <p14:creationId xmlns:p14="http://schemas.microsoft.com/office/powerpoint/2010/main" val="286941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Fine matching Stage</a:t>
            </a:r>
          </a:p>
        </p:txBody>
      </p:sp>
      <p:sp>
        <p:nvSpPr>
          <p:cNvPr id="4" name="Slide Number Placeholder 3"/>
          <p:cNvSpPr>
            <a:spLocks noGrp="1"/>
          </p:cNvSpPr>
          <p:nvPr>
            <p:ph type="sldNum" sz="quarter" idx="5"/>
          </p:nvPr>
        </p:nvSpPr>
        <p:spPr/>
        <p:txBody>
          <a:bodyPr/>
          <a:lstStyle/>
          <a:p>
            <a:fld id="{BB072CD4-8151-4317-B517-71349F960F6F}" type="slidenum">
              <a:rPr lang="en-US" smtClean="0"/>
              <a:t>7</a:t>
            </a:fld>
            <a:endParaRPr lang="en-US"/>
          </a:p>
        </p:txBody>
      </p:sp>
    </p:spTree>
    <p:extLst>
      <p:ext uri="{BB962C8B-B14F-4D97-AF65-F5344CB8AC3E}">
        <p14:creationId xmlns:p14="http://schemas.microsoft.com/office/powerpoint/2010/main" val="3363312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Fine matching Stage</a:t>
            </a:r>
          </a:p>
        </p:txBody>
      </p:sp>
      <p:sp>
        <p:nvSpPr>
          <p:cNvPr id="4" name="Slide Number Placeholder 3"/>
          <p:cNvSpPr>
            <a:spLocks noGrp="1"/>
          </p:cNvSpPr>
          <p:nvPr>
            <p:ph type="sldNum" sz="quarter" idx="5"/>
          </p:nvPr>
        </p:nvSpPr>
        <p:spPr/>
        <p:txBody>
          <a:bodyPr/>
          <a:lstStyle/>
          <a:p>
            <a:fld id="{BB072CD4-8151-4317-B517-71349F960F6F}" type="slidenum">
              <a:rPr lang="en-US" smtClean="0"/>
              <a:t>8</a:t>
            </a:fld>
            <a:endParaRPr lang="en-US"/>
          </a:p>
        </p:txBody>
      </p:sp>
    </p:spTree>
    <p:extLst>
      <p:ext uri="{BB962C8B-B14F-4D97-AF65-F5344CB8AC3E}">
        <p14:creationId xmlns:p14="http://schemas.microsoft.com/office/powerpoint/2010/main" val="61155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9</a:t>
            </a:fld>
            <a:endParaRPr lang="en-US"/>
          </a:p>
        </p:txBody>
      </p:sp>
    </p:spTree>
    <p:extLst>
      <p:ext uri="{BB962C8B-B14F-4D97-AF65-F5344CB8AC3E}">
        <p14:creationId xmlns:p14="http://schemas.microsoft.com/office/powerpoint/2010/main" val="773206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10</a:t>
            </a:fld>
            <a:endParaRPr lang="en-US"/>
          </a:p>
        </p:txBody>
      </p:sp>
    </p:spTree>
    <p:extLst>
      <p:ext uri="{BB962C8B-B14F-4D97-AF65-F5344CB8AC3E}">
        <p14:creationId xmlns:p14="http://schemas.microsoft.com/office/powerpoint/2010/main" val="210686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CCCB14-00A6-4DFD-9B0C-BF29B7049FDD}"/>
              </a:ext>
            </a:extLst>
          </p:cNvPr>
          <p:cNvSpPr/>
          <p:nvPr userDrawn="1"/>
        </p:nvSpPr>
        <p:spPr>
          <a:xfrm>
            <a:off x="-1" y="733425"/>
            <a:ext cx="11630025" cy="3686175"/>
          </a:xfrm>
          <a:prstGeom prst="rect">
            <a:avLst/>
          </a:prstGeom>
          <a:gradFill flip="none" rotWithShape="1">
            <a:gsLst>
              <a:gs pos="32000">
                <a:schemeClr val="accent1">
                  <a:lumMod val="50000"/>
                  <a:alpha val="20000"/>
                </a:schemeClr>
              </a:gs>
              <a:gs pos="0">
                <a:schemeClr val="accent1">
                  <a:lumMod val="50000"/>
                  <a:alpha val="62000"/>
                </a:schemeClr>
              </a:gs>
              <a:gs pos="100000">
                <a:schemeClr val="bg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2387600"/>
          </a:xfrm>
        </p:spPr>
        <p:txBody>
          <a:bodyPr anchor="ctr"/>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8175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2985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108C3-70A6-47BD-B82F-0EA2FAD6B009}" type="datetime1">
              <a:rPr lang="en-US" smtClean="0"/>
              <a:t>2/16/2022</a:t>
            </a:fld>
            <a:endParaRPr lang="en-US"/>
          </a:p>
        </p:txBody>
      </p:sp>
      <p:sp>
        <p:nvSpPr>
          <p:cNvPr id="5" name="Footer Placeholder 4"/>
          <p:cNvSpPr>
            <a:spLocks noGrp="1"/>
          </p:cNvSpPr>
          <p:nvPr>
            <p:ph type="ftr" sz="quarter" idx="11"/>
          </p:nvPr>
        </p:nvSpPr>
        <p:spPr/>
        <p:txBody>
          <a:bodyPr/>
          <a:lstStyle/>
          <a:p>
            <a:r>
              <a:rPr lang="en-US" dirty="0"/>
              <a:t>Yarden Akebi &amp; Etai Sella</a:t>
            </a:r>
          </a:p>
        </p:txBody>
      </p:sp>
      <p:sp>
        <p:nvSpPr>
          <p:cNvPr id="6" name="Slide Number Placeholder 5"/>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55837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3B1E1-4FA2-4311-BC59-64E1519F35CC}" type="datetime1">
              <a:rPr lang="en-US" smtClean="0"/>
              <a:t>2/16/2022</a:t>
            </a:fld>
            <a:endParaRPr lang="en-US"/>
          </a:p>
        </p:txBody>
      </p:sp>
      <p:sp>
        <p:nvSpPr>
          <p:cNvPr id="5" name="Footer Placeholder 4"/>
          <p:cNvSpPr>
            <a:spLocks noGrp="1"/>
          </p:cNvSpPr>
          <p:nvPr>
            <p:ph type="ftr" sz="quarter" idx="11"/>
          </p:nvPr>
        </p:nvSpPr>
        <p:spPr/>
        <p:txBody>
          <a:bodyPr/>
          <a:lstStyle/>
          <a:p>
            <a:r>
              <a:rPr lang="en-US" dirty="0"/>
              <a:t>Yarden Akebi &amp; Etai Sella</a:t>
            </a:r>
          </a:p>
        </p:txBody>
      </p:sp>
      <p:sp>
        <p:nvSpPr>
          <p:cNvPr id="6" name="Slide Number Placeholder 5"/>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3467891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78B8-F078-49BB-AFE2-2668B64E14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EF31AC-E7EE-40C4-A63B-4D087D2FE5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A5750B-9632-4E8B-8170-493B1B404139}"/>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5" name="Footer Placeholder 4">
            <a:extLst>
              <a:ext uri="{FF2B5EF4-FFF2-40B4-BE49-F238E27FC236}">
                <a16:creationId xmlns:a16="http://schemas.microsoft.com/office/drawing/2014/main" id="{CA86F8B1-02FD-4FD6-9985-6605E5DA8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F1802-8B62-4F41-9EDD-F6963194FC1A}"/>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3651322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73E0-5BBC-4784-9FC2-760EEB3D11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2BE16A-92C5-4A74-8924-DC65120B48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C9BE2-B836-4507-8EF8-25F12ED10C86}"/>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5" name="Footer Placeholder 4">
            <a:extLst>
              <a:ext uri="{FF2B5EF4-FFF2-40B4-BE49-F238E27FC236}">
                <a16:creationId xmlns:a16="http://schemas.microsoft.com/office/drawing/2014/main" id="{0C0CCD56-408A-4F12-9103-AEC327DEB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4FD24-B995-4A58-8D39-ED341FC87AB1}"/>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3882379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7C7C-5045-4CD0-8233-73B0E03EE0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BFF774-880D-423D-A4A4-0F1975ADCC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C0B913-FB58-4F0E-ACFB-0D303D6CCC03}"/>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5" name="Footer Placeholder 4">
            <a:extLst>
              <a:ext uri="{FF2B5EF4-FFF2-40B4-BE49-F238E27FC236}">
                <a16:creationId xmlns:a16="http://schemas.microsoft.com/office/drawing/2014/main" id="{4F1144F9-79CE-4B79-A09B-7D4238690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000EA-06F0-4E67-968F-A3A699380EDC}"/>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2028083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9C0E-9E56-4CB8-A8AA-FD7CBF8F56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7CFBF-27EB-4731-9E6F-88158A7CA5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CB986E-664D-49FD-9F37-A8A94ABCBE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FD9F13-BDA2-4AF2-B757-92CB9D0937FC}"/>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6" name="Footer Placeholder 5">
            <a:extLst>
              <a:ext uri="{FF2B5EF4-FFF2-40B4-BE49-F238E27FC236}">
                <a16:creationId xmlns:a16="http://schemas.microsoft.com/office/drawing/2014/main" id="{9B2A79BB-71DF-4550-9FEE-10937720F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434BC6-2CC9-43C0-9910-901FF3DA156A}"/>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229771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4527F-74F1-46E2-BDB2-6CDD58AB36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A4AFAC-A645-487A-8E5C-5BA35C75F3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5070BF-6C7A-41D5-BD92-03A618E7AD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61361B-CC7D-4B81-8E9E-071DE0C917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C9078-0723-4D0B-B573-C1CEE41753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D920A1-A8B5-4BCE-ACC2-4402759A0136}"/>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8" name="Footer Placeholder 7">
            <a:extLst>
              <a:ext uri="{FF2B5EF4-FFF2-40B4-BE49-F238E27FC236}">
                <a16:creationId xmlns:a16="http://schemas.microsoft.com/office/drawing/2014/main" id="{217893A2-6A7C-45C8-8534-09992FD561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5FA415-74ED-4733-B863-6BB2184F0C13}"/>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1433070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C9A3-D331-4960-8CB7-16B47D090E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95933B-1A29-42C9-8029-BA78BFF3049F}"/>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4" name="Footer Placeholder 3">
            <a:extLst>
              <a:ext uri="{FF2B5EF4-FFF2-40B4-BE49-F238E27FC236}">
                <a16:creationId xmlns:a16="http://schemas.microsoft.com/office/drawing/2014/main" id="{1824D559-29B1-43EE-835D-114880A89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A56E25-BB5E-4D72-83E8-922844FACE6C}"/>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1774220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2C801-596E-4094-929E-489CC977108C}"/>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3" name="Footer Placeholder 2">
            <a:extLst>
              <a:ext uri="{FF2B5EF4-FFF2-40B4-BE49-F238E27FC236}">
                <a16:creationId xmlns:a16="http://schemas.microsoft.com/office/drawing/2014/main" id="{8984B940-16C8-4B22-9D8E-710FBB627D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A23185-097E-44E0-BC3C-756398CBF206}"/>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1503992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980F-A0E5-498F-8A74-7CD722C27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3F9A33-0E41-459D-A00D-55E821050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8709E1-E29F-477A-B6BB-4BF091CB6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B3C48-AF04-4E25-80EC-9620E59434DC}"/>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6" name="Footer Placeholder 5">
            <a:extLst>
              <a:ext uri="{FF2B5EF4-FFF2-40B4-BE49-F238E27FC236}">
                <a16:creationId xmlns:a16="http://schemas.microsoft.com/office/drawing/2014/main" id="{DEC2C39E-4CFC-4D51-B8D2-2EF92789ED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05E2F9-92D4-4D94-8708-4195AA468FC6}"/>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220242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1" y="6299200"/>
            <a:ext cx="876299" cy="365125"/>
          </a:xfrm>
        </p:spPr>
        <p:txBody>
          <a:bodyPr/>
          <a:lstStyle/>
          <a:p>
            <a:fld id="{F736EC4A-E5B7-42C2-9943-4D2477F0E2BA}" type="datetime1">
              <a:rPr lang="en-US" smtClean="0"/>
              <a:t>2/16/2022</a:t>
            </a:fld>
            <a:endParaRPr lang="en-US" dirty="0"/>
          </a:p>
        </p:txBody>
      </p:sp>
      <p:sp>
        <p:nvSpPr>
          <p:cNvPr id="5" name="Footer Placeholder 4"/>
          <p:cNvSpPr>
            <a:spLocks noGrp="1"/>
          </p:cNvSpPr>
          <p:nvPr>
            <p:ph type="ftr" sz="quarter" idx="11"/>
          </p:nvPr>
        </p:nvSpPr>
        <p:spPr>
          <a:xfrm>
            <a:off x="1828135" y="6299200"/>
            <a:ext cx="1829466" cy="365126"/>
          </a:xfrm>
        </p:spPr>
        <p:txBody>
          <a:bodyPr/>
          <a:lstStyle/>
          <a:p>
            <a:r>
              <a:rPr lang="en-US" dirty="0"/>
              <a:t>Or Sagiv &amp; Etai Sella</a:t>
            </a:r>
          </a:p>
        </p:txBody>
      </p:sp>
      <p:sp>
        <p:nvSpPr>
          <p:cNvPr id="9" name="Rectangle 8">
            <a:extLst>
              <a:ext uri="{FF2B5EF4-FFF2-40B4-BE49-F238E27FC236}">
                <a16:creationId xmlns:a16="http://schemas.microsoft.com/office/drawing/2014/main" id="{82DC7C06-D977-485E-B552-1F22D3B0ABC9}"/>
              </a:ext>
            </a:extLst>
          </p:cNvPr>
          <p:cNvSpPr/>
          <p:nvPr userDrawn="1"/>
        </p:nvSpPr>
        <p:spPr>
          <a:xfrm>
            <a:off x="504824" y="1568450"/>
            <a:ext cx="10848973" cy="435133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p>
            <a:fld id="{C629165E-D59B-453D-B763-34340D7036F6}" type="slidenum">
              <a:rPr lang="en-US" smtClean="0"/>
              <a:t>‹#›</a:t>
            </a:fld>
            <a:endParaRPr lang="en-US" dirty="0"/>
          </a:p>
        </p:txBody>
      </p:sp>
      <p:cxnSp>
        <p:nvCxnSpPr>
          <p:cNvPr id="8" name="Straight Connector 7">
            <a:extLst>
              <a:ext uri="{FF2B5EF4-FFF2-40B4-BE49-F238E27FC236}">
                <a16:creationId xmlns:a16="http://schemas.microsoft.com/office/drawing/2014/main" id="{BCC7051E-9774-4F7D-9FBE-CAE7369E0F12}"/>
              </a:ext>
            </a:extLst>
          </p:cNvPr>
          <p:cNvCxnSpPr>
            <a:cxnSpLocks/>
          </p:cNvCxnSpPr>
          <p:nvPr userDrawn="1"/>
        </p:nvCxnSpPr>
        <p:spPr>
          <a:xfrm>
            <a:off x="0" y="1428750"/>
            <a:ext cx="10848975" cy="0"/>
          </a:xfrm>
          <a:prstGeom prst="line">
            <a:avLst/>
          </a:prstGeom>
          <a:ln w="285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38198" y="1711324"/>
            <a:ext cx="10191752" cy="4208464"/>
          </a:xfrm>
          <a:ln>
            <a:no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BFC1BC26-B342-49E2-9BAB-2D254B1BB9C9}"/>
              </a:ext>
            </a:extLst>
          </p:cNvPr>
          <p:cNvSpPr/>
          <p:nvPr userDrawn="1"/>
        </p:nvSpPr>
        <p:spPr>
          <a:xfrm>
            <a:off x="504825" y="365127"/>
            <a:ext cx="10848974" cy="9207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198" y="365127"/>
            <a:ext cx="10515600" cy="920750"/>
          </a:xfrm>
        </p:spPr>
        <p:txBody>
          <a:bodyPr/>
          <a:lstStyle/>
          <a:p>
            <a:r>
              <a:rPr lang="en-US" dirty="0"/>
              <a:t>Click to edit Master title style</a:t>
            </a:r>
          </a:p>
        </p:txBody>
      </p:sp>
    </p:spTree>
    <p:extLst>
      <p:ext uri="{BB962C8B-B14F-4D97-AF65-F5344CB8AC3E}">
        <p14:creationId xmlns:p14="http://schemas.microsoft.com/office/powerpoint/2010/main" val="295734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8BB7-51D6-46B6-8120-2539FCF8B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063C6F-73AB-460C-96D9-3F0BCDC08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2990C2-5122-428A-ACD4-D996C2368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2697D-E2E4-49E3-AE31-5250695D9325}"/>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6" name="Footer Placeholder 5">
            <a:extLst>
              <a:ext uri="{FF2B5EF4-FFF2-40B4-BE49-F238E27FC236}">
                <a16:creationId xmlns:a16="http://schemas.microsoft.com/office/drawing/2014/main" id="{518ECD8D-81B6-44F3-84AE-C6E001EA55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290D1-6949-48F7-8ECF-88E68A5164EB}"/>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2110685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2EF7-A90F-4918-9738-C8A0A83D71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10657A-23F7-4BB3-8580-05649F5258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D2C93-317B-42DB-9EEA-3C3A19B42C92}"/>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5" name="Footer Placeholder 4">
            <a:extLst>
              <a:ext uri="{FF2B5EF4-FFF2-40B4-BE49-F238E27FC236}">
                <a16:creationId xmlns:a16="http://schemas.microsoft.com/office/drawing/2014/main" id="{0B9A11CD-6038-4B19-95E0-8BC6333DC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76BEF-7EE8-42E0-8B89-68AC121B7D05}"/>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290893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6BA80C-8687-4D9A-B497-09778E059E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513E81-C851-4683-AD68-006B251B24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61494-00D1-4BFD-A504-9B058AACEC76}"/>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5" name="Footer Placeholder 4">
            <a:extLst>
              <a:ext uri="{FF2B5EF4-FFF2-40B4-BE49-F238E27FC236}">
                <a16:creationId xmlns:a16="http://schemas.microsoft.com/office/drawing/2014/main" id="{717D47C5-ABA1-46B0-BC3A-0649353BC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D9E91-C3AB-4143-96B5-188A22DB128F}"/>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309710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383BBD-22EB-4D32-858E-F56917F6792F}" type="datetime1">
              <a:rPr lang="en-US" smtClean="0"/>
              <a:t>2/16/2022</a:t>
            </a:fld>
            <a:endParaRPr lang="en-US"/>
          </a:p>
        </p:txBody>
      </p:sp>
      <p:sp>
        <p:nvSpPr>
          <p:cNvPr id="5" name="Footer Placeholder 4"/>
          <p:cNvSpPr>
            <a:spLocks noGrp="1"/>
          </p:cNvSpPr>
          <p:nvPr>
            <p:ph type="ftr" sz="quarter" idx="11"/>
          </p:nvPr>
        </p:nvSpPr>
        <p:spPr/>
        <p:txBody>
          <a:bodyPr/>
          <a:lstStyle/>
          <a:p>
            <a:r>
              <a:rPr lang="en-US" dirty="0"/>
              <a:t>Yarden Akebi &amp; Etai Sella</a:t>
            </a:r>
          </a:p>
        </p:txBody>
      </p:sp>
      <p:sp>
        <p:nvSpPr>
          <p:cNvPr id="6" name="Slide Number Placeholder 5"/>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843149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29B50-98C6-4865-903C-FF2C6D76A1DB}" type="datetime1">
              <a:rPr lang="en-US" smtClean="0"/>
              <a:t>2/16/2022</a:t>
            </a:fld>
            <a:endParaRPr lang="en-US"/>
          </a:p>
        </p:txBody>
      </p:sp>
      <p:sp>
        <p:nvSpPr>
          <p:cNvPr id="6" name="Footer Placeholder 5"/>
          <p:cNvSpPr>
            <a:spLocks noGrp="1"/>
          </p:cNvSpPr>
          <p:nvPr>
            <p:ph type="ftr" sz="quarter" idx="11"/>
          </p:nvPr>
        </p:nvSpPr>
        <p:spPr/>
        <p:txBody>
          <a:bodyPr/>
          <a:lstStyle/>
          <a:p>
            <a:r>
              <a:rPr lang="en-US" dirty="0"/>
              <a:t>Yarden Akebi &amp; Etai Sella</a:t>
            </a:r>
          </a:p>
        </p:txBody>
      </p:sp>
      <p:sp>
        <p:nvSpPr>
          <p:cNvPr id="7" name="Slide Number Placeholder 6"/>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12641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E4DFB5-247F-4215-927B-206F1F043CA8}" type="datetime1">
              <a:rPr lang="en-US" smtClean="0"/>
              <a:t>2/16/2022</a:t>
            </a:fld>
            <a:endParaRPr lang="en-US"/>
          </a:p>
        </p:txBody>
      </p:sp>
      <p:sp>
        <p:nvSpPr>
          <p:cNvPr id="8" name="Footer Placeholder 7"/>
          <p:cNvSpPr>
            <a:spLocks noGrp="1"/>
          </p:cNvSpPr>
          <p:nvPr>
            <p:ph type="ftr" sz="quarter" idx="11"/>
          </p:nvPr>
        </p:nvSpPr>
        <p:spPr/>
        <p:txBody>
          <a:bodyPr/>
          <a:lstStyle/>
          <a:p>
            <a:r>
              <a:rPr lang="en-US" dirty="0"/>
              <a:t>Yarden Akebi &amp; Etai Sella</a:t>
            </a:r>
          </a:p>
        </p:txBody>
      </p:sp>
      <p:sp>
        <p:nvSpPr>
          <p:cNvPr id="9" name="Slide Number Placeholder 8"/>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175699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BF18F4-69E9-4A75-9A30-63D58841484D}" type="datetime1">
              <a:rPr lang="en-US" smtClean="0"/>
              <a:t>2/16/2022</a:t>
            </a:fld>
            <a:endParaRPr lang="en-US"/>
          </a:p>
        </p:txBody>
      </p:sp>
      <p:sp>
        <p:nvSpPr>
          <p:cNvPr id="4" name="Footer Placeholder 3"/>
          <p:cNvSpPr>
            <a:spLocks noGrp="1"/>
          </p:cNvSpPr>
          <p:nvPr>
            <p:ph type="ftr" sz="quarter" idx="11"/>
          </p:nvPr>
        </p:nvSpPr>
        <p:spPr/>
        <p:txBody>
          <a:bodyPr/>
          <a:lstStyle/>
          <a:p>
            <a:r>
              <a:rPr lang="en-US" dirty="0"/>
              <a:t>Yarden Akebi &amp; Etai Sella</a:t>
            </a:r>
          </a:p>
        </p:txBody>
      </p:sp>
      <p:sp>
        <p:nvSpPr>
          <p:cNvPr id="5" name="Slide Number Placeholder 4"/>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89047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E73B5-85AC-4F64-8F1F-86C7C3DE3888}" type="datetime1">
              <a:rPr lang="en-US" smtClean="0"/>
              <a:t>2/16/2022</a:t>
            </a:fld>
            <a:endParaRPr lang="en-US"/>
          </a:p>
        </p:txBody>
      </p:sp>
      <p:sp>
        <p:nvSpPr>
          <p:cNvPr id="3" name="Footer Placeholder 2"/>
          <p:cNvSpPr>
            <a:spLocks noGrp="1"/>
          </p:cNvSpPr>
          <p:nvPr>
            <p:ph type="ftr" sz="quarter" idx="11"/>
          </p:nvPr>
        </p:nvSpPr>
        <p:spPr/>
        <p:txBody>
          <a:bodyPr/>
          <a:lstStyle/>
          <a:p>
            <a:r>
              <a:rPr lang="en-US" dirty="0"/>
              <a:t>Yarden Akebi &amp; Etai Sella</a:t>
            </a:r>
          </a:p>
        </p:txBody>
      </p:sp>
      <p:sp>
        <p:nvSpPr>
          <p:cNvPr id="4" name="Slide Number Placeholder 3"/>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228207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F8F826-0166-4DC8-9928-02F1397EF5F6}" type="datetime1">
              <a:rPr lang="en-US" smtClean="0"/>
              <a:t>2/16/2022</a:t>
            </a:fld>
            <a:endParaRPr lang="en-US"/>
          </a:p>
        </p:txBody>
      </p:sp>
      <p:sp>
        <p:nvSpPr>
          <p:cNvPr id="6" name="Footer Placeholder 5"/>
          <p:cNvSpPr>
            <a:spLocks noGrp="1"/>
          </p:cNvSpPr>
          <p:nvPr>
            <p:ph type="ftr" sz="quarter" idx="11"/>
          </p:nvPr>
        </p:nvSpPr>
        <p:spPr/>
        <p:txBody>
          <a:bodyPr/>
          <a:lstStyle/>
          <a:p>
            <a:r>
              <a:rPr lang="en-US" dirty="0"/>
              <a:t>Yarden Akebi &amp; Etai Sella</a:t>
            </a:r>
          </a:p>
        </p:txBody>
      </p:sp>
      <p:sp>
        <p:nvSpPr>
          <p:cNvPr id="7" name="Slide Number Placeholder 6"/>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31647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87FCA0-6D15-493A-9DD4-DF68CECA6E0E}" type="datetime1">
              <a:rPr lang="en-US" smtClean="0"/>
              <a:t>2/16/2022</a:t>
            </a:fld>
            <a:endParaRPr lang="en-US"/>
          </a:p>
        </p:txBody>
      </p:sp>
      <p:sp>
        <p:nvSpPr>
          <p:cNvPr id="6" name="Footer Placeholder 5"/>
          <p:cNvSpPr>
            <a:spLocks noGrp="1"/>
          </p:cNvSpPr>
          <p:nvPr>
            <p:ph type="ftr" sz="quarter" idx="11"/>
          </p:nvPr>
        </p:nvSpPr>
        <p:spPr/>
        <p:txBody>
          <a:bodyPr/>
          <a:lstStyle/>
          <a:p>
            <a:r>
              <a:rPr lang="en-US" dirty="0"/>
              <a:t>Yarden Akebi &amp; Etai Sella</a:t>
            </a:r>
          </a:p>
        </p:txBody>
      </p:sp>
      <p:sp>
        <p:nvSpPr>
          <p:cNvPr id="7" name="Slide Number Placeholder 6"/>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251834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8EA8ACF-DE96-4CBA-A35D-8401886B9E69}"/>
              </a:ext>
            </a:extLst>
          </p:cNvPr>
          <p:cNvGrpSpPr/>
          <p:nvPr userDrawn="1"/>
        </p:nvGrpSpPr>
        <p:grpSpPr>
          <a:xfrm>
            <a:off x="0" y="0"/>
            <a:ext cx="12192000" cy="6848475"/>
            <a:chOff x="0" y="0"/>
            <a:chExt cx="13696950" cy="6848475"/>
          </a:xfrm>
        </p:grpSpPr>
        <p:pic>
          <p:nvPicPr>
            <p:cNvPr id="26" name="Picture 25" descr="A picture containing indoor, white, black, tiled&#10;&#10;Description automatically generated">
              <a:extLst>
                <a:ext uri="{FF2B5EF4-FFF2-40B4-BE49-F238E27FC236}">
                  <a16:creationId xmlns:a16="http://schemas.microsoft.com/office/drawing/2014/main" id="{1CF12FBB-1443-4CAC-A230-98A5FBB5F71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6848475" cy="6848475"/>
            </a:xfrm>
            <a:prstGeom prst="rect">
              <a:avLst/>
            </a:prstGeom>
          </p:spPr>
        </p:pic>
        <p:pic>
          <p:nvPicPr>
            <p:cNvPr id="27" name="Picture 26" descr="A picture containing indoor, white, black, tiled&#10;&#10;Description automatically generated">
              <a:extLst>
                <a:ext uri="{FF2B5EF4-FFF2-40B4-BE49-F238E27FC236}">
                  <a16:creationId xmlns:a16="http://schemas.microsoft.com/office/drawing/2014/main" id="{23643EC7-0CF6-4322-B96F-A0DDDCF9F2B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848475" y="0"/>
              <a:ext cx="6848475" cy="6848475"/>
            </a:xfrm>
            <a:prstGeom prst="rect">
              <a:avLst/>
            </a:prstGeom>
          </p:spPr>
        </p:pic>
      </p:grpSp>
      <p:sp>
        <p:nvSpPr>
          <p:cNvPr id="32" name="Rectangle 31">
            <a:extLst>
              <a:ext uri="{FF2B5EF4-FFF2-40B4-BE49-F238E27FC236}">
                <a16:creationId xmlns:a16="http://schemas.microsoft.com/office/drawing/2014/main" id="{57BB6DB2-54D9-4635-908B-3BF9BE8ABB30}"/>
              </a:ext>
            </a:extLst>
          </p:cNvPr>
          <p:cNvSpPr/>
          <p:nvPr userDrawn="1"/>
        </p:nvSpPr>
        <p:spPr>
          <a:xfrm>
            <a:off x="0" y="-9525"/>
            <a:ext cx="12192000" cy="6858000"/>
          </a:xfrm>
          <a:prstGeom prst="rect">
            <a:avLst/>
          </a:prstGeom>
          <a:gradFill flip="none" rotWithShape="1">
            <a:gsLst>
              <a:gs pos="83000">
                <a:schemeClr val="bg1">
                  <a:alpha val="80000"/>
                </a:schemeClr>
              </a:gs>
              <a:gs pos="64000">
                <a:schemeClr val="bg1">
                  <a:alpha val="90000"/>
                </a:schemeClr>
              </a:gs>
              <a:gs pos="0">
                <a:schemeClr val="bg1"/>
              </a:gs>
              <a:gs pos="10000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838200" y="365126"/>
            <a:ext cx="10515600" cy="920750"/>
          </a:xfrm>
          <a:prstGeom prst="rect">
            <a:avLst/>
          </a:prstGeom>
        </p:spPr>
        <p:txBody>
          <a:bodyPr vert="horz" lIns="91440" tIns="45720" rIns="91440" bIns="45720" rtlCol="0" anchor="ctr">
            <a:normAutofit/>
          </a:bodyPr>
          <a:lstStyle/>
          <a:p>
            <a:r>
              <a:rPr lang="en-US" dirty="0"/>
              <a:t>Click to edit Master title style</a:t>
            </a:r>
          </a:p>
        </p:txBody>
      </p:sp>
      <p:sp>
        <p:nvSpPr>
          <p:cNvPr id="33" name="Rectangle 32">
            <a:extLst>
              <a:ext uri="{FF2B5EF4-FFF2-40B4-BE49-F238E27FC236}">
                <a16:creationId xmlns:a16="http://schemas.microsoft.com/office/drawing/2014/main" id="{FF1C44A9-7E0E-4C93-B9DB-CF8E36440176}"/>
              </a:ext>
            </a:extLst>
          </p:cNvPr>
          <p:cNvSpPr/>
          <p:nvPr userDrawn="1"/>
        </p:nvSpPr>
        <p:spPr>
          <a:xfrm>
            <a:off x="11649075" y="0"/>
            <a:ext cx="542925" cy="6858000"/>
          </a:xfrm>
          <a:prstGeom prst="rect">
            <a:avLst/>
          </a:prstGeom>
          <a:solidFill>
            <a:srgbClr val="1322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picture containing logo&#10;&#10;Description automatically generated">
            <a:extLst>
              <a:ext uri="{FF2B5EF4-FFF2-40B4-BE49-F238E27FC236}">
                <a16:creationId xmlns:a16="http://schemas.microsoft.com/office/drawing/2014/main" id="{CD3AD79A-7933-4656-8094-FDDCDEA460E2}"/>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713663" y="6169342"/>
            <a:ext cx="764673" cy="545467"/>
          </a:xfrm>
          <a:prstGeom prst="rect">
            <a:avLst/>
          </a:prstGeom>
        </p:spPr>
      </p:pic>
      <p:sp>
        <p:nvSpPr>
          <p:cNvPr id="4" name="Date Placeholder 3"/>
          <p:cNvSpPr>
            <a:spLocks noGrp="1"/>
          </p:cNvSpPr>
          <p:nvPr userDrawn="1">
            <p:ph type="dt" sz="half" idx="2"/>
          </p:nvPr>
        </p:nvSpPr>
        <p:spPr>
          <a:xfrm>
            <a:off x="838200" y="6299200"/>
            <a:ext cx="100012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E7515-5D39-4D5F-907F-93F61511D9D9}" type="datetime1">
              <a:rPr lang="en-US" smtClean="0"/>
              <a:t>2/16/2022</a:t>
            </a:fld>
            <a:endParaRPr lang="en-US" dirty="0"/>
          </a:p>
        </p:txBody>
      </p:sp>
      <p:sp>
        <p:nvSpPr>
          <p:cNvPr id="5" name="Footer Placeholder 4"/>
          <p:cNvSpPr>
            <a:spLocks noGrp="1"/>
          </p:cNvSpPr>
          <p:nvPr userDrawn="1">
            <p:ph type="ftr" sz="quarter" idx="3"/>
          </p:nvPr>
        </p:nvSpPr>
        <p:spPr>
          <a:xfrm>
            <a:off x="1932909" y="6299200"/>
            <a:ext cx="3001041"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Or Sagiv &amp; Etai Sella</a:t>
            </a:r>
          </a:p>
        </p:txBody>
      </p:sp>
      <p:sp>
        <p:nvSpPr>
          <p:cNvPr id="6" name="Slide Number Placeholder 5"/>
          <p:cNvSpPr>
            <a:spLocks noGrp="1"/>
          </p:cNvSpPr>
          <p:nvPr userDrawn="1">
            <p:ph type="sldNum" sz="quarter" idx="4"/>
          </p:nvPr>
        </p:nvSpPr>
        <p:spPr>
          <a:xfrm>
            <a:off x="10277474" y="6356350"/>
            <a:ext cx="107632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29165E-D59B-453D-B763-34340D7036F6}" type="slidenum">
              <a:rPr lang="en-US" smtClean="0"/>
              <a:pPr/>
              <a:t>‹#›</a:t>
            </a:fld>
            <a:endParaRPr lang="en-US" dirty="0"/>
          </a:p>
        </p:txBody>
      </p:sp>
      <p:sp>
        <p:nvSpPr>
          <p:cNvPr id="3" name="Text Placeholder 2"/>
          <p:cNvSpPr>
            <a:spLocks noGrp="1"/>
          </p:cNvSpPr>
          <p:nvPr userDrawn="1">
            <p:ph type="body" idx="1"/>
          </p:nvPr>
        </p:nvSpPr>
        <p:spPr>
          <a:xfrm>
            <a:off x="838200" y="15684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59793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FB72E7-425D-4964-B190-1B33157BA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2E004D-0083-478E-B7F4-320EA99B20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BD673-46F3-4818-87DA-828574D83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C8FCC-431C-4728-AF08-AAB43AA35F20}" type="datetimeFigureOut">
              <a:rPr lang="en-US" smtClean="0"/>
              <a:t>2/16/2022</a:t>
            </a:fld>
            <a:endParaRPr lang="en-US"/>
          </a:p>
        </p:txBody>
      </p:sp>
      <p:sp>
        <p:nvSpPr>
          <p:cNvPr id="5" name="Footer Placeholder 4">
            <a:extLst>
              <a:ext uri="{FF2B5EF4-FFF2-40B4-BE49-F238E27FC236}">
                <a16:creationId xmlns:a16="http://schemas.microsoft.com/office/drawing/2014/main" id="{4131AD7A-64A7-4642-A946-B0AF50ADC5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22FE3F-1D0B-489C-AF58-5F7A62301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C1D7C-651C-46AF-AA3B-457EC5ED280A}" type="slidenum">
              <a:rPr lang="en-US" smtClean="0"/>
              <a:t>‹#›</a:t>
            </a:fld>
            <a:endParaRPr lang="en-US"/>
          </a:p>
        </p:txBody>
      </p:sp>
    </p:spTree>
    <p:extLst>
      <p:ext uri="{BB962C8B-B14F-4D97-AF65-F5344CB8AC3E}">
        <p14:creationId xmlns:p14="http://schemas.microsoft.com/office/powerpoint/2010/main" val="34747339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23A7-E4C0-4D11-A30C-4F6072D970CF}"/>
              </a:ext>
            </a:extLst>
          </p:cNvPr>
          <p:cNvSpPr>
            <a:spLocks noGrp="1"/>
          </p:cNvSpPr>
          <p:nvPr>
            <p:ph type="ctrTitle"/>
          </p:nvPr>
        </p:nvSpPr>
        <p:spPr>
          <a:xfrm>
            <a:off x="1524000" y="1122362"/>
            <a:ext cx="9144000" cy="1655761"/>
          </a:xfrm>
        </p:spPr>
        <p:txBody>
          <a:bodyPr anchor="t">
            <a:normAutofit fontScale="90000"/>
          </a:bodyPr>
          <a:lstStyle/>
          <a:p>
            <a:r>
              <a:rPr lang="en-US" sz="4400" dirty="0"/>
              <a:t>Alpha-Refine: Boosting Tracking Performance by</a:t>
            </a:r>
            <a:br>
              <a:rPr lang="en-US" sz="4400" dirty="0"/>
            </a:br>
            <a:r>
              <a:rPr lang="en-US" sz="4400" dirty="0"/>
              <a:t>Precise Bounding Box Estimation</a:t>
            </a:r>
          </a:p>
        </p:txBody>
      </p:sp>
      <p:sp>
        <p:nvSpPr>
          <p:cNvPr id="3" name="Subtitle 2">
            <a:extLst>
              <a:ext uri="{FF2B5EF4-FFF2-40B4-BE49-F238E27FC236}">
                <a16:creationId xmlns:a16="http://schemas.microsoft.com/office/drawing/2014/main" id="{6376BACB-ACC1-443B-9D09-AB7A64CF5316}"/>
              </a:ext>
            </a:extLst>
          </p:cNvPr>
          <p:cNvSpPr>
            <a:spLocks noGrp="1"/>
          </p:cNvSpPr>
          <p:nvPr>
            <p:ph type="subTitle" idx="1"/>
          </p:nvPr>
        </p:nvSpPr>
        <p:spPr>
          <a:xfrm>
            <a:off x="1524000" y="3224695"/>
            <a:ext cx="9144000" cy="494506"/>
          </a:xfrm>
        </p:spPr>
        <p:txBody>
          <a:bodyPr/>
          <a:lstStyle/>
          <a:p>
            <a:r>
              <a:rPr lang="en-US" b="1" dirty="0"/>
              <a:t>An analysis of the work by Bin Yan et al (CVPR 2021)</a:t>
            </a:r>
          </a:p>
          <a:p>
            <a:endParaRPr lang="en-US" dirty="0"/>
          </a:p>
        </p:txBody>
      </p:sp>
      <p:sp>
        <p:nvSpPr>
          <p:cNvPr id="4" name="Subtitle 2">
            <a:extLst>
              <a:ext uri="{FF2B5EF4-FFF2-40B4-BE49-F238E27FC236}">
                <a16:creationId xmlns:a16="http://schemas.microsoft.com/office/drawing/2014/main" id="{A3EA35B3-E048-40DC-A0B1-D92CBE6C40CE}"/>
              </a:ext>
            </a:extLst>
          </p:cNvPr>
          <p:cNvSpPr txBox="1">
            <a:spLocks/>
          </p:cNvSpPr>
          <p:nvPr/>
        </p:nvSpPr>
        <p:spPr>
          <a:xfrm>
            <a:off x="4057650" y="3993590"/>
            <a:ext cx="3771900" cy="4945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Or Sagiv &amp; Etai Sella</a:t>
            </a:r>
          </a:p>
        </p:txBody>
      </p:sp>
    </p:spTree>
    <p:extLst>
      <p:ext uri="{BB962C8B-B14F-4D97-AF65-F5344CB8AC3E}">
        <p14:creationId xmlns:p14="http://schemas.microsoft.com/office/powerpoint/2010/main" val="1585934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a:xfrm>
            <a:off x="483475" y="365127"/>
            <a:ext cx="10870323" cy="920750"/>
          </a:xfrm>
        </p:spPr>
        <p:txBody>
          <a:bodyPr>
            <a:normAutofit/>
          </a:bodyPr>
          <a:lstStyle/>
          <a:p>
            <a:r>
              <a:rPr lang="en-US" dirty="0" err="1"/>
              <a:t>AlphaRefine</a:t>
            </a:r>
            <a:r>
              <a:rPr lang="en-US" dirty="0"/>
              <a:t> – Main Components</a:t>
            </a:r>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10</a:t>
            </a:fld>
            <a:endParaRPr lang="en-US" dirty="0"/>
          </a:p>
        </p:txBody>
      </p:sp>
      <p:sp>
        <p:nvSpPr>
          <p:cNvPr id="8" name="TextBox 7">
            <a:extLst>
              <a:ext uri="{FF2B5EF4-FFF2-40B4-BE49-F238E27FC236}">
                <a16:creationId xmlns:a16="http://schemas.microsoft.com/office/drawing/2014/main" id="{81301C21-59D5-4A8C-963A-2CA8315B4562}"/>
              </a:ext>
            </a:extLst>
          </p:cNvPr>
          <p:cNvSpPr txBox="1"/>
          <p:nvPr/>
        </p:nvSpPr>
        <p:spPr>
          <a:xfrm>
            <a:off x="483474" y="1587851"/>
            <a:ext cx="10870323" cy="4093428"/>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First, the module has two input branches, namely, the </a:t>
            </a:r>
            <a:r>
              <a:rPr lang="en-US" sz="2000" b="1" i="0" u="none" strike="noStrike" baseline="0" dirty="0">
                <a:latin typeface="Times New Roman" panose="02020603050405020304" pitchFamily="18" charset="0"/>
                <a:cs typeface="Times New Roman" panose="02020603050405020304" pitchFamily="18" charset="0"/>
              </a:rPr>
              <a:t>reference branch </a:t>
            </a:r>
            <a:r>
              <a:rPr lang="en-US" sz="2000" i="0" u="none" strike="noStrike" baseline="0" dirty="0">
                <a:latin typeface="Times New Roman" panose="02020603050405020304" pitchFamily="18" charset="0"/>
                <a:cs typeface="Times New Roman" panose="02020603050405020304" pitchFamily="18" charset="0"/>
              </a:rPr>
              <a:t>(first frame)</a:t>
            </a:r>
            <a:r>
              <a:rPr lang="en-US" sz="2000" b="0" i="0" u="none" strike="noStrike" baseline="0" dirty="0">
                <a:latin typeface="Times New Roman" panose="02020603050405020304" pitchFamily="18" charset="0"/>
                <a:cs typeface="Times New Roman" panose="02020603050405020304" pitchFamily="18" charset="0"/>
              </a:rPr>
              <a:t> and the </a:t>
            </a:r>
            <a:r>
              <a:rPr lang="en-US" sz="2000" b="1" i="0" u="none" strike="noStrike" baseline="0" dirty="0">
                <a:latin typeface="Times New Roman" panose="02020603050405020304" pitchFamily="18" charset="0"/>
                <a:cs typeface="Times New Roman" panose="02020603050405020304" pitchFamily="18" charset="0"/>
              </a:rPr>
              <a:t>test branch</a:t>
            </a:r>
            <a:r>
              <a:rPr lang="en-US" sz="2000" i="0" u="none" strike="noStrike" baseline="0" dirty="0">
                <a:latin typeface="Times New Roman" panose="02020603050405020304" pitchFamily="18" charset="0"/>
                <a:cs typeface="Times New Roman" panose="02020603050405020304" pitchFamily="18" charset="0"/>
              </a:rPr>
              <a:t> (current frame)</a:t>
            </a:r>
            <a:r>
              <a:rPr lang="en-US" sz="2000" b="0" i="0" u="none" strike="noStrike" baseline="0" dirty="0">
                <a:latin typeface="Times New Roman" panose="02020603050405020304" pitchFamily="18" charset="0"/>
                <a:cs typeface="Times New Roman" panose="02020603050405020304" pitchFamily="18" charset="0"/>
              </a:rPr>
              <a:t>. </a:t>
            </a:r>
          </a:p>
          <a:p>
            <a:pPr algn="l"/>
            <a:r>
              <a:rPr lang="en-US" sz="2000" b="0" i="0" u="none" strike="noStrike" baseline="0" dirty="0">
                <a:latin typeface="Times New Roman" panose="02020603050405020304" pitchFamily="18" charset="0"/>
                <a:cs typeface="Times New Roman" panose="02020603050405020304" pitchFamily="18" charset="0"/>
              </a:rPr>
              <a:t>As we can clearly see from the figure, the </a:t>
            </a:r>
            <a:r>
              <a:rPr lang="en-US" sz="2000" b="0" i="0" u="none" strike="noStrike" baseline="0" dirty="0" err="1">
                <a:latin typeface="Times New Roman" panose="02020603050405020304" pitchFamily="18" charset="0"/>
                <a:cs typeface="Times New Roman" panose="02020603050405020304" pitchFamily="18" charset="0"/>
              </a:rPr>
              <a:t>AlphaRefine</a:t>
            </a:r>
            <a:r>
              <a:rPr lang="en-US" sz="2000" b="0" i="0" u="none" strike="noStrike" baseline="0" dirty="0">
                <a:latin typeface="Times New Roman" panose="02020603050405020304" pitchFamily="18" charset="0"/>
                <a:cs typeface="Times New Roman" panose="02020603050405020304" pitchFamily="18" charset="0"/>
              </a:rPr>
              <a:t> module is consisted of 3 main components:</a:t>
            </a:r>
          </a:p>
          <a:p>
            <a:pPr algn="l"/>
            <a:endParaRPr lang="en-US"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Backbone</a:t>
            </a:r>
            <a:r>
              <a:rPr lang="en-US" sz="2000" dirty="0">
                <a:latin typeface="Times New Roman" panose="02020603050405020304" pitchFamily="18" charset="0"/>
                <a:cs typeface="Times New Roman" panose="02020603050405020304" pitchFamily="18" charset="0"/>
              </a:rPr>
              <a:t> - </a:t>
            </a:r>
            <a:r>
              <a:rPr lang="en-US" sz="2000" b="0" i="0" u="none" strike="noStrike" baseline="0" dirty="0">
                <a:latin typeface="Times New Roman" panose="02020603050405020304" pitchFamily="18" charset="0"/>
                <a:cs typeface="Times New Roman" panose="02020603050405020304" pitchFamily="18" charset="0"/>
              </a:rPr>
              <a:t>A parameter-shared backbone</a:t>
            </a: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applied to both branches for feature extraction (using </a:t>
            </a:r>
            <a:r>
              <a:rPr lang="en-US" sz="2000" b="0" i="0" u="none" strike="noStrike" baseline="0" dirty="0" err="1">
                <a:latin typeface="Times New Roman" panose="02020603050405020304" pitchFamily="18" charset="0"/>
                <a:cs typeface="Times New Roman" panose="02020603050405020304" pitchFamily="18" charset="0"/>
              </a:rPr>
              <a:t>ResNet</a:t>
            </a:r>
            <a:r>
              <a:rPr lang="en-US" sz="2000" b="0" i="0" u="none" strike="noStrike" baseline="0" dirty="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Feature Fusion</a:t>
            </a:r>
            <a:r>
              <a:rPr lang="en-US" sz="2000" dirty="0">
                <a:latin typeface="Times New Roman" panose="02020603050405020304" pitchFamily="18" charset="0"/>
                <a:cs typeface="Times New Roman" panose="02020603050405020304" pitchFamily="18" charset="0"/>
              </a:rPr>
              <a:t> - </a:t>
            </a:r>
            <a:r>
              <a:rPr lang="en-US" sz="2000" b="0" i="0" u="none" strike="noStrike" baseline="0" dirty="0">
                <a:latin typeface="Times New Roman" panose="02020603050405020304" pitchFamily="18" charset="0"/>
                <a:cs typeface="Times New Roman" panose="02020603050405020304" pitchFamily="18" charset="0"/>
              </a:rPr>
              <a:t>Features extracted from the two branches (reference and test) by the backbone are aggregated by a fusion module, which is typically a </a:t>
            </a:r>
            <a:r>
              <a:rPr lang="en-US" sz="2000" b="1" i="0" u="none" strike="noStrike" baseline="0" dirty="0">
                <a:latin typeface="Times New Roman" panose="02020603050405020304" pitchFamily="18" charset="0"/>
                <a:cs typeface="Times New Roman" panose="02020603050405020304" pitchFamily="18" charset="0"/>
              </a:rPr>
              <a:t>correlation</a:t>
            </a:r>
            <a:r>
              <a:rPr lang="en-US" sz="2000" b="0" i="0" u="none" strike="noStrike" baseline="0" dirty="0">
                <a:latin typeface="Times New Roman" panose="02020603050405020304" pitchFamily="18" charset="0"/>
                <a:cs typeface="Times New Roman" panose="02020603050405020304" pitchFamily="18" charset="0"/>
              </a:rPr>
              <a:t> module (pixel-wise correlation). The fused feature is further processed by some convolutional layers, producing the features for the prediction heads.</a:t>
            </a:r>
          </a:p>
          <a:p>
            <a:pPr marL="285750" indent="-285750" algn="l">
              <a:buFont typeface="Arial" panose="020B0604020202020204" pitchFamily="34" charset="0"/>
              <a:buChar char="•"/>
            </a:pPr>
            <a:r>
              <a:rPr lang="en-US" sz="2000" b="1" i="0" u="none" strike="noStrike" baseline="0" dirty="0">
                <a:latin typeface="Times New Roman" panose="02020603050405020304" pitchFamily="18" charset="0"/>
                <a:cs typeface="Times New Roman" panose="02020603050405020304" pitchFamily="18" charset="0"/>
              </a:rPr>
              <a:t>Prediction Heads</a:t>
            </a:r>
            <a:r>
              <a:rPr lang="en-US" sz="2000" dirty="0">
                <a:latin typeface="Times New Roman" panose="02020603050405020304" pitchFamily="18" charset="0"/>
                <a:cs typeface="Times New Roman" panose="02020603050405020304" pitchFamily="18" charset="0"/>
              </a:rPr>
              <a:t> - </a:t>
            </a:r>
            <a:r>
              <a:rPr lang="en-US" sz="2000" b="0" i="0" u="none" strike="noStrike" baseline="0" dirty="0">
                <a:latin typeface="Times New Roman" panose="02020603050405020304" pitchFamily="18" charset="0"/>
                <a:cs typeface="Times New Roman" panose="02020603050405020304" pitchFamily="18" charset="0"/>
              </a:rPr>
              <a:t>Predicting the bounding box</a:t>
            </a:r>
            <a:r>
              <a:rPr lang="en-US" sz="2000" dirty="0">
                <a:latin typeface="Times New Roman" panose="02020603050405020304" pitchFamily="18" charset="0"/>
                <a:cs typeface="Times New Roman" panose="02020603050405020304" pitchFamily="18" charset="0"/>
              </a:rPr>
              <a:t> and the mask (only during the training).</a:t>
            </a:r>
            <a:endParaRPr lang="en-US" sz="20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2000" b="0" i="0" u="none" strike="noStrike" baseline="0" dirty="0">
              <a:latin typeface="Times New Roman" panose="02020603050405020304" pitchFamily="18" charset="0"/>
              <a:cs typeface="Times New Roman" panose="02020603050405020304" pitchFamily="18" charset="0"/>
            </a:endParaRPr>
          </a:p>
          <a:p>
            <a:pPr algn="l"/>
            <a:endParaRPr lang="en-IL"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16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rmAutofit/>
          </a:bodyPr>
          <a:lstStyle/>
          <a:p>
            <a:r>
              <a:rPr lang="en-US" dirty="0"/>
              <a:t>Backbone – Feature Extraction </a:t>
            </a:r>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11</a:t>
            </a:fld>
            <a:endParaRPr lang="en-US" dirty="0"/>
          </a:p>
        </p:txBody>
      </p:sp>
      <p:sp>
        <p:nvSpPr>
          <p:cNvPr id="7" name="TextBox 6">
            <a:extLst>
              <a:ext uri="{FF2B5EF4-FFF2-40B4-BE49-F238E27FC236}">
                <a16:creationId xmlns:a16="http://schemas.microsoft.com/office/drawing/2014/main" id="{B60AB77E-81E5-4DEC-AE42-C801022C9A56}"/>
              </a:ext>
            </a:extLst>
          </p:cNvPr>
          <p:cNvSpPr txBox="1"/>
          <p:nvPr/>
        </p:nvSpPr>
        <p:spPr>
          <a:xfrm>
            <a:off x="756745" y="1700922"/>
            <a:ext cx="5306410" cy="3693319"/>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This module is used for extracting the features of the two branches used as the AR module’s input. </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given table compares Alpha-Refine module with different backbones and reports the comparison</a:t>
            </a:r>
            <a:r>
              <a:rPr lang="en-US" dirty="0">
                <a:solidFill>
                  <a:srgbClr val="000000"/>
                </a:solidFill>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results.</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When the ResNet-18 backbone is used, the latency of our AR model is very low, but the corresponding performance is also lower than those we get for deeper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ResNet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networks. As the backbone goes deeper, the AUC score (performance) is better, but the speed is slower.</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chosen backbone</a:t>
            </a:r>
            <a:r>
              <a:rPr lang="en-US" dirty="0">
                <a:solidFill>
                  <a:srgbClr val="000000"/>
                </a:solidFill>
                <a:latin typeface="Times New Roman" panose="02020603050405020304" pitchFamily="18" charset="0"/>
                <a:cs typeface="Times New Roman" panose="02020603050405020304" pitchFamily="18" charset="0"/>
              </a:rPr>
              <a:t> was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ResNet-34 in order to balance accuracy and speed.</a:t>
            </a:r>
            <a:endParaRPr lang="en-IL"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DDC5956-F796-4772-9C7A-7C195ECAE76A}"/>
              </a:ext>
            </a:extLst>
          </p:cNvPr>
          <p:cNvPicPr>
            <a:picLocks noChangeAspect="1"/>
          </p:cNvPicPr>
          <p:nvPr/>
        </p:nvPicPr>
        <p:blipFill>
          <a:blip r:embed="rId3"/>
          <a:stretch>
            <a:fillRect/>
          </a:stretch>
        </p:blipFill>
        <p:spPr>
          <a:xfrm>
            <a:off x="5980384" y="3429000"/>
            <a:ext cx="5172404" cy="2334118"/>
          </a:xfrm>
          <a:prstGeom prst="rect">
            <a:avLst/>
          </a:prstGeom>
        </p:spPr>
      </p:pic>
    </p:spTree>
    <p:extLst>
      <p:ext uri="{BB962C8B-B14F-4D97-AF65-F5344CB8AC3E}">
        <p14:creationId xmlns:p14="http://schemas.microsoft.com/office/powerpoint/2010/main" val="65725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Autofit/>
          </a:bodyPr>
          <a:lstStyle/>
          <a:p>
            <a:r>
              <a:rPr lang="en-US" i="0" u="none" strike="noStrike" baseline="0" dirty="0">
                <a:latin typeface="NimbusRomNo9L-Medi"/>
              </a:rPr>
              <a:t>Feature Fusion – </a:t>
            </a:r>
            <a:r>
              <a:rPr lang="en-US" dirty="0">
                <a:latin typeface="NimbusRomNo9L-Medi"/>
              </a:rPr>
              <a:t>Pixelwise </a:t>
            </a:r>
            <a:r>
              <a:rPr lang="en-US" i="0" u="none" strike="noStrike" baseline="0" dirty="0">
                <a:latin typeface="NimbusRomNo9L-Medi"/>
              </a:rPr>
              <a:t>Correlation</a:t>
            </a:r>
            <a:endParaRPr lang="en-US" dirty="0"/>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12</a:t>
            </a:fld>
            <a:endParaRPr lang="en-US" dirty="0"/>
          </a:p>
        </p:txBody>
      </p:sp>
      <p:sp>
        <p:nvSpPr>
          <p:cNvPr id="7" name="TextBox 6">
            <a:extLst>
              <a:ext uri="{FF2B5EF4-FFF2-40B4-BE49-F238E27FC236}">
                <a16:creationId xmlns:a16="http://schemas.microsoft.com/office/drawing/2014/main" id="{F907CFB4-EC9A-434A-B73D-7474715B5347}"/>
              </a:ext>
            </a:extLst>
          </p:cNvPr>
          <p:cNvSpPr txBox="1"/>
          <p:nvPr/>
        </p:nvSpPr>
        <p:spPr>
          <a:xfrm>
            <a:off x="565917" y="1574344"/>
            <a:ext cx="5994182" cy="1815882"/>
          </a:xfrm>
          <a:prstGeom prst="rect">
            <a:avLst/>
          </a:prstGeom>
          <a:noFill/>
        </p:spPr>
        <p:txBody>
          <a:bodyPr wrap="square">
            <a:spAutoFit/>
          </a:bodyPr>
          <a:lstStyle/>
          <a:p>
            <a:pPr algn="l"/>
            <a:r>
              <a:rPr lang="en-US" sz="1400" b="0" i="0" u="none" strike="noStrike" baseline="0" dirty="0">
                <a:solidFill>
                  <a:srgbClr val="000000"/>
                </a:solidFill>
                <a:latin typeface="Times New Roman" panose="02020603050405020304" pitchFamily="18" charset="0"/>
                <a:cs typeface="Times New Roman" panose="02020603050405020304" pitchFamily="18" charset="0"/>
              </a:rPr>
              <a:t>The given figure shows some feature fusion outputs:</a:t>
            </a:r>
          </a:p>
          <a:p>
            <a:pPr marL="285750" indent="-285750" algn="l">
              <a:buFont typeface="Arial" panose="020B0604020202020204" pitchFamily="34" charset="0"/>
              <a:buChar char="•"/>
            </a:pPr>
            <a:r>
              <a:rPr lang="en-US" sz="1400" b="1" i="0" u="none" strike="noStrike" baseline="0" dirty="0">
                <a:solidFill>
                  <a:srgbClr val="000000"/>
                </a:solidFill>
                <a:latin typeface="Times New Roman" panose="02020603050405020304" pitchFamily="18" charset="0"/>
                <a:cs typeface="Times New Roman" panose="02020603050405020304" pitchFamily="18" charset="0"/>
              </a:rPr>
              <a:t>Naive</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correlation can only roughly represent the center location of the object while losing most of the shape and scale information. </a:t>
            </a:r>
          </a:p>
          <a:p>
            <a:pPr marL="285750" indent="-285750" algn="l">
              <a:buFont typeface="Arial" panose="020B0604020202020204" pitchFamily="34" charset="0"/>
              <a:buChar char="•"/>
            </a:pPr>
            <a:r>
              <a:rPr lang="en-US" sz="1400" b="1" i="0" u="none" strike="noStrike" baseline="0" dirty="0">
                <a:solidFill>
                  <a:srgbClr val="000000"/>
                </a:solidFill>
                <a:latin typeface="Times New Roman" panose="02020603050405020304" pitchFamily="18" charset="0"/>
                <a:cs typeface="Times New Roman" panose="02020603050405020304" pitchFamily="18" charset="0"/>
              </a:rPr>
              <a:t>Depth-wise</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correlation must encode the blurred location into channels, which is less explainable and inefficient.</a:t>
            </a:r>
          </a:p>
          <a:p>
            <a:pPr marL="285750" indent="-285750">
              <a:buFont typeface="Arial" panose="020B0604020202020204" pitchFamily="34" charset="0"/>
              <a:buChar char="•"/>
            </a:pPr>
            <a:r>
              <a:rPr lang="en-US" sz="1400" b="1" i="0" u="none" strike="noStrike" baseline="0" dirty="0">
                <a:solidFill>
                  <a:srgbClr val="000000"/>
                </a:solidFill>
                <a:latin typeface="Times New Roman" panose="02020603050405020304" pitchFamily="18" charset="0"/>
                <a:cs typeface="Times New Roman" panose="02020603050405020304" pitchFamily="18" charset="0"/>
              </a:rPr>
              <a:t>Pixel-wise</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correlation is better</a:t>
            </a:r>
            <a:r>
              <a:rPr lang="en-US" sz="140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at retaining the target’s boundary and other detailed spatial information. Pixel-wise correlation avoiding an extremely large correlation window from blurring the feature.</a:t>
            </a:r>
          </a:p>
        </p:txBody>
      </p:sp>
      <p:pic>
        <p:nvPicPr>
          <p:cNvPr id="9" name="Picture 8">
            <a:extLst>
              <a:ext uri="{FF2B5EF4-FFF2-40B4-BE49-F238E27FC236}">
                <a16:creationId xmlns:a16="http://schemas.microsoft.com/office/drawing/2014/main" id="{D9AA850E-AEAF-4670-A016-E56660730B62}"/>
              </a:ext>
            </a:extLst>
          </p:cNvPr>
          <p:cNvPicPr>
            <a:picLocks noChangeAspect="1"/>
          </p:cNvPicPr>
          <p:nvPr/>
        </p:nvPicPr>
        <p:blipFill>
          <a:blip r:embed="rId3"/>
          <a:stretch>
            <a:fillRect/>
          </a:stretch>
        </p:blipFill>
        <p:spPr>
          <a:xfrm>
            <a:off x="6800194" y="3544614"/>
            <a:ext cx="4315976" cy="2249222"/>
          </a:xfrm>
          <a:prstGeom prst="rect">
            <a:avLst/>
          </a:prstGeom>
        </p:spPr>
      </p:pic>
      <p:sp>
        <p:nvSpPr>
          <p:cNvPr id="15" name="TextBox 14">
            <a:extLst>
              <a:ext uri="{FF2B5EF4-FFF2-40B4-BE49-F238E27FC236}">
                <a16:creationId xmlns:a16="http://schemas.microsoft.com/office/drawing/2014/main" id="{4783EDAC-B1E1-4840-8F87-16C552A5D026}"/>
              </a:ext>
            </a:extLst>
          </p:cNvPr>
          <p:cNvSpPr txBox="1"/>
          <p:nvPr/>
        </p:nvSpPr>
        <p:spPr>
          <a:xfrm>
            <a:off x="6800193" y="1574344"/>
            <a:ext cx="4315977" cy="1600438"/>
          </a:xfrm>
          <a:prstGeom prst="rect">
            <a:avLst/>
          </a:prstGeom>
          <a:noFill/>
        </p:spPr>
        <p:txBody>
          <a:bodyPr wrap="square">
            <a:spAutoFit/>
          </a:bodyPr>
          <a:lstStyle/>
          <a:p>
            <a:pPr algn="l"/>
            <a:r>
              <a:rPr lang="en-US" sz="1400" b="0" i="0" u="none" strike="noStrike" baseline="0" dirty="0">
                <a:solidFill>
                  <a:srgbClr val="000000"/>
                </a:solidFill>
                <a:latin typeface="Times New Roman" panose="02020603050405020304" pitchFamily="18" charset="0"/>
                <a:cs typeface="Times New Roman" panose="02020603050405020304" pitchFamily="18" charset="0"/>
              </a:rPr>
              <a:t>The given table compares the AR variants using different feature fusion options (Naive, Depth-wise, or Pixel-wise).</a:t>
            </a:r>
          </a:p>
          <a:p>
            <a:pPr algn="l"/>
            <a:r>
              <a:rPr lang="en-US" sz="1400" b="0" i="0" u="none" strike="noStrike" baseline="0" dirty="0">
                <a:latin typeface="Times New Roman" panose="02020603050405020304" pitchFamily="18" charset="0"/>
                <a:cs typeface="Times New Roman" panose="02020603050405020304" pitchFamily="18" charset="0"/>
              </a:rPr>
              <a:t>The results show that the adopted </a:t>
            </a:r>
            <a:r>
              <a:rPr lang="en-US" sz="1400" b="1" i="0" u="none" strike="noStrike" baseline="0" dirty="0">
                <a:latin typeface="Times New Roman" panose="02020603050405020304" pitchFamily="18" charset="0"/>
                <a:cs typeface="Times New Roman" panose="02020603050405020304" pitchFamily="18" charset="0"/>
              </a:rPr>
              <a:t>pixelwise correlation</a:t>
            </a:r>
            <a:r>
              <a:rPr lang="en-US" sz="1400" b="0" i="0" u="none" strike="noStrike" baseline="0" dirty="0">
                <a:latin typeface="Times New Roman" panose="02020603050405020304" pitchFamily="18" charset="0"/>
                <a:cs typeface="Times New Roman" panose="02020603050405020304" pitchFamily="18" charset="0"/>
              </a:rPr>
              <a:t> performs the best, indicating that the pixelwise correlation is better at extracting and maintaining spatial information than the depth-wise correlation or naïve correlation.</a:t>
            </a:r>
          </a:p>
        </p:txBody>
      </p:sp>
      <p:pic>
        <p:nvPicPr>
          <p:cNvPr id="19" name="Picture 18">
            <a:extLst>
              <a:ext uri="{FF2B5EF4-FFF2-40B4-BE49-F238E27FC236}">
                <a16:creationId xmlns:a16="http://schemas.microsoft.com/office/drawing/2014/main" id="{BD49B6B5-6E54-47ED-93CA-7078A8952688}"/>
              </a:ext>
            </a:extLst>
          </p:cNvPr>
          <p:cNvPicPr>
            <a:picLocks noChangeAspect="1"/>
          </p:cNvPicPr>
          <p:nvPr/>
        </p:nvPicPr>
        <p:blipFill>
          <a:blip r:embed="rId4"/>
          <a:stretch>
            <a:fillRect/>
          </a:stretch>
        </p:blipFill>
        <p:spPr>
          <a:xfrm>
            <a:off x="565917" y="3544614"/>
            <a:ext cx="5994182" cy="2249224"/>
          </a:xfrm>
          <a:prstGeom prst="rect">
            <a:avLst/>
          </a:prstGeom>
        </p:spPr>
      </p:pic>
    </p:spTree>
    <p:extLst>
      <p:ext uri="{BB962C8B-B14F-4D97-AF65-F5344CB8AC3E}">
        <p14:creationId xmlns:p14="http://schemas.microsoft.com/office/powerpoint/2010/main" val="243291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rmAutofit/>
          </a:bodyPr>
          <a:lstStyle/>
          <a:p>
            <a:r>
              <a:rPr lang="en-US" b="0" i="0" u="none" strike="noStrike" baseline="0" dirty="0">
                <a:latin typeface="NimbusRomNo9L-Medi"/>
              </a:rPr>
              <a:t>Prediction Heads – Box and Mask</a:t>
            </a:r>
            <a:endParaRPr lang="en-US" dirty="0"/>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13</a:t>
            </a:fld>
            <a:endParaRPr lang="en-US" dirty="0"/>
          </a:p>
        </p:txBody>
      </p:sp>
      <p:sp>
        <p:nvSpPr>
          <p:cNvPr id="7" name="TextBox 6">
            <a:extLst>
              <a:ext uri="{FF2B5EF4-FFF2-40B4-BE49-F238E27FC236}">
                <a16:creationId xmlns:a16="http://schemas.microsoft.com/office/drawing/2014/main" id="{23148C7F-4485-4495-8B8F-6C655E435DFE}"/>
              </a:ext>
            </a:extLst>
          </p:cNvPr>
          <p:cNvSpPr txBox="1"/>
          <p:nvPr/>
        </p:nvSpPr>
        <p:spPr>
          <a:xfrm>
            <a:off x="493986" y="1605253"/>
            <a:ext cx="5160579" cy="3785652"/>
          </a:xfrm>
          <a:prstGeom prst="rect">
            <a:avLst/>
          </a:prstGeom>
          <a:noFill/>
        </p:spPr>
        <p:txBody>
          <a:bodyPr wrap="square">
            <a:spAutoFit/>
          </a:bodyPr>
          <a:lstStyle/>
          <a:p>
            <a:pPr marL="285750" indent="-285750" algn="l">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As Alpha-Refine is a module for precisely estimating the bounding box, additional detailed shape information would be helpful. To this end, an auxiliary mask head was added parallel to the box head, which introduces pixel-level supervision into training. </a:t>
            </a:r>
          </a:p>
          <a:p>
            <a:pPr marL="285750" indent="-285750" algn="l">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When the box head is trained with the auxiliary mask head, the network is encouraged to extract more detailed spatial information which is required by the mask head and facilitates precise box estimation. </a:t>
            </a:r>
          </a:p>
          <a:p>
            <a:pPr marL="285750" indent="-285750" algn="l">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In addition, supervision from mask annotation also teach the model to better discriminate foreground and background, which is required by the segmentation task and beneficial to tracking. </a:t>
            </a:r>
          </a:p>
          <a:p>
            <a:pPr marL="285750" indent="-285750" algn="l">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At the inference stage, the mask head is by default disabled to speed up Alpha-Refine.</a:t>
            </a:r>
            <a:r>
              <a:rPr lang="en-US" sz="1600" dirty="0">
                <a:latin typeface="Times New Roman" panose="02020603050405020304" pitchFamily="18" charset="0"/>
                <a:cs typeface="Times New Roman" panose="02020603050405020304" pitchFamily="18" charset="0"/>
              </a:rPr>
              <a:t> </a:t>
            </a:r>
            <a:endParaRPr lang="en-IL"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2A62DB6-1CF3-4402-9B96-06773A6FF5C0}"/>
              </a:ext>
            </a:extLst>
          </p:cNvPr>
          <p:cNvPicPr>
            <a:picLocks noChangeAspect="1"/>
          </p:cNvPicPr>
          <p:nvPr/>
        </p:nvPicPr>
        <p:blipFill>
          <a:blip r:embed="rId3"/>
          <a:stretch>
            <a:fillRect/>
          </a:stretch>
        </p:blipFill>
        <p:spPr>
          <a:xfrm>
            <a:off x="5786764" y="3436866"/>
            <a:ext cx="5438775" cy="2286907"/>
          </a:xfrm>
          <a:prstGeom prst="rect">
            <a:avLst/>
          </a:prstGeom>
        </p:spPr>
      </p:pic>
      <p:sp>
        <p:nvSpPr>
          <p:cNvPr id="11" name="TextBox 10">
            <a:extLst>
              <a:ext uri="{FF2B5EF4-FFF2-40B4-BE49-F238E27FC236}">
                <a16:creationId xmlns:a16="http://schemas.microsoft.com/office/drawing/2014/main" id="{0DEB132E-3953-46BD-80CD-C8E3E9EF447F}"/>
              </a:ext>
            </a:extLst>
          </p:cNvPr>
          <p:cNvSpPr txBox="1"/>
          <p:nvPr/>
        </p:nvSpPr>
        <p:spPr>
          <a:xfrm>
            <a:off x="5786765" y="1605253"/>
            <a:ext cx="5438774" cy="1815882"/>
          </a:xfrm>
          <a:prstGeom prst="rect">
            <a:avLst/>
          </a:prstGeom>
          <a:noFill/>
        </p:spPr>
        <p:txBody>
          <a:bodyPr wrap="square">
            <a:spAutoFit/>
          </a:bodyPr>
          <a:lstStyle/>
          <a:p>
            <a:pPr algn="l"/>
            <a:r>
              <a:rPr lang="en-US" sz="1600" b="0" i="0" u="none" strike="noStrike" baseline="0" dirty="0">
                <a:solidFill>
                  <a:srgbClr val="000000"/>
                </a:solidFill>
                <a:latin typeface="Times New Roman" panose="02020603050405020304" pitchFamily="18" charset="0"/>
                <a:cs typeface="Times New Roman" panose="02020603050405020304" pitchFamily="18" charset="0"/>
              </a:rPr>
              <a:t>From the given table, we have the following two conclusions: </a:t>
            </a:r>
          </a:p>
          <a:p>
            <a:pPr marL="285750" indent="-285750" algn="l">
              <a:buFont typeface="Arial" panose="020B0604020202020204" pitchFamily="34" charset="0"/>
              <a:buChar char="•"/>
            </a:pPr>
            <a:r>
              <a:rPr lang="en-US" sz="1600" b="1" i="0" u="none" strike="noStrike" baseline="0" dirty="0">
                <a:solidFill>
                  <a:srgbClr val="000000"/>
                </a:solidFill>
                <a:latin typeface="Times New Roman" panose="02020603050405020304" pitchFamily="18" charset="0"/>
                <a:cs typeface="Times New Roman" panose="02020603050405020304" pitchFamily="18" charset="0"/>
              </a:rPr>
              <a:t>All</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 adopted box estimation heads improve the original </a:t>
            </a:r>
            <a:r>
              <a:rPr lang="en-US" sz="1600" b="0" i="0" u="none" strike="noStrike" baseline="0" dirty="0" err="1">
                <a:solidFill>
                  <a:srgbClr val="000000"/>
                </a:solidFill>
                <a:latin typeface="Times New Roman" panose="02020603050405020304" pitchFamily="18" charset="0"/>
                <a:cs typeface="Times New Roman" panose="02020603050405020304" pitchFamily="18" charset="0"/>
              </a:rPr>
              <a:t>SiamRPNpp</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 method, and the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corner head</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 performs much better than the other two.</a:t>
            </a:r>
          </a:p>
          <a:p>
            <a:pPr marL="285750" indent="-285750" algn="l">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auxiliary mask</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 head further makes additional improvements, and the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combination of the corner and mask heads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obtains the best performance.</a:t>
            </a:r>
            <a:endParaRPr lang="en-IL"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94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rmAutofit/>
          </a:bodyPr>
          <a:lstStyle/>
          <a:p>
            <a:r>
              <a:rPr lang="en-US" b="0" i="0" u="none" strike="noStrike" baseline="0" dirty="0">
                <a:latin typeface="NimbusRomNo9L-Medi"/>
              </a:rPr>
              <a:t>Main Advantages of </a:t>
            </a:r>
            <a:r>
              <a:rPr lang="en-US" b="0" i="0" u="none" strike="noStrike" baseline="0" dirty="0" err="1">
                <a:latin typeface="NimbusRomNo9L-Medi"/>
              </a:rPr>
              <a:t>AlphaRefine</a:t>
            </a:r>
            <a:r>
              <a:rPr lang="en-US" b="0" i="0" u="none" strike="noStrike" baseline="0" dirty="0">
                <a:latin typeface="NimbusRomNo9L-Medi"/>
              </a:rPr>
              <a:t>:</a:t>
            </a:r>
            <a:endParaRPr lang="en-US" dirty="0"/>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14</a:t>
            </a:fld>
            <a:endParaRPr lang="en-US" dirty="0"/>
          </a:p>
        </p:txBody>
      </p:sp>
      <p:sp>
        <p:nvSpPr>
          <p:cNvPr id="7" name="TextBox 6">
            <a:extLst>
              <a:ext uri="{FF2B5EF4-FFF2-40B4-BE49-F238E27FC236}">
                <a16:creationId xmlns:a16="http://schemas.microsoft.com/office/drawing/2014/main" id="{95E01837-C43A-413E-B2C9-00B4406B07C0}"/>
              </a:ext>
            </a:extLst>
          </p:cNvPr>
          <p:cNvSpPr txBox="1"/>
          <p:nvPr/>
        </p:nvSpPr>
        <p:spPr>
          <a:xfrm>
            <a:off x="472966" y="1618024"/>
            <a:ext cx="10880832" cy="2308324"/>
          </a:xfrm>
          <a:prstGeom prst="rect">
            <a:avLst/>
          </a:prstGeom>
          <a:noFill/>
        </p:spPr>
        <p:txBody>
          <a:bodyPr wrap="square">
            <a:spAutoFit/>
          </a:bodyPr>
          <a:lstStyle/>
          <a:p>
            <a:pPr marL="285750" indent="-285750" algn="l">
              <a:buFont typeface="Arial" panose="020B0604020202020204" pitchFamily="34" charset="0"/>
              <a:buChar char="•"/>
            </a:pPr>
            <a:r>
              <a:rPr lang="en-US" sz="1800" b="1" i="0" u="none" strike="noStrike" baseline="0" dirty="0">
                <a:latin typeface="Times New Roman" panose="02020603050405020304" pitchFamily="18" charset="0"/>
                <a:cs typeface="Times New Roman" panose="02020603050405020304" pitchFamily="18" charset="0"/>
              </a:rPr>
              <a:t>Plug and Play:</a:t>
            </a:r>
            <a:r>
              <a:rPr lang="en-US" sz="1800" b="0" i="0" u="none" strike="noStrike" baseline="0" dirty="0">
                <a:latin typeface="Times New Roman" panose="02020603050405020304" pitchFamily="18" charset="0"/>
                <a:cs typeface="Times New Roman" panose="02020603050405020304" pitchFamily="18" charset="0"/>
              </a:rPr>
              <a:t> Alpha- Refine can be combined with arbitrary trackers in a Plug and Play style and improve their performance.</a:t>
            </a:r>
          </a:p>
          <a:p>
            <a:pPr marL="285750" indent="-285750" algn="l">
              <a:buFont typeface="Arial" panose="020B0604020202020204" pitchFamily="34" charset="0"/>
              <a:buChar char="•"/>
            </a:pPr>
            <a:r>
              <a:rPr lang="en-US" sz="1800" b="1" i="0" u="none" strike="noStrike" baseline="0" dirty="0">
                <a:latin typeface="Times New Roman" panose="02020603050405020304" pitchFamily="18" charset="0"/>
                <a:cs typeface="Times New Roman" panose="02020603050405020304" pitchFamily="18" charset="0"/>
              </a:rPr>
              <a:t>Smaller search region:</a:t>
            </a:r>
            <a:r>
              <a:rPr lang="en-US" sz="1800" b="0" i="0" u="none" strike="noStrike" baseline="0" dirty="0">
                <a:latin typeface="Times New Roman" panose="02020603050405020304" pitchFamily="18" charset="0"/>
                <a:cs typeface="Times New Roman" panose="02020603050405020304" pitchFamily="18" charset="0"/>
              </a:rPr>
              <a:t> Notably, compared with independent trackers, the size of Alpha-</a:t>
            </a:r>
            <a:r>
              <a:rPr lang="en-US" sz="1800" b="0" i="0" u="none" strike="noStrike" baseline="0" dirty="0" err="1">
                <a:latin typeface="Times New Roman" panose="02020603050405020304" pitchFamily="18" charset="0"/>
                <a:cs typeface="Times New Roman" panose="02020603050405020304" pitchFamily="18" charset="0"/>
              </a:rPr>
              <a:t>Refine’s</a:t>
            </a:r>
            <a:r>
              <a:rPr lang="en-US" sz="1800" b="0" i="0" u="none" strike="noStrike" baseline="0" dirty="0">
                <a:latin typeface="Times New Roman" panose="02020603050405020304" pitchFamily="18" charset="0"/>
                <a:cs typeface="Times New Roman" panose="02020603050405020304" pitchFamily="18" charset="0"/>
              </a:rPr>
              <a:t> search region is roughly two times the size of the object, which is smaller than normal trackers (four times in most cases). The smaller search region can depress the cluttered background and enable the model to focus on </a:t>
            </a:r>
            <a:r>
              <a:rPr lang="en-US" sz="1800" b="1" i="0" u="none" strike="noStrike" baseline="0" dirty="0">
                <a:latin typeface="Times New Roman" panose="02020603050405020304" pitchFamily="18" charset="0"/>
                <a:cs typeface="Times New Roman" panose="02020603050405020304" pitchFamily="18" charset="0"/>
              </a:rPr>
              <a:t>more detailed spatial information</a:t>
            </a:r>
            <a:r>
              <a:rPr lang="en-US" sz="1800" b="0" i="0" u="none" strike="noStrike" baseline="0" dirty="0">
                <a:latin typeface="Times New Roman" panose="02020603050405020304" pitchFamily="18" charset="0"/>
                <a:cs typeface="Times New Roman" panose="02020603050405020304" pitchFamily="18" charset="0"/>
              </a:rPr>
              <a:t>, which is </a:t>
            </a:r>
            <a:r>
              <a:rPr lang="en-US" sz="1800" b="1" i="0" u="none" strike="noStrike" baseline="0" dirty="0">
                <a:latin typeface="Times New Roman" panose="02020603050405020304" pitchFamily="18" charset="0"/>
                <a:cs typeface="Times New Roman" panose="02020603050405020304" pitchFamily="18" charset="0"/>
              </a:rPr>
              <a:t>beneficial to precise localization</a:t>
            </a:r>
            <a:r>
              <a:rPr lang="en-US" sz="1800" b="0" i="0" u="none" strike="noStrike" baseline="0" dirty="0">
                <a:latin typeface="Times New Roman" panose="02020603050405020304" pitchFamily="18" charset="0"/>
                <a:cs typeface="Times New Roman" panose="02020603050405020304" pitchFamily="18" charset="0"/>
              </a:rPr>
              <a:t>. Small search region also lowers the computation cost, so that Alpha-Refine can improve the base tracker with </a:t>
            </a:r>
            <a:r>
              <a:rPr lang="en-US" sz="1800" b="1" i="0" u="none" strike="noStrike" baseline="0" dirty="0">
                <a:latin typeface="Times New Roman" panose="02020603050405020304" pitchFamily="18" charset="0"/>
                <a:cs typeface="Times New Roman" panose="02020603050405020304" pitchFamily="18" charset="0"/>
              </a:rPr>
              <a:t>little latency increase</a:t>
            </a:r>
            <a:r>
              <a:rPr lang="en-US" sz="1800" b="0" i="0" u="none" strike="noStrike" baseline="0" dirty="0">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endParaRPr lang="en-IL" dirty="0"/>
          </a:p>
        </p:txBody>
      </p:sp>
      <p:pic>
        <p:nvPicPr>
          <p:cNvPr id="9" name="Picture 8">
            <a:extLst>
              <a:ext uri="{FF2B5EF4-FFF2-40B4-BE49-F238E27FC236}">
                <a16:creationId xmlns:a16="http://schemas.microsoft.com/office/drawing/2014/main" id="{44482DEB-16D9-463F-9FC4-14565D65EA5B}"/>
              </a:ext>
            </a:extLst>
          </p:cNvPr>
          <p:cNvPicPr>
            <a:picLocks noChangeAspect="1"/>
          </p:cNvPicPr>
          <p:nvPr/>
        </p:nvPicPr>
        <p:blipFill>
          <a:blip r:embed="rId3"/>
          <a:stretch>
            <a:fillRect/>
          </a:stretch>
        </p:blipFill>
        <p:spPr>
          <a:xfrm>
            <a:off x="6318359" y="1857046"/>
            <a:ext cx="5400675" cy="2933700"/>
          </a:xfrm>
          <a:prstGeom prst="rect">
            <a:avLst/>
          </a:prstGeom>
        </p:spPr>
      </p:pic>
      <p:pic>
        <p:nvPicPr>
          <p:cNvPr id="11" name="Picture 10">
            <a:extLst>
              <a:ext uri="{FF2B5EF4-FFF2-40B4-BE49-F238E27FC236}">
                <a16:creationId xmlns:a16="http://schemas.microsoft.com/office/drawing/2014/main" id="{CC28C84B-215C-41AC-A5D9-F8486D064694}"/>
              </a:ext>
            </a:extLst>
          </p:cNvPr>
          <p:cNvPicPr>
            <a:picLocks noChangeAspect="1"/>
          </p:cNvPicPr>
          <p:nvPr/>
        </p:nvPicPr>
        <p:blipFill>
          <a:blip r:embed="rId4"/>
          <a:stretch>
            <a:fillRect/>
          </a:stretch>
        </p:blipFill>
        <p:spPr>
          <a:xfrm>
            <a:off x="650984" y="3723313"/>
            <a:ext cx="5667375" cy="1971675"/>
          </a:xfrm>
          <a:prstGeom prst="rect">
            <a:avLst/>
          </a:prstGeom>
        </p:spPr>
      </p:pic>
    </p:spTree>
    <p:extLst>
      <p:ext uri="{BB962C8B-B14F-4D97-AF65-F5344CB8AC3E}">
        <p14:creationId xmlns:p14="http://schemas.microsoft.com/office/powerpoint/2010/main" val="1287575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4FCC4-4604-40D1-9F16-F88324ED8F57}"/>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3" name="Footer Placeholder 2">
            <a:extLst>
              <a:ext uri="{FF2B5EF4-FFF2-40B4-BE49-F238E27FC236}">
                <a16:creationId xmlns:a16="http://schemas.microsoft.com/office/drawing/2014/main" id="{390ECFB5-D86A-493C-BE04-56C46A03F928}"/>
              </a:ext>
            </a:extLst>
          </p:cNvPr>
          <p:cNvSpPr>
            <a:spLocks noGrp="1"/>
          </p:cNvSpPr>
          <p:nvPr>
            <p:ph type="ftr" sz="quarter" idx="11"/>
          </p:nvPr>
        </p:nvSpPr>
        <p:spPr/>
        <p:txBody>
          <a:bodyPr/>
          <a:lstStyle/>
          <a:p>
            <a:r>
              <a:rPr lang="en-US"/>
              <a:t>Or Sagiv &amp; Etai Sella</a:t>
            </a:r>
            <a:endParaRPr lang="en-US" dirty="0"/>
          </a:p>
        </p:txBody>
      </p:sp>
      <p:sp>
        <p:nvSpPr>
          <p:cNvPr id="4" name="Slide Number Placeholder 3">
            <a:extLst>
              <a:ext uri="{FF2B5EF4-FFF2-40B4-BE49-F238E27FC236}">
                <a16:creationId xmlns:a16="http://schemas.microsoft.com/office/drawing/2014/main" id="{34B1658B-2A38-4339-AD04-15960337C0A3}"/>
              </a:ext>
            </a:extLst>
          </p:cNvPr>
          <p:cNvSpPr>
            <a:spLocks noGrp="1"/>
          </p:cNvSpPr>
          <p:nvPr>
            <p:ph type="sldNum" sz="quarter" idx="12"/>
          </p:nvPr>
        </p:nvSpPr>
        <p:spPr/>
        <p:txBody>
          <a:bodyPr/>
          <a:lstStyle/>
          <a:p>
            <a:fld id="{C629165E-D59B-453D-B763-34340D7036F6}" type="slidenum">
              <a:rPr lang="en-US" smtClean="0"/>
              <a:t>15</a:t>
            </a:fld>
            <a:endParaRPr lang="en-US" dirty="0"/>
          </a:p>
        </p:txBody>
      </p:sp>
      <p:sp>
        <p:nvSpPr>
          <p:cNvPr id="5" name="Content Placeholder 4">
            <a:extLst>
              <a:ext uri="{FF2B5EF4-FFF2-40B4-BE49-F238E27FC236}">
                <a16:creationId xmlns:a16="http://schemas.microsoft.com/office/drawing/2014/main" id="{D692A99E-EB4E-41A4-A607-9B3A99A7979C}"/>
              </a:ext>
            </a:extLst>
          </p:cNvPr>
          <p:cNvSpPr>
            <a:spLocks noGrp="1"/>
          </p:cNvSpPr>
          <p:nvPr>
            <p:ph idx="1"/>
          </p:nvPr>
        </p:nvSpPr>
        <p:spPr/>
        <p:txBody>
          <a:bodyPr/>
          <a:lstStyle/>
          <a:p>
            <a:r>
              <a:rPr lang="en-US" dirty="0"/>
              <a:t>To test AR’s transferability and make use of its low latency we built our own custom tracker and applied AR to it.</a:t>
            </a:r>
          </a:p>
          <a:p>
            <a:endParaRPr lang="en-US" dirty="0"/>
          </a:p>
          <a:p>
            <a:r>
              <a:rPr lang="en-US" dirty="0"/>
              <a:t>Our tracker is made up of two core components:</a:t>
            </a:r>
          </a:p>
          <a:p>
            <a:pPr marL="914400" lvl="1" indent="-457200">
              <a:buAutoNum type="arabicParenR"/>
            </a:pPr>
            <a:r>
              <a:rPr lang="en-US" dirty="0"/>
              <a:t>Particle Filter</a:t>
            </a:r>
          </a:p>
          <a:p>
            <a:pPr marL="914400" lvl="1" indent="-457200">
              <a:buAutoNum type="arabicParenR"/>
            </a:pPr>
            <a:r>
              <a:rPr lang="en-US" dirty="0"/>
              <a:t>“Edge Preserving” State Update</a:t>
            </a:r>
          </a:p>
        </p:txBody>
      </p:sp>
      <p:sp>
        <p:nvSpPr>
          <p:cNvPr id="6" name="Title 5">
            <a:extLst>
              <a:ext uri="{FF2B5EF4-FFF2-40B4-BE49-F238E27FC236}">
                <a16:creationId xmlns:a16="http://schemas.microsoft.com/office/drawing/2014/main" id="{E9E4C79A-08FA-4D88-949A-AE7B6340D376}"/>
              </a:ext>
            </a:extLst>
          </p:cNvPr>
          <p:cNvSpPr>
            <a:spLocks noGrp="1"/>
          </p:cNvSpPr>
          <p:nvPr>
            <p:ph type="title"/>
          </p:nvPr>
        </p:nvSpPr>
        <p:spPr/>
        <p:txBody>
          <a:bodyPr/>
          <a:lstStyle/>
          <a:p>
            <a:r>
              <a:rPr lang="en-US" dirty="0"/>
              <a:t>Our Addition – Particle Filter + AR</a:t>
            </a:r>
          </a:p>
        </p:txBody>
      </p:sp>
    </p:spTree>
    <p:extLst>
      <p:ext uri="{BB962C8B-B14F-4D97-AF65-F5344CB8AC3E}">
        <p14:creationId xmlns:p14="http://schemas.microsoft.com/office/powerpoint/2010/main" val="204841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4FCC4-4604-40D1-9F16-F88324ED8F57}"/>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3" name="Footer Placeholder 2">
            <a:extLst>
              <a:ext uri="{FF2B5EF4-FFF2-40B4-BE49-F238E27FC236}">
                <a16:creationId xmlns:a16="http://schemas.microsoft.com/office/drawing/2014/main" id="{390ECFB5-D86A-493C-BE04-56C46A03F928}"/>
              </a:ext>
            </a:extLst>
          </p:cNvPr>
          <p:cNvSpPr>
            <a:spLocks noGrp="1"/>
          </p:cNvSpPr>
          <p:nvPr>
            <p:ph type="ftr" sz="quarter" idx="11"/>
          </p:nvPr>
        </p:nvSpPr>
        <p:spPr/>
        <p:txBody>
          <a:bodyPr/>
          <a:lstStyle/>
          <a:p>
            <a:r>
              <a:rPr lang="en-US"/>
              <a:t>Or Sagiv &amp; Etai Sella</a:t>
            </a:r>
            <a:endParaRPr lang="en-US" dirty="0"/>
          </a:p>
        </p:txBody>
      </p:sp>
      <p:sp>
        <p:nvSpPr>
          <p:cNvPr id="4" name="Slide Number Placeholder 3">
            <a:extLst>
              <a:ext uri="{FF2B5EF4-FFF2-40B4-BE49-F238E27FC236}">
                <a16:creationId xmlns:a16="http://schemas.microsoft.com/office/drawing/2014/main" id="{34B1658B-2A38-4339-AD04-15960337C0A3}"/>
              </a:ext>
            </a:extLst>
          </p:cNvPr>
          <p:cNvSpPr>
            <a:spLocks noGrp="1"/>
          </p:cNvSpPr>
          <p:nvPr>
            <p:ph type="sldNum" sz="quarter" idx="12"/>
          </p:nvPr>
        </p:nvSpPr>
        <p:spPr/>
        <p:txBody>
          <a:bodyPr/>
          <a:lstStyle/>
          <a:p>
            <a:fld id="{C629165E-D59B-453D-B763-34340D7036F6}" type="slidenum">
              <a:rPr lang="en-US" smtClean="0"/>
              <a:t>16</a:t>
            </a:fld>
            <a:endParaRPr lang="en-US" dirty="0"/>
          </a:p>
        </p:txBody>
      </p:sp>
      <p:sp>
        <p:nvSpPr>
          <p:cNvPr id="5" name="Content Placeholder 4">
            <a:extLst>
              <a:ext uri="{FF2B5EF4-FFF2-40B4-BE49-F238E27FC236}">
                <a16:creationId xmlns:a16="http://schemas.microsoft.com/office/drawing/2014/main" id="{D692A99E-EB4E-41A4-A607-9B3A99A7979C}"/>
              </a:ext>
            </a:extLst>
          </p:cNvPr>
          <p:cNvSpPr>
            <a:spLocks noGrp="1"/>
          </p:cNvSpPr>
          <p:nvPr>
            <p:ph idx="1"/>
          </p:nvPr>
        </p:nvSpPr>
        <p:spPr/>
        <p:txBody>
          <a:bodyPr>
            <a:normAutofit fontScale="92500" lnSpcReduction="10000"/>
          </a:bodyPr>
          <a:lstStyle/>
          <a:p>
            <a:r>
              <a:rPr lang="en-US" dirty="0"/>
              <a:t>Particle filter is a technique for estimating the state of a dynamic system</a:t>
            </a:r>
          </a:p>
          <a:p>
            <a:endParaRPr lang="en-US" dirty="0"/>
          </a:p>
          <a:p>
            <a:r>
              <a:rPr lang="en-US" dirty="0"/>
              <a:t>It is based making multiple guesses about the system’s state – </a:t>
            </a:r>
            <a:r>
              <a:rPr lang="en-US" b="1" dirty="0"/>
              <a:t>particles</a:t>
            </a:r>
          </a:p>
          <a:p>
            <a:endParaRPr lang="en-US" b="1" dirty="0"/>
          </a:p>
          <a:p>
            <a:r>
              <a:rPr lang="en-US" dirty="0"/>
              <a:t>At each step the guesses are evaluated and updated according to former particles </a:t>
            </a:r>
          </a:p>
          <a:p>
            <a:endParaRPr lang="en-US" dirty="0"/>
          </a:p>
          <a:p>
            <a:r>
              <a:rPr lang="en-US" dirty="0"/>
              <a:t>Particles which agree with observations get more weight, and have a bigger effect on future particles</a:t>
            </a:r>
          </a:p>
        </p:txBody>
      </p:sp>
      <p:sp>
        <p:nvSpPr>
          <p:cNvPr id="6" name="Title 5">
            <a:extLst>
              <a:ext uri="{FF2B5EF4-FFF2-40B4-BE49-F238E27FC236}">
                <a16:creationId xmlns:a16="http://schemas.microsoft.com/office/drawing/2014/main" id="{E9E4C79A-08FA-4D88-949A-AE7B6340D376}"/>
              </a:ext>
            </a:extLst>
          </p:cNvPr>
          <p:cNvSpPr>
            <a:spLocks noGrp="1"/>
          </p:cNvSpPr>
          <p:nvPr>
            <p:ph type="title"/>
          </p:nvPr>
        </p:nvSpPr>
        <p:spPr/>
        <p:txBody>
          <a:bodyPr/>
          <a:lstStyle/>
          <a:p>
            <a:r>
              <a:rPr lang="en-US" dirty="0"/>
              <a:t>Particle Filter</a:t>
            </a:r>
          </a:p>
        </p:txBody>
      </p:sp>
    </p:spTree>
    <p:extLst>
      <p:ext uri="{BB962C8B-B14F-4D97-AF65-F5344CB8AC3E}">
        <p14:creationId xmlns:p14="http://schemas.microsoft.com/office/powerpoint/2010/main" val="616361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4FCC4-4604-40D1-9F16-F88324ED8F57}"/>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3" name="Footer Placeholder 2">
            <a:extLst>
              <a:ext uri="{FF2B5EF4-FFF2-40B4-BE49-F238E27FC236}">
                <a16:creationId xmlns:a16="http://schemas.microsoft.com/office/drawing/2014/main" id="{390ECFB5-D86A-493C-BE04-56C46A03F928}"/>
              </a:ext>
            </a:extLst>
          </p:cNvPr>
          <p:cNvSpPr>
            <a:spLocks noGrp="1"/>
          </p:cNvSpPr>
          <p:nvPr>
            <p:ph type="ftr" sz="quarter" idx="11"/>
          </p:nvPr>
        </p:nvSpPr>
        <p:spPr/>
        <p:txBody>
          <a:bodyPr/>
          <a:lstStyle/>
          <a:p>
            <a:r>
              <a:rPr lang="en-US"/>
              <a:t>Or Sagiv &amp; Etai Sella</a:t>
            </a:r>
            <a:endParaRPr lang="en-US" dirty="0"/>
          </a:p>
        </p:txBody>
      </p:sp>
      <p:sp>
        <p:nvSpPr>
          <p:cNvPr id="4" name="Slide Number Placeholder 3">
            <a:extLst>
              <a:ext uri="{FF2B5EF4-FFF2-40B4-BE49-F238E27FC236}">
                <a16:creationId xmlns:a16="http://schemas.microsoft.com/office/drawing/2014/main" id="{34B1658B-2A38-4339-AD04-15960337C0A3}"/>
              </a:ext>
            </a:extLst>
          </p:cNvPr>
          <p:cNvSpPr>
            <a:spLocks noGrp="1"/>
          </p:cNvSpPr>
          <p:nvPr>
            <p:ph type="sldNum" sz="quarter" idx="12"/>
          </p:nvPr>
        </p:nvSpPr>
        <p:spPr/>
        <p:txBody>
          <a:bodyPr/>
          <a:lstStyle/>
          <a:p>
            <a:fld id="{C629165E-D59B-453D-B763-34340D7036F6}" type="slidenum">
              <a:rPr lang="en-US" smtClean="0"/>
              <a:t>17</a:t>
            </a:fld>
            <a:endParaRPr lang="en-US"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D692A99E-EB4E-41A4-A607-9B3A99A7979C}"/>
                  </a:ext>
                </a:extLst>
              </p:cNvPr>
              <p:cNvSpPr>
                <a:spLocks noGrp="1"/>
              </p:cNvSpPr>
              <p:nvPr>
                <p:ph idx="1"/>
              </p:nvPr>
            </p:nvSpPr>
            <p:spPr/>
            <p:txBody>
              <a:bodyPr/>
              <a:lstStyle/>
              <a:p>
                <a:r>
                  <a:rPr lang="en-US" dirty="0"/>
                  <a:t>Assume the target moves according to a motion model, for instance: </a:t>
                </a:r>
                <a14:m>
                  <m:oMath xmlns:m="http://schemas.openxmlformats.org/officeDocument/2006/math">
                    <m:r>
                      <a:rPr lang="en-US" b="0" i="1" smtClean="0">
                        <a:latin typeface="Cambria Math" panose="02040503050406030204" pitchFamily="18" charset="0"/>
                      </a:rPr>
                      <m:t>𝑥</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𝑥</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r>
                  <a:rPr lang="en-US" dirty="0"/>
                  <a:t> </a:t>
                </a:r>
              </a:p>
              <a:p>
                <a:r>
                  <a:rPr lang="en-US" dirty="0"/>
                  <a:t>Define a “state” for the object, for instance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𝑥</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𝑦</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𝑏𝑜𝑥</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𝑏𝑜𝑥</m:t>
                        </m:r>
                      </m:sub>
                    </m:sSub>
                    <m:r>
                      <a:rPr lang="en-US" b="0" i="1" smtClean="0">
                        <a:latin typeface="Cambria Math" panose="02040503050406030204" pitchFamily="18" charset="0"/>
                      </a:rPr>
                      <m:t>]</m:t>
                    </m:r>
                  </m:oMath>
                </a14:m>
                <a:endParaRPr lang="en-US" dirty="0"/>
              </a:p>
              <a:p>
                <a:r>
                  <a:rPr lang="en-US" dirty="0"/>
                  <a:t>At each frame:</a:t>
                </a:r>
              </a:p>
              <a:p>
                <a:pPr marL="914400" lvl="1" indent="-457200">
                  <a:buAutoNum type="arabicParenR"/>
                </a:pPr>
                <a:r>
                  <a:rPr lang="en-US" dirty="0"/>
                  <a:t>Predict object states (particles) according to motion model + noise and the former particles.</a:t>
                </a:r>
              </a:p>
              <a:p>
                <a:pPr marL="914400" lvl="1" indent="-457200">
                  <a:buAutoNum type="arabicParenR"/>
                </a:pPr>
                <a:r>
                  <a:rPr lang="en-US" dirty="0"/>
                  <a:t>Give particles that fit the GT well a large weight</a:t>
                </a:r>
              </a:p>
              <a:p>
                <a:pPr marL="914400" lvl="1" indent="-457200">
                  <a:buAutoNum type="arabicParenR"/>
                </a:pPr>
                <a:r>
                  <a:rPr lang="en-US" dirty="0"/>
                  <a:t>Sample the particles according to their weight to calculate new state.</a:t>
                </a:r>
              </a:p>
            </p:txBody>
          </p:sp>
        </mc:Choice>
        <mc:Fallback>
          <p:sp>
            <p:nvSpPr>
              <p:cNvPr id="5" name="Content Placeholder 4">
                <a:extLst>
                  <a:ext uri="{FF2B5EF4-FFF2-40B4-BE49-F238E27FC236}">
                    <a16:creationId xmlns:a16="http://schemas.microsoft.com/office/drawing/2014/main" id="{D692A99E-EB4E-41A4-A607-9B3A99A7979C}"/>
                  </a:ext>
                </a:extLst>
              </p:cNvPr>
              <p:cNvSpPr>
                <a:spLocks noGrp="1" noRot="1" noChangeAspect="1" noMove="1" noResize="1" noEditPoints="1" noAdjustHandles="1" noChangeArrowheads="1" noChangeShapeType="1" noTextEdit="1"/>
              </p:cNvSpPr>
              <p:nvPr>
                <p:ph idx="1"/>
              </p:nvPr>
            </p:nvSpPr>
            <p:spPr>
              <a:blipFill>
                <a:blip r:embed="rId2"/>
                <a:stretch>
                  <a:fillRect l="-1017" t="-2464"/>
                </a:stretch>
              </a:blipFill>
            </p:spPr>
            <p:txBody>
              <a:bodyPr/>
              <a:lstStyle/>
              <a:p>
                <a:r>
                  <a:rPr lang="en-US">
                    <a:noFill/>
                  </a:rPr>
                  <a:t> </a:t>
                </a:r>
              </a:p>
            </p:txBody>
          </p:sp>
        </mc:Fallback>
      </mc:AlternateContent>
      <p:sp>
        <p:nvSpPr>
          <p:cNvPr id="6" name="Title 5">
            <a:extLst>
              <a:ext uri="{FF2B5EF4-FFF2-40B4-BE49-F238E27FC236}">
                <a16:creationId xmlns:a16="http://schemas.microsoft.com/office/drawing/2014/main" id="{E9E4C79A-08FA-4D88-949A-AE7B6340D376}"/>
              </a:ext>
            </a:extLst>
          </p:cNvPr>
          <p:cNvSpPr>
            <a:spLocks noGrp="1"/>
          </p:cNvSpPr>
          <p:nvPr>
            <p:ph type="title"/>
          </p:nvPr>
        </p:nvSpPr>
        <p:spPr/>
        <p:txBody>
          <a:bodyPr/>
          <a:lstStyle/>
          <a:p>
            <a:r>
              <a:rPr lang="en-US" dirty="0"/>
              <a:t>Particle Filter</a:t>
            </a:r>
          </a:p>
        </p:txBody>
      </p:sp>
    </p:spTree>
    <p:extLst>
      <p:ext uri="{BB962C8B-B14F-4D97-AF65-F5344CB8AC3E}">
        <p14:creationId xmlns:p14="http://schemas.microsoft.com/office/powerpoint/2010/main" val="273299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Content Placeholder 7" descr="A picture containing building, outdoor, outdoor object&#10;&#10;Description automatically generated">
            <a:extLst>
              <a:ext uri="{FF2B5EF4-FFF2-40B4-BE49-F238E27FC236}">
                <a16:creationId xmlns:a16="http://schemas.microsoft.com/office/drawing/2014/main" id="{1B8866DF-FACF-4E14-8680-BA2E9DCD6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766" y="2548788"/>
            <a:ext cx="3876676" cy="3171826"/>
          </a:xfrm>
          <a:prstGeom prst="rect">
            <a:avLst/>
          </a:prstGeom>
          <a:ln>
            <a:noFill/>
          </a:ln>
        </p:spPr>
      </p:pic>
      <p:sp>
        <p:nvSpPr>
          <p:cNvPr id="2" name="Date Placeholder 1">
            <a:extLst>
              <a:ext uri="{FF2B5EF4-FFF2-40B4-BE49-F238E27FC236}">
                <a16:creationId xmlns:a16="http://schemas.microsoft.com/office/drawing/2014/main" id="{8AABA0BB-0402-4373-859D-6F13BC460170}"/>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3" name="Footer Placeholder 2">
            <a:extLst>
              <a:ext uri="{FF2B5EF4-FFF2-40B4-BE49-F238E27FC236}">
                <a16:creationId xmlns:a16="http://schemas.microsoft.com/office/drawing/2014/main" id="{4CA38CF6-425B-4615-A765-9C6F53492D09}"/>
              </a:ext>
            </a:extLst>
          </p:cNvPr>
          <p:cNvSpPr>
            <a:spLocks noGrp="1"/>
          </p:cNvSpPr>
          <p:nvPr>
            <p:ph type="ftr" sz="quarter" idx="11"/>
          </p:nvPr>
        </p:nvSpPr>
        <p:spPr/>
        <p:txBody>
          <a:bodyPr/>
          <a:lstStyle/>
          <a:p>
            <a:r>
              <a:rPr lang="en-US"/>
              <a:t>Or Sagiv &amp; Etai Sella</a:t>
            </a:r>
            <a:endParaRPr lang="en-US" dirty="0"/>
          </a:p>
        </p:txBody>
      </p:sp>
      <p:sp>
        <p:nvSpPr>
          <p:cNvPr id="4" name="Slide Number Placeholder 3">
            <a:extLst>
              <a:ext uri="{FF2B5EF4-FFF2-40B4-BE49-F238E27FC236}">
                <a16:creationId xmlns:a16="http://schemas.microsoft.com/office/drawing/2014/main" id="{6C620BA3-F0DC-4BB6-9276-6EBFBDB62FBC}"/>
              </a:ext>
            </a:extLst>
          </p:cNvPr>
          <p:cNvSpPr>
            <a:spLocks noGrp="1"/>
          </p:cNvSpPr>
          <p:nvPr>
            <p:ph type="sldNum" sz="quarter" idx="12"/>
          </p:nvPr>
        </p:nvSpPr>
        <p:spPr/>
        <p:txBody>
          <a:bodyPr/>
          <a:lstStyle/>
          <a:p>
            <a:fld id="{C629165E-D59B-453D-B763-34340D7036F6}" type="slidenum">
              <a:rPr lang="en-US" smtClean="0"/>
              <a:t>18</a:t>
            </a:fld>
            <a:endParaRPr lang="en-US" dirty="0"/>
          </a:p>
        </p:txBody>
      </p:sp>
      <p:pic>
        <p:nvPicPr>
          <p:cNvPr id="8" name="Content Placeholder 7" descr="A picture containing building, outdoor, outdoor object&#10;&#10;Description automatically generated">
            <a:extLst>
              <a:ext uri="{FF2B5EF4-FFF2-40B4-BE49-F238E27FC236}">
                <a16:creationId xmlns:a16="http://schemas.microsoft.com/office/drawing/2014/main" id="{E2F3B7F5-A39D-4645-8306-3F42525DCF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23303" y="2548788"/>
            <a:ext cx="3876676" cy="3171826"/>
          </a:xfrm>
        </p:spPr>
      </p:pic>
      <p:sp>
        <p:nvSpPr>
          <p:cNvPr id="6" name="Title 5">
            <a:extLst>
              <a:ext uri="{FF2B5EF4-FFF2-40B4-BE49-F238E27FC236}">
                <a16:creationId xmlns:a16="http://schemas.microsoft.com/office/drawing/2014/main" id="{5F36854F-5562-4B15-A113-787D0B27EA0F}"/>
              </a:ext>
            </a:extLst>
          </p:cNvPr>
          <p:cNvSpPr>
            <a:spLocks noGrp="1"/>
          </p:cNvSpPr>
          <p:nvPr>
            <p:ph type="title"/>
          </p:nvPr>
        </p:nvSpPr>
        <p:spPr/>
        <p:txBody>
          <a:bodyPr/>
          <a:lstStyle/>
          <a:p>
            <a:r>
              <a:rPr lang="en-US" dirty="0"/>
              <a:t>Particle Filter</a:t>
            </a:r>
          </a:p>
        </p:txBody>
      </p:sp>
      <p:sp>
        <p:nvSpPr>
          <p:cNvPr id="27" name="TextBox 26">
            <a:extLst>
              <a:ext uri="{FF2B5EF4-FFF2-40B4-BE49-F238E27FC236}">
                <a16:creationId xmlns:a16="http://schemas.microsoft.com/office/drawing/2014/main" id="{BE37F754-9BF4-4086-911B-E78008C2E5AF}"/>
              </a:ext>
            </a:extLst>
          </p:cNvPr>
          <p:cNvSpPr txBox="1"/>
          <p:nvPr/>
        </p:nvSpPr>
        <p:spPr>
          <a:xfrm>
            <a:off x="7585879" y="1847072"/>
            <a:ext cx="2618394" cy="523220"/>
          </a:xfrm>
          <a:prstGeom prst="rect">
            <a:avLst/>
          </a:prstGeom>
          <a:noFill/>
        </p:spPr>
        <p:txBody>
          <a:bodyPr wrap="square" rtlCol="0">
            <a:spAutoFit/>
          </a:bodyPr>
          <a:lstStyle/>
          <a:p>
            <a:r>
              <a:rPr lang="en-US" sz="2800" dirty="0"/>
              <a:t>Former Particles</a:t>
            </a:r>
          </a:p>
        </p:txBody>
      </p:sp>
      <p:sp>
        <p:nvSpPr>
          <p:cNvPr id="29" name="Rectangle 28">
            <a:extLst>
              <a:ext uri="{FF2B5EF4-FFF2-40B4-BE49-F238E27FC236}">
                <a16:creationId xmlns:a16="http://schemas.microsoft.com/office/drawing/2014/main" id="{22E32ACF-FC2E-4B73-ACAB-DE76C45B1E31}"/>
              </a:ext>
            </a:extLst>
          </p:cNvPr>
          <p:cNvSpPr/>
          <p:nvPr/>
        </p:nvSpPr>
        <p:spPr>
          <a:xfrm>
            <a:off x="9275975" y="3429000"/>
            <a:ext cx="507868" cy="775355"/>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D097935-34E7-4684-86C0-033E374FA371}"/>
              </a:ext>
            </a:extLst>
          </p:cNvPr>
          <p:cNvSpPr/>
          <p:nvPr/>
        </p:nvSpPr>
        <p:spPr>
          <a:xfrm>
            <a:off x="9558191" y="3742441"/>
            <a:ext cx="507868" cy="109625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729020-8644-4AB6-B4DF-3E356A46EAC2}"/>
              </a:ext>
            </a:extLst>
          </p:cNvPr>
          <p:cNvSpPr/>
          <p:nvPr/>
        </p:nvSpPr>
        <p:spPr>
          <a:xfrm>
            <a:off x="9313685" y="4574808"/>
            <a:ext cx="507868" cy="64764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3D13754-9665-4D4A-97CC-BE2AD9413005}"/>
              </a:ext>
            </a:extLst>
          </p:cNvPr>
          <p:cNvSpPr/>
          <p:nvPr/>
        </p:nvSpPr>
        <p:spPr>
          <a:xfrm>
            <a:off x="8895076" y="4451023"/>
            <a:ext cx="507868" cy="647642"/>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A8E333AC-CD0D-459D-B8C4-BA09C91EC38A}"/>
              </a:ext>
            </a:extLst>
          </p:cNvPr>
          <p:cNvCxnSpPr/>
          <p:nvPr/>
        </p:nvCxnSpPr>
        <p:spPr>
          <a:xfrm flipH="1">
            <a:off x="9078012" y="3742441"/>
            <a:ext cx="414190" cy="188536"/>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1E3C2EE-D594-4CB8-B017-D9343A2C6F3D}"/>
              </a:ext>
            </a:extLst>
          </p:cNvPr>
          <p:cNvCxnSpPr>
            <a:cxnSpLocks/>
          </p:cNvCxnSpPr>
          <p:nvPr/>
        </p:nvCxnSpPr>
        <p:spPr>
          <a:xfrm flipH="1">
            <a:off x="9379674" y="4295541"/>
            <a:ext cx="441881" cy="1290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C75A3B6-BFC2-4CD2-A4B8-40E53C0DA916}"/>
              </a:ext>
            </a:extLst>
          </p:cNvPr>
          <p:cNvCxnSpPr>
            <a:cxnSpLocks/>
          </p:cNvCxnSpPr>
          <p:nvPr/>
        </p:nvCxnSpPr>
        <p:spPr>
          <a:xfrm flipH="1">
            <a:off x="9038542" y="4744432"/>
            <a:ext cx="110468" cy="177117"/>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095EC39-26BD-473D-B412-E52922899A2D}"/>
              </a:ext>
            </a:extLst>
          </p:cNvPr>
          <p:cNvCxnSpPr>
            <a:cxnSpLocks/>
          </p:cNvCxnSpPr>
          <p:nvPr/>
        </p:nvCxnSpPr>
        <p:spPr>
          <a:xfrm>
            <a:off x="9595899" y="4910664"/>
            <a:ext cx="94856" cy="1589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Arrow: Left 43">
            <a:extLst>
              <a:ext uri="{FF2B5EF4-FFF2-40B4-BE49-F238E27FC236}">
                <a16:creationId xmlns:a16="http://schemas.microsoft.com/office/drawing/2014/main" id="{321D0A99-BCE2-427A-B261-E386ECD6C3A1}"/>
              </a:ext>
            </a:extLst>
          </p:cNvPr>
          <p:cNvSpPr/>
          <p:nvPr/>
        </p:nvSpPr>
        <p:spPr>
          <a:xfrm>
            <a:off x="5425613" y="3930977"/>
            <a:ext cx="1340769" cy="3393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689ED496-1CF4-45B2-9C90-3FF0A598190C}"/>
              </a:ext>
            </a:extLst>
          </p:cNvPr>
          <p:cNvSpPr txBox="1"/>
          <p:nvPr/>
        </p:nvSpPr>
        <p:spPr>
          <a:xfrm>
            <a:off x="5504073" y="3423206"/>
            <a:ext cx="1340769" cy="369332"/>
          </a:xfrm>
          <a:prstGeom prst="rect">
            <a:avLst/>
          </a:prstGeom>
          <a:noFill/>
        </p:spPr>
        <p:txBody>
          <a:bodyPr wrap="square" rtlCol="0">
            <a:spAutoFit/>
          </a:bodyPr>
          <a:lstStyle/>
          <a:p>
            <a:r>
              <a:rPr lang="en-US" dirty="0"/>
              <a:t>Prediction</a:t>
            </a:r>
          </a:p>
        </p:txBody>
      </p:sp>
      <p:sp>
        <p:nvSpPr>
          <p:cNvPr id="46" name="Rectangle 45">
            <a:extLst>
              <a:ext uri="{FF2B5EF4-FFF2-40B4-BE49-F238E27FC236}">
                <a16:creationId xmlns:a16="http://schemas.microsoft.com/office/drawing/2014/main" id="{271DC9F7-A579-486B-9806-5BA07655D00D}"/>
              </a:ext>
            </a:extLst>
          </p:cNvPr>
          <p:cNvSpPr/>
          <p:nvPr/>
        </p:nvSpPr>
        <p:spPr>
          <a:xfrm>
            <a:off x="3440706" y="3551941"/>
            <a:ext cx="507868" cy="775355"/>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4E100A3-1F60-46E8-89AD-615CC76D5FF4}"/>
              </a:ext>
            </a:extLst>
          </p:cNvPr>
          <p:cNvSpPr/>
          <p:nvPr/>
        </p:nvSpPr>
        <p:spPr>
          <a:xfrm>
            <a:off x="3668772" y="3767761"/>
            <a:ext cx="507868" cy="109625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B1520B3-05B3-4AAE-892B-0C252BF5DDBC}"/>
              </a:ext>
            </a:extLst>
          </p:cNvPr>
          <p:cNvSpPr/>
          <p:nvPr/>
        </p:nvSpPr>
        <p:spPr>
          <a:xfrm>
            <a:off x="3247390" y="4666319"/>
            <a:ext cx="507868" cy="647642"/>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2679C6C-BC57-4FA6-A8D8-3F7A3A879501}"/>
              </a:ext>
            </a:extLst>
          </p:cNvPr>
          <p:cNvSpPr/>
          <p:nvPr/>
        </p:nvSpPr>
        <p:spPr>
          <a:xfrm>
            <a:off x="3693462" y="4857222"/>
            <a:ext cx="507868" cy="64764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6E80F547-D08A-44FA-BF40-233FB4FF479E}"/>
              </a:ext>
            </a:extLst>
          </p:cNvPr>
          <p:cNvCxnSpPr>
            <a:cxnSpLocks/>
          </p:cNvCxnSpPr>
          <p:nvPr/>
        </p:nvCxnSpPr>
        <p:spPr>
          <a:xfrm flipH="1">
            <a:off x="3290104" y="4990140"/>
            <a:ext cx="185963" cy="108525"/>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044C673-C82B-47E4-8248-61F6E27DBB16}"/>
              </a:ext>
            </a:extLst>
          </p:cNvPr>
          <p:cNvCxnSpPr>
            <a:cxnSpLocks/>
          </p:cNvCxnSpPr>
          <p:nvPr/>
        </p:nvCxnSpPr>
        <p:spPr>
          <a:xfrm>
            <a:off x="3972653" y="5160115"/>
            <a:ext cx="0" cy="2338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C732DA0-BFC7-44E9-9B9E-033D1AB4C4E4}"/>
              </a:ext>
            </a:extLst>
          </p:cNvPr>
          <p:cNvCxnSpPr>
            <a:cxnSpLocks/>
          </p:cNvCxnSpPr>
          <p:nvPr/>
        </p:nvCxnSpPr>
        <p:spPr>
          <a:xfrm flipH="1">
            <a:off x="3243535" y="3939618"/>
            <a:ext cx="404266" cy="16104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87B6493-BE04-47FD-BAB3-1AC01C551A59}"/>
              </a:ext>
            </a:extLst>
          </p:cNvPr>
          <p:cNvCxnSpPr>
            <a:cxnSpLocks/>
          </p:cNvCxnSpPr>
          <p:nvPr/>
        </p:nvCxnSpPr>
        <p:spPr>
          <a:xfrm flipH="1" flipV="1">
            <a:off x="3408601" y="4394906"/>
            <a:ext cx="456421" cy="4276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2E8DBB1-B7DD-4FE8-B437-3B569F9618F4}"/>
              </a:ext>
            </a:extLst>
          </p:cNvPr>
          <p:cNvSpPr txBox="1"/>
          <p:nvPr/>
        </p:nvSpPr>
        <p:spPr>
          <a:xfrm>
            <a:off x="1892985" y="1838821"/>
            <a:ext cx="2980199" cy="523220"/>
          </a:xfrm>
          <a:prstGeom prst="rect">
            <a:avLst/>
          </a:prstGeom>
          <a:noFill/>
        </p:spPr>
        <p:txBody>
          <a:bodyPr wrap="square" rtlCol="0">
            <a:spAutoFit/>
          </a:bodyPr>
          <a:lstStyle/>
          <a:p>
            <a:r>
              <a:rPr lang="en-US" sz="2800" dirty="0"/>
              <a:t>Predicted Particles</a:t>
            </a:r>
          </a:p>
        </p:txBody>
      </p:sp>
    </p:spTree>
    <p:extLst>
      <p:ext uri="{BB962C8B-B14F-4D97-AF65-F5344CB8AC3E}">
        <p14:creationId xmlns:p14="http://schemas.microsoft.com/office/powerpoint/2010/main" val="1838670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Content Placeholder 7" descr="A picture containing building, outdoor, outdoor object&#10;&#10;Description automatically generated">
            <a:extLst>
              <a:ext uri="{FF2B5EF4-FFF2-40B4-BE49-F238E27FC236}">
                <a16:creationId xmlns:a16="http://schemas.microsoft.com/office/drawing/2014/main" id="{1B8866DF-FACF-4E14-8680-BA2E9DCD6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766" y="2548788"/>
            <a:ext cx="3876676" cy="3171826"/>
          </a:xfrm>
          <a:prstGeom prst="rect">
            <a:avLst/>
          </a:prstGeom>
          <a:ln>
            <a:noFill/>
          </a:ln>
        </p:spPr>
      </p:pic>
      <p:sp>
        <p:nvSpPr>
          <p:cNvPr id="2" name="Date Placeholder 1">
            <a:extLst>
              <a:ext uri="{FF2B5EF4-FFF2-40B4-BE49-F238E27FC236}">
                <a16:creationId xmlns:a16="http://schemas.microsoft.com/office/drawing/2014/main" id="{8AABA0BB-0402-4373-859D-6F13BC460170}"/>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3" name="Footer Placeholder 2">
            <a:extLst>
              <a:ext uri="{FF2B5EF4-FFF2-40B4-BE49-F238E27FC236}">
                <a16:creationId xmlns:a16="http://schemas.microsoft.com/office/drawing/2014/main" id="{4CA38CF6-425B-4615-A765-9C6F53492D09}"/>
              </a:ext>
            </a:extLst>
          </p:cNvPr>
          <p:cNvSpPr>
            <a:spLocks noGrp="1"/>
          </p:cNvSpPr>
          <p:nvPr>
            <p:ph type="ftr" sz="quarter" idx="11"/>
          </p:nvPr>
        </p:nvSpPr>
        <p:spPr/>
        <p:txBody>
          <a:bodyPr/>
          <a:lstStyle/>
          <a:p>
            <a:r>
              <a:rPr lang="en-US"/>
              <a:t>Or Sagiv &amp; Etai Sella</a:t>
            </a:r>
            <a:endParaRPr lang="en-US" dirty="0"/>
          </a:p>
        </p:txBody>
      </p:sp>
      <p:sp>
        <p:nvSpPr>
          <p:cNvPr id="4" name="Slide Number Placeholder 3">
            <a:extLst>
              <a:ext uri="{FF2B5EF4-FFF2-40B4-BE49-F238E27FC236}">
                <a16:creationId xmlns:a16="http://schemas.microsoft.com/office/drawing/2014/main" id="{6C620BA3-F0DC-4BB6-9276-6EBFBDB62FBC}"/>
              </a:ext>
            </a:extLst>
          </p:cNvPr>
          <p:cNvSpPr>
            <a:spLocks noGrp="1"/>
          </p:cNvSpPr>
          <p:nvPr>
            <p:ph type="sldNum" sz="quarter" idx="12"/>
          </p:nvPr>
        </p:nvSpPr>
        <p:spPr/>
        <p:txBody>
          <a:bodyPr/>
          <a:lstStyle/>
          <a:p>
            <a:fld id="{C629165E-D59B-453D-B763-34340D7036F6}" type="slidenum">
              <a:rPr lang="en-US" smtClean="0"/>
              <a:t>19</a:t>
            </a:fld>
            <a:endParaRPr lang="en-US" dirty="0"/>
          </a:p>
        </p:txBody>
      </p:sp>
      <p:pic>
        <p:nvPicPr>
          <p:cNvPr id="8" name="Content Placeholder 7" descr="A picture containing building, outdoor, outdoor object&#10;&#10;Description automatically generated">
            <a:extLst>
              <a:ext uri="{FF2B5EF4-FFF2-40B4-BE49-F238E27FC236}">
                <a16:creationId xmlns:a16="http://schemas.microsoft.com/office/drawing/2014/main" id="{E2F3B7F5-A39D-4645-8306-3F42525DCF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23303" y="2548788"/>
            <a:ext cx="3876676" cy="3171826"/>
          </a:xfrm>
          <a:ln w="12700"/>
        </p:spPr>
      </p:pic>
      <p:sp>
        <p:nvSpPr>
          <p:cNvPr id="6" name="Title 5">
            <a:extLst>
              <a:ext uri="{FF2B5EF4-FFF2-40B4-BE49-F238E27FC236}">
                <a16:creationId xmlns:a16="http://schemas.microsoft.com/office/drawing/2014/main" id="{5F36854F-5562-4B15-A113-787D0B27EA0F}"/>
              </a:ext>
            </a:extLst>
          </p:cNvPr>
          <p:cNvSpPr>
            <a:spLocks noGrp="1"/>
          </p:cNvSpPr>
          <p:nvPr>
            <p:ph type="title"/>
          </p:nvPr>
        </p:nvSpPr>
        <p:spPr/>
        <p:txBody>
          <a:bodyPr/>
          <a:lstStyle/>
          <a:p>
            <a:r>
              <a:rPr lang="en-US" dirty="0"/>
              <a:t>Particle Filter</a:t>
            </a:r>
          </a:p>
        </p:txBody>
      </p:sp>
      <p:sp>
        <p:nvSpPr>
          <p:cNvPr id="46" name="Rectangle 45">
            <a:extLst>
              <a:ext uri="{FF2B5EF4-FFF2-40B4-BE49-F238E27FC236}">
                <a16:creationId xmlns:a16="http://schemas.microsoft.com/office/drawing/2014/main" id="{271DC9F7-A579-486B-9806-5BA07655D00D}"/>
              </a:ext>
            </a:extLst>
          </p:cNvPr>
          <p:cNvSpPr/>
          <p:nvPr/>
        </p:nvSpPr>
        <p:spPr>
          <a:xfrm>
            <a:off x="9087362" y="3432919"/>
            <a:ext cx="507868" cy="775355"/>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4E100A3-1F60-46E8-89AD-615CC76D5FF4}"/>
              </a:ext>
            </a:extLst>
          </p:cNvPr>
          <p:cNvSpPr/>
          <p:nvPr/>
        </p:nvSpPr>
        <p:spPr>
          <a:xfrm>
            <a:off x="9315428" y="3648739"/>
            <a:ext cx="507868" cy="109625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B1520B3-05B3-4AAE-892B-0C252BF5DDBC}"/>
              </a:ext>
            </a:extLst>
          </p:cNvPr>
          <p:cNvSpPr/>
          <p:nvPr/>
        </p:nvSpPr>
        <p:spPr>
          <a:xfrm>
            <a:off x="8894046" y="4547297"/>
            <a:ext cx="507868" cy="647642"/>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D2679C6C-BC57-4FA6-A8D8-3F7A3A879501}"/>
              </a:ext>
            </a:extLst>
          </p:cNvPr>
          <p:cNvSpPr/>
          <p:nvPr/>
        </p:nvSpPr>
        <p:spPr>
          <a:xfrm>
            <a:off x="9340118" y="4738200"/>
            <a:ext cx="507868" cy="647642"/>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6E80F547-D08A-44FA-BF40-233FB4FF479E}"/>
              </a:ext>
            </a:extLst>
          </p:cNvPr>
          <p:cNvCxnSpPr>
            <a:cxnSpLocks/>
          </p:cNvCxnSpPr>
          <p:nvPr/>
        </p:nvCxnSpPr>
        <p:spPr>
          <a:xfrm flipH="1">
            <a:off x="8936760" y="4871118"/>
            <a:ext cx="185963" cy="108525"/>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044C673-C82B-47E4-8248-61F6E27DBB16}"/>
              </a:ext>
            </a:extLst>
          </p:cNvPr>
          <p:cNvCxnSpPr>
            <a:cxnSpLocks/>
          </p:cNvCxnSpPr>
          <p:nvPr/>
        </p:nvCxnSpPr>
        <p:spPr>
          <a:xfrm>
            <a:off x="9619309" y="5041093"/>
            <a:ext cx="0" cy="2338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C732DA0-BFC7-44E9-9B9E-033D1AB4C4E4}"/>
              </a:ext>
            </a:extLst>
          </p:cNvPr>
          <p:cNvCxnSpPr>
            <a:cxnSpLocks/>
          </p:cNvCxnSpPr>
          <p:nvPr/>
        </p:nvCxnSpPr>
        <p:spPr>
          <a:xfrm flipH="1">
            <a:off x="8890191" y="3820596"/>
            <a:ext cx="404266" cy="16104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87B6493-BE04-47FD-BAB3-1AC01C551A59}"/>
              </a:ext>
            </a:extLst>
          </p:cNvPr>
          <p:cNvCxnSpPr>
            <a:cxnSpLocks/>
          </p:cNvCxnSpPr>
          <p:nvPr/>
        </p:nvCxnSpPr>
        <p:spPr>
          <a:xfrm flipH="1" flipV="1">
            <a:off x="9055257" y="4275884"/>
            <a:ext cx="456421" cy="4276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2E8DBB1-B7DD-4FE8-B437-3B569F9618F4}"/>
              </a:ext>
            </a:extLst>
          </p:cNvPr>
          <p:cNvSpPr txBox="1"/>
          <p:nvPr/>
        </p:nvSpPr>
        <p:spPr>
          <a:xfrm>
            <a:off x="6882249" y="1608877"/>
            <a:ext cx="3958784" cy="892552"/>
          </a:xfrm>
          <a:prstGeom prst="rect">
            <a:avLst/>
          </a:prstGeom>
          <a:noFill/>
        </p:spPr>
        <p:txBody>
          <a:bodyPr wrap="square" rtlCol="0">
            <a:spAutoFit/>
          </a:bodyPr>
          <a:lstStyle/>
          <a:p>
            <a:pPr algn="ctr"/>
            <a:r>
              <a:rPr lang="en-US" sz="2800" dirty="0"/>
              <a:t>Weighted Particles</a:t>
            </a:r>
          </a:p>
          <a:p>
            <a:pPr algn="ctr"/>
            <a:r>
              <a:rPr lang="en-US" sz="2400" dirty="0"/>
              <a:t>(represented by width)</a:t>
            </a:r>
          </a:p>
        </p:txBody>
      </p:sp>
      <p:sp>
        <p:nvSpPr>
          <p:cNvPr id="28" name="Arrow: Left 27">
            <a:extLst>
              <a:ext uri="{FF2B5EF4-FFF2-40B4-BE49-F238E27FC236}">
                <a16:creationId xmlns:a16="http://schemas.microsoft.com/office/drawing/2014/main" id="{0F513E9E-BA33-4C92-82E5-794C15601DC1}"/>
              </a:ext>
            </a:extLst>
          </p:cNvPr>
          <p:cNvSpPr/>
          <p:nvPr/>
        </p:nvSpPr>
        <p:spPr>
          <a:xfrm>
            <a:off x="5413218" y="3936519"/>
            <a:ext cx="1340769" cy="3393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25BB346-BC42-4345-A2A7-16A6BB400F9C}"/>
              </a:ext>
            </a:extLst>
          </p:cNvPr>
          <p:cNvSpPr txBox="1"/>
          <p:nvPr/>
        </p:nvSpPr>
        <p:spPr>
          <a:xfrm>
            <a:off x="5491678" y="3428748"/>
            <a:ext cx="1340769" cy="369332"/>
          </a:xfrm>
          <a:prstGeom prst="rect">
            <a:avLst/>
          </a:prstGeom>
          <a:noFill/>
        </p:spPr>
        <p:txBody>
          <a:bodyPr wrap="square" rtlCol="0">
            <a:spAutoFit/>
          </a:bodyPr>
          <a:lstStyle/>
          <a:p>
            <a:r>
              <a:rPr lang="en-US" dirty="0"/>
              <a:t>Sampling</a:t>
            </a:r>
          </a:p>
        </p:txBody>
      </p:sp>
      <p:sp>
        <p:nvSpPr>
          <p:cNvPr id="36" name="TextBox 35">
            <a:extLst>
              <a:ext uri="{FF2B5EF4-FFF2-40B4-BE49-F238E27FC236}">
                <a16:creationId xmlns:a16="http://schemas.microsoft.com/office/drawing/2014/main" id="{2C5D5BCA-8492-4251-A915-113DD908DFFE}"/>
              </a:ext>
            </a:extLst>
          </p:cNvPr>
          <p:cNvSpPr txBox="1"/>
          <p:nvPr/>
        </p:nvSpPr>
        <p:spPr>
          <a:xfrm>
            <a:off x="1600502" y="1817405"/>
            <a:ext cx="3512237" cy="523220"/>
          </a:xfrm>
          <a:prstGeom prst="rect">
            <a:avLst/>
          </a:prstGeom>
          <a:noFill/>
        </p:spPr>
        <p:txBody>
          <a:bodyPr wrap="square" rtlCol="0">
            <a:spAutoFit/>
          </a:bodyPr>
          <a:lstStyle/>
          <a:p>
            <a:r>
              <a:rPr lang="en-US" sz="2800" dirty="0"/>
              <a:t>Next Frame’s Particles</a:t>
            </a:r>
          </a:p>
        </p:txBody>
      </p:sp>
      <p:sp>
        <p:nvSpPr>
          <p:cNvPr id="63" name="Rectangle 62">
            <a:extLst>
              <a:ext uri="{FF2B5EF4-FFF2-40B4-BE49-F238E27FC236}">
                <a16:creationId xmlns:a16="http://schemas.microsoft.com/office/drawing/2014/main" id="{4FF92B16-A235-437B-B992-559C328ED6D0}"/>
              </a:ext>
            </a:extLst>
          </p:cNvPr>
          <p:cNvSpPr/>
          <p:nvPr/>
        </p:nvSpPr>
        <p:spPr>
          <a:xfrm>
            <a:off x="3553792" y="3387716"/>
            <a:ext cx="507868" cy="775355"/>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5EB485ED-B952-42F8-9649-AACAD948663C}"/>
              </a:ext>
            </a:extLst>
          </p:cNvPr>
          <p:cNvSpPr/>
          <p:nvPr/>
        </p:nvSpPr>
        <p:spPr>
          <a:xfrm>
            <a:off x="3781858" y="3603536"/>
            <a:ext cx="507868" cy="109625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DEDE622-C52E-46EB-850B-7ABD11617FAE}"/>
              </a:ext>
            </a:extLst>
          </p:cNvPr>
          <p:cNvSpPr/>
          <p:nvPr/>
        </p:nvSpPr>
        <p:spPr>
          <a:xfrm>
            <a:off x="3360476" y="4502094"/>
            <a:ext cx="507868" cy="647642"/>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8" name="Straight Arrow Connector 67">
            <a:extLst>
              <a:ext uri="{FF2B5EF4-FFF2-40B4-BE49-F238E27FC236}">
                <a16:creationId xmlns:a16="http://schemas.microsoft.com/office/drawing/2014/main" id="{6A2826BF-ADB8-426C-8C46-BFBE0446805D}"/>
              </a:ext>
            </a:extLst>
          </p:cNvPr>
          <p:cNvCxnSpPr>
            <a:cxnSpLocks/>
          </p:cNvCxnSpPr>
          <p:nvPr/>
        </p:nvCxnSpPr>
        <p:spPr>
          <a:xfrm flipH="1">
            <a:off x="3356621" y="3775393"/>
            <a:ext cx="404266" cy="16104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A337681-E238-4542-8EC4-FBE3BAA8E2D8}"/>
              </a:ext>
            </a:extLst>
          </p:cNvPr>
          <p:cNvCxnSpPr>
            <a:cxnSpLocks/>
          </p:cNvCxnSpPr>
          <p:nvPr/>
        </p:nvCxnSpPr>
        <p:spPr>
          <a:xfrm flipH="1" flipV="1">
            <a:off x="3521687" y="4230681"/>
            <a:ext cx="456421" cy="4276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7A1D36E-4CD0-4ABC-A1EF-E52767D798EC}"/>
              </a:ext>
            </a:extLst>
          </p:cNvPr>
          <p:cNvCxnSpPr>
            <a:cxnSpLocks/>
          </p:cNvCxnSpPr>
          <p:nvPr/>
        </p:nvCxnSpPr>
        <p:spPr>
          <a:xfrm flipH="1">
            <a:off x="3452410" y="4825915"/>
            <a:ext cx="185963" cy="108525"/>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7A919C2-74E4-4BD4-B03F-C38978903326}"/>
              </a:ext>
            </a:extLst>
          </p:cNvPr>
          <p:cNvSpPr/>
          <p:nvPr/>
        </p:nvSpPr>
        <p:spPr>
          <a:xfrm>
            <a:off x="9147980" y="3798080"/>
            <a:ext cx="420813" cy="1191289"/>
          </a:xfrm>
          <a:prstGeom prst="rect">
            <a:avLst/>
          </a:prstGeom>
          <a:no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E15B0-0A18-428B-B533-1D0268CB0849}"/>
              </a:ext>
            </a:extLst>
          </p:cNvPr>
          <p:cNvCxnSpPr>
            <a:cxnSpLocks/>
          </p:cNvCxnSpPr>
          <p:nvPr/>
        </p:nvCxnSpPr>
        <p:spPr>
          <a:xfrm flipV="1">
            <a:off x="7785377" y="4393724"/>
            <a:ext cx="1269880" cy="71876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2DD4F25-13AE-42A0-A93B-2F169905ADD6}"/>
              </a:ext>
            </a:extLst>
          </p:cNvPr>
          <p:cNvSpPr txBox="1"/>
          <p:nvPr/>
        </p:nvSpPr>
        <p:spPr>
          <a:xfrm>
            <a:off x="7135994" y="5089299"/>
            <a:ext cx="1545361" cy="646331"/>
          </a:xfrm>
          <a:prstGeom prst="rect">
            <a:avLst/>
          </a:prstGeom>
          <a:noFill/>
        </p:spPr>
        <p:txBody>
          <a:bodyPr wrap="square" rtlCol="0">
            <a:spAutoFit/>
          </a:bodyPr>
          <a:lstStyle/>
          <a:p>
            <a:r>
              <a:rPr lang="en-US" b="1" dirty="0">
                <a:solidFill>
                  <a:srgbClr val="00B050"/>
                </a:solidFill>
              </a:rPr>
              <a:t>Weighted Average</a:t>
            </a:r>
          </a:p>
        </p:txBody>
      </p:sp>
    </p:spTree>
    <p:extLst>
      <p:ext uri="{BB962C8B-B14F-4D97-AF65-F5344CB8AC3E}">
        <p14:creationId xmlns:p14="http://schemas.microsoft.com/office/powerpoint/2010/main" val="72525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C9A2-5621-48FA-9A63-7879D6FE004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65C55C0-2DD2-4D52-B807-A1D79A8BD4F0}"/>
              </a:ext>
            </a:extLst>
          </p:cNvPr>
          <p:cNvSpPr>
            <a:spLocks noGrp="1"/>
          </p:cNvSpPr>
          <p:nvPr>
            <p:ph idx="1"/>
          </p:nvPr>
        </p:nvSpPr>
        <p:spPr/>
        <p:txBody>
          <a:bodyPr/>
          <a:lstStyle/>
          <a:p>
            <a:pPr marL="514350" indent="-514350">
              <a:buAutoNum type="arabicParenR"/>
            </a:pPr>
            <a:r>
              <a:rPr lang="en-US" dirty="0"/>
              <a:t>Background and Motivation</a:t>
            </a:r>
          </a:p>
          <a:p>
            <a:pPr marL="514350" indent="-514350">
              <a:buAutoNum type="arabicParenR"/>
            </a:pPr>
            <a:r>
              <a:rPr lang="en-US" dirty="0"/>
              <a:t>AlphaRefine Overview</a:t>
            </a:r>
          </a:p>
          <a:p>
            <a:pPr marL="514350" indent="-514350">
              <a:buAutoNum type="arabicParenR"/>
            </a:pPr>
            <a:r>
              <a:rPr lang="en-US" dirty="0"/>
              <a:t>Our addition – Particle Filter with AR</a:t>
            </a:r>
          </a:p>
          <a:p>
            <a:pPr marL="514350" indent="-514350">
              <a:buAutoNum type="arabicParenR"/>
            </a:pPr>
            <a:r>
              <a:rPr lang="en-US" dirty="0"/>
              <a:t>Tests and Simulations</a:t>
            </a:r>
          </a:p>
          <a:p>
            <a:pPr marL="514350" indent="-514350">
              <a:buAutoNum type="arabicParenR"/>
            </a:pPr>
            <a:r>
              <a:rPr lang="en-US" dirty="0"/>
              <a:t>Conclusions</a:t>
            </a:r>
            <a:r>
              <a:rPr lang="he-IL" dirty="0"/>
              <a:t> </a:t>
            </a:r>
            <a:r>
              <a:rPr lang="en-US" dirty="0"/>
              <a:t> and Future Work</a:t>
            </a:r>
          </a:p>
          <a:p>
            <a:pPr marL="0" indent="0">
              <a:buNone/>
            </a:pPr>
            <a:endParaRPr lang="en-US" dirty="0"/>
          </a:p>
        </p:txBody>
      </p:sp>
      <p:sp>
        <p:nvSpPr>
          <p:cNvPr id="4" name="Date Placeholder 3">
            <a:extLst>
              <a:ext uri="{FF2B5EF4-FFF2-40B4-BE49-F238E27FC236}">
                <a16:creationId xmlns:a16="http://schemas.microsoft.com/office/drawing/2014/main" id="{24354492-100E-438C-B4FB-35FD6B147B0F}"/>
              </a:ext>
            </a:extLst>
          </p:cNvPr>
          <p:cNvSpPr>
            <a:spLocks noGrp="1"/>
          </p:cNvSpPr>
          <p:nvPr>
            <p:ph type="dt" sz="half" idx="10"/>
          </p:nvPr>
        </p:nvSpPr>
        <p:spPr/>
        <p:txBody>
          <a:bodyPr/>
          <a:lstStyle/>
          <a:p>
            <a:fld id="{6590B5CF-03C4-4DB5-B1EC-5C9E3BE40147}" type="datetime1">
              <a:rPr lang="en-US" smtClean="0"/>
              <a:t>2/16/2022</a:t>
            </a:fld>
            <a:endParaRPr lang="en-US" dirty="0"/>
          </a:p>
        </p:txBody>
      </p:sp>
      <p:sp>
        <p:nvSpPr>
          <p:cNvPr id="5" name="Footer Placeholder 4">
            <a:extLst>
              <a:ext uri="{FF2B5EF4-FFF2-40B4-BE49-F238E27FC236}">
                <a16:creationId xmlns:a16="http://schemas.microsoft.com/office/drawing/2014/main" id="{6E0DA0B5-0209-40BD-8740-854FB3C0D7C6}"/>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CD7DAAAE-7B13-4A7C-9FE3-98F5B3CEFB6F}"/>
              </a:ext>
            </a:extLst>
          </p:cNvPr>
          <p:cNvSpPr>
            <a:spLocks noGrp="1"/>
          </p:cNvSpPr>
          <p:nvPr>
            <p:ph type="sldNum" sz="quarter" idx="12"/>
          </p:nvPr>
        </p:nvSpPr>
        <p:spPr/>
        <p:txBody>
          <a:bodyPr/>
          <a:lstStyle/>
          <a:p>
            <a:fld id="{C629165E-D59B-453D-B763-34340D7036F6}" type="slidenum">
              <a:rPr lang="en-US" smtClean="0"/>
              <a:t>2</a:t>
            </a:fld>
            <a:endParaRPr lang="en-US" dirty="0"/>
          </a:p>
        </p:txBody>
      </p:sp>
    </p:spTree>
    <p:extLst>
      <p:ext uri="{BB962C8B-B14F-4D97-AF65-F5344CB8AC3E}">
        <p14:creationId xmlns:p14="http://schemas.microsoft.com/office/powerpoint/2010/main" val="63642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4FCC4-4604-40D1-9F16-F88324ED8F57}"/>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3" name="Footer Placeholder 2">
            <a:extLst>
              <a:ext uri="{FF2B5EF4-FFF2-40B4-BE49-F238E27FC236}">
                <a16:creationId xmlns:a16="http://schemas.microsoft.com/office/drawing/2014/main" id="{390ECFB5-D86A-493C-BE04-56C46A03F928}"/>
              </a:ext>
            </a:extLst>
          </p:cNvPr>
          <p:cNvSpPr>
            <a:spLocks noGrp="1"/>
          </p:cNvSpPr>
          <p:nvPr>
            <p:ph type="ftr" sz="quarter" idx="11"/>
          </p:nvPr>
        </p:nvSpPr>
        <p:spPr/>
        <p:txBody>
          <a:bodyPr/>
          <a:lstStyle/>
          <a:p>
            <a:r>
              <a:rPr lang="en-US"/>
              <a:t>Or Sagiv &amp; Etai Sella</a:t>
            </a:r>
            <a:endParaRPr lang="en-US" dirty="0"/>
          </a:p>
        </p:txBody>
      </p:sp>
      <p:sp>
        <p:nvSpPr>
          <p:cNvPr id="4" name="Slide Number Placeholder 3">
            <a:extLst>
              <a:ext uri="{FF2B5EF4-FFF2-40B4-BE49-F238E27FC236}">
                <a16:creationId xmlns:a16="http://schemas.microsoft.com/office/drawing/2014/main" id="{34B1658B-2A38-4339-AD04-15960337C0A3}"/>
              </a:ext>
            </a:extLst>
          </p:cNvPr>
          <p:cNvSpPr>
            <a:spLocks noGrp="1"/>
          </p:cNvSpPr>
          <p:nvPr>
            <p:ph type="sldNum" sz="quarter" idx="12"/>
          </p:nvPr>
        </p:nvSpPr>
        <p:spPr/>
        <p:txBody>
          <a:bodyPr/>
          <a:lstStyle/>
          <a:p>
            <a:fld id="{C629165E-D59B-453D-B763-34340D7036F6}" type="slidenum">
              <a:rPr lang="en-US" smtClean="0"/>
              <a:t>20</a:t>
            </a:fld>
            <a:endParaRPr lang="en-US" dirty="0"/>
          </a:p>
        </p:txBody>
      </p:sp>
      <p:sp>
        <p:nvSpPr>
          <p:cNvPr id="5" name="Content Placeholder 4">
            <a:extLst>
              <a:ext uri="{FF2B5EF4-FFF2-40B4-BE49-F238E27FC236}">
                <a16:creationId xmlns:a16="http://schemas.microsoft.com/office/drawing/2014/main" id="{D692A99E-EB4E-41A4-A607-9B3A99A7979C}"/>
              </a:ext>
            </a:extLst>
          </p:cNvPr>
          <p:cNvSpPr>
            <a:spLocks noGrp="1"/>
          </p:cNvSpPr>
          <p:nvPr>
            <p:ph idx="1"/>
          </p:nvPr>
        </p:nvSpPr>
        <p:spPr/>
        <p:txBody>
          <a:bodyPr>
            <a:normAutofit lnSpcReduction="10000"/>
          </a:bodyPr>
          <a:lstStyle/>
          <a:p>
            <a:r>
              <a:rPr lang="en-US" dirty="0"/>
              <a:t>The location in the first Frame is used as ground truth</a:t>
            </a:r>
          </a:p>
          <a:p>
            <a:endParaRPr lang="en-US" dirty="0"/>
          </a:p>
          <a:p>
            <a:r>
              <a:rPr lang="en-US" dirty="0"/>
              <a:t>After a few frames, the target might not resemble its appearance in the first frame, for example if it moved Infront of a new background</a:t>
            </a:r>
          </a:p>
          <a:p>
            <a:endParaRPr lang="en-US" dirty="0"/>
          </a:p>
          <a:p>
            <a:r>
              <a:rPr lang="en-US" dirty="0"/>
              <a:t>Thus, we update the ground truth every few frames.</a:t>
            </a:r>
          </a:p>
          <a:p>
            <a:endParaRPr lang="en-US" dirty="0"/>
          </a:p>
          <a:p>
            <a:r>
              <a:rPr lang="en-US" dirty="0"/>
              <a:t>In order to stay close to the  </a:t>
            </a:r>
          </a:p>
          <a:p>
            <a:endParaRPr lang="en-US" dirty="0"/>
          </a:p>
        </p:txBody>
      </p:sp>
      <p:sp>
        <p:nvSpPr>
          <p:cNvPr id="6" name="Title 5">
            <a:extLst>
              <a:ext uri="{FF2B5EF4-FFF2-40B4-BE49-F238E27FC236}">
                <a16:creationId xmlns:a16="http://schemas.microsoft.com/office/drawing/2014/main" id="{E9E4C79A-08FA-4D88-949A-AE7B6340D376}"/>
              </a:ext>
            </a:extLst>
          </p:cNvPr>
          <p:cNvSpPr>
            <a:spLocks noGrp="1"/>
          </p:cNvSpPr>
          <p:nvPr>
            <p:ph type="title"/>
          </p:nvPr>
        </p:nvSpPr>
        <p:spPr/>
        <p:txBody>
          <a:bodyPr/>
          <a:lstStyle/>
          <a:p>
            <a:r>
              <a:rPr lang="en-US" dirty="0"/>
              <a:t>State Update</a:t>
            </a:r>
          </a:p>
        </p:txBody>
      </p:sp>
    </p:spTree>
    <p:extLst>
      <p:ext uri="{BB962C8B-B14F-4D97-AF65-F5344CB8AC3E}">
        <p14:creationId xmlns:p14="http://schemas.microsoft.com/office/powerpoint/2010/main" val="65891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rmAutofit/>
          </a:bodyPr>
          <a:lstStyle/>
          <a:p>
            <a:r>
              <a:rPr lang="en-US" dirty="0"/>
              <a:t>Questions?</a:t>
            </a:r>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21</a:t>
            </a:fld>
            <a:endParaRPr lang="en-US" dirty="0"/>
          </a:p>
        </p:txBody>
      </p:sp>
    </p:spTree>
    <p:extLst>
      <p:ext uri="{BB962C8B-B14F-4D97-AF65-F5344CB8AC3E}">
        <p14:creationId xmlns:p14="http://schemas.microsoft.com/office/powerpoint/2010/main" val="308498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r>
              <a:rPr lang="en-US" dirty="0"/>
              <a:t>Object Tracking consists of finding a moving target in a video according to some “ground truth”:</a:t>
            </a:r>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3</a:t>
            </a:fld>
            <a:endParaRPr lang="en-US" dirty="0"/>
          </a:p>
        </p:txBody>
      </p:sp>
      <p:pic>
        <p:nvPicPr>
          <p:cNvPr id="9" name="Picture 8" descr="A dog running on a road&#10;&#10;Description automatically generated with low confidence">
            <a:extLst>
              <a:ext uri="{FF2B5EF4-FFF2-40B4-BE49-F238E27FC236}">
                <a16:creationId xmlns:a16="http://schemas.microsoft.com/office/drawing/2014/main" id="{975193FA-CE70-48DE-8A21-8A8303F15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3387236"/>
            <a:ext cx="3352800" cy="2286000"/>
          </a:xfrm>
          <a:prstGeom prst="rect">
            <a:avLst/>
          </a:prstGeom>
        </p:spPr>
      </p:pic>
      <p:pic>
        <p:nvPicPr>
          <p:cNvPr id="11" name="Picture 10" descr="A monkey riding a skateboard&#10;&#10;Description automatically generated with low confidence">
            <a:extLst>
              <a:ext uri="{FF2B5EF4-FFF2-40B4-BE49-F238E27FC236}">
                <a16:creationId xmlns:a16="http://schemas.microsoft.com/office/drawing/2014/main" id="{98378072-2492-44BB-BF87-33E48B713A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323" y="3375513"/>
            <a:ext cx="3352800" cy="2286000"/>
          </a:xfrm>
          <a:prstGeom prst="rect">
            <a:avLst/>
          </a:prstGeom>
        </p:spPr>
      </p:pic>
      <p:sp>
        <p:nvSpPr>
          <p:cNvPr id="12" name="Rectangle 11">
            <a:extLst>
              <a:ext uri="{FF2B5EF4-FFF2-40B4-BE49-F238E27FC236}">
                <a16:creationId xmlns:a16="http://schemas.microsoft.com/office/drawing/2014/main" id="{63D46987-EBA0-45A9-B7B2-3DB85502392D}"/>
              </a:ext>
            </a:extLst>
          </p:cNvPr>
          <p:cNvSpPr/>
          <p:nvPr/>
        </p:nvSpPr>
        <p:spPr>
          <a:xfrm>
            <a:off x="2229583" y="3974000"/>
            <a:ext cx="856517" cy="1089026"/>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665E27-813F-4008-B54F-46DF53A8029E}"/>
              </a:ext>
            </a:extLst>
          </p:cNvPr>
          <p:cNvSpPr/>
          <p:nvPr/>
        </p:nvSpPr>
        <p:spPr>
          <a:xfrm>
            <a:off x="8725634" y="4200524"/>
            <a:ext cx="485042" cy="595801"/>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87C8455-58C0-47D9-B62C-22F6805C0AA8}"/>
              </a:ext>
            </a:extLst>
          </p:cNvPr>
          <p:cNvSpPr txBox="1"/>
          <p:nvPr/>
        </p:nvSpPr>
        <p:spPr>
          <a:xfrm>
            <a:off x="1628775" y="2867025"/>
            <a:ext cx="3438525" cy="400110"/>
          </a:xfrm>
          <a:prstGeom prst="rect">
            <a:avLst/>
          </a:prstGeom>
          <a:noFill/>
        </p:spPr>
        <p:txBody>
          <a:bodyPr wrap="square" rtlCol="0">
            <a:spAutoFit/>
          </a:bodyPr>
          <a:lstStyle/>
          <a:p>
            <a:pPr algn="ctr"/>
            <a:r>
              <a:rPr lang="en-US" sz="2000" dirty="0"/>
              <a:t>First Frame:</a:t>
            </a:r>
          </a:p>
        </p:txBody>
      </p:sp>
      <p:sp>
        <p:nvSpPr>
          <p:cNvPr id="15" name="TextBox 14">
            <a:extLst>
              <a:ext uri="{FF2B5EF4-FFF2-40B4-BE49-F238E27FC236}">
                <a16:creationId xmlns:a16="http://schemas.microsoft.com/office/drawing/2014/main" id="{280DC324-FD41-487A-8529-D0E5745CA9EF}"/>
              </a:ext>
            </a:extLst>
          </p:cNvPr>
          <p:cNvSpPr txBox="1"/>
          <p:nvPr/>
        </p:nvSpPr>
        <p:spPr>
          <a:xfrm>
            <a:off x="6631598" y="2867025"/>
            <a:ext cx="3438525" cy="400110"/>
          </a:xfrm>
          <a:prstGeom prst="rect">
            <a:avLst/>
          </a:prstGeom>
          <a:noFill/>
        </p:spPr>
        <p:txBody>
          <a:bodyPr wrap="square" rtlCol="0">
            <a:spAutoFit/>
          </a:bodyPr>
          <a:lstStyle/>
          <a:p>
            <a:pPr algn="ctr"/>
            <a:r>
              <a:rPr lang="en-US" sz="2000" dirty="0"/>
              <a:t>111’th Frame:</a:t>
            </a:r>
          </a:p>
        </p:txBody>
      </p:sp>
      <p:sp>
        <p:nvSpPr>
          <p:cNvPr id="16" name="TextBox 15">
            <a:extLst>
              <a:ext uri="{FF2B5EF4-FFF2-40B4-BE49-F238E27FC236}">
                <a16:creationId xmlns:a16="http://schemas.microsoft.com/office/drawing/2014/main" id="{61ADA644-FE0E-4367-9F6A-9AAC5A393F18}"/>
              </a:ext>
            </a:extLst>
          </p:cNvPr>
          <p:cNvSpPr txBox="1"/>
          <p:nvPr/>
        </p:nvSpPr>
        <p:spPr>
          <a:xfrm>
            <a:off x="1595106" y="5088363"/>
            <a:ext cx="2062495" cy="400110"/>
          </a:xfrm>
          <a:prstGeom prst="rect">
            <a:avLst/>
          </a:prstGeom>
          <a:noFill/>
        </p:spPr>
        <p:txBody>
          <a:bodyPr wrap="square" rtlCol="0">
            <a:spAutoFit/>
          </a:bodyPr>
          <a:lstStyle/>
          <a:p>
            <a:pPr algn="ctr"/>
            <a:r>
              <a:rPr lang="en-US" sz="2000" dirty="0">
                <a:solidFill>
                  <a:srgbClr val="FFFF00"/>
                </a:solidFill>
              </a:rPr>
              <a:t>Ground Truth</a:t>
            </a:r>
          </a:p>
        </p:txBody>
      </p:sp>
      <p:sp>
        <p:nvSpPr>
          <p:cNvPr id="17" name="TextBox 16">
            <a:extLst>
              <a:ext uri="{FF2B5EF4-FFF2-40B4-BE49-F238E27FC236}">
                <a16:creationId xmlns:a16="http://schemas.microsoft.com/office/drawing/2014/main" id="{F076A76C-7270-4872-8C75-C24E0DC6B6D0}"/>
              </a:ext>
            </a:extLst>
          </p:cNvPr>
          <p:cNvSpPr txBox="1"/>
          <p:nvPr/>
        </p:nvSpPr>
        <p:spPr>
          <a:xfrm>
            <a:off x="7933977" y="4946621"/>
            <a:ext cx="2062495" cy="400110"/>
          </a:xfrm>
          <a:prstGeom prst="rect">
            <a:avLst/>
          </a:prstGeom>
          <a:noFill/>
        </p:spPr>
        <p:txBody>
          <a:bodyPr wrap="square" rtlCol="0">
            <a:spAutoFit/>
          </a:bodyPr>
          <a:lstStyle/>
          <a:p>
            <a:pPr algn="ctr"/>
            <a:r>
              <a:rPr lang="en-US" sz="2000" dirty="0">
                <a:solidFill>
                  <a:srgbClr val="FFFF00"/>
                </a:solidFill>
              </a:rPr>
              <a:t>Tracking Result</a:t>
            </a:r>
          </a:p>
        </p:txBody>
      </p:sp>
    </p:spTree>
    <p:extLst>
      <p:ext uri="{BB962C8B-B14F-4D97-AF65-F5344CB8AC3E}">
        <p14:creationId xmlns:p14="http://schemas.microsoft.com/office/powerpoint/2010/main" val="208382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r>
              <a:rPr lang="en-US" dirty="0"/>
              <a:t>Finding the precise bounding box that best represents the object in each frame is challenging for multiple reasons:</a:t>
            </a:r>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4</a:t>
            </a:fld>
            <a:endParaRPr lang="en-US" dirty="0"/>
          </a:p>
        </p:txBody>
      </p:sp>
      <p:pic>
        <p:nvPicPr>
          <p:cNvPr id="9" name="Picture 8" descr="A dog running on a road&#10;&#10;Description automatically generated with low confidence">
            <a:extLst>
              <a:ext uri="{FF2B5EF4-FFF2-40B4-BE49-F238E27FC236}">
                <a16:creationId xmlns:a16="http://schemas.microsoft.com/office/drawing/2014/main" id="{975193FA-CE70-48DE-8A21-8A8303F15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3387236"/>
            <a:ext cx="3352800" cy="2286000"/>
          </a:xfrm>
          <a:prstGeom prst="rect">
            <a:avLst/>
          </a:prstGeom>
        </p:spPr>
      </p:pic>
      <p:pic>
        <p:nvPicPr>
          <p:cNvPr id="11" name="Picture 10" descr="A monkey riding a skateboard&#10;&#10;Description automatically generated with low confidence">
            <a:extLst>
              <a:ext uri="{FF2B5EF4-FFF2-40B4-BE49-F238E27FC236}">
                <a16:creationId xmlns:a16="http://schemas.microsoft.com/office/drawing/2014/main" id="{98378072-2492-44BB-BF87-33E48B713A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323" y="3375513"/>
            <a:ext cx="3352800" cy="2286000"/>
          </a:xfrm>
          <a:prstGeom prst="rect">
            <a:avLst/>
          </a:prstGeom>
        </p:spPr>
      </p:pic>
      <p:sp>
        <p:nvSpPr>
          <p:cNvPr id="12" name="Rectangle 11">
            <a:extLst>
              <a:ext uri="{FF2B5EF4-FFF2-40B4-BE49-F238E27FC236}">
                <a16:creationId xmlns:a16="http://schemas.microsoft.com/office/drawing/2014/main" id="{63D46987-EBA0-45A9-B7B2-3DB85502392D}"/>
              </a:ext>
            </a:extLst>
          </p:cNvPr>
          <p:cNvSpPr/>
          <p:nvPr/>
        </p:nvSpPr>
        <p:spPr>
          <a:xfrm>
            <a:off x="2229583" y="3974000"/>
            <a:ext cx="856517" cy="1089026"/>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665E27-813F-4008-B54F-46DF53A8029E}"/>
              </a:ext>
            </a:extLst>
          </p:cNvPr>
          <p:cNvSpPr/>
          <p:nvPr/>
        </p:nvSpPr>
        <p:spPr>
          <a:xfrm>
            <a:off x="8725634" y="4200524"/>
            <a:ext cx="485042" cy="595801"/>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87C8455-58C0-47D9-B62C-22F6805C0AA8}"/>
              </a:ext>
            </a:extLst>
          </p:cNvPr>
          <p:cNvSpPr txBox="1"/>
          <p:nvPr/>
        </p:nvSpPr>
        <p:spPr>
          <a:xfrm>
            <a:off x="1628775" y="2867025"/>
            <a:ext cx="3438525" cy="400110"/>
          </a:xfrm>
          <a:prstGeom prst="rect">
            <a:avLst/>
          </a:prstGeom>
          <a:noFill/>
        </p:spPr>
        <p:txBody>
          <a:bodyPr wrap="square" rtlCol="0">
            <a:spAutoFit/>
          </a:bodyPr>
          <a:lstStyle/>
          <a:p>
            <a:pPr algn="ctr"/>
            <a:r>
              <a:rPr lang="en-US" sz="2000" dirty="0"/>
              <a:t>First Frame:</a:t>
            </a:r>
          </a:p>
        </p:txBody>
      </p:sp>
      <p:sp>
        <p:nvSpPr>
          <p:cNvPr id="15" name="TextBox 14">
            <a:extLst>
              <a:ext uri="{FF2B5EF4-FFF2-40B4-BE49-F238E27FC236}">
                <a16:creationId xmlns:a16="http://schemas.microsoft.com/office/drawing/2014/main" id="{280DC324-FD41-487A-8529-D0E5745CA9EF}"/>
              </a:ext>
            </a:extLst>
          </p:cNvPr>
          <p:cNvSpPr txBox="1"/>
          <p:nvPr/>
        </p:nvSpPr>
        <p:spPr>
          <a:xfrm>
            <a:off x="6631598" y="2867025"/>
            <a:ext cx="3438525" cy="400110"/>
          </a:xfrm>
          <a:prstGeom prst="rect">
            <a:avLst/>
          </a:prstGeom>
          <a:noFill/>
        </p:spPr>
        <p:txBody>
          <a:bodyPr wrap="square" rtlCol="0">
            <a:spAutoFit/>
          </a:bodyPr>
          <a:lstStyle/>
          <a:p>
            <a:pPr algn="ctr"/>
            <a:r>
              <a:rPr lang="en-US" sz="2000" dirty="0"/>
              <a:t>111’th Frame:</a:t>
            </a:r>
          </a:p>
        </p:txBody>
      </p:sp>
      <p:sp>
        <p:nvSpPr>
          <p:cNvPr id="16" name="TextBox 15">
            <a:extLst>
              <a:ext uri="{FF2B5EF4-FFF2-40B4-BE49-F238E27FC236}">
                <a16:creationId xmlns:a16="http://schemas.microsoft.com/office/drawing/2014/main" id="{61ADA644-FE0E-4367-9F6A-9AAC5A393F18}"/>
              </a:ext>
            </a:extLst>
          </p:cNvPr>
          <p:cNvSpPr txBox="1"/>
          <p:nvPr/>
        </p:nvSpPr>
        <p:spPr>
          <a:xfrm>
            <a:off x="1595106" y="5088363"/>
            <a:ext cx="2062495" cy="400110"/>
          </a:xfrm>
          <a:prstGeom prst="rect">
            <a:avLst/>
          </a:prstGeom>
          <a:noFill/>
        </p:spPr>
        <p:txBody>
          <a:bodyPr wrap="square" rtlCol="0">
            <a:spAutoFit/>
          </a:bodyPr>
          <a:lstStyle/>
          <a:p>
            <a:pPr algn="ctr"/>
            <a:r>
              <a:rPr lang="en-US" sz="2000" dirty="0">
                <a:solidFill>
                  <a:srgbClr val="FFFF00"/>
                </a:solidFill>
              </a:rPr>
              <a:t>Ground Truth</a:t>
            </a:r>
          </a:p>
        </p:txBody>
      </p:sp>
      <p:sp>
        <p:nvSpPr>
          <p:cNvPr id="17" name="TextBox 16">
            <a:extLst>
              <a:ext uri="{FF2B5EF4-FFF2-40B4-BE49-F238E27FC236}">
                <a16:creationId xmlns:a16="http://schemas.microsoft.com/office/drawing/2014/main" id="{F076A76C-7270-4872-8C75-C24E0DC6B6D0}"/>
              </a:ext>
            </a:extLst>
          </p:cNvPr>
          <p:cNvSpPr txBox="1"/>
          <p:nvPr/>
        </p:nvSpPr>
        <p:spPr>
          <a:xfrm>
            <a:off x="7933977" y="4946621"/>
            <a:ext cx="2062495" cy="400110"/>
          </a:xfrm>
          <a:prstGeom prst="rect">
            <a:avLst/>
          </a:prstGeom>
          <a:noFill/>
        </p:spPr>
        <p:txBody>
          <a:bodyPr wrap="square" rtlCol="0">
            <a:spAutoFit/>
          </a:bodyPr>
          <a:lstStyle/>
          <a:p>
            <a:pPr algn="ctr"/>
            <a:r>
              <a:rPr lang="en-US" sz="2000" dirty="0">
                <a:solidFill>
                  <a:srgbClr val="FFFF00"/>
                </a:solidFill>
              </a:rPr>
              <a:t>Tracking Result</a:t>
            </a:r>
          </a:p>
        </p:txBody>
      </p:sp>
    </p:spTree>
    <p:extLst>
      <p:ext uri="{BB962C8B-B14F-4D97-AF65-F5344CB8AC3E}">
        <p14:creationId xmlns:p14="http://schemas.microsoft.com/office/powerpoint/2010/main" val="3028673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r>
              <a:rPr lang="en-US" dirty="0"/>
              <a:t>Finding the precise bounding box that best represents the object in each frame is challenging for multiple reasons:</a:t>
            </a:r>
          </a:p>
          <a:p>
            <a:pPr lvl="1"/>
            <a:endParaRPr lang="en-US" dirty="0"/>
          </a:p>
          <a:p>
            <a:pPr lvl="1"/>
            <a:r>
              <a:rPr lang="en-US" b="1" dirty="0"/>
              <a:t>Occlusions: </a:t>
            </a:r>
            <a:r>
              <a:rPr lang="en-US" dirty="0"/>
              <a:t>The target is obscured (partially or completely) by another object in the scene</a:t>
            </a:r>
          </a:p>
          <a:p>
            <a:pPr lvl="1"/>
            <a:endParaRPr lang="en-US" dirty="0"/>
          </a:p>
          <a:p>
            <a:pPr lvl="1"/>
            <a:r>
              <a:rPr lang="en-US" b="1" dirty="0"/>
              <a:t>Deformations: </a:t>
            </a:r>
            <a:r>
              <a:rPr lang="en-US" dirty="0"/>
              <a:t>The target’s shape changes between frames</a:t>
            </a:r>
          </a:p>
          <a:p>
            <a:pPr lvl="1"/>
            <a:endParaRPr lang="en-US" b="1" dirty="0"/>
          </a:p>
          <a:p>
            <a:pPr lvl="1"/>
            <a:r>
              <a:rPr lang="en-US" b="1" dirty="0"/>
              <a:t>Illumination Changes: </a:t>
            </a:r>
            <a:r>
              <a:rPr lang="en-US" dirty="0"/>
              <a:t>Lighting changes between frames, altering pixel values</a:t>
            </a:r>
            <a:endParaRPr lang="en-US" b="1" dirty="0"/>
          </a:p>
          <a:p>
            <a:pPr lvl="1"/>
            <a:endParaRPr lang="en-US" dirty="0"/>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5</a:t>
            </a:fld>
            <a:endParaRPr lang="en-US" dirty="0"/>
          </a:p>
        </p:txBody>
      </p:sp>
    </p:spTree>
    <p:extLst>
      <p:ext uri="{BB962C8B-B14F-4D97-AF65-F5344CB8AC3E}">
        <p14:creationId xmlns:p14="http://schemas.microsoft.com/office/powerpoint/2010/main" val="309023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r>
              <a:rPr lang="en-US" dirty="0"/>
              <a:t>For this reason, most state-of-the-art tracking algorithms use a multi-stage approach:</a:t>
            </a:r>
          </a:p>
          <a:p>
            <a:endParaRPr lang="en-US" dirty="0"/>
          </a:p>
          <a:p>
            <a:pPr lvl="1"/>
            <a:r>
              <a:rPr lang="en-US" dirty="0"/>
              <a:t>First the Target is coarsely located</a:t>
            </a:r>
          </a:p>
          <a:p>
            <a:pPr lvl="1"/>
            <a:endParaRPr lang="en-US" dirty="0"/>
          </a:p>
          <a:p>
            <a:pPr lvl="1"/>
            <a:r>
              <a:rPr lang="en-US" dirty="0"/>
              <a:t>Then the bounding box, or correlation mask is refined</a:t>
            </a:r>
          </a:p>
          <a:p>
            <a:pPr lvl="1"/>
            <a:endParaRPr lang="en-US" b="1" dirty="0"/>
          </a:p>
          <a:p>
            <a:pPr lvl="1"/>
            <a:endParaRPr lang="en-US" dirty="0"/>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6</a:t>
            </a:fld>
            <a:endParaRPr lang="en-US" dirty="0"/>
          </a:p>
        </p:txBody>
      </p:sp>
    </p:spTree>
    <p:extLst>
      <p:ext uri="{BB962C8B-B14F-4D97-AF65-F5344CB8AC3E}">
        <p14:creationId xmlns:p14="http://schemas.microsoft.com/office/powerpoint/2010/main" val="3025388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r>
              <a:rPr lang="en-US" dirty="0"/>
              <a:t>For example, SPM-Tracker by Wang et al:</a:t>
            </a:r>
          </a:p>
          <a:p>
            <a:pPr lvl="1"/>
            <a:endParaRPr lang="en-US" b="1" dirty="0"/>
          </a:p>
          <a:p>
            <a:pPr lvl="1"/>
            <a:endParaRPr lang="en-US" dirty="0"/>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7</a:t>
            </a:fld>
            <a:endParaRPr lang="en-US" dirty="0"/>
          </a:p>
        </p:txBody>
      </p:sp>
      <p:pic>
        <p:nvPicPr>
          <p:cNvPr id="8" name="Picture 7">
            <a:extLst>
              <a:ext uri="{FF2B5EF4-FFF2-40B4-BE49-F238E27FC236}">
                <a16:creationId xmlns:a16="http://schemas.microsoft.com/office/drawing/2014/main" id="{0BB4317A-6D02-4FFB-A306-4C82BD66FDA1}"/>
              </a:ext>
            </a:extLst>
          </p:cNvPr>
          <p:cNvPicPr>
            <a:picLocks noChangeAspect="1"/>
          </p:cNvPicPr>
          <p:nvPr/>
        </p:nvPicPr>
        <p:blipFill>
          <a:blip r:embed="rId3"/>
          <a:stretch>
            <a:fillRect/>
          </a:stretch>
        </p:blipFill>
        <p:spPr>
          <a:xfrm>
            <a:off x="2366440" y="2271450"/>
            <a:ext cx="7459116" cy="3762900"/>
          </a:xfrm>
          <a:prstGeom prst="rect">
            <a:avLst/>
          </a:prstGeom>
          <a:ln>
            <a:solidFill>
              <a:schemeClr val="tx1"/>
            </a:solidFill>
          </a:ln>
        </p:spPr>
      </p:pic>
    </p:spTree>
    <p:extLst>
      <p:ext uri="{BB962C8B-B14F-4D97-AF65-F5344CB8AC3E}">
        <p14:creationId xmlns:p14="http://schemas.microsoft.com/office/powerpoint/2010/main" val="203521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r>
              <a:rPr lang="en-US" dirty="0"/>
              <a:t>This method produces good results, however:</a:t>
            </a:r>
          </a:p>
          <a:p>
            <a:endParaRPr lang="en-US" dirty="0"/>
          </a:p>
          <a:p>
            <a:pPr lvl="1"/>
            <a:r>
              <a:rPr lang="en-US" dirty="0"/>
              <a:t>It still has limited precision</a:t>
            </a:r>
          </a:p>
          <a:p>
            <a:pPr lvl="1"/>
            <a:endParaRPr lang="en-US" dirty="0"/>
          </a:p>
          <a:p>
            <a:pPr lvl="1"/>
            <a:r>
              <a:rPr lang="en-US" dirty="0"/>
              <a:t>The refining stage, as good as it may be, can only be used as part of its original tracker – it lacks </a:t>
            </a:r>
            <a:r>
              <a:rPr lang="en-US" i="1" dirty="0"/>
              <a:t>transferability</a:t>
            </a:r>
          </a:p>
          <a:p>
            <a:endParaRPr lang="en-US" dirty="0"/>
          </a:p>
          <a:p>
            <a:r>
              <a:rPr lang="en-US" dirty="0"/>
              <a:t>For these reasons, Bin Yan et al proposed a novel method of refining tracker results called - </a:t>
            </a:r>
            <a:r>
              <a:rPr lang="en-US" i="1" dirty="0"/>
              <a:t>AlphaRefine.</a:t>
            </a:r>
          </a:p>
          <a:p>
            <a:endParaRPr lang="en-US" dirty="0"/>
          </a:p>
          <a:p>
            <a:pPr lvl="1"/>
            <a:endParaRPr lang="en-US" b="1" dirty="0"/>
          </a:p>
          <a:p>
            <a:pPr lvl="1"/>
            <a:endParaRPr lang="en-US" dirty="0"/>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8</a:t>
            </a:fld>
            <a:endParaRPr lang="en-US" dirty="0"/>
          </a:p>
        </p:txBody>
      </p:sp>
    </p:spTree>
    <p:extLst>
      <p:ext uri="{BB962C8B-B14F-4D97-AF65-F5344CB8AC3E}">
        <p14:creationId xmlns:p14="http://schemas.microsoft.com/office/powerpoint/2010/main" val="116249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a:xfrm>
            <a:off x="483475" y="365127"/>
            <a:ext cx="10870323" cy="920750"/>
          </a:xfrm>
        </p:spPr>
        <p:txBody>
          <a:bodyPr>
            <a:normAutofit/>
          </a:bodyPr>
          <a:lstStyle/>
          <a:p>
            <a:r>
              <a:rPr lang="en-US" dirty="0" err="1"/>
              <a:t>AlphaRefine</a:t>
            </a:r>
            <a:r>
              <a:rPr lang="en-US" dirty="0"/>
              <a:t> - Overview</a:t>
            </a:r>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9</a:t>
            </a:fld>
            <a:endParaRPr lang="en-US" dirty="0"/>
          </a:p>
        </p:txBody>
      </p:sp>
      <p:pic>
        <p:nvPicPr>
          <p:cNvPr id="7" name="Picture 6">
            <a:extLst>
              <a:ext uri="{FF2B5EF4-FFF2-40B4-BE49-F238E27FC236}">
                <a16:creationId xmlns:a16="http://schemas.microsoft.com/office/drawing/2014/main" id="{0BB3BA71-7FBE-420E-8192-E85BABB78A87}"/>
              </a:ext>
            </a:extLst>
          </p:cNvPr>
          <p:cNvPicPr>
            <a:picLocks noChangeAspect="1"/>
          </p:cNvPicPr>
          <p:nvPr/>
        </p:nvPicPr>
        <p:blipFill>
          <a:blip r:embed="rId3"/>
          <a:stretch>
            <a:fillRect/>
          </a:stretch>
        </p:blipFill>
        <p:spPr>
          <a:xfrm>
            <a:off x="483475" y="2500671"/>
            <a:ext cx="10870323" cy="3668901"/>
          </a:xfrm>
          <a:prstGeom prst="rect">
            <a:avLst/>
          </a:prstGeom>
        </p:spPr>
      </p:pic>
      <p:sp>
        <p:nvSpPr>
          <p:cNvPr id="8" name="TextBox 7">
            <a:extLst>
              <a:ext uri="{FF2B5EF4-FFF2-40B4-BE49-F238E27FC236}">
                <a16:creationId xmlns:a16="http://schemas.microsoft.com/office/drawing/2014/main" id="{81301C21-59D5-4A8C-963A-2CA8315B4562}"/>
              </a:ext>
            </a:extLst>
          </p:cNvPr>
          <p:cNvSpPr txBox="1"/>
          <p:nvPr/>
        </p:nvSpPr>
        <p:spPr>
          <a:xfrm>
            <a:off x="483474" y="1587851"/>
            <a:ext cx="10870323" cy="954107"/>
          </a:xfrm>
          <a:prstGeom prst="rect">
            <a:avLst/>
          </a:prstGeom>
          <a:noFill/>
        </p:spPr>
        <p:txBody>
          <a:bodyPr wrap="square">
            <a:spAutoFit/>
          </a:bodyPr>
          <a:lstStyle/>
          <a:p>
            <a:pPr algn="l"/>
            <a:r>
              <a:rPr lang="en-US" sz="1400" b="0" i="0" u="none" strike="noStrike" baseline="0" dirty="0">
                <a:latin typeface="Times New Roman" panose="02020603050405020304" pitchFamily="18" charset="0"/>
                <a:cs typeface="Times New Roman" panose="02020603050405020304" pitchFamily="18" charset="0"/>
              </a:rPr>
              <a:t>Alpha-Refine is a refinement module which can</a:t>
            </a:r>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efficiently refine the base tracker’s outputs and significantly improve the tracking performance in terms of </a:t>
            </a:r>
            <a:r>
              <a:rPr lang="en-US" sz="1400" b="1" i="0" u="none" strike="noStrike" baseline="0" dirty="0">
                <a:latin typeface="Times New Roman" panose="02020603050405020304" pitchFamily="18" charset="0"/>
                <a:cs typeface="Times New Roman" panose="02020603050405020304" pitchFamily="18" charset="0"/>
              </a:rPr>
              <a:t>precision </a:t>
            </a:r>
            <a:r>
              <a:rPr lang="en-US" sz="1400" i="0" u="none" strike="noStrike" baseline="0" dirty="0">
                <a:latin typeface="Times New Roman" panose="02020603050405020304" pitchFamily="18" charset="0"/>
                <a:cs typeface="Times New Roman" panose="02020603050405020304" pitchFamily="18" charset="0"/>
              </a:rPr>
              <a:t>(the center of the box compared to the center of the tracked object)</a:t>
            </a:r>
            <a:r>
              <a:rPr lang="en-US" sz="1400" b="0" i="0" u="none" strike="noStrike" baseline="0" dirty="0">
                <a:latin typeface="Times New Roman" panose="02020603050405020304" pitchFamily="18" charset="0"/>
                <a:cs typeface="Times New Roman" panose="02020603050405020304" pitchFamily="18" charset="0"/>
              </a:rPr>
              <a:t> and </a:t>
            </a:r>
            <a:r>
              <a:rPr lang="en-US" sz="1400" b="1" i="0" u="none" strike="noStrike" baseline="0" dirty="0">
                <a:latin typeface="Times New Roman" panose="02020603050405020304" pitchFamily="18" charset="0"/>
                <a:cs typeface="Times New Roman" panose="02020603050405020304" pitchFamily="18" charset="0"/>
              </a:rPr>
              <a:t>overlapping</a:t>
            </a:r>
            <a:r>
              <a:rPr lang="en-US" sz="1400" b="0" i="0" u="none" strike="noStrike" baseline="0" dirty="0">
                <a:latin typeface="Times New Roman" panose="02020603050405020304" pitchFamily="18" charset="0"/>
                <a:cs typeface="Times New Roman" panose="02020603050405020304" pitchFamily="18" charset="0"/>
              </a:rPr>
              <a:t> (between the box and the tracked object).</a:t>
            </a:r>
          </a:p>
          <a:p>
            <a:pPr algn="l"/>
            <a:r>
              <a:rPr lang="en-US" sz="1400" dirty="0">
                <a:latin typeface="Times New Roman" panose="02020603050405020304" pitchFamily="18" charset="0"/>
                <a:cs typeface="Times New Roman" panose="02020603050405020304" pitchFamily="18" charset="0"/>
              </a:rPr>
              <a:t>This is an </a:t>
            </a:r>
            <a:r>
              <a:rPr lang="en-US" sz="1400" b="0" i="0" u="none" strike="noStrike" baseline="0" dirty="0">
                <a:latin typeface="Times New Roman" panose="02020603050405020304" pitchFamily="18" charset="0"/>
                <a:cs typeface="Times New Roman" panose="02020603050405020304" pitchFamily="18" charset="0"/>
              </a:rPr>
              <a:t>overview of the architecture of the proposed Alpha-Refine module. </a:t>
            </a:r>
            <a:r>
              <a:rPr lang="en-US" sz="1400" dirty="0">
                <a:latin typeface="Times New Roman" panose="02020603050405020304" pitchFamily="18" charset="0"/>
                <a:cs typeface="Times New Roman" panose="02020603050405020304" pitchFamily="18" charset="0"/>
              </a:rPr>
              <a:t>The figure also shows how it can be added in a “</a:t>
            </a:r>
            <a:r>
              <a:rPr lang="en-US" sz="1400" b="1" dirty="0">
                <a:latin typeface="Times New Roman" panose="02020603050405020304" pitchFamily="18" charset="0"/>
                <a:cs typeface="Times New Roman" panose="02020603050405020304" pitchFamily="18" charset="0"/>
              </a:rPr>
              <a:t>Plug and Play</a:t>
            </a:r>
            <a:r>
              <a:rPr lang="en-US" sz="1400" dirty="0">
                <a:latin typeface="Times New Roman" panose="02020603050405020304" pitchFamily="18" charset="0"/>
                <a:cs typeface="Times New Roman" panose="02020603050405020304" pitchFamily="18" charset="0"/>
              </a:rPr>
              <a:t>” style to the base tracker in order to get better results.</a:t>
            </a:r>
            <a:endParaRPr lang="en-IL"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7374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1439</TotalTime>
  <Words>1511</Words>
  <Application>Microsoft Office PowerPoint</Application>
  <PresentationFormat>Widescreen</PresentationFormat>
  <Paragraphs>197</Paragraphs>
  <Slides>21</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Calibri Light</vt:lpstr>
      <vt:lpstr>Cambria Math</vt:lpstr>
      <vt:lpstr>Corbel</vt:lpstr>
      <vt:lpstr>NimbusRomNo9L-Medi</vt:lpstr>
      <vt:lpstr>Times New Roman</vt:lpstr>
      <vt:lpstr>Office Theme</vt:lpstr>
      <vt:lpstr>Custom Design</vt:lpstr>
      <vt:lpstr>Alpha-Refine: Boosting Tracking Performance by Precise Bounding Box Estimation</vt:lpstr>
      <vt:lpstr>Agenda</vt:lpstr>
      <vt:lpstr>Background and Motivation – Tracking</vt:lpstr>
      <vt:lpstr>Background and Motivation – Tracking</vt:lpstr>
      <vt:lpstr>Background and Motivation – Tracking</vt:lpstr>
      <vt:lpstr>Background and Motivation – Tracking</vt:lpstr>
      <vt:lpstr>Background and Motivation – Tracking</vt:lpstr>
      <vt:lpstr>Background and Motivation – Tracking</vt:lpstr>
      <vt:lpstr>AlphaRefine - Overview</vt:lpstr>
      <vt:lpstr>AlphaRefine – Main Components</vt:lpstr>
      <vt:lpstr>Backbone – Feature Extraction </vt:lpstr>
      <vt:lpstr>Feature Fusion – Pixelwise Correlation</vt:lpstr>
      <vt:lpstr>Prediction Heads – Box and Mask</vt:lpstr>
      <vt:lpstr>Main Advantages of AlphaRefine:</vt:lpstr>
      <vt:lpstr>Our Addition – Particle Filter + AR</vt:lpstr>
      <vt:lpstr>Particle Filter</vt:lpstr>
      <vt:lpstr>Particle Filter</vt:lpstr>
      <vt:lpstr>Particle Filter</vt:lpstr>
      <vt:lpstr>Particle Filter</vt:lpstr>
      <vt:lpstr>State Update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Etai Sella</dc:creator>
  <cp:lastModifiedBy>Etai Sella</cp:lastModifiedBy>
  <cp:revision>49</cp:revision>
  <dcterms:created xsi:type="dcterms:W3CDTF">2021-09-11T08:58:52Z</dcterms:created>
  <dcterms:modified xsi:type="dcterms:W3CDTF">2022-02-16T20:57:22Z</dcterms:modified>
</cp:coreProperties>
</file>