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862" autoAdjust="0"/>
  </p:normalViewPr>
  <p:slideViewPr>
    <p:cSldViewPr snapToGrid="0">
      <p:cViewPr varScale="1">
        <p:scale>
          <a:sx n="69" d="100"/>
          <a:sy n="69" d="100"/>
        </p:scale>
        <p:origin x="1080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F2F5-60C8-4962-BCDB-4E5FE59EA305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2CD4-8151-4317-B517-71349F96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we need to define a correct rate of estimation - CRE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we need to define a correct rate of estimation - CRE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CCCB14-00A6-4DFD-9B0C-BF29B7049FDD}"/>
              </a:ext>
            </a:extLst>
          </p:cNvPr>
          <p:cNvSpPr/>
          <p:nvPr userDrawn="1"/>
        </p:nvSpPr>
        <p:spPr>
          <a:xfrm>
            <a:off x="-1" y="733425"/>
            <a:ext cx="11630025" cy="3686175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62000"/>
                </a:schemeClr>
              </a:gs>
              <a:gs pos="100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08C3-70A6-47BD-B82F-0EA2FAD6B009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B1E1-4FA2-4311-BC59-64E1519F35CC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299200"/>
            <a:ext cx="876299" cy="365125"/>
          </a:xfrm>
        </p:spPr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135" y="6299200"/>
            <a:ext cx="1829466" cy="365126"/>
          </a:xfrm>
        </p:spPr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7051E-9774-4F7D-9FBE-CAE7369E0F12}"/>
              </a:ext>
            </a:extLst>
          </p:cNvPr>
          <p:cNvCxnSpPr>
            <a:cxnSpLocks/>
          </p:cNvCxnSpPr>
          <p:nvPr userDrawn="1"/>
        </p:nvCxnSpPr>
        <p:spPr>
          <a:xfrm>
            <a:off x="0" y="1352550"/>
            <a:ext cx="108489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BBD-22EB-4D32-858E-F56917F6792F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B50-98C6-4865-903C-FF2C6D76A1DB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DFB5-247F-4215-927B-206F1F043CA8}" type="datetime1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18F4-69E9-4A75-9A30-63D58841484D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3B5-85AC-4F64-8F1F-86C7C3DE3888}" type="datetime1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F826-0166-4DC8-9928-02F1397EF5F6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FCA0-6D15-493A-9DD4-DF68CECA6E0E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8EA8ACF-DE96-4CBA-A35D-8401886B9E69}"/>
              </a:ext>
            </a:extLst>
          </p:cNvPr>
          <p:cNvGrpSpPr/>
          <p:nvPr userDrawn="1"/>
        </p:nvGrpSpPr>
        <p:grpSpPr>
          <a:xfrm>
            <a:off x="0" y="0"/>
            <a:ext cx="12192000" cy="6848475"/>
            <a:chOff x="0" y="0"/>
            <a:chExt cx="13696950" cy="6848475"/>
          </a:xfrm>
        </p:grpSpPr>
        <p:pic>
          <p:nvPicPr>
            <p:cNvPr id="26" name="Picture 25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1CF12FBB-1443-4CAC-A230-98A5FBB5F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48475" cy="6848475"/>
            </a:xfrm>
            <a:prstGeom prst="rect">
              <a:avLst/>
            </a:prstGeom>
          </p:spPr>
        </p:pic>
        <p:pic>
          <p:nvPicPr>
            <p:cNvPr id="27" name="Picture 26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23643EC7-0CF6-4322-B96F-A0DDDCF9F2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475" y="0"/>
              <a:ext cx="6848475" cy="684847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7BB6DB2-54D9-4635-908B-3BF9BE8ABB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80000"/>
                </a:schemeClr>
              </a:gs>
              <a:gs pos="640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68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1C44A9-7E0E-4C93-B9DB-CF8E36440176}"/>
              </a:ext>
            </a:extLst>
          </p:cNvPr>
          <p:cNvSpPr/>
          <p:nvPr userDrawn="1"/>
        </p:nvSpPr>
        <p:spPr>
          <a:xfrm>
            <a:off x="11649075" y="0"/>
            <a:ext cx="542925" cy="6858000"/>
          </a:xfrm>
          <a:prstGeom prst="rect">
            <a:avLst/>
          </a:prstGeom>
          <a:solidFill>
            <a:srgbClr val="13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CD3AD79A-7933-4656-8094-FDDCDEA460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63" y="6169342"/>
            <a:ext cx="764673" cy="5454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299200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7515-5D39-4D5F-907F-93F61511D9D9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932909" y="6299200"/>
            <a:ext cx="30010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277474" y="6356350"/>
            <a:ext cx="107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165E-D59B-453D-B763-34340D7036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23A7-E4C0-4D11-A30C-4F6072D9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55761"/>
          </a:xfrm>
        </p:spPr>
        <p:txBody>
          <a:bodyPr anchor="t">
            <a:normAutofit/>
          </a:bodyPr>
          <a:lstStyle/>
          <a:p>
            <a:r>
              <a:rPr lang="en-US" sz="4400" dirty="0"/>
              <a:t>Parameter estimation of LFM signal based on STFT and RANSAC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BACB-ACC1-443B-9D09-AB7A64CF5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8123"/>
            <a:ext cx="9144000" cy="494506"/>
          </a:xfrm>
        </p:spPr>
        <p:txBody>
          <a:bodyPr/>
          <a:lstStyle/>
          <a:p>
            <a:r>
              <a:rPr lang="en-US" b="1" dirty="0"/>
              <a:t>An analysis of the work by </a:t>
            </a:r>
            <a:r>
              <a:rPr lang="en-US" b="1" dirty="0" err="1"/>
              <a:t>Xiaolei</a:t>
            </a:r>
            <a:r>
              <a:rPr lang="en-US" b="1" dirty="0"/>
              <a:t> Fan and Bing Li (2020)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EA35B3-E048-40DC-A0B1-D92CBE6C40CE}"/>
              </a:ext>
            </a:extLst>
          </p:cNvPr>
          <p:cNvSpPr txBox="1">
            <a:spLocks/>
          </p:cNvSpPr>
          <p:nvPr/>
        </p:nvSpPr>
        <p:spPr>
          <a:xfrm>
            <a:off x="4057650" y="3515123"/>
            <a:ext cx="3771900" cy="49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Yarden Akaby &amp; Etai Sella</a:t>
            </a:r>
          </a:p>
        </p:txBody>
      </p:sp>
    </p:spTree>
    <p:extLst>
      <p:ext uri="{BB962C8B-B14F-4D97-AF65-F5344CB8AC3E}">
        <p14:creationId xmlns:p14="http://schemas.microsoft.com/office/powerpoint/2010/main" val="15859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Correct rate of estimation – CRE</a:t>
            </a:r>
          </a:p>
          <a:p>
            <a:pPr marL="0" indent="0">
              <a:buNone/>
            </a:pPr>
            <a:r>
              <a:rPr lang="en-US" dirty="0"/>
              <a:t>The division between the times estimated correctly and the total trial number, and the correct estimation is that the error of estimation is in range of ±1% of the real parameter.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1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500 chirp signals with random noise (500 Trials)</a:t>
            </a:r>
          </a:p>
          <a:p>
            <a:r>
              <a:rPr lang="en-US" dirty="0"/>
              <a:t>Use STFT</a:t>
            </a:r>
          </a:p>
          <a:p>
            <a:r>
              <a:rPr lang="en-US" dirty="0"/>
              <a:t>Extract time frequency curves</a:t>
            </a:r>
          </a:p>
          <a:p>
            <a:r>
              <a:rPr lang="en-US" dirty="0"/>
              <a:t>Use Median Filter</a:t>
            </a:r>
          </a:p>
          <a:p>
            <a:r>
              <a:rPr lang="en-US" dirty="0"/>
              <a:t>Compare 3 methods of estimation:</a:t>
            </a:r>
          </a:p>
          <a:p>
            <a:pPr lvl="1"/>
            <a:r>
              <a:rPr lang="en-US" dirty="0"/>
              <a:t>RANSAC</a:t>
            </a:r>
          </a:p>
          <a:p>
            <a:pPr lvl="1"/>
            <a:r>
              <a:rPr lang="en-US" dirty="0"/>
              <a:t>RANSAC with median filter</a:t>
            </a:r>
          </a:p>
          <a:p>
            <a:pPr lvl="1"/>
            <a:r>
              <a:rPr lang="en-US" dirty="0"/>
              <a:t>LSM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estimations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908D9F5-5EEF-4F5F-84CA-61B1544A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265705"/>
            <a:ext cx="8177850" cy="34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Graph of CRE against SNR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BD05260-F342-4BC4-9A32-BF30546B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80" y="2459835"/>
            <a:ext cx="5227223" cy="34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Trials:</a:t>
            </a:r>
          </a:p>
          <a:p>
            <a:pPr lvl="1"/>
            <a:r>
              <a:rPr lang="en-US" dirty="0"/>
              <a:t>2 different chirp signals</a:t>
            </a:r>
          </a:p>
          <a:p>
            <a:pPr lvl="1"/>
            <a:r>
              <a:rPr lang="en-US" dirty="0"/>
              <a:t>15 different noise variation</a:t>
            </a:r>
          </a:p>
          <a:p>
            <a:r>
              <a:rPr lang="en-US" dirty="0"/>
              <a:t>Use STFT</a:t>
            </a:r>
          </a:p>
          <a:p>
            <a:r>
              <a:rPr lang="en-US" dirty="0"/>
              <a:t>Extract 2 time frequency curves using Hough transform</a:t>
            </a:r>
          </a:p>
          <a:p>
            <a:r>
              <a:rPr lang="en-US" dirty="0"/>
              <a:t>Evaluate CRE of each curve –Left &amp; Right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Graph of CRE against SNR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9E86283-04B1-4AC8-B64C-10A81AF2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07" y="2253734"/>
            <a:ext cx="4562212" cy="34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Chirp estimation using RANSAC is superior than LSM</a:t>
            </a:r>
          </a:p>
          <a:p>
            <a:r>
              <a:rPr lang="en-US" dirty="0"/>
              <a:t>Median Filter is a helpful tool in smoothing the noisy curves</a:t>
            </a:r>
          </a:p>
          <a:p>
            <a:r>
              <a:rPr lang="en-US" dirty="0"/>
              <a:t>Hough Transform is good as RANSAC in </a:t>
            </a:r>
            <a:r>
              <a:rPr lang="en-US"/>
              <a:t>estimating linear chirp </a:t>
            </a:r>
            <a:r>
              <a:rPr lang="en-US" dirty="0"/>
              <a:t>signals</a:t>
            </a:r>
          </a:p>
          <a:p>
            <a:r>
              <a:rPr lang="en-US" dirty="0"/>
              <a:t>Hough Transform can estimate changing linear chirps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7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9A2-5621-48FA-9A63-7879D6F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55C0-2DD2-4D52-B807-A1D79A8B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Background and Motivation</a:t>
            </a:r>
          </a:p>
          <a:p>
            <a:pPr marL="514350" indent="-514350">
              <a:buAutoNum type="arabicParenR"/>
            </a:pPr>
            <a:r>
              <a:rPr lang="en-US" dirty="0"/>
              <a:t>Overview of Fan &amp; Li’s method</a:t>
            </a:r>
          </a:p>
          <a:p>
            <a:pPr marL="514350" indent="-514350">
              <a:buAutoNum type="arabicParenR"/>
            </a:pPr>
            <a:r>
              <a:rPr lang="en-US" dirty="0"/>
              <a:t>Our innovation – Using the Hough transform</a:t>
            </a:r>
          </a:p>
          <a:p>
            <a:pPr marL="514350" indent="-514350">
              <a:buAutoNum type="arabicParenR"/>
            </a:pPr>
            <a:r>
              <a:rPr lang="en-US" dirty="0"/>
              <a:t>Tests and Simulations</a:t>
            </a:r>
          </a:p>
          <a:p>
            <a:pPr marL="514350" indent="-514350">
              <a:buAutoNum type="arabicParenR"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4492-100E-438C-B4FB-35FD6B14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5CF-03C4-4DB5-B1EC-5C9E3BE40147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A0B5-0209-40BD-8740-854FB3C0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AAE-7B13-4A7C-9FE3-98F5B3C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Frequency Modulated </a:t>
            </a:r>
            <a:r>
              <a:rPr lang="en-US" dirty="0"/>
              <a:t>signals, or LFM signals, are a type of chirp signal in which the frequency of the signal either increases or decreases in a linear manner over a certain time interval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AD184A-25BE-41A0-AA27-3CC77F42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45" y="3129032"/>
            <a:ext cx="6275510" cy="2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48EF-E130-4429-BB54-C8CC6D96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55B2-F3E2-4243-8386-2C8374DF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LFM signals have a variety of different uses:</a:t>
            </a:r>
          </a:p>
          <a:p>
            <a:pPr lvl="1"/>
            <a:r>
              <a:rPr lang="en-US" u="sng" dirty="0"/>
              <a:t>Chirp Modulation: </a:t>
            </a:r>
          </a:p>
          <a:p>
            <a:pPr marL="457200" lvl="1" indent="0">
              <a:buNone/>
            </a:pPr>
            <a:r>
              <a:rPr lang="en-US" dirty="0"/>
              <a:t>	A communication method which uses chirp signals to transmit data.</a:t>
            </a:r>
          </a:p>
          <a:p>
            <a:pPr marL="457200" lvl="1" indent="0">
              <a:buNone/>
            </a:pPr>
            <a:r>
              <a:rPr lang="en-US" dirty="0"/>
              <a:t>	In binary chirp modulation a positive slope LFM (or upchirp) represents “1” 	and a negative LFM (or downchirp) represents “0”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u="sng" dirty="0"/>
              <a:t>Radar Technology:</a:t>
            </a:r>
          </a:p>
          <a:p>
            <a:pPr marL="457200" lvl="1" indent="0">
              <a:buNone/>
            </a:pPr>
            <a:r>
              <a:rPr lang="en-US" dirty="0"/>
              <a:t>	The classic example of the usage of LFM signals in radar signal 	reconnaissance is transmitting an LFM signal towards a moving object and 	deriving the object's range and radial velocity from the received signal:</a:t>
            </a:r>
            <a:r>
              <a:rPr lang="en-US" u="sng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7FB1-EF16-419E-9B12-98E8E0CE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7244-3635-4E93-85A1-D89DEAD0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7614-0798-4613-A98F-58AEEBB4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CC6B-4AAA-465F-95BE-C7E087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D7E1-25F9-42BB-9A20-75D521AA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LFM Signal in Radar Technology: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D6E1-218B-4CB2-987C-F4214960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C45E-F831-4221-8F0B-9DAA9389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6673-9146-47D7-B7E3-6B3DD2FD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diagram, line chart&#10;&#10;Description automatically generated">
            <a:extLst>
              <a:ext uri="{FF2B5EF4-FFF2-40B4-BE49-F238E27FC236}">
                <a16:creationId xmlns:a16="http://schemas.microsoft.com/office/drawing/2014/main" id="{2B9629E8-F21A-479E-BEEC-E9A820E0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02" y="2077311"/>
            <a:ext cx="4423996" cy="2342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/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this example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sub>
                    </m:sSub>
                  </m:oMath>
                </a14:m>
                <a:r>
                  <a:rPr lang="en-US" sz="2400" dirty="0"/>
                  <a:t> can give us the distance and relative velocity of the reflecting object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blipFill>
                <a:blip r:embed="rId3"/>
                <a:stretch>
                  <a:fillRect l="-1062" t="-5839" r="-79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6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These varied applications make the task of estimating the LFM signal's parameters (slope and intercept) an important task</a:t>
            </a:r>
          </a:p>
          <a:p>
            <a:r>
              <a:rPr lang="en-US" dirty="0"/>
              <a:t>There are few suggested methods for doing this, explained in different articles:</a:t>
            </a:r>
          </a:p>
          <a:p>
            <a:pPr lvl="1"/>
            <a:r>
              <a:rPr lang="en-US" dirty="0"/>
              <a:t>Liu, Wang and Xiao (2007) – “Detection performance of linear frequency modulated signals based on </a:t>
            </a:r>
            <a:r>
              <a:rPr lang="en-US" dirty="0" err="1"/>
              <a:t>wigner-hough</a:t>
            </a:r>
            <a:r>
              <a:rPr lang="en-US" dirty="0"/>
              <a:t> transform”</a:t>
            </a:r>
          </a:p>
          <a:p>
            <a:pPr lvl="1"/>
            <a:r>
              <a:rPr lang="en-US" dirty="0"/>
              <a:t>Wang, </a:t>
            </a:r>
            <a:r>
              <a:rPr lang="en-US" dirty="0" err="1"/>
              <a:t>Su</a:t>
            </a:r>
            <a:r>
              <a:rPr lang="en-US" dirty="0"/>
              <a:t> and Chen (2014) – “Accurate  parameters  estimation  of  chirp  signal  in  low  SNR“</a:t>
            </a:r>
          </a:p>
          <a:p>
            <a:r>
              <a:rPr lang="en-US" dirty="0"/>
              <a:t>Our work will cover the article published in 2020 by </a:t>
            </a:r>
            <a:r>
              <a:rPr lang="en-US" dirty="0" err="1"/>
              <a:t>Xiaolei</a:t>
            </a:r>
            <a:r>
              <a:rPr lang="en-US" dirty="0"/>
              <a:t> Fan and Bing Li, which they claim works in even lower SNRs and is more efficient in terms of calculation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5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evaluation method</a:t>
            </a:r>
          </a:p>
          <a:p>
            <a:r>
              <a:rPr lang="en-US" dirty="0"/>
              <a:t>Test using RANSAC</a:t>
            </a:r>
          </a:p>
          <a:p>
            <a:r>
              <a:rPr lang="en-US" dirty="0"/>
              <a:t>Test using HOUGH Transform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692</Words>
  <Application>Microsoft Office PowerPoint</Application>
  <PresentationFormat>מסך רחב</PresentationFormat>
  <Paragraphs>120</Paragraphs>
  <Slides>16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Office Theme</vt:lpstr>
      <vt:lpstr>Parameter estimation of LFM signal based on STFT and RANSAC</vt:lpstr>
      <vt:lpstr>Agenda</vt:lpstr>
      <vt:lpstr>Background and Motivation – LFM Signals</vt:lpstr>
      <vt:lpstr>Background and Motivation – LFM Signals</vt:lpstr>
      <vt:lpstr>Background and Motivation – LFM Signals</vt:lpstr>
      <vt:lpstr>Background and Motivation – LFM Signals</vt:lpstr>
      <vt:lpstr>Overview of Fan &amp; Li’s method</vt:lpstr>
      <vt:lpstr>Our innovation – Using Hough transform</vt:lpstr>
      <vt:lpstr>Tests and Simulations</vt:lpstr>
      <vt:lpstr>Tests and Simulations - Evaluation</vt:lpstr>
      <vt:lpstr>Tests and Simulations - RANSAC</vt:lpstr>
      <vt:lpstr>Tests and Simulations - RANSAC</vt:lpstr>
      <vt:lpstr>Tests and Simulations - RANSAC</vt:lpstr>
      <vt:lpstr>Tests and Simulations - HOUGH</vt:lpstr>
      <vt:lpstr>Tests and Simulations - HOUGH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Etai Sella</dc:creator>
  <cp:lastModifiedBy>yarden.ak22@outlook.com</cp:lastModifiedBy>
  <cp:revision>26</cp:revision>
  <dcterms:created xsi:type="dcterms:W3CDTF">2021-09-11T08:58:52Z</dcterms:created>
  <dcterms:modified xsi:type="dcterms:W3CDTF">2021-09-26T08:30:35Z</dcterms:modified>
</cp:coreProperties>
</file>