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2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5F2F5-60C8-4962-BCDB-4E5FE59EA305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72CD4-8151-4317-B517-71349F960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7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DCCCB14-00A6-4DFD-9B0C-BF29B7049FDD}"/>
              </a:ext>
            </a:extLst>
          </p:cNvPr>
          <p:cNvSpPr/>
          <p:nvPr userDrawn="1"/>
        </p:nvSpPr>
        <p:spPr>
          <a:xfrm>
            <a:off x="-1" y="733425"/>
            <a:ext cx="11630025" cy="3686175"/>
          </a:xfrm>
          <a:prstGeom prst="rect">
            <a:avLst/>
          </a:prstGeom>
          <a:gradFill flip="none" rotWithShape="1">
            <a:gsLst>
              <a:gs pos="32000">
                <a:schemeClr val="accent1">
                  <a:lumMod val="50000"/>
                  <a:alpha val="20000"/>
                </a:schemeClr>
              </a:gs>
              <a:gs pos="0">
                <a:schemeClr val="accent1">
                  <a:lumMod val="50000"/>
                  <a:alpha val="62000"/>
                </a:schemeClr>
              </a:gs>
              <a:gs pos="100000">
                <a:schemeClr val="bg1">
                  <a:alpha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175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85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08C3-70A6-47BD-B82F-0EA2FAD6B009}" type="datetime1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Yarden Akebi &amp; Etai Sella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7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3B1E1-4FA2-4311-BC59-64E1519F35CC}" type="datetime1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Yarden Akebi &amp; Etai Sella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9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1" y="6299200"/>
            <a:ext cx="876299" cy="365125"/>
          </a:xfrm>
        </p:spPr>
        <p:txBody>
          <a:bodyPr/>
          <a:lstStyle/>
          <a:p>
            <a:fld id="{F736EC4A-E5B7-42C2-9943-4D2477F0E2BA}" type="datetime1">
              <a:rPr lang="en-US" smtClean="0"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135" y="6299200"/>
            <a:ext cx="1829466" cy="365126"/>
          </a:xfrm>
        </p:spPr>
        <p:txBody>
          <a:bodyPr/>
          <a:lstStyle/>
          <a:p>
            <a:r>
              <a:rPr lang="en-US"/>
              <a:t>Yarden Akebi &amp; Etai Sella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C7051E-9774-4F7D-9FBE-CAE7369E0F12}"/>
              </a:ext>
            </a:extLst>
          </p:cNvPr>
          <p:cNvCxnSpPr>
            <a:cxnSpLocks/>
          </p:cNvCxnSpPr>
          <p:nvPr userDrawn="1"/>
        </p:nvCxnSpPr>
        <p:spPr>
          <a:xfrm>
            <a:off x="0" y="1352550"/>
            <a:ext cx="10848975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3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3BBD-22EB-4D32-858E-F56917F6792F}" type="datetime1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Yarden Akebi &amp; Etai Sella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4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9B50-98C6-4865-903C-FF2C6D76A1DB}" type="datetime1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Yarden Akebi &amp; Etai Sella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2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DFB5-247F-4215-927B-206F1F043CA8}" type="datetime1">
              <a:rPr lang="en-US" smtClean="0"/>
              <a:t>9/11/2021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Yarden Akebi &amp; Etai Sella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9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18F4-69E9-4A75-9A30-63D58841484D}" type="datetime1">
              <a:rPr lang="en-US" smtClean="0"/>
              <a:t>9/11/2021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Yarden Akebi &amp; Etai Sella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7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73B5-85AC-4F64-8F1F-86C7C3DE3888}" type="datetime1">
              <a:rPr lang="en-US" smtClean="0"/>
              <a:t>9/11/2021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Yarden Akebi &amp; Etai Sella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7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F826-0166-4DC8-9928-02F1397EF5F6}" type="datetime1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Yarden Akebi &amp; Etai Sella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FCA0-6D15-493A-9DD4-DF68CECA6E0E}" type="datetime1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Yarden Akebi &amp; Etai Sella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4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8EA8ACF-DE96-4CBA-A35D-8401886B9E69}"/>
              </a:ext>
            </a:extLst>
          </p:cNvPr>
          <p:cNvGrpSpPr/>
          <p:nvPr userDrawn="1"/>
        </p:nvGrpSpPr>
        <p:grpSpPr>
          <a:xfrm>
            <a:off x="0" y="0"/>
            <a:ext cx="12192000" cy="6848475"/>
            <a:chOff x="0" y="0"/>
            <a:chExt cx="13696950" cy="6848475"/>
          </a:xfrm>
        </p:grpSpPr>
        <p:pic>
          <p:nvPicPr>
            <p:cNvPr id="26" name="Picture 25" descr="A picture containing indoor, white, black, tiled&#10;&#10;Description automatically generated">
              <a:extLst>
                <a:ext uri="{FF2B5EF4-FFF2-40B4-BE49-F238E27FC236}">
                  <a16:creationId xmlns:a16="http://schemas.microsoft.com/office/drawing/2014/main" id="{1CF12FBB-1443-4CAC-A230-98A5FBB5F7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848475" cy="6848475"/>
            </a:xfrm>
            <a:prstGeom prst="rect">
              <a:avLst/>
            </a:prstGeom>
          </p:spPr>
        </p:pic>
        <p:pic>
          <p:nvPicPr>
            <p:cNvPr id="27" name="Picture 26" descr="A picture containing indoor, white, black, tiled&#10;&#10;Description automatically generated">
              <a:extLst>
                <a:ext uri="{FF2B5EF4-FFF2-40B4-BE49-F238E27FC236}">
                  <a16:creationId xmlns:a16="http://schemas.microsoft.com/office/drawing/2014/main" id="{23643EC7-0CF6-4322-B96F-A0DDDCF9F2B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8475" y="0"/>
              <a:ext cx="6848475" cy="6848475"/>
            </a:xfrm>
            <a:prstGeom prst="rect">
              <a:avLst/>
            </a:prstGeom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57BB6DB2-54D9-4635-908B-3BF9BE8ABB3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80000"/>
                </a:schemeClr>
              </a:gs>
              <a:gs pos="64000">
                <a:schemeClr val="bg1">
                  <a:alpha val="90000"/>
                </a:schemeClr>
              </a:gs>
              <a:gs pos="0">
                <a:schemeClr val="bg1"/>
              </a:gs>
              <a:gs pos="10000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838200" y="365126"/>
            <a:ext cx="10515600" cy="920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38200" y="15684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F1C44A9-7E0E-4C93-B9DB-CF8E36440176}"/>
              </a:ext>
            </a:extLst>
          </p:cNvPr>
          <p:cNvSpPr/>
          <p:nvPr userDrawn="1"/>
        </p:nvSpPr>
        <p:spPr>
          <a:xfrm>
            <a:off x="11649075" y="0"/>
            <a:ext cx="542925" cy="6858000"/>
          </a:xfrm>
          <a:prstGeom prst="rect">
            <a:avLst/>
          </a:prstGeom>
          <a:solidFill>
            <a:srgbClr val="132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A picture containing logo&#10;&#10;Description automatically generated">
            <a:extLst>
              <a:ext uri="{FF2B5EF4-FFF2-40B4-BE49-F238E27FC236}">
                <a16:creationId xmlns:a16="http://schemas.microsoft.com/office/drawing/2014/main" id="{CD3AD79A-7933-4656-8094-FDDCDEA460E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663" y="6169342"/>
            <a:ext cx="764673" cy="54546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8200" y="6299200"/>
            <a:ext cx="1000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E7515-5D39-4D5F-907F-93F61511D9D9}" type="datetime1">
              <a:rPr lang="en-US" smtClean="0"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932909" y="6299200"/>
            <a:ext cx="3001041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Yarden Akebi &amp; Etai Sella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0277474" y="6356350"/>
            <a:ext cx="107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9165E-D59B-453D-B763-34340D7036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97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423A7-E4C0-4D11-A30C-4F6072D97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655761"/>
          </a:xfrm>
        </p:spPr>
        <p:txBody>
          <a:bodyPr anchor="t">
            <a:normAutofit/>
          </a:bodyPr>
          <a:lstStyle/>
          <a:p>
            <a:r>
              <a:rPr lang="en-US" sz="4400" dirty="0"/>
              <a:t>Parameter estimation of LFM signal based on STFT and RANSAC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6BACB-ACC1-443B-9D09-AB7A64CF5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78123"/>
            <a:ext cx="9144000" cy="494506"/>
          </a:xfrm>
        </p:spPr>
        <p:txBody>
          <a:bodyPr/>
          <a:lstStyle/>
          <a:p>
            <a:r>
              <a:rPr lang="en-US" b="1" dirty="0"/>
              <a:t>An analysis of the work by </a:t>
            </a:r>
            <a:r>
              <a:rPr lang="en-US" b="1" dirty="0" err="1"/>
              <a:t>Xiaolei</a:t>
            </a:r>
            <a:r>
              <a:rPr lang="en-US" b="1" dirty="0"/>
              <a:t> Fan and Bing Li (2020)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3EA35B3-E048-40DC-A0B1-D92CBE6C40CE}"/>
              </a:ext>
            </a:extLst>
          </p:cNvPr>
          <p:cNvSpPr txBox="1">
            <a:spLocks/>
          </p:cNvSpPr>
          <p:nvPr/>
        </p:nvSpPr>
        <p:spPr>
          <a:xfrm>
            <a:off x="4057650" y="3515123"/>
            <a:ext cx="3771900" cy="494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Yarden</a:t>
            </a:r>
            <a:r>
              <a:rPr lang="en-US" dirty="0"/>
              <a:t> Akebi &amp; Etai Sella</a:t>
            </a:r>
          </a:p>
        </p:txBody>
      </p:sp>
    </p:spTree>
    <p:extLst>
      <p:ext uri="{BB962C8B-B14F-4D97-AF65-F5344CB8AC3E}">
        <p14:creationId xmlns:p14="http://schemas.microsoft.com/office/powerpoint/2010/main" val="158593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C9A2-5621-48FA-9A63-7879D6FE0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C55C0-2DD2-4D52-B807-A1D79A8BD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Background and Motivation</a:t>
            </a:r>
          </a:p>
          <a:p>
            <a:pPr marL="514350" indent="-514350">
              <a:buAutoNum type="arabicParenR"/>
            </a:pPr>
            <a:r>
              <a:rPr lang="en-US" dirty="0"/>
              <a:t>Overview of Fan &amp; Li’s method</a:t>
            </a:r>
          </a:p>
          <a:p>
            <a:pPr marL="514350" indent="-514350">
              <a:buAutoNum type="arabicParenR"/>
            </a:pPr>
            <a:r>
              <a:rPr lang="en-US" dirty="0"/>
              <a:t>Our innovation – Using the Hough transform</a:t>
            </a:r>
          </a:p>
          <a:p>
            <a:pPr marL="514350" indent="-514350">
              <a:buAutoNum type="arabicParenR"/>
            </a:pPr>
            <a:r>
              <a:rPr lang="en-US" dirty="0"/>
              <a:t>Tests and Simulations</a:t>
            </a:r>
          </a:p>
          <a:p>
            <a:pPr marL="514350" indent="-514350">
              <a:buAutoNum type="arabicParenR"/>
            </a:pPr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54492-100E-438C-B4FB-35FD6B147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B5CF-03C4-4DB5-B1EC-5C9E3BE40147}" type="datetime1">
              <a:rPr lang="en-US" smtClean="0"/>
              <a:t>9/11/2021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DA0B5-0209-40BD-8740-854FB3C0D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Yarden</a:t>
            </a:r>
            <a:r>
              <a:rPr lang="en-US" dirty="0"/>
              <a:t> Akebi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DAAAE-7B13-4A7C-9FE3-98F5B3CE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1612C-CDF9-4105-A76A-E0AC444F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 – LFM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0BF20-1EA3-41E8-9E42-65E12E31A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Linear Frequency Modulated </a:t>
            </a:r>
            <a:r>
              <a:rPr lang="en-US" dirty="0"/>
              <a:t>signals, or LFM signals, are a type of chirp signal in which the frequency of the signal either increases or decreases in a linear manner over a certain time interval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36727-99BC-4C5B-AAE3-B13AA9C6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F2F71-992C-4D6D-94ED-BA14A60B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Yarden Akebi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69B89-C40B-43EE-B5FA-F08E04F4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6FAD184A-25BE-41A0-AA27-3CC77F420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245" y="3129032"/>
            <a:ext cx="6275510" cy="279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2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48EF-E130-4429-BB54-C8CC6D960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 – LFM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355B2-F3E2-4243-8386-2C8374DFD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LFM signals have a variety of different uses:</a:t>
            </a:r>
          </a:p>
          <a:p>
            <a:pPr lvl="1"/>
            <a:r>
              <a:rPr lang="en-US" u="sng" dirty="0"/>
              <a:t>Chirp Modulation: </a:t>
            </a:r>
          </a:p>
          <a:p>
            <a:pPr marL="457200" lvl="1" indent="0">
              <a:buNone/>
            </a:pPr>
            <a:r>
              <a:rPr lang="en-US" dirty="0"/>
              <a:t>	A communication method which uses chirp signals to transmit data.</a:t>
            </a:r>
          </a:p>
          <a:p>
            <a:pPr marL="457200" lvl="1" indent="0">
              <a:buNone/>
            </a:pPr>
            <a:r>
              <a:rPr lang="en-US" dirty="0"/>
              <a:t>	In binary chirp modulation a positive slope LFM (or upchirp) represents “1” 	and a negative LFM (or downchirp) represents “0”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u="sng" dirty="0"/>
              <a:t>Radar Technology:</a:t>
            </a:r>
          </a:p>
          <a:p>
            <a:pPr marL="457200" lvl="1" indent="0">
              <a:buNone/>
            </a:pPr>
            <a:r>
              <a:rPr lang="en-US" dirty="0"/>
              <a:t>	The classic example of the usage of LFM signals in radar signal 	reconnaissance is transmitting an LFM signal towards a moving object and 	deriving the object's range and radial velocity from the received signal:</a:t>
            </a:r>
            <a:r>
              <a:rPr lang="en-US" u="sng" dirty="0"/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A7FB1-EF16-419E-9B12-98E8E0CE4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A7244-3635-4E93-85A1-D89DEAD0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Yarden Akebi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77614-0798-4613-A98F-58AEEBB4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2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CC6B-4AAA-465F-95BE-C7E08752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 – LFM Signals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8D7E1-25F9-42BB-9A20-75D521AA8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LFM Signal in Radar Technology: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0D6E1-218B-4CB2-987C-F42149608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4C45E-F831-4221-8F0B-9DAA93897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Yarden Akebi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06673-9146-47D7-B7E3-6B3DD2FD4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 descr="Chart, diagram, line chart&#10;&#10;Description automatically generated">
            <a:extLst>
              <a:ext uri="{FF2B5EF4-FFF2-40B4-BE49-F238E27FC236}">
                <a16:creationId xmlns:a16="http://schemas.microsoft.com/office/drawing/2014/main" id="{2B9629E8-F21A-479E-BEEC-E9A820E02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002" y="2077311"/>
            <a:ext cx="4423996" cy="23421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DAC7EA-D0D3-4999-946D-A7AAFC508D03}"/>
                  </a:ext>
                </a:extLst>
              </p:cNvPr>
              <p:cNvSpPr txBox="1"/>
              <p:nvPr/>
            </p:nvSpPr>
            <p:spPr>
              <a:xfrm>
                <a:off x="1095375" y="4702000"/>
                <a:ext cx="91820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In this example the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𝑏𝑢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𝑏𝑑</m:t>
                        </m:r>
                      </m:sub>
                    </m:sSub>
                  </m:oMath>
                </a14:m>
                <a:r>
                  <a:rPr lang="en-US" sz="2400" dirty="0"/>
                  <a:t> can give us the distance and relative velocity of the reflecting object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DAC7EA-D0D3-4999-946D-A7AAFC508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75" y="4702000"/>
                <a:ext cx="9182099" cy="830997"/>
              </a:xfrm>
              <a:prstGeom prst="rect">
                <a:avLst/>
              </a:prstGeom>
              <a:blipFill>
                <a:blip r:embed="rId3"/>
                <a:stretch>
                  <a:fillRect l="-1062" t="-5839" r="-797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62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 – LFM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A69-51F4-4CEE-B950-D3A7C19E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These varied applications make the task of estimating the LFM signal's parameters (slope and intercept) an important task</a:t>
            </a:r>
          </a:p>
          <a:p>
            <a:r>
              <a:rPr lang="en-US" dirty="0"/>
              <a:t>There are few suggested methods for doing this, explained in different articles:</a:t>
            </a:r>
          </a:p>
          <a:p>
            <a:pPr lvl="1"/>
            <a:r>
              <a:rPr lang="en-US" dirty="0"/>
              <a:t>Liu, Wang and Xiao (2007) – “Detection performance of linear frequency modulated signals based on </a:t>
            </a:r>
            <a:r>
              <a:rPr lang="en-US" dirty="0" err="1"/>
              <a:t>wigner-hough</a:t>
            </a:r>
            <a:r>
              <a:rPr lang="en-US" dirty="0"/>
              <a:t> transform”</a:t>
            </a:r>
          </a:p>
          <a:p>
            <a:pPr lvl="1"/>
            <a:r>
              <a:rPr lang="en-US" dirty="0"/>
              <a:t>Wang, </a:t>
            </a:r>
            <a:r>
              <a:rPr lang="en-US" dirty="0" err="1"/>
              <a:t>Su</a:t>
            </a:r>
            <a:r>
              <a:rPr lang="en-US" dirty="0"/>
              <a:t> and Chen (2014) – “Accurate  parameters  estimation  of  chirp  signal  in  low  SNR“</a:t>
            </a:r>
          </a:p>
          <a:p>
            <a:r>
              <a:rPr lang="en-US" dirty="0"/>
              <a:t>Our work will cover the article published in 2020 by </a:t>
            </a:r>
            <a:r>
              <a:rPr lang="en-US" dirty="0" err="1"/>
              <a:t>Xiaolei</a:t>
            </a:r>
            <a:r>
              <a:rPr lang="en-US" dirty="0"/>
              <a:t> Fan and Bing Li, which they claim works in even lower SNRs and is more efficient in terms of calculation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9/11/2021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Yarden Akebi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03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377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Corbel</vt:lpstr>
      <vt:lpstr>Office Theme</vt:lpstr>
      <vt:lpstr>Parameter estimation of LFM signal based on STFT and RANSAC</vt:lpstr>
      <vt:lpstr>Agenda</vt:lpstr>
      <vt:lpstr>Background and Motivation – LFM Signals</vt:lpstr>
      <vt:lpstr>Background and Motivation – LFM Signals</vt:lpstr>
      <vt:lpstr>Background and Motivation – LFM Signals</vt:lpstr>
      <vt:lpstr>Background and Motivation – LFM Signals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Etai Sella</dc:creator>
  <cp:lastModifiedBy>Etai Sella</cp:lastModifiedBy>
  <cp:revision>4</cp:revision>
  <dcterms:created xsi:type="dcterms:W3CDTF">2021-09-11T08:58:52Z</dcterms:created>
  <dcterms:modified xsi:type="dcterms:W3CDTF">2021-09-11T12:36:09Z</dcterms:modified>
</cp:coreProperties>
</file>