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9" r:id="rId3"/>
    <p:sldId id="269" r:id="rId4"/>
    <p:sldId id="278" r:id="rId5"/>
    <p:sldId id="271" r:id="rId6"/>
    <p:sldId id="257" r:id="rId7"/>
    <p:sldId id="264" r:id="rId8"/>
    <p:sldId id="256" r:id="rId9"/>
    <p:sldId id="260" r:id="rId10"/>
    <p:sldId id="258" r:id="rId11"/>
    <p:sldId id="262" r:id="rId12"/>
    <p:sldId id="263" r:id="rId13"/>
    <p:sldId id="266" r:id="rId14"/>
    <p:sldId id="270" r:id="rId15"/>
    <p:sldId id="280" r:id="rId16"/>
    <p:sldId id="281" r:id="rId17"/>
    <p:sldId id="272" r:id="rId18"/>
    <p:sldId id="273" r:id="rId19"/>
    <p:sldId id="275" r:id="rId20"/>
    <p:sldId id="274" r:id="rId21"/>
    <p:sldId id="277"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4" autoAdjust="0"/>
    <p:restoredTop sz="94660"/>
  </p:normalViewPr>
  <p:slideViewPr>
    <p:cSldViewPr snapToGrid="0">
      <p:cViewPr varScale="1">
        <p:scale>
          <a:sx n="82" d="100"/>
          <a:sy n="82" d="100"/>
        </p:scale>
        <p:origin x="9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CDD1-0CB0-A9F4-DA74-D52FD1E953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71B05BA7-3453-FC20-2860-407C09F07F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773F9003-9791-932C-DBB5-617C6D9652D8}"/>
              </a:ext>
            </a:extLst>
          </p:cNvPr>
          <p:cNvSpPr>
            <a:spLocks noGrp="1"/>
          </p:cNvSpPr>
          <p:nvPr>
            <p:ph type="dt" sz="half" idx="10"/>
          </p:nvPr>
        </p:nvSpPr>
        <p:spPr/>
        <p:txBody>
          <a:bodyPr/>
          <a:lstStyle/>
          <a:p>
            <a:fld id="{3CF3F5C2-5A1C-466B-862E-01010E7D06C5}" type="datetimeFigureOut">
              <a:rPr lang="de-CH" smtClean="0"/>
              <a:t>08.06.2023</a:t>
            </a:fld>
            <a:endParaRPr lang="de-CH"/>
          </a:p>
        </p:txBody>
      </p:sp>
      <p:sp>
        <p:nvSpPr>
          <p:cNvPr id="5" name="Footer Placeholder 4">
            <a:extLst>
              <a:ext uri="{FF2B5EF4-FFF2-40B4-BE49-F238E27FC236}">
                <a16:creationId xmlns:a16="http://schemas.microsoft.com/office/drawing/2014/main" id="{41BA0A4C-2650-F2F6-3672-B6C7D4A54BAA}"/>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902782D7-0EFA-283F-CC00-7105C4976C80}"/>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2682296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491B-A556-E84F-6B05-5093D3A6B778}"/>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BAE67106-70FB-98A5-EA40-E770FD4486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09EE4D65-8550-4C0A-68DB-F031B5211C89}"/>
              </a:ext>
            </a:extLst>
          </p:cNvPr>
          <p:cNvSpPr>
            <a:spLocks noGrp="1"/>
          </p:cNvSpPr>
          <p:nvPr>
            <p:ph type="dt" sz="half" idx="10"/>
          </p:nvPr>
        </p:nvSpPr>
        <p:spPr/>
        <p:txBody>
          <a:bodyPr/>
          <a:lstStyle/>
          <a:p>
            <a:fld id="{3CF3F5C2-5A1C-466B-862E-01010E7D06C5}" type="datetimeFigureOut">
              <a:rPr lang="de-CH" smtClean="0"/>
              <a:t>08.06.2023</a:t>
            </a:fld>
            <a:endParaRPr lang="de-CH"/>
          </a:p>
        </p:txBody>
      </p:sp>
      <p:sp>
        <p:nvSpPr>
          <p:cNvPr id="5" name="Footer Placeholder 4">
            <a:extLst>
              <a:ext uri="{FF2B5EF4-FFF2-40B4-BE49-F238E27FC236}">
                <a16:creationId xmlns:a16="http://schemas.microsoft.com/office/drawing/2014/main" id="{7E4EB515-BE81-5705-3078-79488854595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18152C1C-203E-8D0A-CF7A-804EC280C564}"/>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283596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5DF98-5998-DAE4-47B7-F8C1BFB64F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B3E18E97-EB34-199C-CEBB-ACE93A34C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23FC4F42-E699-83D0-41FD-AFC265947ADE}"/>
              </a:ext>
            </a:extLst>
          </p:cNvPr>
          <p:cNvSpPr>
            <a:spLocks noGrp="1"/>
          </p:cNvSpPr>
          <p:nvPr>
            <p:ph type="dt" sz="half" idx="10"/>
          </p:nvPr>
        </p:nvSpPr>
        <p:spPr/>
        <p:txBody>
          <a:bodyPr/>
          <a:lstStyle/>
          <a:p>
            <a:fld id="{3CF3F5C2-5A1C-466B-862E-01010E7D06C5}" type="datetimeFigureOut">
              <a:rPr lang="de-CH" smtClean="0"/>
              <a:t>08.06.2023</a:t>
            </a:fld>
            <a:endParaRPr lang="de-CH"/>
          </a:p>
        </p:txBody>
      </p:sp>
      <p:sp>
        <p:nvSpPr>
          <p:cNvPr id="5" name="Footer Placeholder 4">
            <a:extLst>
              <a:ext uri="{FF2B5EF4-FFF2-40B4-BE49-F238E27FC236}">
                <a16:creationId xmlns:a16="http://schemas.microsoft.com/office/drawing/2014/main" id="{7271655A-D60A-53FF-8F9C-C7A2998344C7}"/>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065021EC-99A8-3FAE-6363-E2C8D03E4158}"/>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137463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B54F-212A-C714-8515-F0517FDA6F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004AC43C-AB58-5A57-E683-5345AD39E6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444F101E-92DD-30AF-E479-FF9F257CE587}"/>
              </a:ext>
            </a:extLst>
          </p:cNvPr>
          <p:cNvSpPr>
            <a:spLocks noGrp="1"/>
          </p:cNvSpPr>
          <p:nvPr>
            <p:ph type="dt" sz="half" idx="10"/>
          </p:nvPr>
        </p:nvSpPr>
        <p:spPr/>
        <p:txBody>
          <a:bodyPr/>
          <a:lstStyle/>
          <a:p>
            <a:fld id="{3CF3F5C2-5A1C-466B-862E-01010E7D06C5}" type="datetimeFigureOut">
              <a:rPr lang="de-CH" smtClean="0"/>
              <a:t>08.06.2023</a:t>
            </a:fld>
            <a:endParaRPr lang="de-CH"/>
          </a:p>
        </p:txBody>
      </p:sp>
      <p:sp>
        <p:nvSpPr>
          <p:cNvPr id="5" name="Footer Placeholder 4">
            <a:extLst>
              <a:ext uri="{FF2B5EF4-FFF2-40B4-BE49-F238E27FC236}">
                <a16:creationId xmlns:a16="http://schemas.microsoft.com/office/drawing/2014/main" id="{481E07A1-D033-7A84-3AF6-60B5C239AD0E}"/>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B6C6976F-1536-0697-D003-FDFE2C5114B4}"/>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331371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8033-533E-EBF4-AF53-DD56E8647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BE01EE1D-DD30-EB45-A944-101E2D268A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5A2B8B-7609-EA36-B092-4751D196CEC8}"/>
              </a:ext>
            </a:extLst>
          </p:cNvPr>
          <p:cNvSpPr>
            <a:spLocks noGrp="1"/>
          </p:cNvSpPr>
          <p:nvPr>
            <p:ph type="dt" sz="half" idx="10"/>
          </p:nvPr>
        </p:nvSpPr>
        <p:spPr/>
        <p:txBody>
          <a:bodyPr/>
          <a:lstStyle/>
          <a:p>
            <a:fld id="{3CF3F5C2-5A1C-466B-862E-01010E7D06C5}" type="datetimeFigureOut">
              <a:rPr lang="de-CH" smtClean="0"/>
              <a:t>08.06.2023</a:t>
            </a:fld>
            <a:endParaRPr lang="de-CH"/>
          </a:p>
        </p:txBody>
      </p:sp>
      <p:sp>
        <p:nvSpPr>
          <p:cNvPr id="5" name="Footer Placeholder 4">
            <a:extLst>
              <a:ext uri="{FF2B5EF4-FFF2-40B4-BE49-F238E27FC236}">
                <a16:creationId xmlns:a16="http://schemas.microsoft.com/office/drawing/2014/main" id="{2209E725-5EA0-5E60-D8F6-891A9F886166}"/>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AE39A29D-5C76-3267-B2A6-6EA5A9FB5B28}"/>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227451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E5DF-84BE-F81B-E809-ADDFAA7267FB}"/>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4977C18F-067D-8C75-F5E4-93EC87C034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0C5196AF-DA37-9C5B-32D9-677C7B0CC9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AA4D2238-9374-9BBC-0880-D651D1058AC4}"/>
              </a:ext>
            </a:extLst>
          </p:cNvPr>
          <p:cNvSpPr>
            <a:spLocks noGrp="1"/>
          </p:cNvSpPr>
          <p:nvPr>
            <p:ph type="dt" sz="half" idx="10"/>
          </p:nvPr>
        </p:nvSpPr>
        <p:spPr/>
        <p:txBody>
          <a:bodyPr/>
          <a:lstStyle/>
          <a:p>
            <a:fld id="{3CF3F5C2-5A1C-466B-862E-01010E7D06C5}" type="datetimeFigureOut">
              <a:rPr lang="de-CH" smtClean="0"/>
              <a:t>08.06.2023</a:t>
            </a:fld>
            <a:endParaRPr lang="de-CH"/>
          </a:p>
        </p:txBody>
      </p:sp>
      <p:sp>
        <p:nvSpPr>
          <p:cNvPr id="6" name="Footer Placeholder 5">
            <a:extLst>
              <a:ext uri="{FF2B5EF4-FFF2-40B4-BE49-F238E27FC236}">
                <a16:creationId xmlns:a16="http://schemas.microsoft.com/office/drawing/2014/main" id="{2786A2A4-A0A3-13AB-1194-30A46F9A85AF}"/>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692A181D-6597-5B2B-2A5F-33E081DE0E7A}"/>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4292303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DEDB-34F2-C153-67F6-2D623F645ACA}"/>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A03E2CD1-1F3F-931F-B945-C01F01F993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AA61F8-10F4-3AAB-F81C-391BCAEE37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BAF8B0D-71B2-6A29-DD9F-8A14758A3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F2D8C6-F863-33E5-9580-C8F52B3443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0E87A50C-E23A-5585-ACB7-51A447A0C428}"/>
              </a:ext>
            </a:extLst>
          </p:cNvPr>
          <p:cNvSpPr>
            <a:spLocks noGrp="1"/>
          </p:cNvSpPr>
          <p:nvPr>
            <p:ph type="dt" sz="half" idx="10"/>
          </p:nvPr>
        </p:nvSpPr>
        <p:spPr/>
        <p:txBody>
          <a:bodyPr/>
          <a:lstStyle/>
          <a:p>
            <a:fld id="{3CF3F5C2-5A1C-466B-862E-01010E7D06C5}" type="datetimeFigureOut">
              <a:rPr lang="de-CH" smtClean="0"/>
              <a:t>08.06.2023</a:t>
            </a:fld>
            <a:endParaRPr lang="de-CH"/>
          </a:p>
        </p:txBody>
      </p:sp>
      <p:sp>
        <p:nvSpPr>
          <p:cNvPr id="8" name="Footer Placeholder 7">
            <a:extLst>
              <a:ext uri="{FF2B5EF4-FFF2-40B4-BE49-F238E27FC236}">
                <a16:creationId xmlns:a16="http://schemas.microsoft.com/office/drawing/2014/main" id="{FFA0F586-7D5E-5A9C-5ECB-EF90177BA4F4}"/>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13C61FE7-215E-2F9A-27B1-24BCC693DB6A}"/>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194173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958D-3A85-ABF6-CDE8-E5DFC655BFD7}"/>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2ADBEAF6-8523-7B0F-13CD-878D0F45FB0F}"/>
              </a:ext>
            </a:extLst>
          </p:cNvPr>
          <p:cNvSpPr>
            <a:spLocks noGrp="1"/>
          </p:cNvSpPr>
          <p:nvPr>
            <p:ph type="dt" sz="half" idx="10"/>
          </p:nvPr>
        </p:nvSpPr>
        <p:spPr/>
        <p:txBody>
          <a:bodyPr/>
          <a:lstStyle/>
          <a:p>
            <a:fld id="{3CF3F5C2-5A1C-466B-862E-01010E7D06C5}" type="datetimeFigureOut">
              <a:rPr lang="de-CH" smtClean="0"/>
              <a:t>08.06.2023</a:t>
            </a:fld>
            <a:endParaRPr lang="de-CH"/>
          </a:p>
        </p:txBody>
      </p:sp>
      <p:sp>
        <p:nvSpPr>
          <p:cNvPr id="4" name="Footer Placeholder 3">
            <a:extLst>
              <a:ext uri="{FF2B5EF4-FFF2-40B4-BE49-F238E27FC236}">
                <a16:creationId xmlns:a16="http://schemas.microsoft.com/office/drawing/2014/main" id="{71DA622D-EDD1-1B58-47B8-9C43D206651D}"/>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EED5CE76-E071-80D8-6F4F-80146992EC51}"/>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304248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C5C44-3C49-E171-B282-E0352B3DE8F5}"/>
              </a:ext>
            </a:extLst>
          </p:cNvPr>
          <p:cNvSpPr>
            <a:spLocks noGrp="1"/>
          </p:cNvSpPr>
          <p:nvPr>
            <p:ph type="dt" sz="half" idx="10"/>
          </p:nvPr>
        </p:nvSpPr>
        <p:spPr/>
        <p:txBody>
          <a:bodyPr/>
          <a:lstStyle/>
          <a:p>
            <a:fld id="{3CF3F5C2-5A1C-466B-862E-01010E7D06C5}" type="datetimeFigureOut">
              <a:rPr lang="de-CH" smtClean="0"/>
              <a:t>08.06.2023</a:t>
            </a:fld>
            <a:endParaRPr lang="de-CH"/>
          </a:p>
        </p:txBody>
      </p:sp>
      <p:sp>
        <p:nvSpPr>
          <p:cNvPr id="3" name="Footer Placeholder 2">
            <a:extLst>
              <a:ext uri="{FF2B5EF4-FFF2-40B4-BE49-F238E27FC236}">
                <a16:creationId xmlns:a16="http://schemas.microsoft.com/office/drawing/2014/main" id="{2A17C4A1-71DF-3B37-33A9-73A6291CE172}"/>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A6FE2BF8-9E14-75B5-BBA2-470763A2322A}"/>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2162288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5FAF6-F5CF-8998-F7D3-1C3DD8DD4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7A8A099B-38B3-FA12-F1B6-40AB1336DB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AA40D37C-671C-22AF-769D-1B5A97B4A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D9014-5879-1616-2E47-B2FE931C343B}"/>
              </a:ext>
            </a:extLst>
          </p:cNvPr>
          <p:cNvSpPr>
            <a:spLocks noGrp="1"/>
          </p:cNvSpPr>
          <p:nvPr>
            <p:ph type="dt" sz="half" idx="10"/>
          </p:nvPr>
        </p:nvSpPr>
        <p:spPr/>
        <p:txBody>
          <a:bodyPr/>
          <a:lstStyle/>
          <a:p>
            <a:fld id="{3CF3F5C2-5A1C-466B-862E-01010E7D06C5}" type="datetimeFigureOut">
              <a:rPr lang="de-CH" smtClean="0"/>
              <a:t>08.06.2023</a:t>
            </a:fld>
            <a:endParaRPr lang="de-CH"/>
          </a:p>
        </p:txBody>
      </p:sp>
      <p:sp>
        <p:nvSpPr>
          <p:cNvPr id="6" name="Footer Placeholder 5">
            <a:extLst>
              <a:ext uri="{FF2B5EF4-FFF2-40B4-BE49-F238E27FC236}">
                <a16:creationId xmlns:a16="http://schemas.microsoft.com/office/drawing/2014/main" id="{190904D2-A54D-AB70-BA51-94DF23A9766A}"/>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93E45534-7753-1701-ABEF-386AFA0BE2E8}"/>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167681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E47C-41F2-DE34-9386-78D2F9C96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80DE8102-7E64-D887-6B84-62566F63C7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6FE9059C-B6EA-12C8-08E5-520F7A638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64C3DD-7B38-6622-1AF1-441C2E24BF8B}"/>
              </a:ext>
            </a:extLst>
          </p:cNvPr>
          <p:cNvSpPr>
            <a:spLocks noGrp="1"/>
          </p:cNvSpPr>
          <p:nvPr>
            <p:ph type="dt" sz="half" idx="10"/>
          </p:nvPr>
        </p:nvSpPr>
        <p:spPr/>
        <p:txBody>
          <a:bodyPr/>
          <a:lstStyle/>
          <a:p>
            <a:fld id="{3CF3F5C2-5A1C-466B-862E-01010E7D06C5}" type="datetimeFigureOut">
              <a:rPr lang="de-CH" smtClean="0"/>
              <a:t>08.06.2023</a:t>
            </a:fld>
            <a:endParaRPr lang="de-CH"/>
          </a:p>
        </p:txBody>
      </p:sp>
      <p:sp>
        <p:nvSpPr>
          <p:cNvPr id="6" name="Footer Placeholder 5">
            <a:extLst>
              <a:ext uri="{FF2B5EF4-FFF2-40B4-BE49-F238E27FC236}">
                <a16:creationId xmlns:a16="http://schemas.microsoft.com/office/drawing/2014/main" id="{1114C654-501A-BC53-B1B5-F9DAC4213092}"/>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3C51C892-7190-B153-397B-C4E51994D6F6}"/>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3127314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B100BC-7898-CFE4-D25E-FCF7F43F39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5D15CF3C-956F-C903-6176-7F52427AC6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FCE6F1A5-B69D-0046-229F-17F06069A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F3F5C2-5A1C-466B-862E-01010E7D06C5}" type="datetimeFigureOut">
              <a:rPr lang="de-CH" smtClean="0"/>
              <a:t>08.06.2023</a:t>
            </a:fld>
            <a:endParaRPr lang="de-CH"/>
          </a:p>
        </p:txBody>
      </p:sp>
      <p:sp>
        <p:nvSpPr>
          <p:cNvPr id="5" name="Footer Placeholder 4">
            <a:extLst>
              <a:ext uri="{FF2B5EF4-FFF2-40B4-BE49-F238E27FC236}">
                <a16:creationId xmlns:a16="http://schemas.microsoft.com/office/drawing/2014/main" id="{F6415C3B-1608-0672-761D-5282CD3EB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017642A5-D396-CFF1-A9D8-D52AA3CE72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3E7C4-4DBB-4B82-8E7F-B9A8972AF675}" type="slidenum">
              <a:rPr lang="de-CH" smtClean="0"/>
              <a:t>‹#›</a:t>
            </a:fld>
            <a:endParaRPr lang="de-CH"/>
          </a:p>
        </p:txBody>
      </p:sp>
    </p:spTree>
    <p:extLst>
      <p:ext uri="{BB962C8B-B14F-4D97-AF65-F5344CB8AC3E}">
        <p14:creationId xmlns:p14="http://schemas.microsoft.com/office/powerpoint/2010/main" val="1328774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127.0.0.1:8050/correlation-pair"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127.0.0.1:8050/correlation-multi"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hyperlink" Target="https://webpages.charlotte.edu/mirsad/itcs6265/group1/domain.html#:~:text=The%20Berka%20dataset%20is%20a,clients%20with%20approximately%201%2C000%2C000%20transactions."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 on document with pen">
            <a:extLst>
              <a:ext uri="{FF2B5EF4-FFF2-40B4-BE49-F238E27FC236}">
                <a16:creationId xmlns:a16="http://schemas.microsoft.com/office/drawing/2014/main" id="{FDDA196F-3DF5-19EC-D8F1-8268E0CDF152}"/>
              </a:ext>
            </a:extLst>
          </p:cNvPr>
          <p:cNvPicPr>
            <a:picLocks noChangeAspect="1"/>
          </p:cNvPicPr>
          <p:nvPr/>
        </p:nvPicPr>
        <p:blipFill rotWithShape="1">
          <a:blip r:embed="rId2"/>
          <a:srcRect l="9091" t="22673" b="718"/>
          <a:stretch/>
        </p:blipFill>
        <p:spPr>
          <a:xfrm>
            <a:off x="20" y="10"/>
            <a:ext cx="12191981" cy="6857990"/>
          </a:xfrm>
          <a:prstGeom prst="rect">
            <a:avLst/>
          </a:prstGeom>
        </p:spPr>
      </p:pic>
      <p:sp>
        <p:nvSpPr>
          <p:cNvPr id="17" name="Rectangle 16">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6C2C0FE-A0EC-BC3D-07D0-753BAE66F3D2}"/>
              </a:ext>
            </a:extLst>
          </p:cNvPr>
          <p:cNvSpPr txBox="1"/>
          <p:nvPr/>
        </p:nvSpPr>
        <p:spPr>
          <a:xfrm>
            <a:off x="404553" y="3091928"/>
            <a:ext cx="9078562"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dirty="0">
                <a:latin typeface="+mj-lt"/>
                <a:ea typeface="+mj-ea"/>
                <a:cs typeface="+mj-cs"/>
              </a:rPr>
              <a:t>Financial data – two sample applications</a:t>
            </a:r>
          </a:p>
        </p:txBody>
      </p:sp>
      <p:sp>
        <p:nvSpPr>
          <p:cNvPr id="19" name="Rectangle: Rounded Corners 18">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62713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2079B36-4F33-9184-A4C0-0BE678A8344A}"/>
              </a:ext>
            </a:extLst>
          </p:cNvPr>
          <p:cNvPicPr>
            <a:picLocks noChangeAspect="1"/>
          </p:cNvPicPr>
          <p:nvPr/>
        </p:nvPicPr>
        <p:blipFill>
          <a:blip r:embed="rId2"/>
          <a:stretch>
            <a:fillRect/>
          </a:stretch>
        </p:blipFill>
        <p:spPr>
          <a:xfrm>
            <a:off x="162799" y="1580445"/>
            <a:ext cx="11866401" cy="2342973"/>
          </a:xfrm>
          <a:prstGeom prst="rect">
            <a:avLst/>
          </a:prstGeom>
        </p:spPr>
      </p:pic>
      <p:sp>
        <p:nvSpPr>
          <p:cNvPr id="10" name="Rectangle 9">
            <a:extLst>
              <a:ext uri="{FF2B5EF4-FFF2-40B4-BE49-F238E27FC236}">
                <a16:creationId xmlns:a16="http://schemas.microsoft.com/office/drawing/2014/main" id="{85B63658-D5EA-51A0-2ED4-620AC07BFE5D}"/>
              </a:ext>
            </a:extLst>
          </p:cNvPr>
          <p:cNvSpPr/>
          <p:nvPr/>
        </p:nvSpPr>
        <p:spPr>
          <a:xfrm>
            <a:off x="2043289" y="1580445"/>
            <a:ext cx="767644" cy="223519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a:extLst>
              <a:ext uri="{FF2B5EF4-FFF2-40B4-BE49-F238E27FC236}">
                <a16:creationId xmlns:a16="http://schemas.microsoft.com/office/drawing/2014/main" id="{D9D8ED16-08B8-E14F-D9D4-A3A13C5AAB22}"/>
              </a:ext>
            </a:extLst>
          </p:cNvPr>
          <p:cNvSpPr/>
          <p:nvPr/>
        </p:nvSpPr>
        <p:spPr>
          <a:xfrm>
            <a:off x="2876549" y="1580445"/>
            <a:ext cx="962025" cy="2235199"/>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Rectangle 11">
            <a:extLst>
              <a:ext uri="{FF2B5EF4-FFF2-40B4-BE49-F238E27FC236}">
                <a16:creationId xmlns:a16="http://schemas.microsoft.com/office/drawing/2014/main" id="{A9C96D22-2910-27C1-E2D3-6C47BE768200}"/>
              </a:ext>
            </a:extLst>
          </p:cNvPr>
          <p:cNvSpPr/>
          <p:nvPr/>
        </p:nvSpPr>
        <p:spPr>
          <a:xfrm>
            <a:off x="3909904" y="1580444"/>
            <a:ext cx="3717716" cy="223519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3" name="TextBox 12">
            <a:extLst>
              <a:ext uri="{FF2B5EF4-FFF2-40B4-BE49-F238E27FC236}">
                <a16:creationId xmlns:a16="http://schemas.microsoft.com/office/drawing/2014/main" id="{8A609A10-605A-EAEC-D922-15905AFC35D3}"/>
              </a:ext>
            </a:extLst>
          </p:cNvPr>
          <p:cNvSpPr txBox="1"/>
          <p:nvPr/>
        </p:nvSpPr>
        <p:spPr>
          <a:xfrm>
            <a:off x="1060309" y="4251960"/>
            <a:ext cx="1180003" cy="646331"/>
          </a:xfrm>
          <a:prstGeom prst="rect">
            <a:avLst/>
          </a:prstGeom>
          <a:noFill/>
        </p:spPr>
        <p:txBody>
          <a:bodyPr wrap="none" rtlCol="0">
            <a:spAutoFit/>
          </a:bodyPr>
          <a:lstStyle/>
          <a:p>
            <a:r>
              <a:rPr lang="de-CH" b="1" dirty="0" err="1">
                <a:solidFill>
                  <a:srgbClr val="002060"/>
                </a:solidFill>
              </a:rPr>
              <a:t>Calculated</a:t>
            </a:r>
            <a:endParaRPr lang="de-CH" b="1" dirty="0">
              <a:solidFill>
                <a:srgbClr val="002060"/>
              </a:solidFill>
            </a:endParaRPr>
          </a:p>
          <a:p>
            <a:r>
              <a:rPr lang="de-CH" b="1" dirty="0" err="1">
                <a:solidFill>
                  <a:srgbClr val="002060"/>
                </a:solidFill>
              </a:rPr>
              <a:t>measures</a:t>
            </a:r>
            <a:endParaRPr lang="de-CH" b="1" dirty="0">
              <a:solidFill>
                <a:srgbClr val="002060"/>
              </a:solidFill>
            </a:endParaRPr>
          </a:p>
        </p:txBody>
      </p:sp>
      <p:sp>
        <p:nvSpPr>
          <p:cNvPr id="14" name="TextBox 13">
            <a:extLst>
              <a:ext uri="{FF2B5EF4-FFF2-40B4-BE49-F238E27FC236}">
                <a16:creationId xmlns:a16="http://schemas.microsoft.com/office/drawing/2014/main" id="{F7814DA5-EF20-3D5C-17F9-C12742C818C8}"/>
              </a:ext>
            </a:extLst>
          </p:cNvPr>
          <p:cNvSpPr txBox="1"/>
          <p:nvPr/>
        </p:nvSpPr>
        <p:spPr>
          <a:xfrm>
            <a:off x="2636520" y="4251960"/>
            <a:ext cx="950901" cy="646331"/>
          </a:xfrm>
          <a:prstGeom prst="rect">
            <a:avLst/>
          </a:prstGeom>
          <a:noFill/>
        </p:spPr>
        <p:txBody>
          <a:bodyPr wrap="none" rtlCol="0">
            <a:spAutoFit/>
          </a:bodyPr>
          <a:lstStyle/>
          <a:p>
            <a:r>
              <a:rPr lang="de-CH" b="1" dirty="0">
                <a:solidFill>
                  <a:srgbClr val="FFC000"/>
                </a:solidFill>
              </a:rPr>
              <a:t>Method</a:t>
            </a:r>
          </a:p>
          <a:p>
            <a:r>
              <a:rPr lang="de-CH" b="1" dirty="0" err="1">
                <a:solidFill>
                  <a:srgbClr val="FFC000"/>
                </a:solidFill>
              </a:rPr>
              <a:t>used</a:t>
            </a:r>
            <a:endParaRPr lang="de-CH" b="1" dirty="0">
              <a:solidFill>
                <a:srgbClr val="FFC000"/>
              </a:solidFill>
            </a:endParaRPr>
          </a:p>
        </p:txBody>
      </p:sp>
      <p:sp>
        <p:nvSpPr>
          <p:cNvPr id="15" name="TextBox 14">
            <a:extLst>
              <a:ext uri="{FF2B5EF4-FFF2-40B4-BE49-F238E27FC236}">
                <a16:creationId xmlns:a16="http://schemas.microsoft.com/office/drawing/2014/main" id="{1E48220E-1222-EE5E-32A6-2B6E672C791C}"/>
              </a:ext>
            </a:extLst>
          </p:cNvPr>
          <p:cNvSpPr txBox="1"/>
          <p:nvPr/>
        </p:nvSpPr>
        <p:spPr>
          <a:xfrm>
            <a:off x="4998720" y="4251960"/>
            <a:ext cx="3009542" cy="923330"/>
          </a:xfrm>
          <a:prstGeom prst="rect">
            <a:avLst/>
          </a:prstGeom>
          <a:noFill/>
        </p:spPr>
        <p:txBody>
          <a:bodyPr wrap="none" rtlCol="0">
            <a:spAutoFit/>
          </a:bodyPr>
          <a:lstStyle/>
          <a:p>
            <a:r>
              <a:rPr lang="de-CH" b="1" dirty="0" err="1">
                <a:solidFill>
                  <a:srgbClr val="00B050"/>
                </a:solidFill>
              </a:rPr>
              <a:t>Calculated</a:t>
            </a:r>
            <a:r>
              <a:rPr lang="de-CH" b="1" dirty="0">
                <a:solidFill>
                  <a:srgbClr val="00B050"/>
                </a:solidFill>
              </a:rPr>
              <a:t> </a:t>
            </a:r>
            <a:r>
              <a:rPr lang="de-CH" b="1" dirty="0" err="1">
                <a:solidFill>
                  <a:srgbClr val="00B050"/>
                </a:solidFill>
              </a:rPr>
              <a:t>for</a:t>
            </a:r>
            <a:endParaRPr lang="de-CH" b="1" dirty="0">
              <a:solidFill>
                <a:srgbClr val="00B050"/>
              </a:solidFill>
            </a:endParaRPr>
          </a:p>
          <a:p>
            <a:r>
              <a:rPr lang="de-CH" b="1" dirty="0" err="1">
                <a:solidFill>
                  <a:srgbClr val="00B050"/>
                </a:solidFill>
              </a:rPr>
              <a:t>these</a:t>
            </a:r>
            <a:r>
              <a:rPr lang="de-CH" b="1" dirty="0">
                <a:solidFill>
                  <a:srgbClr val="00B050"/>
                </a:solidFill>
              </a:rPr>
              <a:t> </a:t>
            </a:r>
            <a:r>
              <a:rPr lang="de-CH" b="1" dirty="0" err="1">
                <a:solidFill>
                  <a:srgbClr val="00B050"/>
                </a:solidFill>
              </a:rPr>
              <a:t>values</a:t>
            </a:r>
            <a:endParaRPr lang="de-CH" b="1" dirty="0">
              <a:solidFill>
                <a:srgbClr val="00B050"/>
              </a:solidFill>
            </a:endParaRPr>
          </a:p>
          <a:p>
            <a:r>
              <a:rPr lang="de-CH" b="1" dirty="0">
                <a:solidFill>
                  <a:srgbClr val="00B050"/>
                </a:solidFill>
              </a:rPr>
              <a:t>(</a:t>
            </a:r>
            <a:r>
              <a:rPr lang="de-CH" b="1" dirty="0" err="1">
                <a:solidFill>
                  <a:srgbClr val="00B050"/>
                </a:solidFill>
              </a:rPr>
              <a:t>cardinality</a:t>
            </a:r>
            <a:r>
              <a:rPr lang="de-CH" b="1" dirty="0">
                <a:solidFill>
                  <a:srgbClr val="00B050"/>
                </a:solidFill>
              </a:rPr>
              <a:t> = # </a:t>
            </a:r>
            <a:r>
              <a:rPr lang="de-CH" b="1" dirty="0" err="1">
                <a:solidFill>
                  <a:srgbClr val="00B050"/>
                </a:solidFill>
              </a:rPr>
              <a:t>symbols</a:t>
            </a:r>
            <a:r>
              <a:rPr lang="de-CH" b="1" dirty="0">
                <a:solidFill>
                  <a:srgbClr val="00B050"/>
                </a:solidFill>
              </a:rPr>
              <a:t> </a:t>
            </a:r>
            <a:r>
              <a:rPr lang="de-CH" b="1" dirty="0" err="1">
                <a:solidFill>
                  <a:srgbClr val="00B050"/>
                </a:solidFill>
              </a:rPr>
              <a:t>used</a:t>
            </a:r>
            <a:r>
              <a:rPr lang="de-CH" b="1" dirty="0">
                <a:solidFill>
                  <a:srgbClr val="00B050"/>
                </a:solidFill>
              </a:rPr>
              <a:t>)</a:t>
            </a:r>
          </a:p>
        </p:txBody>
      </p:sp>
      <p:cxnSp>
        <p:nvCxnSpPr>
          <p:cNvPr id="17" name="Straight Arrow Connector 16">
            <a:extLst>
              <a:ext uri="{FF2B5EF4-FFF2-40B4-BE49-F238E27FC236}">
                <a16:creationId xmlns:a16="http://schemas.microsoft.com/office/drawing/2014/main" id="{B840B836-F8B8-2FFA-8089-12696D37554D}"/>
              </a:ext>
            </a:extLst>
          </p:cNvPr>
          <p:cNvCxnSpPr/>
          <p:nvPr/>
        </p:nvCxnSpPr>
        <p:spPr>
          <a:xfrm flipH="1">
            <a:off x="1813560" y="3815643"/>
            <a:ext cx="434340" cy="43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EC85CD1-4D29-BB28-28B5-CD2BCA97E3A1}"/>
              </a:ext>
            </a:extLst>
          </p:cNvPr>
          <p:cNvCxnSpPr>
            <a:cxnSpLocks/>
            <a:endCxn id="14" idx="0"/>
          </p:cNvCxnSpPr>
          <p:nvPr/>
        </p:nvCxnSpPr>
        <p:spPr>
          <a:xfrm flipH="1">
            <a:off x="3111971" y="3830337"/>
            <a:ext cx="184101" cy="421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362473F-1EC8-3F32-C3BB-03A5ABEAF68C}"/>
              </a:ext>
            </a:extLst>
          </p:cNvPr>
          <p:cNvCxnSpPr>
            <a:cxnSpLocks/>
          </p:cNvCxnSpPr>
          <p:nvPr/>
        </p:nvCxnSpPr>
        <p:spPr>
          <a:xfrm>
            <a:off x="4781972" y="3814003"/>
            <a:ext cx="308188" cy="521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3E228E3-937A-7B1E-BB54-90EBECA8825E}"/>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543308E-A5D2-3BD7-9B6D-09C74611EE18}"/>
              </a:ext>
            </a:extLst>
          </p:cNvPr>
          <p:cNvSpPr txBox="1"/>
          <p:nvPr/>
        </p:nvSpPr>
        <p:spPr>
          <a:xfrm>
            <a:off x="0" y="-19566"/>
            <a:ext cx="4762500" cy="400110"/>
          </a:xfrm>
          <a:prstGeom prst="rect">
            <a:avLst/>
          </a:prstGeom>
          <a:noFill/>
        </p:spPr>
        <p:txBody>
          <a:bodyPr wrap="square">
            <a:spAutoFit/>
          </a:bodyPr>
          <a:lstStyle/>
          <a:p>
            <a:r>
              <a:rPr lang="de-CH" sz="2000" b="1" dirty="0" err="1"/>
              <a:t>Full</a:t>
            </a:r>
            <a:r>
              <a:rPr lang="de-CH" sz="2000" b="1" dirty="0"/>
              <a:t> </a:t>
            </a:r>
            <a:r>
              <a:rPr lang="de-CH" sz="2000" b="1" dirty="0" err="1"/>
              <a:t>data</a:t>
            </a:r>
            <a:r>
              <a:rPr lang="de-CH" sz="2000" b="1" dirty="0"/>
              <a:t> </a:t>
            </a:r>
            <a:r>
              <a:rPr lang="de-CH" sz="2000" b="1" dirty="0" err="1"/>
              <a:t>pipeline</a:t>
            </a:r>
            <a:r>
              <a:rPr lang="de-CH" sz="2000" b="1" dirty="0"/>
              <a:t> </a:t>
            </a:r>
            <a:r>
              <a:rPr lang="de-CH" sz="2000" b="1" dirty="0" err="1"/>
              <a:t>with</a:t>
            </a:r>
            <a:r>
              <a:rPr lang="de-CH" sz="2000" b="1" dirty="0"/>
              <a:t> </a:t>
            </a:r>
            <a:r>
              <a:rPr lang="de-CH" sz="2000" b="1" dirty="0" err="1"/>
              <a:t>correlation</a:t>
            </a:r>
            <a:r>
              <a:rPr lang="de-CH" sz="2000" b="1" dirty="0"/>
              <a:t> and </a:t>
            </a:r>
            <a:r>
              <a:rPr lang="de-CH" sz="2000" b="1" dirty="0" err="1"/>
              <a:t>VaR</a:t>
            </a:r>
            <a:endParaRPr lang="de-CH" sz="2000" b="1" dirty="0"/>
          </a:p>
        </p:txBody>
      </p:sp>
      <p:sp>
        <p:nvSpPr>
          <p:cNvPr id="25" name="TextBox 24">
            <a:extLst>
              <a:ext uri="{FF2B5EF4-FFF2-40B4-BE49-F238E27FC236}">
                <a16:creationId xmlns:a16="http://schemas.microsoft.com/office/drawing/2014/main" id="{EE3222C8-FAD9-AB64-76DF-0BEEC75E913F}"/>
              </a:ext>
            </a:extLst>
          </p:cNvPr>
          <p:cNvSpPr txBox="1"/>
          <p:nvPr/>
        </p:nvSpPr>
        <p:spPr>
          <a:xfrm>
            <a:off x="10348011" y="-19566"/>
            <a:ext cx="1915396" cy="369332"/>
          </a:xfrm>
          <a:prstGeom prst="rect">
            <a:avLst/>
          </a:prstGeom>
          <a:noFill/>
        </p:spPr>
        <p:txBody>
          <a:bodyPr wrap="none" rtlCol="0">
            <a:spAutoFit/>
          </a:bodyPr>
          <a:lstStyle/>
          <a:p>
            <a:r>
              <a:rPr lang="de-CH" dirty="0"/>
              <a:t>Value at Risk (</a:t>
            </a:r>
            <a:r>
              <a:rPr lang="de-CH" dirty="0" err="1"/>
              <a:t>VaR</a:t>
            </a:r>
            <a:r>
              <a:rPr lang="de-CH" dirty="0"/>
              <a:t>)</a:t>
            </a:r>
          </a:p>
        </p:txBody>
      </p:sp>
    </p:spTree>
    <p:extLst>
      <p:ext uri="{BB962C8B-B14F-4D97-AF65-F5344CB8AC3E}">
        <p14:creationId xmlns:p14="http://schemas.microsoft.com/office/powerpoint/2010/main" val="2414740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CA46F5-03D0-EE80-C0BF-657F7F72D220}"/>
              </a:ext>
            </a:extLst>
          </p:cNvPr>
          <p:cNvPicPr>
            <a:picLocks noChangeAspect="1"/>
          </p:cNvPicPr>
          <p:nvPr/>
        </p:nvPicPr>
        <p:blipFill>
          <a:blip r:embed="rId2"/>
          <a:stretch>
            <a:fillRect/>
          </a:stretch>
        </p:blipFill>
        <p:spPr>
          <a:xfrm>
            <a:off x="1367117" y="684716"/>
            <a:ext cx="8513483" cy="6173284"/>
          </a:xfrm>
          <a:prstGeom prst="rect">
            <a:avLst/>
          </a:prstGeom>
        </p:spPr>
      </p:pic>
      <p:sp>
        <p:nvSpPr>
          <p:cNvPr id="4" name="TextBox 3">
            <a:extLst>
              <a:ext uri="{FF2B5EF4-FFF2-40B4-BE49-F238E27FC236}">
                <a16:creationId xmlns:a16="http://schemas.microsoft.com/office/drawing/2014/main" id="{28D7F8A5-417A-56E5-4C79-2CEB0A48582B}"/>
              </a:ext>
            </a:extLst>
          </p:cNvPr>
          <p:cNvSpPr txBox="1"/>
          <p:nvPr/>
        </p:nvSpPr>
        <p:spPr>
          <a:xfrm>
            <a:off x="1706067" y="314927"/>
            <a:ext cx="7546553" cy="369332"/>
          </a:xfrm>
          <a:prstGeom prst="rect">
            <a:avLst/>
          </a:prstGeom>
          <a:noFill/>
        </p:spPr>
        <p:txBody>
          <a:bodyPr wrap="none" rtlCol="0">
            <a:spAutoFit/>
          </a:bodyPr>
          <a:lstStyle/>
          <a:p>
            <a:r>
              <a:rPr lang="de-CH" dirty="0"/>
              <a:t>http://127.0.0.1:8050/overview: </a:t>
            </a:r>
            <a:r>
              <a:rPr lang="de-CH" dirty="0" err="1"/>
              <a:t>Overview</a:t>
            </a:r>
            <a:r>
              <a:rPr lang="de-CH" dirty="0"/>
              <a:t> </a:t>
            </a:r>
            <a:r>
              <a:rPr lang="de-CH" dirty="0" err="1"/>
              <a:t>over</a:t>
            </a:r>
            <a:r>
              <a:rPr lang="de-CH" dirty="0"/>
              <a:t> </a:t>
            </a:r>
            <a:r>
              <a:rPr lang="de-CH" dirty="0" err="1"/>
              <a:t>the</a:t>
            </a:r>
            <a:r>
              <a:rPr lang="de-CH" dirty="0"/>
              <a:t> </a:t>
            </a:r>
            <a:r>
              <a:rPr lang="de-CH" dirty="0" err="1"/>
              <a:t>symbols</a:t>
            </a:r>
            <a:r>
              <a:rPr lang="de-CH" dirty="0"/>
              <a:t> </a:t>
            </a:r>
            <a:r>
              <a:rPr lang="de-CH" dirty="0" err="1"/>
              <a:t>from</a:t>
            </a:r>
            <a:r>
              <a:rPr lang="de-CH" dirty="0"/>
              <a:t> </a:t>
            </a:r>
            <a:r>
              <a:rPr lang="de-CH" dirty="0" err="1"/>
              <a:t>the</a:t>
            </a:r>
            <a:r>
              <a:rPr lang="de-CH" dirty="0"/>
              <a:t> </a:t>
            </a:r>
            <a:r>
              <a:rPr lang="de-CH" dirty="0" err="1"/>
              <a:t>database</a:t>
            </a:r>
            <a:endParaRPr lang="de-CH" dirty="0"/>
          </a:p>
        </p:txBody>
      </p:sp>
      <p:cxnSp>
        <p:nvCxnSpPr>
          <p:cNvPr id="5" name="Straight Connector 4">
            <a:extLst>
              <a:ext uri="{FF2B5EF4-FFF2-40B4-BE49-F238E27FC236}">
                <a16:creationId xmlns:a16="http://schemas.microsoft.com/office/drawing/2014/main" id="{1FB021C5-1C47-548E-AB1B-107B204C3B2A}"/>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4FD9724-AD19-AD84-A56A-EEDB56337F10}"/>
              </a:ext>
            </a:extLst>
          </p:cNvPr>
          <p:cNvSpPr txBox="1"/>
          <p:nvPr/>
        </p:nvSpPr>
        <p:spPr>
          <a:xfrm>
            <a:off x="0" y="-19566"/>
            <a:ext cx="4762500" cy="400110"/>
          </a:xfrm>
          <a:prstGeom prst="rect">
            <a:avLst/>
          </a:prstGeom>
          <a:noFill/>
        </p:spPr>
        <p:txBody>
          <a:bodyPr wrap="square">
            <a:spAutoFit/>
          </a:bodyPr>
          <a:lstStyle/>
          <a:p>
            <a:r>
              <a:rPr lang="de-CH" sz="2000" b="1" dirty="0" err="1"/>
              <a:t>Full</a:t>
            </a:r>
            <a:r>
              <a:rPr lang="de-CH" sz="2000" b="1" dirty="0"/>
              <a:t> </a:t>
            </a:r>
            <a:r>
              <a:rPr lang="de-CH" sz="2000" b="1" dirty="0" err="1"/>
              <a:t>data</a:t>
            </a:r>
            <a:r>
              <a:rPr lang="de-CH" sz="2000" b="1" dirty="0"/>
              <a:t> </a:t>
            </a:r>
            <a:r>
              <a:rPr lang="de-CH" sz="2000" b="1" dirty="0" err="1"/>
              <a:t>pipeline</a:t>
            </a:r>
            <a:r>
              <a:rPr lang="de-CH" sz="2000" b="1" dirty="0"/>
              <a:t> </a:t>
            </a:r>
            <a:r>
              <a:rPr lang="de-CH" sz="2000" b="1" dirty="0" err="1"/>
              <a:t>with</a:t>
            </a:r>
            <a:r>
              <a:rPr lang="de-CH" sz="2000" b="1" dirty="0"/>
              <a:t> </a:t>
            </a:r>
            <a:r>
              <a:rPr lang="de-CH" sz="2000" b="1" dirty="0" err="1"/>
              <a:t>correlation</a:t>
            </a:r>
            <a:r>
              <a:rPr lang="de-CH" sz="2000" b="1" dirty="0"/>
              <a:t> and </a:t>
            </a:r>
            <a:r>
              <a:rPr lang="de-CH" sz="2000" b="1" dirty="0" err="1"/>
              <a:t>VaR</a:t>
            </a:r>
            <a:endParaRPr lang="de-CH" sz="2000" b="1" dirty="0"/>
          </a:p>
        </p:txBody>
      </p:sp>
      <p:sp>
        <p:nvSpPr>
          <p:cNvPr id="7" name="TextBox 6">
            <a:extLst>
              <a:ext uri="{FF2B5EF4-FFF2-40B4-BE49-F238E27FC236}">
                <a16:creationId xmlns:a16="http://schemas.microsoft.com/office/drawing/2014/main" id="{44993A06-0A53-368C-255D-E8077381B7A6}"/>
              </a:ext>
            </a:extLst>
          </p:cNvPr>
          <p:cNvSpPr txBox="1"/>
          <p:nvPr/>
        </p:nvSpPr>
        <p:spPr>
          <a:xfrm>
            <a:off x="9636561" y="-13732"/>
            <a:ext cx="2399760" cy="369332"/>
          </a:xfrm>
          <a:prstGeom prst="rect">
            <a:avLst/>
          </a:prstGeom>
          <a:noFill/>
        </p:spPr>
        <p:txBody>
          <a:bodyPr wrap="none" rtlCol="0">
            <a:spAutoFit/>
          </a:bodyPr>
          <a:lstStyle/>
          <a:p>
            <a:r>
              <a:rPr lang="de-CH" dirty="0" err="1"/>
              <a:t>Visualization</a:t>
            </a:r>
            <a:r>
              <a:rPr lang="de-CH" dirty="0"/>
              <a:t> - </a:t>
            </a:r>
            <a:r>
              <a:rPr lang="de-CH" dirty="0" err="1"/>
              <a:t>overview</a:t>
            </a:r>
            <a:endParaRPr lang="de-CH" dirty="0"/>
          </a:p>
        </p:txBody>
      </p:sp>
    </p:spTree>
    <p:extLst>
      <p:ext uri="{BB962C8B-B14F-4D97-AF65-F5344CB8AC3E}">
        <p14:creationId xmlns:p14="http://schemas.microsoft.com/office/powerpoint/2010/main" val="102753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D7A7BF-27FC-1495-F28D-50F1A97DBC64}"/>
              </a:ext>
            </a:extLst>
          </p:cNvPr>
          <p:cNvPicPr>
            <a:picLocks noChangeAspect="1"/>
          </p:cNvPicPr>
          <p:nvPr/>
        </p:nvPicPr>
        <p:blipFill>
          <a:blip r:embed="rId2"/>
          <a:stretch>
            <a:fillRect/>
          </a:stretch>
        </p:blipFill>
        <p:spPr>
          <a:xfrm>
            <a:off x="1092200" y="834091"/>
            <a:ext cx="9575801" cy="5821047"/>
          </a:xfrm>
          <a:prstGeom prst="rect">
            <a:avLst/>
          </a:prstGeom>
        </p:spPr>
      </p:pic>
      <p:sp>
        <p:nvSpPr>
          <p:cNvPr id="5" name="TextBox 4">
            <a:extLst>
              <a:ext uri="{FF2B5EF4-FFF2-40B4-BE49-F238E27FC236}">
                <a16:creationId xmlns:a16="http://schemas.microsoft.com/office/drawing/2014/main" id="{60A165CB-C5D9-74C8-B732-3D9A8878C4E8}"/>
              </a:ext>
            </a:extLst>
          </p:cNvPr>
          <p:cNvSpPr txBox="1"/>
          <p:nvPr/>
        </p:nvSpPr>
        <p:spPr>
          <a:xfrm>
            <a:off x="1612901" y="422880"/>
            <a:ext cx="8432800" cy="369332"/>
          </a:xfrm>
          <a:prstGeom prst="rect">
            <a:avLst/>
          </a:prstGeom>
          <a:noFill/>
        </p:spPr>
        <p:txBody>
          <a:bodyPr wrap="square">
            <a:spAutoFit/>
          </a:bodyPr>
          <a:lstStyle/>
          <a:p>
            <a:r>
              <a:rPr lang="de-CH" dirty="0">
                <a:hlinkClick r:id="rId3"/>
              </a:rPr>
              <a:t>http://127.0.0.1:8050/correlation-pair</a:t>
            </a:r>
            <a:r>
              <a:rPr lang="de-CH" dirty="0"/>
              <a:t>: </a:t>
            </a:r>
            <a:r>
              <a:rPr lang="de-CH" dirty="0" err="1"/>
              <a:t>Comparison</a:t>
            </a:r>
            <a:r>
              <a:rPr lang="de-CH" dirty="0"/>
              <a:t> </a:t>
            </a:r>
            <a:r>
              <a:rPr lang="de-CH" dirty="0" err="1"/>
              <a:t>correlation</a:t>
            </a:r>
            <a:r>
              <a:rPr lang="de-CH" dirty="0"/>
              <a:t> </a:t>
            </a:r>
            <a:r>
              <a:rPr lang="de-CH" dirty="0" err="1"/>
              <a:t>between</a:t>
            </a:r>
            <a:r>
              <a:rPr lang="de-CH" dirty="0"/>
              <a:t> </a:t>
            </a:r>
            <a:r>
              <a:rPr lang="de-CH" dirty="0" err="1"/>
              <a:t>two</a:t>
            </a:r>
            <a:r>
              <a:rPr lang="de-CH" dirty="0"/>
              <a:t> </a:t>
            </a:r>
            <a:r>
              <a:rPr lang="de-CH" dirty="0" err="1"/>
              <a:t>symbols</a:t>
            </a:r>
            <a:endParaRPr lang="de-CH" dirty="0"/>
          </a:p>
        </p:txBody>
      </p:sp>
      <p:cxnSp>
        <p:nvCxnSpPr>
          <p:cNvPr id="6" name="Straight Connector 5">
            <a:extLst>
              <a:ext uri="{FF2B5EF4-FFF2-40B4-BE49-F238E27FC236}">
                <a16:creationId xmlns:a16="http://schemas.microsoft.com/office/drawing/2014/main" id="{F013301D-F683-7CB0-05CA-8E7F4CE8E484}"/>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70FB661-4779-8762-D7F1-B9E1A39D4091}"/>
              </a:ext>
            </a:extLst>
          </p:cNvPr>
          <p:cNvSpPr txBox="1"/>
          <p:nvPr/>
        </p:nvSpPr>
        <p:spPr>
          <a:xfrm>
            <a:off x="0" y="-19566"/>
            <a:ext cx="4762500" cy="400110"/>
          </a:xfrm>
          <a:prstGeom prst="rect">
            <a:avLst/>
          </a:prstGeom>
          <a:noFill/>
        </p:spPr>
        <p:txBody>
          <a:bodyPr wrap="square">
            <a:spAutoFit/>
          </a:bodyPr>
          <a:lstStyle/>
          <a:p>
            <a:r>
              <a:rPr lang="de-CH" sz="2000" b="1" dirty="0" err="1"/>
              <a:t>Full</a:t>
            </a:r>
            <a:r>
              <a:rPr lang="de-CH" sz="2000" b="1" dirty="0"/>
              <a:t> </a:t>
            </a:r>
            <a:r>
              <a:rPr lang="de-CH" sz="2000" b="1" dirty="0" err="1"/>
              <a:t>data</a:t>
            </a:r>
            <a:r>
              <a:rPr lang="de-CH" sz="2000" b="1" dirty="0"/>
              <a:t> </a:t>
            </a:r>
            <a:r>
              <a:rPr lang="de-CH" sz="2000" b="1" dirty="0" err="1"/>
              <a:t>pipeline</a:t>
            </a:r>
            <a:r>
              <a:rPr lang="de-CH" sz="2000" b="1" dirty="0"/>
              <a:t> </a:t>
            </a:r>
            <a:r>
              <a:rPr lang="de-CH" sz="2000" b="1" dirty="0" err="1"/>
              <a:t>with</a:t>
            </a:r>
            <a:r>
              <a:rPr lang="de-CH" sz="2000" b="1" dirty="0"/>
              <a:t> </a:t>
            </a:r>
            <a:r>
              <a:rPr lang="de-CH" sz="2000" b="1" dirty="0" err="1"/>
              <a:t>correlation</a:t>
            </a:r>
            <a:r>
              <a:rPr lang="de-CH" sz="2000" b="1" dirty="0"/>
              <a:t> and </a:t>
            </a:r>
            <a:r>
              <a:rPr lang="de-CH" sz="2000" b="1" dirty="0" err="1"/>
              <a:t>VaR</a:t>
            </a:r>
            <a:endParaRPr lang="de-CH" sz="2000" b="1" dirty="0"/>
          </a:p>
        </p:txBody>
      </p:sp>
      <p:sp>
        <p:nvSpPr>
          <p:cNvPr id="8" name="TextBox 7">
            <a:extLst>
              <a:ext uri="{FF2B5EF4-FFF2-40B4-BE49-F238E27FC236}">
                <a16:creationId xmlns:a16="http://schemas.microsoft.com/office/drawing/2014/main" id="{C9CE1BB9-8BB7-F5AB-47F5-6817519BDDE2}"/>
              </a:ext>
            </a:extLst>
          </p:cNvPr>
          <p:cNvSpPr txBox="1"/>
          <p:nvPr/>
        </p:nvSpPr>
        <p:spPr>
          <a:xfrm>
            <a:off x="9636561" y="-13732"/>
            <a:ext cx="2568139" cy="369332"/>
          </a:xfrm>
          <a:prstGeom prst="rect">
            <a:avLst/>
          </a:prstGeom>
          <a:noFill/>
        </p:spPr>
        <p:txBody>
          <a:bodyPr wrap="none" rtlCol="0">
            <a:spAutoFit/>
          </a:bodyPr>
          <a:lstStyle/>
          <a:p>
            <a:r>
              <a:rPr lang="de-CH" dirty="0" err="1"/>
              <a:t>Visualization</a:t>
            </a:r>
            <a:r>
              <a:rPr lang="de-CH" dirty="0"/>
              <a:t> - </a:t>
            </a:r>
            <a:r>
              <a:rPr lang="de-CH" dirty="0" err="1"/>
              <a:t>correlation</a:t>
            </a:r>
            <a:endParaRPr lang="de-CH" dirty="0"/>
          </a:p>
        </p:txBody>
      </p:sp>
    </p:spTree>
    <p:extLst>
      <p:ext uri="{BB962C8B-B14F-4D97-AF65-F5344CB8AC3E}">
        <p14:creationId xmlns:p14="http://schemas.microsoft.com/office/powerpoint/2010/main" val="2906161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4D6105-7078-CA41-44B1-0F2C2E06D237}"/>
              </a:ext>
            </a:extLst>
          </p:cNvPr>
          <p:cNvSpPr txBox="1"/>
          <p:nvPr/>
        </p:nvSpPr>
        <p:spPr>
          <a:xfrm>
            <a:off x="2006600" y="560486"/>
            <a:ext cx="8572500" cy="369332"/>
          </a:xfrm>
          <a:prstGeom prst="rect">
            <a:avLst/>
          </a:prstGeom>
          <a:noFill/>
        </p:spPr>
        <p:txBody>
          <a:bodyPr wrap="square">
            <a:spAutoFit/>
          </a:bodyPr>
          <a:lstStyle/>
          <a:p>
            <a:r>
              <a:rPr lang="de-CH" dirty="0">
                <a:hlinkClick r:id="rId2"/>
              </a:rPr>
              <a:t>http://127.0.0.1:8050/correlation-multi</a:t>
            </a:r>
            <a:r>
              <a:rPr lang="de-CH" dirty="0"/>
              <a:t>: </a:t>
            </a:r>
            <a:r>
              <a:rPr lang="de-CH" dirty="0" err="1"/>
              <a:t>Comparison</a:t>
            </a:r>
            <a:r>
              <a:rPr lang="de-CH" dirty="0"/>
              <a:t> </a:t>
            </a:r>
            <a:r>
              <a:rPr lang="de-CH" dirty="0" err="1"/>
              <a:t>correlation</a:t>
            </a:r>
            <a:r>
              <a:rPr lang="de-CH" dirty="0"/>
              <a:t> multiple </a:t>
            </a:r>
            <a:r>
              <a:rPr lang="de-CH" dirty="0" err="1"/>
              <a:t>symbols</a:t>
            </a:r>
            <a:endParaRPr lang="de-CH" dirty="0"/>
          </a:p>
        </p:txBody>
      </p:sp>
      <p:pic>
        <p:nvPicPr>
          <p:cNvPr id="5" name="Picture 4">
            <a:extLst>
              <a:ext uri="{FF2B5EF4-FFF2-40B4-BE49-F238E27FC236}">
                <a16:creationId xmlns:a16="http://schemas.microsoft.com/office/drawing/2014/main" id="{0395C8DA-2BCF-7B0D-5976-089E8CC1510D}"/>
              </a:ext>
            </a:extLst>
          </p:cNvPr>
          <p:cNvPicPr>
            <a:picLocks noChangeAspect="1"/>
          </p:cNvPicPr>
          <p:nvPr/>
        </p:nvPicPr>
        <p:blipFill>
          <a:blip r:embed="rId3"/>
          <a:stretch>
            <a:fillRect/>
          </a:stretch>
        </p:blipFill>
        <p:spPr>
          <a:xfrm>
            <a:off x="1503539" y="1098550"/>
            <a:ext cx="8872361" cy="5759449"/>
          </a:xfrm>
          <a:prstGeom prst="rect">
            <a:avLst/>
          </a:prstGeom>
        </p:spPr>
      </p:pic>
      <p:cxnSp>
        <p:nvCxnSpPr>
          <p:cNvPr id="6" name="Straight Connector 5">
            <a:extLst>
              <a:ext uri="{FF2B5EF4-FFF2-40B4-BE49-F238E27FC236}">
                <a16:creationId xmlns:a16="http://schemas.microsoft.com/office/drawing/2014/main" id="{60DB4DC1-04C1-1E66-FE92-3EEAF86D31C7}"/>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E466070-B8EA-7A4E-8816-122B06746841}"/>
              </a:ext>
            </a:extLst>
          </p:cNvPr>
          <p:cNvSpPr txBox="1"/>
          <p:nvPr/>
        </p:nvSpPr>
        <p:spPr>
          <a:xfrm>
            <a:off x="0" y="-19566"/>
            <a:ext cx="4762500" cy="400110"/>
          </a:xfrm>
          <a:prstGeom prst="rect">
            <a:avLst/>
          </a:prstGeom>
          <a:noFill/>
        </p:spPr>
        <p:txBody>
          <a:bodyPr wrap="square">
            <a:spAutoFit/>
          </a:bodyPr>
          <a:lstStyle/>
          <a:p>
            <a:r>
              <a:rPr lang="de-CH" sz="2000" b="1" dirty="0" err="1"/>
              <a:t>Full</a:t>
            </a:r>
            <a:r>
              <a:rPr lang="de-CH" sz="2000" b="1" dirty="0"/>
              <a:t> </a:t>
            </a:r>
            <a:r>
              <a:rPr lang="de-CH" sz="2000" b="1" dirty="0" err="1"/>
              <a:t>data</a:t>
            </a:r>
            <a:r>
              <a:rPr lang="de-CH" sz="2000" b="1" dirty="0"/>
              <a:t> </a:t>
            </a:r>
            <a:r>
              <a:rPr lang="de-CH" sz="2000" b="1" dirty="0" err="1"/>
              <a:t>pipeline</a:t>
            </a:r>
            <a:r>
              <a:rPr lang="de-CH" sz="2000" b="1" dirty="0"/>
              <a:t> </a:t>
            </a:r>
            <a:r>
              <a:rPr lang="de-CH" sz="2000" b="1" dirty="0" err="1"/>
              <a:t>with</a:t>
            </a:r>
            <a:r>
              <a:rPr lang="de-CH" sz="2000" b="1" dirty="0"/>
              <a:t> </a:t>
            </a:r>
            <a:r>
              <a:rPr lang="de-CH" sz="2000" b="1" dirty="0" err="1"/>
              <a:t>correlation</a:t>
            </a:r>
            <a:r>
              <a:rPr lang="de-CH" sz="2000" b="1" dirty="0"/>
              <a:t> and </a:t>
            </a:r>
            <a:r>
              <a:rPr lang="de-CH" sz="2000" b="1" dirty="0" err="1"/>
              <a:t>VaR</a:t>
            </a:r>
            <a:endParaRPr lang="de-CH" sz="2000" b="1" dirty="0"/>
          </a:p>
        </p:txBody>
      </p:sp>
      <p:sp>
        <p:nvSpPr>
          <p:cNvPr id="8" name="TextBox 7">
            <a:extLst>
              <a:ext uri="{FF2B5EF4-FFF2-40B4-BE49-F238E27FC236}">
                <a16:creationId xmlns:a16="http://schemas.microsoft.com/office/drawing/2014/main" id="{5753B842-8A42-42B4-09CC-1E0BFA3D64B8}"/>
              </a:ext>
            </a:extLst>
          </p:cNvPr>
          <p:cNvSpPr txBox="1"/>
          <p:nvPr/>
        </p:nvSpPr>
        <p:spPr>
          <a:xfrm>
            <a:off x="9636561" y="-13732"/>
            <a:ext cx="2568139" cy="369332"/>
          </a:xfrm>
          <a:prstGeom prst="rect">
            <a:avLst/>
          </a:prstGeom>
          <a:noFill/>
        </p:spPr>
        <p:txBody>
          <a:bodyPr wrap="none" rtlCol="0">
            <a:spAutoFit/>
          </a:bodyPr>
          <a:lstStyle/>
          <a:p>
            <a:r>
              <a:rPr lang="de-CH" dirty="0" err="1"/>
              <a:t>Visualization</a:t>
            </a:r>
            <a:r>
              <a:rPr lang="de-CH" dirty="0"/>
              <a:t> - </a:t>
            </a:r>
            <a:r>
              <a:rPr lang="de-CH" dirty="0" err="1"/>
              <a:t>correlation</a:t>
            </a:r>
            <a:endParaRPr lang="de-CH" dirty="0"/>
          </a:p>
        </p:txBody>
      </p:sp>
    </p:spTree>
    <p:extLst>
      <p:ext uri="{BB962C8B-B14F-4D97-AF65-F5344CB8AC3E}">
        <p14:creationId xmlns:p14="http://schemas.microsoft.com/office/powerpoint/2010/main" val="196788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C128F88-A0FD-69AF-1206-3B07805D9B18}"/>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3A2AD0F-A12E-6ABD-B0FD-4B23CEF69FDD}"/>
              </a:ext>
            </a:extLst>
          </p:cNvPr>
          <p:cNvSpPr txBox="1"/>
          <p:nvPr/>
        </p:nvSpPr>
        <p:spPr>
          <a:xfrm>
            <a:off x="0" y="-19566"/>
            <a:ext cx="4762500" cy="400110"/>
          </a:xfrm>
          <a:prstGeom prst="rect">
            <a:avLst/>
          </a:prstGeom>
          <a:noFill/>
        </p:spPr>
        <p:txBody>
          <a:bodyPr wrap="square">
            <a:spAutoFit/>
          </a:bodyPr>
          <a:lstStyle/>
          <a:p>
            <a:r>
              <a:rPr lang="de-CH" sz="2000" b="1" dirty="0" err="1"/>
              <a:t>Loan</a:t>
            </a:r>
            <a:r>
              <a:rPr lang="de-CH" sz="2000" b="1" dirty="0"/>
              <a:t> </a:t>
            </a:r>
            <a:r>
              <a:rPr lang="de-CH" sz="2000" b="1" dirty="0" err="1"/>
              <a:t>default</a:t>
            </a:r>
            <a:r>
              <a:rPr lang="de-CH" sz="2000" b="1" dirty="0"/>
              <a:t> </a:t>
            </a:r>
            <a:r>
              <a:rPr lang="de-CH" sz="2000" b="1" dirty="0" err="1"/>
              <a:t>prediction</a:t>
            </a:r>
            <a:endParaRPr lang="de-CH" sz="2000" b="1" dirty="0"/>
          </a:p>
        </p:txBody>
      </p:sp>
      <p:pic>
        <p:nvPicPr>
          <p:cNvPr id="5" name="Picture 4" descr="Graphical user interface, application, website&#10;&#10;Description automatically generated">
            <a:extLst>
              <a:ext uri="{FF2B5EF4-FFF2-40B4-BE49-F238E27FC236}">
                <a16:creationId xmlns:a16="http://schemas.microsoft.com/office/drawing/2014/main" id="{712A1B5D-2E11-EEB6-0926-4CED7E88D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150" y="757237"/>
            <a:ext cx="5921375" cy="5921375"/>
          </a:xfrm>
          <a:prstGeom prst="rect">
            <a:avLst/>
          </a:prstGeom>
        </p:spPr>
      </p:pic>
    </p:spTree>
    <p:extLst>
      <p:ext uri="{BB962C8B-B14F-4D97-AF65-F5344CB8AC3E}">
        <p14:creationId xmlns:p14="http://schemas.microsoft.com/office/powerpoint/2010/main" val="2077364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C128F88-A0FD-69AF-1206-3B07805D9B18}"/>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3A2AD0F-A12E-6ABD-B0FD-4B23CEF69FDD}"/>
              </a:ext>
            </a:extLst>
          </p:cNvPr>
          <p:cNvSpPr txBox="1"/>
          <p:nvPr/>
        </p:nvSpPr>
        <p:spPr>
          <a:xfrm>
            <a:off x="0" y="-19566"/>
            <a:ext cx="4762500" cy="400110"/>
          </a:xfrm>
          <a:prstGeom prst="rect">
            <a:avLst/>
          </a:prstGeom>
          <a:noFill/>
        </p:spPr>
        <p:txBody>
          <a:bodyPr wrap="square">
            <a:spAutoFit/>
          </a:bodyPr>
          <a:lstStyle/>
          <a:p>
            <a:r>
              <a:rPr lang="de-CH" sz="2000" b="1" dirty="0" err="1"/>
              <a:t>Loan</a:t>
            </a:r>
            <a:r>
              <a:rPr lang="de-CH" sz="2000" b="1" dirty="0"/>
              <a:t> </a:t>
            </a:r>
            <a:r>
              <a:rPr lang="de-CH" sz="2000" b="1" dirty="0" err="1"/>
              <a:t>default</a:t>
            </a:r>
            <a:r>
              <a:rPr lang="de-CH" sz="2000" b="1" dirty="0"/>
              <a:t> </a:t>
            </a:r>
            <a:r>
              <a:rPr lang="de-CH" sz="2000" b="1" dirty="0" err="1"/>
              <a:t>prediction</a:t>
            </a:r>
            <a:endParaRPr lang="de-CH" sz="2000" b="1" dirty="0"/>
          </a:p>
        </p:txBody>
      </p:sp>
      <p:pic>
        <p:nvPicPr>
          <p:cNvPr id="5" name="Picture 4" descr="Graphical user interface, application, website&#10;&#10;Description automatically generated">
            <a:extLst>
              <a:ext uri="{FF2B5EF4-FFF2-40B4-BE49-F238E27FC236}">
                <a16:creationId xmlns:a16="http://schemas.microsoft.com/office/drawing/2014/main" id="{712A1B5D-2E11-EEB6-0926-4CED7E88D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1825"/>
            <a:ext cx="5921375" cy="5921375"/>
          </a:xfrm>
          <a:prstGeom prst="rect">
            <a:avLst/>
          </a:prstGeom>
        </p:spPr>
      </p:pic>
      <p:sp>
        <p:nvSpPr>
          <p:cNvPr id="4" name="TextBox 3">
            <a:extLst>
              <a:ext uri="{FF2B5EF4-FFF2-40B4-BE49-F238E27FC236}">
                <a16:creationId xmlns:a16="http://schemas.microsoft.com/office/drawing/2014/main" id="{69EF172E-38D1-075D-D004-664AF8C30CA3}"/>
              </a:ext>
            </a:extLst>
          </p:cNvPr>
          <p:cNvSpPr txBox="1"/>
          <p:nvPr/>
        </p:nvSpPr>
        <p:spPr>
          <a:xfrm>
            <a:off x="6623538" y="1092751"/>
            <a:ext cx="4708790" cy="1200329"/>
          </a:xfrm>
          <a:prstGeom prst="rect">
            <a:avLst/>
          </a:prstGeom>
          <a:noFill/>
        </p:spPr>
        <p:txBody>
          <a:bodyPr wrap="none" rtlCol="0">
            <a:spAutoFit/>
          </a:bodyPr>
          <a:lstStyle/>
          <a:p>
            <a:r>
              <a:rPr lang="de-DE" b="1" u="sng" dirty="0" err="1"/>
              <a:t>Assumption</a:t>
            </a:r>
            <a:r>
              <a:rPr lang="de-DE" dirty="0"/>
              <a:t>: 205 </a:t>
            </a:r>
            <a:r>
              <a:rPr lang="de-DE" dirty="0" err="1"/>
              <a:t>loans</a:t>
            </a:r>
            <a:endParaRPr lang="de-DE" dirty="0"/>
          </a:p>
          <a:p>
            <a:endParaRPr lang="de-DE" dirty="0"/>
          </a:p>
          <a:p>
            <a:pPr marL="285750" indent="-285750">
              <a:buFontTx/>
              <a:buChar char="-"/>
            </a:pPr>
            <a:r>
              <a:rPr lang="de-DE" dirty="0"/>
              <a:t>182 </a:t>
            </a:r>
            <a:r>
              <a:rPr lang="de-DE" dirty="0" err="1"/>
              <a:t>loans</a:t>
            </a:r>
            <a:r>
              <a:rPr lang="de-DE" dirty="0"/>
              <a:t> </a:t>
            </a:r>
            <a:r>
              <a:rPr lang="de-DE" dirty="0" err="1"/>
              <a:t>payed</a:t>
            </a:r>
            <a:r>
              <a:rPr lang="de-DE" dirty="0"/>
              <a:t> back, </a:t>
            </a:r>
            <a:r>
              <a:rPr lang="de-DE" dirty="0" err="1"/>
              <a:t>average</a:t>
            </a:r>
            <a:r>
              <a:rPr lang="de-DE" dirty="0"/>
              <a:t> </a:t>
            </a:r>
            <a:r>
              <a:rPr lang="de-DE" dirty="0" err="1"/>
              <a:t>profit</a:t>
            </a:r>
            <a:r>
              <a:rPr lang="de-DE" dirty="0"/>
              <a:t>: 4.000 $</a:t>
            </a:r>
          </a:p>
          <a:p>
            <a:pPr marL="285750" indent="-285750">
              <a:buFontTx/>
              <a:buChar char="-"/>
            </a:pPr>
            <a:r>
              <a:rPr lang="de-DE" dirty="0"/>
              <a:t>23 </a:t>
            </a:r>
            <a:r>
              <a:rPr lang="de-DE" dirty="0" err="1"/>
              <a:t>loans</a:t>
            </a:r>
            <a:r>
              <a:rPr lang="de-DE" dirty="0"/>
              <a:t> </a:t>
            </a:r>
            <a:r>
              <a:rPr lang="de-DE" dirty="0" err="1"/>
              <a:t>default</a:t>
            </a:r>
            <a:r>
              <a:rPr lang="de-DE" dirty="0"/>
              <a:t>, </a:t>
            </a:r>
            <a:r>
              <a:rPr lang="de-DE" dirty="0" err="1"/>
              <a:t>average</a:t>
            </a:r>
            <a:r>
              <a:rPr lang="de-DE" dirty="0"/>
              <a:t> </a:t>
            </a:r>
            <a:r>
              <a:rPr lang="de-DE" dirty="0" err="1"/>
              <a:t>loss</a:t>
            </a:r>
            <a:r>
              <a:rPr lang="de-DE" dirty="0"/>
              <a:t>: 30.000$</a:t>
            </a:r>
            <a:endParaRPr lang="de-CH" dirty="0"/>
          </a:p>
        </p:txBody>
      </p:sp>
      <p:sp>
        <p:nvSpPr>
          <p:cNvPr id="6" name="TextBox 5">
            <a:extLst>
              <a:ext uri="{FF2B5EF4-FFF2-40B4-BE49-F238E27FC236}">
                <a16:creationId xmlns:a16="http://schemas.microsoft.com/office/drawing/2014/main" id="{71979F09-AB3D-D0B6-DC44-C29DF2EE9017}"/>
              </a:ext>
            </a:extLst>
          </p:cNvPr>
          <p:cNvSpPr txBox="1"/>
          <p:nvPr/>
        </p:nvSpPr>
        <p:spPr>
          <a:xfrm>
            <a:off x="6623538" y="3130847"/>
            <a:ext cx="3559821" cy="923330"/>
          </a:xfrm>
          <a:prstGeom prst="rect">
            <a:avLst/>
          </a:prstGeom>
          <a:noFill/>
        </p:spPr>
        <p:txBody>
          <a:bodyPr wrap="none" rtlCol="0">
            <a:spAutoFit/>
          </a:bodyPr>
          <a:lstStyle/>
          <a:p>
            <a:r>
              <a:rPr lang="de-DE" b="1" u="sng" dirty="0"/>
              <a:t>Policy 1</a:t>
            </a:r>
            <a:r>
              <a:rPr lang="de-DE" dirty="0"/>
              <a:t>: </a:t>
            </a:r>
            <a:r>
              <a:rPr lang="de-DE" dirty="0" err="1"/>
              <a:t>Give</a:t>
            </a:r>
            <a:r>
              <a:rPr lang="de-DE" dirty="0"/>
              <a:t> </a:t>
            </a:r>
            <a:r>
              <a:rPr lang="de-DE" dirty="0" err="1"/>
              <a:t>every</a:t>
            </a:r>
            <a:r>
              <a:rPr lang="de-DE" dirty="0"/>
              <a:t> </a:t>
            </a:r>
            <a:r>
              <a:rPr lang="de-DE" dirty="0" err="1"/>
              <a:t>costumer</a:t>
            </a:r>
            <a:r>
              <a:rPr lang="de-DE" dirty="0"/>
              <a:t> a </a:t>
            </a:r>
            <a:r>
              <a:rPr lang="de-DE" dirty="0" err="1"/>
              <a:t>loan</a:t>
            </a:r>
            <a:endParaRPr lang="de-DE" dirty="0"/>
          </a:p>
          <a:p>
            <a:endParaRPr lang="de-DE" dirty="0"/>
          </a:p>
          <a:p>
            <a:r>
              <a:rPr lang="de-DE" b="1" dirty="0" err="1">
                <a:solidFill>
                  <a:srgbClr val="FF0000"/>
                </a:solidFill>
              </a:rPr>
              <a:t>Earned</a:t>
            </a:r>
            <a:r>
              <a:rPr lang="de-DE" b="1" dirty="0">
                <a:solidFill>
                  <a:srgbClr val="FF0000"/>
                </a:solidFill>
              </a:rPr>
              <a:t>: 38.000 $</a:t>
            </a:r>
          </a:p>
        </p:txBody>
      </p:sp>
      <p:sp>
        <p:nvSpPr>
          <p:cNvPr id="7" name="TextBox 6">
            <a:extLst>
              <a:ext uri="{FF2B5EF4-FFF2-40B4-BE49-F238E27FC236}">
                <a16:creationId xmlns:a16="http://schemas.microsoft.com/office/drawing/2014/main" id="{099E4169-AE29-F45C-987D-A0918E54CC79}"/>
              </a:ext>
            </a:extLst>
          </p:cNvPr>
          <p:cNvSpPr txBox="1"/>
          <p:nvPr/>
        </p:nvSpPr>
        <p:spPr>
          <a:xfrm>
            <a:off x="6623538" y="4765927"/>
            <a:ext cx="3913635" cy="923330"/>
          </a:xfrm>
          <a:prstGeom prst="rect">
            <a:avLst/>
          </a:prstGeom>
          <a:noFill/>
        </p:spPr>
        <p:txBody>
          <a:bodyPr wrap="none" rtlCol="0">
            <a:spAutoFit/>
          </a:bodyPr>
          <a:lstStyle/>
          <a:p>
            <a:r>
              <a:rPr lang="de-DE" b="1" u="sng" dirty="0"/>
              <a:t>Policy 2</a:t>
            </a:r>
            <a:r>
              <a:rPr lang="de-DE" dirty="0"/>
              <a:t>: </a:t>
            </a:r>
            <a:r>
              <a:rPr lang="de-DE" dirty="0" err="1"/>
              <a:t>Loan</a:t>
            </a:r>
            <a:r>
              <a:rPr lang="de-DE" dirty="0"/>
              <a:t> </a:t>
            </a:r>
            <a:r>
              <a:rPr lang="de-DE" dirty="0" err="1"/>
              <a:t>only</a:t>
            </a:r>
            <a:r>
              <a:rPr lang="de-DE" dirty="0"/>
              <a:t> </a:t>
            </a:r>
            <a:r>
              <a:rPr lang="de-DE" dirty="0" err="1"/>
              <a:t>to</a:t>
            </a:r>
            <a:r>
              <a:rPr lang="de-DE" dirty="0"/>
              <a:t> </a:t>
            </a:r>
            <a:r>
              <a:rPr lang="de-DE" dirty="0" err="1"/>
              <a:t>certain</a:t>
            </a:r>
            <a:r>
              <a:rPr lang="de-DE" dirty="0"/>
              <a:t> </a:t>
            </a:r>
            <a:r>
              <a:rPr lang="de-DE" dirty="0" err="1"/>
              <a:t>costumers</a:t>
            </a:r>
            <a:endParaRPr lang="de-DE" dirty="0"/>
          </a:p>
          <a:p>
            <a:endParaRPr lang="de-DE" dirty="0"/>
          </a:p>
          <a:p>
            <a:r>
              <a:rPr lang="de-DE" b="1" dirty="0" err="1">
                <a:solidFill>
                  <a:srgbClr val="00B050"/>
                </a:solidFill>
              </a:rPr>
              <a:t>Earned</a:t>
            </a:r>
            <a:r>
              <a:rPr lang="de-DE" b="1" dirty="0">
                <a:solidFill>
                  <a:srgbClr val="00B050"/>
                </a:solidFill>
              </a:rPr>
              <a:t>: 106.000 $</a:t>
            </a:r>
          </a:p>
        </p:txBody>
      </p:sp>
    </p:spTree>
    <p:extLst>
      <p:ext uri="{BB962C8B-B14F-4D97-AF65-F5344CB8AC3E}">
        <p14:creationId xmlns:p14="http://schemas.microsoft.com/office/powerpoint/2010/main" val="263593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C128F88-A0FD-69AF-1206-3B07805D9B18}"/>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3A2AD0F-A12E-6ABD-B0FD-4B23CEF69FDD}"/>
              </a:ext>
            </a:extLst>
          </p:cNvPr>
          <p:cNvSpPr txBox="1"/>
          <p:nvPr/>
        </p:nvSpPr>
        <p:spPr>
          <a:xfrm>
            <a:off x="0" y="-19566"/>
            <a:ext cx="4762500" cy="400110"/>
          </a:xfrm>
          <a:prstGeom prst="rect">
            <a:avLst/>
          </a:prstGeom>
          <a:noFill/>
        </p:spPr>
        <p:txBody>
          <a:bodyPr wrap="square">
            <a:spAutoFit/>
          </a:bodyPr>
          <a:lstStyle/>
          <a:p>
            <a:r>
              <a:rPr lang="de-CH" sz="2000" b="1" dirty="0" err="1"/>
              <a:t>Loan</a:t>
            </a:r>
            <a:r>
              <a:rPr lang="de-CH" sz="2000" b="1" dirty="0"/>
              <a:t> </a:t>
            </a:r>
            <a:r>
              <a:rPr lang="de-CH" sz="2000" b="1" dirty="0" err="1"/>
              <a:t>default</a:t>
            </a:r>
            <a:r>
              <a:rPr lang="de-CH" sz="2000" b="1" dirty="0"/>
              <a:t> </a:t>
            </a:r>
            <a:r>
              <a:rPr lang="de-CH" sz="2000" b="1" dirty="0" err="1"/>
              <a:t>prediction</a:t>
            </a:r>
            <a:endParaRPr lang="de-CH" sz="2000" b="1" dirty="0"/>
          </a:p>
        </p:txBody>
      </p:sp>
      <p:pic>
        <p:nvPicPr>
          <p:cNvPr id="9" name="Picture 8">
            <a:extLst>
              <a:ext uri="{FF2B5EF4-FFF2-40B4-BE49-F238E27FC236}">
                <a16:creationId xmlns:a16="http://schemas.microsoft.com/office/drawing/2014/main" id="{F95817C7-7FEB-E361-539F-2B76A8048DE2}"/>
              </a:ext>
            </a:extLst>
          </p:cNvPr>
          <p:cNvPicPr>
            <a:picLocks noChangeAspect="1"/>
          </p:cNvPicPr>
          <p:nvPr/>
        </p:nvPicPr>
        <p:blipFill>
          <a:blip r:embed="rId2"/>
          <a:stretch>
            <a:fillRect/>
          </a:stretch>
        </p:blipFill>
        <p:spPr>
          <a:xfrm>
            <a:off x="2678906" y="1521068"/>
            <a:ext cx="6834188" cy="4319577"/>
          </a:xfrm>
          <a:prstGeom prst="rect">
            <a:avLst/>
          </a:prstGeom>
        </p:spPr>
      </p:pic>
    </p:spTree>
    <p:extLst>
      <p:ext uri="{BB962C8B-B14F-4D97-AF65-F5344CB8AC3E}">
        <p14:creationId xmlns:p14="http://schemas.microsoft.com/office/powerpoint/2010/main" val="442847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6C6D50-AB0A-003F-5D5A-EBB520301D7C}"/>
              </a:ext>
            </a:extLst>
          </p:cNvPr>
          <p:cNvSpPr txBox="1"/>
          <p:nvPr/>
        </p:nvSpPr>
        <p:spPr>
          <a:xfrm>
            <a:off x="1209674" y="561112"/>
            <a:ext cx="8924925" cy="1200329"/>
          </a:xfrm>
          <a:prstGeom prst="rect">
            <a:avLst/>
          </a:prstGeom>
          <a:noFill/>
        </p:spPr>
        <p:txBody>
          <a:bodyPr wrap="square">
            <a:spAutoFit/>
          </a:bodyPr>
          <a:lstStyle/>
          <a:p>
            <a:r>
              <a:rPr lang="en-US" b="0" i="0" dirty="0">
                <a:solidFill>
                  <a:srgbClr val="212529"/>
                </a:solidFill>
                <a:effectLst/>
                <a:latin typeface="Lato" panose="020B0604020202020204" pitchFamily="34" charset="0"/>
              </a:rPr>
              <a:t>The </a:t>
            </a:r>
            <a:r>
              <a:rPr lang="en-US" b="1" i="0" u="sng" dirty="0" err="1">
                <a:solidFill>
                  <a:srgbClr val="212529"/>
                </a:solidFill>
                <a:effectLst/>
                <a:latin typeface="Lato" panose="020B0604020202020204" pitchFamily="34" charset="0"/>
              </a:rPr>
              <a:t>Berka</a:t>
            </a:r>
            <a:r>
              <a:rPr lang="en-US" b="1" i="0" u="sng" dirty="0">
                <a:solidFill>
                  <a:srgbClr val="212529"/>
                </a:solidFill>
                <a:effectLst/>
                <a:latin typeface="Lato" panose="020B0604020202020204" pitchFamily="34" charset="0"/>
              </a:rPr>
              <a:t> dataset </a:t>
            </a:r>
            <a:r>
              <a:rPr lang="en-US" b="0" i="0" dirty="0">
                <a:solidFill>
                  <a:srgbClr val="212529"/>
                </a:solidFill>
                <a:effectLst/>
                <a:latin typeface="Lato" panose="020B0604020202020204" pitchFamily="34" charset="0"/>
              </a:rPr>
              <a:t>is a collection of financial information from a Czech bank. The dataset deals with over 5,300 bank clients with approximately 1,000,000 transactions. Additionally, the bank represented in the dataset has extended close to 700 loans and issued nearly 900 credit cards, all of which are represented in the data.</a:t>
            </a:r>
            <a:endParaRPr lang="de-CH" dirty="0"/>
          </a:p>
        </p:txBody>
      </p:sp>
      <p:sp>
        <p:nvSpPr>
          <p:cNvPr id="6" name="Rectangle 5">
            <a:extLst>
              <a:ext uri="{FF2B5EF4-FFF2-40B4-BE49-F238E27FC236}">
                <a16:creationId xmlns:a16="http://schemas.microsoft.com/office/drawing/2014/main" id="{0F58BF62-C6DD-390F-3A45-ACB7411C1F47}"/>
              </a:ext>
            </a:extLst>
          </p:cNvPr>
          <p:cNvSpPr/>
          <p:nvPr/>
        </p:nvSpPr>
        <p:spPr>
          <a:xfrm>
            <a:off x="3128962" y="2147085"/>
            <a:ext cx="1533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LOAN</a:t>
            </a:r>
          </a:p>
        </p:txBody>
      </p:sp>
      <p:sp>
        <p:nvSpPr>
          <p:cNvPr id="7" name="Rectangle 6">
            <a:extLst>
              <a:ext uri="{FF2B5EF4-FFF2-40B4-BE49-F238E27FC236}">
                <a16:creationId xmlns:a16="http://schemas.microsoft.com/office/drawing/2014/main" id="{D8FECC2B-9093-1D80-5BA5-D2CE82F433DA}"/>
              </a:ext>
            </a:extLst>
          </p:cNvPr>
          <p:cNvSpPr/>
          <p:nvPr/>
        </p:nvSpPr>
        <p:spPr>
          <a:xfrm>
            <a:off x="1595437" y="3567107"/>
            <a:ext cx="1533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ORDER</a:t>
            </a:r>
          </a:p>
        </p:txBody>
      </p:sp>
      <p:sp>
        <p:nvSpPr>
          <p:cNvPr id="8" name="Rectangle 7">
            <a:extLst>
              <a:ext uri="{FF2B5EF4-FFF2-40B4-BE49-F238E27FC236}">
                <a16:creationId xmlns:a16="http://schemas.microsoft.com/office/drawing/2014/main" id="{AFCAC344-9447-A1E5-AF92-7E72BCE53156}"/>
              </a:ext>
            </a:extLst>
          </p:cNvPr>
          <p:cNvSpPr/>
          <p:nvPr/>
        </p:nvSpPr>
        <p:spPr>
          <a:xfrm>
            <a:off x="4271962" y="4067173"/>
            <a:ext cx="1533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ACCOUNT</a:t>
            </a:r>
          </a:p>
        </p:txBody>
      </p:sp>
      <p:sp>
        <p:nvSpPr>
          <p:cNvPr id="9" name="Rectangle 8">
            <a:extLst>
              <a:ext uri="{FF2B5EF4-FFF2-40B4-BE49-F238E27FC236}">
                <a16:creationId xmlns:a16="http://schemas.microsoft.com/office/drawing/2014/main" id="{77252F6D-FA83-C36F-8A3D-4788D20D1848}"/>
              </a:ext>
            </a:extLst>
          </p:cNvPr>
          <p:cNvSpPr/>
          <p:nvPr/>
        </p:nvSpPr>
        <p:spPr>
          <a:xfrm>
            <a:off x="9572625" y="1826077"/>
            <a:ext cx="1533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CARD</a:t>
            </a:r>
          </a:p>
        </p:txBody>
      </p:sp>
      <p:sp>
        <p:nvSpPr>
          <p:cNvPr id="10" name="Rectangle 9">
            <a:extLst>
              <a:ext uri="{FF2B5EF4-FFF2-40B4-BE49-F238E27FC236}">
                <a16:creationId xmlns:a16="http://schemas.microsoft.com/office/drawing/2014/main" id="{BD747DED-14C7-B5CF-6146-33BC9098C421}"/>
              </a:ext>
            </a:extLst>
          </p:cNvPr>
          <p:cNvSpPr/>
          <p:nvPr/>
        </p:nvSpPr>
        <p:spPr>
          <a:xfrm>
            <a:off x="6779418" y="4067172"/>
            <a:ext cx="1533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CLIENT</a:t>
            </a:r>
          </a:p>
        </p:txBody>
      </p:sp>
      <p:sp>
        <p:nvSpPr>
          <p:cNvPr id="11" name="Rectangle 10">
            <a:extLst>
              <a:ext uri="{FF2B5EF4-FFF2-40B4-BE49-F238E27FC236}">
                <a16:creationId xmlns:a16="http://schemas.microsoft.com/office/drawing/2014/main" id="{71D85494-D281-AF99-6000-86FABC61231E}"/>
              </a:ext>
            </a:extLst>
          </p:cNvPr>
          <p:cNvSpPr/>
          <p:nvPr/>
        </p:nvSpPr>
        <p:spPr>
          <a:xfrm>
            <a:off x="7112794" y="2468093"/>
            <a:ext cx="1533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DISP</a:t>
            </a:r>
          </a:p>
        </p:txBody>
      </p:sp>
      <p:sp>
        <p:nvSpPr>
          <p:cNvPr id="12" name="Rectangle 11">
            <a:extLst>
              <a:ext uri="{FF2B5EF4-FFF2-40B4-BE49-F238E27FC236}">
                <a16:creationId xmlns:a16="http://schemas.microsoft.com/office/drawing/2014/main" id="{33DCAEF9-C9E7-4422-A7F0-1F6337600B57}"/>
              </a:ext>
            </a:extLst>
          </p:cNvPr>
          <p:cNvSpPr/>
          <p:nvPr/>
        </p:nvSpPr>
        <p:spPr>
          <a:xfrm>
            <a:off x="1771650" y="5233987"/>
            <a:ext cx="1533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TRANS</a:t>
            </a:r>
          </a:p>
        </p:txBody>
      </p:sp>
      <p:sp>
        <p:nvSpPr>
          <p:cNvPr id="13" name="Rectangle 12">
            <a:extLst>
              <a:ext uri="{FF2B5EF4-FFF2-40B4-BE49-F238E27FC236}">
                <a16:creationId xmlns:a16="http://schemas.microsoft.com/office/drawing/2014/main" id="{9D953036-4D89-5FA0-488D-86F4149A1845}"/>
              </a:ext>
            </a:extLst>
          </p:cNvPr>
          <p:cNvSpPr/>
          <p:nvPr/>
        </p:nvSpPr>
        <p:spPr>
          <a:xfrm>
            <a:off x="5581650" y="5392013"/>
            <a:ext cx="1533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DISTRICT</a:t>
            </a:r>
          </a:p>
        </p:txBody>
      </p:sp>
      <p:cxnSp>
        <p:nvCxnSpPr>
          <p:cNvPr id="15" name="Straight Connector 14">
            <a:extLst>
              <a:ext uri="{FF2B5EF4-FFF2-40B4-BE49-F238E27FC236}">
                <a16:creationId xmlns:a16="http://schemas.microsoft.com/office/drawing/2014/main" id="{30BABABA-D90E-D5CF-D2F7-338948524DD9}"/>
              </a:ext>
            </a:extLst>
          </p:cNvPr>
          <p:cNvCxnSpPr>
            <a:cxnSpLocks/>
            <a:stCxn id="6" idx="2"/>
            <a:endCxn id="8" idx="0"/>
          </p:cNvCxnSpPr>
          <p:nvPr/>
        </p:nvCxnSpPr>
        <p:spPr>
          <a:xfrm>
            <a:off x="3895725" y="3051960"/>
            <a:ext cx="1143000" cy="1015213"/>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0007F75-31CC-3498-9178-687AE5A22496}"/>
              </a:ext>
            </a:extLst>
          </p:cNvPr>
          <p:cNvCxnSpPr>
            <a:cxnSpLocks/>
            <a:stCxn id="7" idx="3"/>
            <a:endCxn id="8" idx="1"/>
          </p:cNvCxnSpPr>
          <p:nvPr/>
        </p:nvCxnSpPr>
        <p:spPr>
          <a:xfrm>
            <a:off x="3128962" y="4019545"/>
            <a:ext cx="1143000" cy="500066"/>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985758-91C0-B44D-A492-73A4AA005052}"/>
              </a:ext>
            </a:extLst>
          </p:cNvPr>
          <p:cNvCxnSpPr>
            <a:cxnSpLocks/>
            <a:stCxn id="12" idx="3"/>
            <a:endCxn id="8" idx="1"/>
          </p:cNvCxnSpPr>
          <p:nvPr/>
        </p:nvCxnSpPr>
        <p:spPr>
          <a:xfrm flipV="1">
            <a:off x="3305175" y="4519611"/>
            <a:ext cx="966787" cy="1166814"/>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35A222-EC6C-C499-125B-D0F3FE8C0D1A}"/>
              </a:ext>
            </a:extLst>
          </p:cNvPr>
          <p:cNvCxnSpPr>
            <a:cxnSpLocks/>
            <a:stCxn id="13" idx="0"/>
            <a:endCxn id="10" idx="2"/>
          </p:cNvCxnSpPr>
          <p:nvPr/>
        </p:nvCxnSpPr>
        <p:spPr>
          <a:xfrm flipV="1">
            <a:off x="6348413" y="4972047"/>
            <a:ext cx="1197768" cy="419966"/>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E7595C8-E680-CF9A-24D1-BBE2974F845B}"/>
              </a:ext>
            </a:extLst>
          </p:cNvPr>
          <p:cNvCxnSpPr>
            <a:cxnSpLocks/>
            <a:stCxn id="13" idx="1"/>
            <a:endCxn id="8" idx="2"/>
          </p:cNvCxnSpPr>
          <p:nvPr/>
        </p:nvCxnSpPr>
        <p:spPr>
          <a:xfrm flipH="1" flipV="1">
            <a:off x="5038725" y="4972048"/>
            <a:ext cx="542925" cy="872403"/>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7D24FD-62EF-A192-1C24-8EB02E46C438}"/>
              </a:ext>
            </a:extLst>
          </p:cNvPr>
          <p:cNvCxnSpPr>
            <a:cxnSpLocks/>
            <a:stCxn id="10" idx="0"/>
            <a:endCxn id="11" idx="2"/>
          </p:cNvCxnSpPr>
          <p:nvPr/>
        </p:nvCxnSpPr>
        <p:spPr>
          <a:xfrm flipV="1">
            <a:off x="7546181" y="3372968"/>
            <a:ext cx="333376" cy="694204"/>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2E39A91-B6E5-C57C-5E05-9A0A1C4FDECD}"/>
              </a:ext>
            </a:extLst>
          </p:cNvPr>
          <p:cNvCxnSpPr>
            <a:cxnSpLocks/>
            <a:stCxn id="11" idx="3"/>
            <a:endCxn id="9" idx="1"/>
          </p:cNvCxnSpPr>
          <p:nvPr/>
        </p:nvCxnSpPr>
        <p:spPr>
          <a:xfrm flipV="1">
            <a:off x="8646319" y="2278515"/>
            <a:ext cx="926306" cy="642016"/>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0512B4D-8315-8B29-0C99-97169F0473CC}"/>
              </a:ext>
            </a:extLst>
          </p:cNvPr>
          <p:cNvCxnSpPr>
            <a:cxnSpLocks/>
            <a:stCxn id="8" idx="3"/>
            <a:endCxn id="11" idx="1"/>
          </p:cNvCxnSpPr>
          <p:nvPr/>
        </p:nvCxnSpPr>
        <p:spPr>
          <a:xfrm flipV="1">
            <a:off x="5805487" y="2920531"/>
            <a:ext cx="1307307" cy="159908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B95E6DC-D7DA-5AE4-4C8C-78ED7BD66D8E}"/>
              </a:ext>
            </a:extLst>
          </p:cNvPr>
          <p:cNvSpPr txBox="1"/>
          <p:nvPr/>
        </p:nvSpPr>
        <p:spPr>
          <a:xfrm>
            <a:off x="8458627" y="5103018"/>
            <a:ext cx="3351943" cy="954107"/>
          </a:xfrm>
          <a:prstGeom prst="rect">
            <a:avLst/>
          </a:prstGeom>
          <a:noFill/>
        </p:spPr>
        <p:txBody>
          <a:bodyPr wrap="none" rtlCol="0">
            <a:spAutoFit/>
          </a:bodyPr>
          <a:lstStyle/>
          <a:p>
            <a:r>
              <a:rPr lang="de-CH" sz="2800" b="1" dirty="0" err="1">
                <a:solidFill>
                  <a:srgbClr val="FF0000"/>
                </a:solidFill>
              </a:rPr>
              <a:t>What</a:t>
            </a:r>
            <a:r>
              <a:rPr lang="de-CH" sz="2800" b="1" dirty="0">
                <a:solidFill>
                  <a:srgbClr val="FF0000"/>
                </a:solidFill>
              </a:rPr>
              <a:t> </a:t>
            </a:r>
            <a:r>
              <a:rPr lang="de-CH" sz="2800" b="1" dirty="0" err="1">
                <a:solidFill>
                  <a:srgbClr val="FF0000"/>
                </a:solidFill>
              </a:rPr>
              <a:t>can</a:t>
            </a:r>
            <a:r>
              <a:rPr lang="de-CH" sz="2800" b="1" dirty="0">
                <a:solidFill>
                  <a:srgbClr val="FF0000"/>
                </a:solidFill>
              </a:rPr>
              <a:t> </a:t>
            </a:r>
            <a:r>
              <a:rPr lang="de-CH" sz="2800" b="1" dirty="0" err="1">
                <a:solidFill>
                  <a:srgbClr val="FF0000"/>
                </a:solidFill>
              </a:rPr>
              <a:t>we</a:t>
            </a:r>
            <a:r>
              <a:rPr lang="de-CH" sz="2800" b="1" dirty="0">
                <a:solidFill>
                  <a:srgbClr val="FF0000"/>
                </a:solidFill>
              </a:rPr>
              <a:t> do </a:t>
            </a:r>
            <a:r>
              <a:rPr lang="de-CH" sz="2800" b="1" dirty="0" err="1">
                <a:solidFill>
                  <a:srgbClr val="FF0000"/>
                </a:solidFill>
              </a:rPr>
              <a:t>with</a:t>
            </a:r>
            <a:endParaRPr lang="de-CH" sz="2800" b="1" dirty="0">
              <a:solidFill>
                <a:srgbClr val="FF0000"/>
              </a:solidFill>
            </a:endParaRPr>
          </a:p>
          <a:p>
            <a:r>
              <a:rPr lang="de-CH" sz="2800" b="1" dirty="0" err="1">
                <a:solidFill>
                  <a:srgbClr val="FF0000"/>
                </a:solidFill>
              </a:rPr>
              <a:t>these</a:t>
            </a:r>
            <a:r>
              <a:rPr lang="de-CH" sz="2800" b="1" dirty="0">
                <a:solidFill>
                  <a:srgbClr val="FF0000"/>
                </a:solidFill>
              </a:rPr>
              <a:t> </a:t>
            </a:r>
            <a:r>
              <a:rPr lang="de-CH" sz="2800" b="1" dirty="0" err="1">
                <a:solidFill>
                  <a:srgbClr val="FF0000"/>
                </a:solidFill>
              </a:rPr>
              <a:t>data</a:t>
            </a:r>
            <a:r>
              <a:rPr lang="de-CH" sz="2800" b="1" dirty="0">
                <a:solidFill>
                  <a:srgbClr val="FF0000"/>
                </a:solidFill>
              </a:rPr>
              <a:t>?</a:t>
            </a:r>
          </a:p>
        </p:txBody>
      </p:sp>
      <p:cxnSp>
        <p:nvCxnSpPr>
          <p:cNvPr id="49" name="Straight Connector 48">
            <a:extLst>
              <a:ext uri="{FF2B5EF4-FFF2-40B4-BE49-F238E27FC236}">
                <a16:creationId xmlns:a16="http://schemas.microsoft.com/office/drawing/2014/main" id="{297C769B-6431-DC44-4BDD-909614A02405}"/>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FE0C959-E470-24C9-94F2-AC0E1EAB5FFB}"/>
              </a:ext>
            </a:extLst>
          </p:cNvPr>
          <p:cNvSpPr txBox="1"/>
          <p:nvPr/>
        </p:nvSpPr>
        <p:spPr>
          <a:xfrm>
            <a:off x="0" y="-19566"/>
            <a:ext cx="4762500" cy="400110"/>
          </a:xfrm>
          <a:prstGeom prst="rect">
            <a:avLst/>
          </a:prstGeom>
          <a:noFill/>
        </p:spPr>
        <p:txBody>
          <a:bodyPr wrap="square">
            <a:spAutoFit/>
          </a:bodyPr>
          <a:lstStyle/>
          <a:p>
            <a:r>
              <a:rPr lang="de-CH" sz="2000" b="1" dirty="0" err="1"/>
              <a:t>Loan</a:t>
            </a:r>
            <a:r>
              <a:rPr lang="de-CH" sz="2000" b="1" dirty="0"/>
              <a:t> </a:t>
            </a:r>
            <a:r>
              <a:rPr lang="de-CH" sz="2000" b="1" dirty="0" err="1"/>
              <a:t>default</a:t>
            </a:r>
            <a:r>
              <a:rPr lang="de-CH" sz="2000" b="1" dirty="0"/>
              <a:t> </a:t>
            </a:r>
            <a:r>
              <a:rPr lang="de-CH" sz="2000" b="1" dirty="0" err="1"/>
              <a:t>prediction</a:t>
            </a:r>
            <a:endParaRPr lang="de-CH" sz="2000" b="1" dirty="0"/>
          </a:p>
        </p:txBody>
      </p:sp>
      <p:sp>
        <p:nvSpPr>
          <p:cNvPr id="51" name="TextBox 50">
            <a:extLst>
              <a:ext uri="{FF2B5EF4-FFF2-40B4-BE49-F238E27FC236}">
                <a16:creationId xmlns:a16="http://schemas.microsoft.com/office/drawing/2014/main" id="{1697FF70-C5DD-4018-F856-C62317A5A2E1}"/>
              </a:ext>
            </a:extLst>
          </p:cNvPr>
          <p:cNvSpPr txBox="1"/>
          <p:nvPr/>
        </p:nvSpPr>
        <p:spPr>
          <a:xfrm>
            <a:off x="10671611" y="-19566"/>
            <a:ext cx="1464953" cy="369332"/>
          </a:xfrm>
          <a:prstGeom prst="rect">
            <a:avLst/>
          </a:prstGeom>
          <a:noFill/>
        </p:spPr>
        <p:txBody>
          <a:bodyPr wrap="none" rtlCol="0">
            <a:spAutoFit/>
          </a:bodyPr>
          <a:lstStyle/>
          <a:p>
            <a:r>
              <a:rPr lang="de-CH" dirty="0"/>
              <a:t>Berka </a:t>
            </a:r>
            <a:r>
              <a:rPr lang="de-CH" dirty="0" err="1"/>
              <a:t>dataset</a:t>
            </a:r>
            <a:endParaRPr lang="de-CH" dirty="0"/>
          </a:p>
        </p:txBody>
      </p:sp>
    </p:spTree>
    <p:extLst>
      <p:ext uri="{BB962C8B-B14F-4D97-AF65-F5344CB8AC3E}">
        <p14:creationId xmlns:p14="http://schemas.microsoft.com/office/powerpoint/2010/main" val="1623826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website&#10;&#10;Description automatically generated">
            <a:extLst>
              <a:ext uri="{FF2B5EF4-FFF2-40B4-BE49-F238E27FC236}">
                <a16:creationId xmlns:a16="http://schemas.microsoft.com/office/drawing/2014/main" id="{61F49057-024B-CCBE-ED26-732E7E9D9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1195387"/>
            <a:ext cx="4143375" cy="4143375"/>
          </a:xfrm>
          <a:prstGeom prst="rect">
            <a:avLst/>
          </a:prstGeom>
        </p:spPr>
      </p:pic>
      <p:pic>
        <p:nvPicPr>
          <p:cNvPr id="17" name="Picture 16">
            <a:extLst>
              <a:ext uri="{FF2B5EF4-FFF2-40B4-BE49-F238E27FC236}">
                <a16:creationId xmlns:a16="http://schemas.microsoft.com/office/drawing/2014/main" id="{F616D46A-A482-2AF9-9C95-B9F5CC85CFF5}"/>
              </a:ext>
            </a:extLst>
          </p:cNvPr>
          <p:cNvPicPr>
            <a:picLocks noChangeAspect="1"/>
          </p:cNvPicPr>
          <p:nvPr/>
        </p:nvPicPr>
        <p:blipFill>
          <a:blip r:embed="rId3"/>
          <a:stretch>
            <a:fillRect/>
          </a:stretch>
        </p:blipFill>
        <p:spPr>
          <a:xfrm>
            <a:off x="6096000" y="1301193"/>
            <a:ext cx="5619750" cy="3248025"/>
          </a:xfrm>
          <a:prstGeom prst="rect">
            <a:avLst/>
          </a:prstGeom>
        </p:spPr>
      </p:pic>
      <p:sp>
        <p:nvSpPr>
          <p:cNvPr id="21" name="TextBox 20">
            <a:extLst>
              <a:ext uri="{FF2B5EF4-FFF2-40B4-BE49-F238E27FC236}">
                <a16:creationId xmlns:a16="http://schemas.microsoft.com/office/drawing/2014/main" id="{B3F1675F-B460-E1D8-4191-B362B1D9596E}"/>
              </a:ext>
            </a:extLst>
          </p:cNvPr>
          <p:cNvSpPr txBox="1"/>
          <p:nvPr/>
        </p:nvSpPr>
        <p:spPr>
          <a:xfrm>
            <a:off x="6096000" y="892133"/>
            <a:ext cx="6096000" cy="369332"/>
          </a:xfrm>
          <a:prstGeom prst="rect">
            <a:avLst/>
          </a:prstGeom>
          <a:noFill/>
        </p:spPr>
        <p:txBody>
          <a:bodyPr wrap="square">
            <a:spAutoFit/>
          </a:bodyPr>
          <a:lstStyle/>
          <a:p>
            <a:r>
              <a:rPr lang="en-US" dirty="0">
                <a:hlinkClick r:id="rId4"/>
              </a:rPr>
              <a:t>Credit Card Analysis of Czech Bank | Domain (charlotte.edu)</a:t>
            </a:r>
            <a:endParaRPr lang="de-CH" dirty="0"/>
          </a:p>
        </p:txBody>
      </p:sp>
      <p:graphicFrame>
        <p:nvGraphicFramePr>
          <p:cNvPr id="23" name="Table 22">
            <a:extLst>
              <a:ext uri="{FF2B5EF4-FFF2-40B4-BE49-F238E27FC236}">
                <a16:creationId xmlns:a16="http://schemas.microsoft.com/office/drawing/2014/main" id="{49044129-FE90-3362-92A2-92699CD5CFE4}"/>
              </a:ext>
            </a:extLst>
          </p:cNvPr>
          <p:cNvGraphicFramePr>
            <a:graphicFrameLocks noGrp="1"/>
          </p:cNvGraphicFramePr>
          <p:nvPr>
            <p:extLst>
              <p:ext uri="{D42A27DB-BD31-4B8C-83A1-F6EECF244321}">
                <p14:modId xmlns:p14="http://schemas.microsoft.com/office/powerpoint/2010/main" val="1727505442"/>
              </p:ext>
            </p:extLst>
          </p:nvPr>
        </p:nvGraphicFramePr>
        <p:xfrm>
          <a:off x="6617970" y="4773611"/>
          <a:ext cx="4469130" cy="1150937"/>
        </p:xfrm>
        <a:graphic>
          <a:graphicData uri="http://schemas.openxmlformats.org/drawingml/2006/table">
            <a:tbl>
              <a:tblPr/>
              <a:tblGrid>
                <a:gridCol w="4469130">
                  <a:extLst>
                    <a:ext uri="{9D8B030D-6E8A-4147-A177-3AD203B41FA5}">
                      <a16:colId xmlns:a16="http://schemas.microsoft.com/office/drawing/2014/main" val="307763809"/>
                    </a:ext>
                  </a:extLst>
                </a:gridCol>
              </a:tblGrid>
              <a:tr h="1150937">
                <a:tc>
                  <a:txBody>
                    <a:bodyPr/>
                    <a:lstStyle/>
                    <a:p>
                      <a:pPr algn="l"/>
                      <a:r>
                        <a:rPr lang="en-US" dirty="0"/>
                        <a:t>'A' stands for contract finished, no problems</a:t>
                      </a:r>
                    </a:p>
                    <a:p>
                      <a:pPr algn="l"/>
                      <a:r>
                        <a:rPr lang="en-US" dirty="0"/>
                        <a:t>'B' stands for contract finished, loan not </a:t>
                      </a:r>
                      <a:r>
                        <a:rPr lang="en-US" dirty="0" err="1"/>
                        <a:t>payed</a:t>
                      </a:r>
                      <a:endParaRPr lang="en-US" dirty="0"/>
                    </a:p>
                    <a:p>
                      <a:pPr algn="l"/>
                      <a:r>
                        <a:rPr lang="en-US" dirty="0"/>
                        <a:t>'C' stands for running contract, OK thus-far</a:t>
                      </a:r>
                    </a:p>
                    <a:p>
                      <a:pPr algn="l"/>
                      <a:r>
                        <a:rPr lang="en-US" dirty="0"/>
                        <a:t>'D' stands for running contract, client in debt</a:t>
                      </a:r>
                    </a:p>
                  </a:txBody>
                  <a:tcPr marL="12700" marR="12700" marT="12700" marB="12700">
                    <a:lnL>
                      <a:noFill/>
                    </a:lnL>
                    <a:lnR>
                      <a:noFill/>
                    </a:lnR>
                    <a:lnT>
                      <a:noFill/>
                    </a:lnT>
                    <a:lnB>
                      <a:noFill/>
                    </a:lnB>
                    <a:solidFill>
                      <a:srgbClr val="C4C4C4"/>
                    </a:solidFill>
                  </a:tcPr>
                </a:tc>
                <a:extLst>
                  <a:ext uri="{0D108BD9-81ED-4DB2-BD59-A6C34878D82A}">
                    <a16:rowId xmlns:a16="http://schemas.microsoft.com/office/drawing/2014/main" val="487154453"/>
                  </a:ext>
                </a:extLst>
              </a:tr>
            </a:tbl>
          </a:graphicData>
        </a:graphic>
      </p:graphicFrame>
      <p:sp>
        <p:nvSpPr>
          <p:cNvPr id="24" name="Rectangle 23">
            <a:extLst>
              <a:ext uri="{FF2B5EF4-FFF2-40B4-BE49-F238E27FC236}">
                <a16:creationId xmlns:a16="http://schemas.microsoft.com/office/drawing/2014/main" id="{357958D7-0C0F-5682-AB86-A81CFE6C2A22}"/>
              </a:ext>
            </a:extLst>
          </p:cNvPr>
          <p:cNvSpPr/>
          <p:nvPr/>
        </p:nvSpPr>
        <p:spPr>
          <a:xfrm>
            <a:off x="10896600" y="1301193"/>
            <a:ext cx="819150" cy="3248025"/>
          </a:xfrm>
          <a:prstGeom prst="rect">
            <a:avLst/>
          </a:prstGeom>
          <a:noFill/>
          <a:ln w="793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7" name="Straight Connector 26">
            <a:extLst>
              <a:ext uri="{FF2B5EF4-FFF2-40B4-BE49-F238E27FC236}">
                <a16:creationId xmlns:a16="http://schemas.microsoft.com/office/drawing/2014/main" id="{1AF52195-E4A9-89F7-97FA-EC3E3B30BB01}"/>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1AC4E5C-E2F6-16DA-AF07-C43FF9F8A042}"/>
              </a:ext>
            </a:extLst>
          </p:cNvPr>
          <p:cNvSpPr txBox="1"/>
          <p:nvPr/>
        </p:nvSpPr>
        <p:spPr>
          <a:xfrm>
            <a:off x="0" y="-19566"/>
            <a:ext cx="4762500" cy="400110"/>
          </a:xfrm>
          <a:prstGeom prst="rect">
            <a:avLst/>
          </a:prstGeom>
          <a:noFill/>
        </p:spPr>
        <p:txBody>
          <a:bodyPr wrap="square">
            <a:spAutoFit/>
          </a:bodyPr>
          <a:lstStyle/>
          <a:p>
            <a:r>
              <a:rPr lang="de-CH" sz="2000" b="1" dirty="0" err="1"/>
              <a:t>Loan</a:t>
            </a:r>
            <a:r>
              <a:rPr lang="de-CH" sz="2000" b="1" dirty="0"/>
              <a:t> </a:t>
            </a:r>
            <a:r>
              <a:rPr lang="de-CH" sz="2000" b="1" dirty="0" err="1"/>
              <a:t>default</a:t>
            </a:r>
            <a:r>
              <a:rPr lang="de-CH" sz="2000" b="1" dirty="0"/>
              <a:t> </a:t>
            </a:r>
            <a:r>
              <a:rPr lang="de-CH" sz="2000" b="1" dirty="0" err="1"/>
              <a:t>prediction</a:t>
            </a:r>
            <a:endParaRPr lang="de-CH" sz="2000" b="1" dirty="0"/>
          </a:p>
        </p:txBody>
      </p:sp>
      <p:sp>
        <p:nvSpPr>
          <p:cNvPr id="30" name="TextBox 29">
            <a:extLst>
              <a:ext uri="{FF2B5EF4-FFF2-40B4-BE49-F238E27FC236}">
                <a16:creationId xmlns:a16="http://schemas.microsoft.com/office/drawing/2014/main" id="{AD30EA2A-6F96-BAC4-3229-7FDCA7405286}"/>
              </a:ext>
            </a:extLst>
          </p:cNvPr>
          <p:cNvSpPr txBox="1"/>
          <p:nvPr/>
        </p:nvSpPr>
        <p:spPr>
          <a:xfrm>
            <a:off x="10671611" y="-19566"/>
            <a:ext cx="1442896" cy="369332"/>
          </a:xfrm>
          <a:prstGeom prst="rect">
            <a:avLst/>
          </a:prstGeom>
          <a:noFill/>
        </p:spPr>
        <p:txBody>
          <a:bodyPr wrap="none" rtlCol="0">
            <a:spAutoFit/>
          </a:bodyPr>
          <a:lstStyle/>
          <a:p>
            <a:r>
              <a:rPr lang="de-CH" dirty="0" err="1"/>
              <a:t>Loan</a:t>
            </a:r>
            <a:r>
              <a:rPr lang="de-CH" dirty="0"/>
              <a:t> </a:t>
            </a:r>
            <a:r>
              <a:rPr lang="de-CH" dirty="0" err="1"/>
              <a:t>defaults</a:t>
            </a:r>
            <a:endParaRPr lang="de-CH" dirty="0"/>
          </a:p>
        </p:txBody>
      </p:sp>
    </p:spTree>
    <p:extLst>
      <p:ext uri="{BB962C8B-B14F-4D97-AF65-F5344CB8AC3E}">
        <p14:creationId xmlns:p14="http://schemas.microsoft.com/office/powerpoint/2010/main" val="2187464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radar chart&#10;&#10;Description automatically generated">
            <a:extLst>
              <a:ext uri="{FF2B5EF4-FFF2-40B4-BE49-F238E27FC236}">
                <a16:creationId xmlns:a16="http://schemas.microsoft.com/office/drawing/2014/main" id="{45F58E91-FF43-37EC-48C7-C6A533261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437" y="1438275"/>
            <a:ext cx="7362825" cy="3981450"/>
          </a:xfrm>
          <a:prstGeom prst="rect">
            <a:avLst/>
          </a:prstGeom>
        </p:spPr>
      </p:pic>
      <p:sp>
        <p:nvSpPr>
          <p:cNvPr id="4" name="TextBox 3">
            <a:extLst>
              <a:ext uri="{FF2B5EF4-FFF2-40B4-BE49-F238E27FC236}">
                <a16:creationId xmlns:a16="http://schemas.microsoft.com/office/drawing/2014/main" id="{5B7216E1-EAB8-A4AD-DDF6-75F498A270A0}"/>
              </a:ext>
            </a:extLst>
          </p:cNvPr>
          <p:cNvSpPr txBox="1"/>
          <p:nvPr/>
        </p:nvSpPr>
        <p:spPr>
          <a:xfrm>
            <a:off x="8196262" y="2514600"/>
            <a:ext cx="3636829" cy="1200329"/>
          </a:xfrm>
          <a:prstGeom prst="rect">
            <a:avLst/>
          </a:prstGeom>
          <a:noFill/>
        </p:spPr>
        <p:txBody>
          <a:bodyPr wrap="none" rtlCol="0">
            <a:spAutoFit/>
          </a:bodyPr>
          <a:lstStyle/>
          <a:p>
            <a:r>
              <a:rPr lang="de-CH" dirty="0"/>
              <a:t>- </a:t>
            </a:r>
            <a:r>
              <a:rPr lang="de-CH" dirty="0" err="1"/>
              <a:t>Presents</a:t>
            </a:r>
            <a:r>
              <a:rPr lang="de-CH" dirty="0"/>
              <a:t> </a:t>
            </a:r>
            <a:r>
              <a:rPr lang="de-CH" dirty="0" err="1"/>
              <a:t>estimates</a:t>
            </a:r>
            <a:r>
              <a:rPr lang="de-CH" dirty="0"/>
              <a:t> </a:t>
            </a:r>
            <a:r>
              <a:rPr lang="de-CH" dirty="0" err="1"/>
              <a:t>for</a:t>
            </a:r>
            <a:endParaRPr lang="de-CH" dirty="0"/>
          </a:p>
          <a:p>
            <a:r>
              <a:rPr lang="de-CH" dirty="0"/>
              <a:t>variable </a:t>
            </a:r>
            <a:r>
              <a:rPr lang="de-CH" dirty="0" err="1"/>
              <a:t>importance</a:t>
            </a:r>
            <a:endParaRPr lang="de-CH" dirty="0"/>
          </a:p>
          <a:p>
            <a:r>
              <a:rPr lang="de-CH" dirty="0"/>
              <a:t>- </a:t>
            </a:r>
            <a:r>
              <a:rPr lang="de-CH" dirty="0" err="1"/>
              <a:t>Good</a:t>
            </a:r>
            <a:r>
              <a:rPr lang="de-CH" dirty="0"/>
              <a:t> </a:t>
            </a:r>
            <a:r>
              <a:rPr lang="de-CH" dirty="0" err="1"/>
              <a:t>for</a:t>
            </a:r>
            <a:r>
              <a:rPr lang="de-CH" dirty="0"/>
              <a:t> </a:t>
            </a:r>
            <a:r>
              <a:rPr lang="de-CH" dirty="0" err="1"/>
              <a:t>working</a:t>
            </a:r>
            <a:r>
              <a:rPr lang="de-CH" dirty="0"/>
              <a:t> </a:t>
            </a:r>
            <a:r>
              <a:rPr lang="de-CH" dirty="0" err="1"/>
              <a:t>with</a:t>
            </a:r>
            <a:r>
              <a:rPr lang="de-CH" dirty="0"/>
              <a:t> </a:t>
            </a:r>
            <a:r>
              <a:rPr lang="de-CH" dirty="0" err="1"/>
              <a:t>missing</a:t>
            </a:r>
            <a:r>
              <a:rPr lang="de-CH" dirty="0"/>
              <a:t> </a:t>
            </a:r>
            <a:r>
              <a:rPr lang="de-CH" dirty="0" err="1"/>
              <a:t>data</a:t>
            </a:r>
            <a:endParaRPr lang="de-CH" dirty="0"/>
          </a:p>
          <a:p>
            <a:r>
              <a:rPr lang="de-CH" dirty="0"/>
              <a:t>- Can </a:t>
            </a:r>
            <a:r>
              <a:rPr lang="de-CH" dirty="0" err="1"/>
              <a:t>balance</a:t>
            </a:r>
            <a:r>
              <a:rPr lang="de-CH" dirty="0"/>
              <a:t> </a:t>
            </a:r>
            <a:r>
              <a:rPr lang="de-CH" dirty="0" err="1"/>
              <a:t>datasets</a:t>
            </a:r>
            <a:endParaRPr lang="de-CH" dirty="0"/>
          </a:p>
        </p:txBody>
      </p:sp>
      <p:cxnSp>
        <p:nvCxnSpPr>
          <p:cNvPr id="5" name="Straight Connector 4">
            <a:extLst>
              <a:ext uri="{FF2B5EF4-FFF2-40B4-BE49-F238E27FC236}">
                <a16:creationId xmlns:a16="http://schemas.microsoft.com/office/drawing/2014/main" id="{D33A9EAF-5BA2-8068-5E1C-E0855E16DE08}"/>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5A23B15-6C4D-30CA-407A-2942CF1DFB7F}"/>
              </a:ext>
            </a:extLst>
          </p:cNvPr>
          <p:cNvSpPr txBox="1"/>
          <p:nvPr/>
        </p:nvSpPr>
        <p:spPr>
          <a:xfrm>
            <a:off x="0" y="-19566"/>
            <a:ext cx="4762500" cy="400110"/>
          </a:xfrm>
          <a:prstGeom prst="rect">
            <a:avLst/>
          </a:prstGeom>
          <a:noFill/>
        </p:spPr>
        <p:txBody>
          <a:bodyPr wrap="square">
            <a:spAutoFit/>
          </a:bodyPr>
          <a:lstStyle/>
          <a:p>
            <a:r>
              <a:rPr lang="de-CH" sz="2000" b="1" dirty="0" err="1"/>
              <a:t>Loan</a:t>
            </a:r>
            <a:r>
              <a:rPr lang="de-CH" sz="2000" b="1" dirty="0"/>
              <a:t> </a:t>
            </a:r>
            <a:r>
              <a:rPr lang="de-CH" sz="2000" b="1" dirty="0" err="1"/>
              <a:t>default</a:t>
            </a:r>
            <a:r>
              <a:rPr lang="de-CH" sz="2000" b="1" dirty="0"/>
              <a:t> </a:t>
            </a:r>
            <a:r>
              <a:rPr lang="de-CH" sz="2000" b="1" dirty="0" err="1"/>
              <a:t>prediction</a:t>
            </a:r>
            <a:endParaRPr lang="de-CH" sz="2000" b="1" dirty="0"/>
          </a:p>
        </p:txBody>
      </p:sp>
      <p:sp>
        <p:nvSpPr>
          <p:cNvPr id="7" name="TextBox 6">
            <a:extLst>
              <a:ext uri="{FF2B5EF4-FFF2-40B4-BE49-F238E27FC236}">
                <a16:creationId xmlns:a16="http://schemas.microsoft.com/office/drawing/2014/main" id="{38495A74-98AB-AB5B-22D7-F79CD9C1B2AC}"/>
              </a:ext>
            </a:extLst>
          </p:cNvPr>
          <p:cNvSpPr txBox="1"/>
          <p:nvPr/>
        </p:nvSpPr>
        <p:spPr>
          <a:xfrm>
            <a:off x="9769911" y="-19566"/>
            <a:ext cx="2366417" cy="369332"/>
          </a:xfrm>
          <a:prstGeom prst="rect">
            <a:avLst/>
          </a:prstGeom>
          <a:noFill/>
        </p:spPr>
        <p:txBody>
          <a:bodyPr wrap="none" rtlCol="0">
            <a:spAutoFit/>
          </a:bodyPr>
          <a:lstStyle/>
          <a:p>
            <a:r>
              <a:rPr lang="de-CH" dirty="0" err="1"/>
              <a:t>Loan</a:t>
            </a:r>
            <a:r>
              <a:rPr lang="de-CH" dirty="0"/>
              <a:t> </a:t>
            </a:r>
            <a:r>
              <a:rPr lang="de-CH" dirty="0" err="1"/>
              <a:t>default</a:t>
            </a:r>
            <a:r>
              <a:rPr lang="de-CH" dirty="0"/>
              <a:t> </a:t>
            </a:r>
            <a:r>
              <a:rPr lang="de-CH" dirty="0" err="1"/>
              <a:t>prediction</a:t>
            </a:r>
            <a:endParaRPr lang="de-CH" dirty="0"/>
          </a:p>
        </p:txBody>
      </p:sp>
    </p:spTree>
    <p:extLst>
      <p:ext uri="{BB962C8B-B14F-4D97-AF65-F5344CB8AC3E}">
        <p14:creationId xmlns:p14="http://schemas.microsoft.com/office/powerpoint/2010/main" val="292947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4E9409-08AE-3248-D2CE-8176438FDF05}"/>
              </a:ext>
            </a:extLst>
          </p:cNvPr>
          <p:cNvSpPr txBox="1"/>
          <p:nvPr/>
        </p:nvSpPr>
        <p:spPr>
          <a:xfrm>
            <a:off x="1016000" y="317500"/>
            <a:ext cx="1771639" cy="707886"/>
          </a:xfrm>
          <a:prstGeom prst="rect">
            <a:avLst/>
          </a:prstGeom>
          <a:noFill/>
        </p:spPr>
        <p:txBody>
          <a:bodyPr wrap="none" rtlCol="0">
            <a:spAutoFit/>
          </a:bodyPr>
          <a:lstStyle/>
          <a:p>
            <a:r>
              <a:rPr lang="de-CH" sz="4000" b="1" dirty="0"/>
              <a:t>Outline</a:t>
            </a:r>
          </a:p>
        </p:txBody>
      </p:sp>
      <p:sp>
        <p:nvSpPr>
          <p:cNvPr id="6" name="TextBox 5">
            <a:extLst>
              <a:ext uri="{FF2B5EF4-FFF2-40B4-BE49-F238E27FC236}">
                <a16:creationId xmlns:a16="http://schemas.microsoft.com/office/drawing/2014/main" id="{7E8CF046-7D33-0081-F33A-4F1E2EC21E7C}"/>
              </a:ext>
            </a:extLst>
          </p:cNvPr>
          <p:cNvSpPr txBox="1"/>
          <p:nvPr/>
        </p:nvSpPr>
        <p:spPr>
          <a:xfrm>
            <a:off x="1511300" y="1485900"/>
            <a:ext cx="6634893" cy="3108543"/>
          </a:xfrm>
          <a:prstGeom prst="rect">
            <a:avLst/>
          </a:prstGeom>
          <a:noFill/>
        </p:spPr>
        <p:txBody>
          <a:bodyPr wrap="none" rtlCol="0">
            <a:spAutoFit/>
          </a:bodyPr>
          <a:lstStyle/>
          <a:p>
            <a:pPr marL="285750" indent="-285750">
              <a:buFontTx/>
              <a:buChar char="-"/>
            </a:pPr>
            <a:r>
              <a:rPr lang="de-CH" sz="2800" dirty="0" err="1"/>
              <a:t>Full</a:t>
            </a:r>
            <a:r>
              <a:rPr lang="de-CH" sz="2800" dirty="0"/>
              <a:t> </a:t>
            </a:r>
            <a:r>
              <a:rPr lang="de-CH" sz="2800" dirty="0" err="1"/>
              <a:t>data</a:t>
            </a:r>
            <a:r>
              <a:rPr lang="de-CH" sz="2800" dirty="0"/>
              <a:t> </a:t>
            </a:r>
            <a:r>
              <a:rPr lang="de-CH" sz="2800" dirty="0" err="1"/>
              <a:t>pipeline</a:t>
            </a:r>
            <a:r>
              <a:rPr lang="de-CH" sz="2800" dirty="0"/>
              <a:t> </a:t>
            </a:r>
            <a:r>
              <a:rPr lang="de-CH" sz="2800" dirty="0" err="1"/>
              <a:t>with</a:t>
            </a:r>
            <a:r>
              <a:rPr lang="de-CH" sz="2800" dirty="0"/>
              <a:t> </a:t>
            </a:r>
            <a:r>
              <a:rPr lang="de-CH" sz="2800" dirty="0" err="1"/>
              <a:t>correlation</a:t>
            </a:r>
            <a:r>
              <a:rPr lang="de-CH" sz="2800" dirty="0"/>
              <a:t> and </a:t>
            </a:r>
            <a:r>
              <a:rPr lang="de-CH" sz="2800" dirty="0" err="1"/>
              <a:t>VaR</a:t>
            </a:r>
            <a:endParaRPr lang="de-CH" sz="2800" dirty="0"/>
          </a:p>
          <a:p>
            <a:pPr marL="285750" indent="-285750">
              <a:buFontTx/>
              <a:buChar char="-"/>
            </a:pPr>
            <a:endParaRPr lang="de-CH" sz="2800" dirty="0"/>
          </a:p>
          <a:p>
            <a:pPr marL="285750" indent="-285750">
              <a:buFontTx/>
              <a:buChar char="-"/>
            </a:pPr>
            <a:endParaRPr lang="de-CH" sz="2800" dirty="0"/>
          </a:p>
          <a:p>
            <a:pPr marL="285750" indent="-285750">
              <a:buFontTx/>
              <a:buChar char="-"/>
            </a:pPr>
            <a:endParaRPr lang="de-CH" sz="2800" dirty="0"/>
          </a:p>
          <a:p>
            <a:pPr marL="285750" indent="-285750">
              <a:buFontTx/>
              <a:buChar char="-"/>
            </a:pPr>
            <a:endParaRPr lang="de-CH" sz="2800" dirty="0"/>
          </a:p>
          <a:p>
            <a:pPr marL="285750" indent="-285750">
              <a:buFontTx/>
              <a:buChar char="-"/>
            </a:pPr>
            <a:endParaRPr lang="de-CH" sz="2800" dirty="0"/>
          </a:p>
          <a:p>
            <a:pPr marL="285750" indent="-285750">
              <a:buFontTx/>
              <a:buChar char="-"/>
            </a:pPr>
            <a:endParaRPr lang="de-CH" sz="2800" dirty="0"/>
          </a:p>
        </p:txBody>
      </p:sp>
      <p:pic>
        <p:nvPicPr>
          <p:cNvPr id="9" name="Picture 8" descr="A picture containing graphical user interface&#10;&#10;Description automatically generated">
            <a:extLst>
              <a:ext uri="{FF2B5EF4-FFF2-40B4-BE49-F238E27FC236}">
                <a16:creationId xmlns:a16="http://schemas.microsoft.com/office/drawing/2014/main" id="{1FF69E22-AE6C-6447-EA15-5B34DB09C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818" y="1025386"/>
            <a:ext cx="3504315" cy="1747079"/>
          </a:xfrm>
          <a:prstGeom prst="rect">
            <a:avLst/>
          </a:prstGeom>
        </p:spPr>
      </p:pic>
    </p:spTree>
    <p:extLst>
      <p:ext uri="{BB962C8B-B14F-4D97-AF65-F5344CB8AC3E}">
        <p14:creationId xmlns:p14="http://schemas.microsoft.com/office/powerpoint/2010/main" val="3419659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EC3968-F2D8-4F51-E658-30BA69FD0E51}"/>
              </a:ext>
            </a:extLst>
          </p:cNvPr>
          <p:cNvPicPr>
            <a:picLocks noChangeAspect="1"/>
          </p:cNvPicPr>
          <p:nvPr/>
        </p:nvPicPr>
        <p:blipFill>
          <a:blip r:embed="rId2"/>
          <a:stretch>
            <a:fillRect/>
          </a:stretch>
        </p:blipFill>
        <p:spPr>
          <a:xfrm>
            <a:off x="1095375" y="1185862"/>
            <a:ext cx="4895850" cy="4181475"/>
          </a:xfrm>
          <a:prstGeom prst="rect">
            <a:avLst/>
          </a:prstGeom>
        </p:spPr>
      </p:pic>
      <p:pic>
        <p:nvPicPr>
          <p:cNvPr id="5" name="Picture 4">
            <a:extLst>
              <a:ext uri="{FF2B5EF4-FFF2-40B4-BE49-F238E27FC236}">
                <a16:creationId xmlns:a16="http://schemas.microsoft.com/office/drawing/2014/main" id="{BF82D935-CA96-2011-C5A3-14CB35182B24}"/>
              </a:ext>
            </a:extLst>
          </p:cNvPr>
          <p:cNvPicPr>
            <a:picLocks noChangeAspect="1"/>
          </p:cNvPicPr>
          <p:nvPr/>
        </p:nvPicPr>
        <p:blipFill>
          <a:blip r:embed="rId3"/>
          <a:stretch>
            <a:fillRect/>
          </a:stretch>
        </p:blipFill>
        <p:spPr>
          <a:xfrm>
            <a:off x="6786562" y="1185862"/>
            <a:ext cx="4886325" cy="4191000"/>
          </a:xfrm>
          <a:prstGeom prst="rect">
            <a:avLst/>
          </a:prstGeom>
        </p:spPr>
      </p:pic>
      <p:sp>
        <p:nvSpPr>
          <p:cNvPr id="6" name="TextBox 5">
            <a:extLst>
              <a:ext uri="{FF2B5EF4-FFF2-40B4-BE49-F238E27FC236}">
                <a16:creationId xmlns:a16="http://schemas.microsoft.com/office/drawing/2014/main" id="{2A37733B-C666-6E2C-A610-E01F7F7CB4E1}"/>
              </a:ext>
            </a:extLst>
          </p:cNvPr>
          <p:cNvSpPr txBox="1"/>
          <p:nvPr/>
        </p:nvSpPr>
        <p:spPr>
          <a:xfrm>
            <a:off x="2876550" y="638175"/>
            <a:ext cx="2427139" cy="369332"/>
          </a:xfrm>
          <a:prstGeom prst="rect">
            <a:avLst/>
          </a:prstGeom>
          <a:noFill/>
        </p:spPr>
        <p:txBody>
          <a:bodyPr wrap="none" rtlCol="0">
            <a:spAutoFit/>
          </a:bodyPr>
          <a:lstStyle/>
          <a:p>
            <a:r>
              <a:rPr lang="de-CH" b="1" u="sng" dirty="0"/>
              <a:t>Training (</a:t>
            </a:r>
            <a:r>
              <a:rPr lang="de-CH" b="1" u="sng" dirty="0" err="1"/>
              <a:t>oversampling</a:t>
            </a:r>
            <a:r>
              <a:rPr lang="de-CH" b="1" u="sng" dirty="0"/>
              <a:t>)</a:t>
            </a:r>
          </a:p>
        </p:txBody>
      </p:sp>
      <p:sp>
        <p:nvSpPr>
          <p:cNvPr id="7" name="TextBox 6">
            <a:extLst>
              <a:ext uri="{FF2B5EF4-FFF2-40B4-BE49-F238E27FC236}">
                <a16:creationId xmlns:a16="http://schemas.microsoft.com/office/drawing/2014/main" id="{567C5D85-F78F-B8D9-11D5-5352B47F4747}"/>
              </a:ext>
            </a:extLst>
          </p:cNvPr>
          <p:cNvSpPr txBox="1"/>
          <p:nvPr/>
        </p:nvSpPr>
        <p:spPr>
          <a:xfrm>
            <a:off x="8766199" y="638175"/>
            <a:ext cx="851452" cy="369332"/>
          </a:xfrm>
          <a:prstGeom prst="rect">
            <a:avLst/>
          </a:prstGeom>
          <a:noFill/>
        </p:spPr>
        <p:txBody>
          <a:bodyPr wrap="none" rtlCol="0">
            <a:spAutoFit/>
          </a:bodyPr>
          <a:lstStyle/>
          <a:p>
            <a:r>
              <a:rPr lang="de-CH" b="1" u="sng" dirty="0" err="1"/>
              <a:t>Testing</a:t>
            </a:r>
            <a:endParaRPr lang="de-CH" b="1" u="sng" dirty="0"/>
          </a:p>
        </p:txBody>
      </p:sp>
      <p:cxnSp>
        <p:nvCxnSpPr>
          <p:cNvPr id="8" name="Straight Connector 7">
            <a:extLst>
              <a:ext uri="{FF2B5EF4-FFF2-40B4-BE49-F238E27FC236}">
                <a16:creationId xmlns:a16="http://schemas.microsoft.com/office/drawing/2014/main" id="{954182B8-4B55-BA8F-0EBA-80B55F65B5E3}"/>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CD63770-ED40-2570-2593-19254ECB803C}"/>
              </a:ext>
            </a:extLst>
          </p:cNvPr>
          <p:cNvSpPr txBox="1"/>
          <p:nvPr/>
        </p:nvSpPr>
        <p:spPr>
          <a:xfrm>
            <a:off x="0" y="-19566"/>
            <a:ext cx="4762500" cy="400110"/>
          </a:xfrm>
          <a:prstGeom prst="rect">
            <a:avLst/>
          </a:prstGeom>
          <a:noFill/>
        </p:spPr>
        <p:txBody>
          <a:bodyPr wrap="square">
            <a:spAutoFit/>
          </a:bodyPr>
          <a:lstStyle/>
          <a:p>
            <a:r>
              <a:rPr lang="de-CH" sz="2000" b="1" dirty="0" err="1"/>
              <a:t>Loan</a:t>
            </a:r>
            <a:r>
              <a:rPr lang="de-CH" sz="2000" b="1" dirty="0"/>
              <a:t> </a:t>
            </a:r>
            <a:r>
              <a:rPr lang="de-CH" sz="2000" b="1" dirty="0" err="1"/>
              <a:t>default</a:t>
            </a:r>
            <a:r>
              <a:rPr lang="de-CH" sz="2000" b="1" dirty="0"/>
              <a:t> </a:t>
            </a:r>
            <a:r>
              <a:rPr lang="de-CH" sz="2000" b="1" dirty="0" err="1"/>
              <a:t>prediction</a:t>
            </a:r>
            <a:endParaRPr lang="de-CH" sz="2000" b="1" dirty="0"/>
          </a:p>
        </p:txBody>
      </p:sp>
      <p:sp>
        <p:nvSpPr>
          <p:cNvPr id="10" name="TextBox 9">
            <a:extLst>
              <a:ext uri="{FF2B5EF4-FFF2-40B4-BE49-F238E27FC236}">
                <a16:creationId xmlns:a16="http://schemas.microsoft.com/office/drawing/2014/main" id="{F69D2FCB-4809-0320-7B90-54E2B323577E}"/>
              </a:ext>
            </a:extLst>
          </p:cNvPr>
          <p:cNvSpPr txBox="1"/>
          <p:nvPr/>
        </p:nvSpPr>
        <p:spPr>
          <a:xfrm>
            <a:off x="9769911" y="-19566"/>
            <a:ext cx="1391856" cy="369332"/>
          </a:xfrm>
          <a:prstGeom prst="rect">
            <a:avLst/>
          </a:prstGeom>
          <a:noFill/>
        </p:spPr>
        <p:txBody>
          <a:bodyPr wrap="none" rtlCol="0">
            <a:spAutoFit/>
          </a:bodyPr>
          <a:lstStyle/>
          <a:p>
            <a:r>
              <a:rPr lang="de-CH" dirty="0"/>
              <a:t>Performance</a:t>
            </a:r>
          </a:p>
        </p:txBody>
      </p:sp>
    </p:spTree>
    <p:extLst>
      <p:ext uri="{BB962C8B-B14F-4D97-AF65-F5344CB8AC3E}">
        <p14:creationId xmlns:p14="http://schemas.microsoft.com/office/powerpoint/2010/main" val="4187989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495F26-B540-CC01-6E67-F2472CAAB4F6}"/>
              </a:ext>
            </a:extLst>
          </p:cNvPr>
          <p:cNvSpPr txBox="1"/>
          <p:nvPr/>
        </p:nvSpPr>
        <p:spPr>
          <a:xfrm>
            <a:off x="4152900" y="571500"/>
            <a:ext cx="2217915" cy="707886"/>
          </a:xfrm>
          <a:prstGeom prst="rect">
            <a:avLst/>
          </a:prstGeom>
          <a:noFill/>
        </p:spPr>
        <p:txBody>
          <a:bodyPr wrap="none" rtlCol="0">
            <a:spAutoFit/>
          </a:bodyPr>
          <a:lstStyle/>
          <a:p>
            <a:r>
              <a:rPr lang="de-CH" sz="4000" b="1" dirty="0"/>
              <a:t>Summary</a:t>
            </a:r>
          </a:p>
        </p:txBody>
      </p:sp>
      <p:sp>
        <p:nvSpPr>
          <p:cNvPr id="3" name="TextBox 2">
            <a:extLst>
              <a:ext uri="{FF2B5EF4-FFF2-40B4-BE49-F238E27FC236}">
                <a16:creationId xmlns:a16="http://schemas.microsoft.com/office/drawing/2014/main" id="{D57B0F28-23D2-8427-3795-A403AFEFCA13}"/>
              </a:ext>
            </a:extLst>
          </p:cNvPr>
          <p:cNvSpPr txBox="1"/>
          <p:nvPr/>
        </p:nvSpPr>
        <p:spPr>
          <a:xfrm>
            <a:off x="2829807" y="2346811"/>
            <a:ext cx="5619750" cy="1477328"/>
          </a:xfrm>
          <a:prstGeom prst="rect">
            <a:avLst/>
          </a:prstGeom>
          <a:noFill/>
        </p:spPr>
        <p:txBody>
          <a:bodyPr wrap="square" rtlCol="0">
            <a:spAutoFit/>
          </a:bodyPr>
          <a:lstStyle/>
          <a:p>
            <a:r>
              <a:rPr lang="de-CH" dirty="0" err="1"/>
              <a:t>We</a:t>
            </a:r>
            <a:r>
              <a:rPr lang="de-CH" dirty="0"/>
              <a:t> </a:t>
            </a:r>
            <a:r>
              <a:rPr lang="de-CH" dirty="0" err="1"/>
              <a:t>presented</a:t>
            </a:r>
            <a:r>
              <a:rPr lang="de-CH" dirty="0"/>
              <a:t> </a:t>
            </a:r>
            <a:r>
              <a:rPr lang="de-CH" dirty="0" err="1"/>
              <a:t>two</a:t>
            </a:r>
            <a:r>
              <a:rPr lang="de-CH" dirty="0"/>
              <a:t> sample </a:t>
            </a:r>
            <a:r>
              <a:rPr lang="de-CH" dirty="0" err="1"/>
              <a:t>applications</a:t>
            </a:r>
            <a:r>
              <a:rPr lang="de-CH" dirty="0"/>
              <a:t> on </a:t>
            </a:r>
            <a:r>
              <a:rPr lang="de-CH" dirty="0" err="1"/>
              <a:t>financial</a:t>
            </a:r>
            <a:r>
              <a:rPr lang="de-CH" dirty="0"/>
              <a:t> </a:t>
            </a:r>
            <a:r>
              <a:rPr lang="de-CH" dirty="0" err="1"/>
              <a:t>data</a:t>
            </a:r>
            <a:r>
              <a:rPr lang="de-CH" dirty="0"/>
              <a:t>. </a:t>
            </a:r>
          </a:p>
          <a:p>
            <a:r>
              <a:rPr lang="de-CH" b="1" dirty="0" err="1">
                <a:solidFill>
                  <a:srgbClr val="FF0000"/>
                </a:solidFill>
              </a:rPr>
              <a:t>Where</a:t>
            </a:r>
            <a:r>
              <a:rPr lang="de-CH" b="1" dirty="0">
                <a:solidFill>
                  <a:srgbClr val="FF0000"/>
                </a:solidFill>
              </a:rPr>
              <a:t> </a:t>
            </a:r>
            <a:r>
              <a:rPr lang="de-CH" b="1" dirty="0" err="1">
                <a:solidFill>
                  <a:srgbClr val="FF0000"/>
                </a:solidFill>
              </a:rPr>
              <a:t>to</a:t>
            </a:r>
            <a:r>
              <a:rPr lang="de-CH" b="1" dirty="0">
                <a:solidFill>
                  <a:srgbClr val="FF0000"/>
                </a:solidFill>
              </a:rPr>
              <a:t> </a:t>
            </a:r>
            <a:r>
              <a:rPr lang="de-CH" b="1" dirty="0" err="1">
                <a:solidFill>
                  <a:srgbClr val="FF0000"/>
                </a:solidFill>
              </a:rPr>
              <a:t>go</a:t>
            </a:r>
            <a:r>
              <a:rPr lang="de-CH" b="1" dirty="0">
                <a:solidFill>
                  <a:srgbClr val="FF0000"/>
                </a:solidFill>
              </a:rPr>
              <a:t> </a:t>
            </a:r>
            <a:r>
              <a:rPr lang="de-CH" b="1" dirty="0" err="1">
                <a:solidFill>
                  <a:srgbClr val="FF0000"/>
                </a:solidFill>
              </a:rPr>
              <a:t>from</a:t>
            </a:r>
            <a:r>
              <a:rPr lang="de-CH" b="1" dirty="0">
                <a:solidFill>
                  <a:srgbClr val="FF0000"/>
                </a:solidFill>
              </a:rPr>
              <a:t> </a:t>
            </a:r>
            <a:r>
              <a:rPr lang="de-CH" b="1" dirty="0" err="1">
                <a:solidFill>
                  <a:srgbClr val="FF0000"/>
                </a:solidFill>
              </a:rPr>
              <a:t>here</a:t>
            </a:r>
            <a:r>
              <a:rPr lang="de-CH" b="1" dirty="0">
                <a:solidFill>
                  <a:srgbClr val="FF0000"/>
                </a:solidFill>
              </a:rPr>
              <a:t>?</a:t>
            </a:r>
          </a:p>
          <a:p>
            <a:r>
              <a:rPr lang="de-CH" dirty="0" err="1"/>
              <a:t>Before</a:t>
            </a:r>
            <a:r>
              <a:rPr lang="de-CH" dirty="0"/>
              <a:t> </a:t>
            </a:r>
            <a:r>
              <a:rPr lang="de-CH" dirty="0" err="1"/>
              <a:t>wasting</a:t>
            </a:r>
            <a:r>
              <a:rPr lang="de-CH" dirty="0"/>
              <a:t> time </a:t>
            </a:r>
            <a:r>
              <a:rPr lang="de-CH" dirty="0" err="1"/>
              <a:t>it</a:t>
            </a:r>
            <a:r>
              <a:rPr lang="de-CH" dirty="0"/>
              <a:t> </a:t>
            </a:r>
            <a:r>
              <a:rPr lang="de-CH" dirty="0" err="1"/>
              <a:t>is</a:t>
            </a:r>
            <a:r>
              <a:rPr lang="de-CH" dirty="0"/>
              <a:t> </a:t>
            </a:r>
            <a:r>
              <a:rPr lang="de-CH" dirty="0" err="1"/>
              <a:t>important</a:t>
            </a:r>
            <a:r>
              <a:rPr lang="de-CH" dirty="0"/>
              <a:t> </a:t>
            </a:r>
            <a:r>
              <a:rPr lang="de-CH" dirty="0" err="1"/>
              <a:t>to</a:t>
            </a:r>
            <a:r>
              <a:rPr lang="de-CH" dirty="0"/>
              <a:t> </a:t>
            </a:r>
            <a:r>
              <a:rPr lang="de-CH" dirty="0" err="1"/>
              <a:t>talk</a:t>
            </a:r>
            <a:r>
              <a:rPr lang="de-CH" dirty="0"/>
              <a:t> </a:t>
            </a:r>
            <a:r>
              <a:rPr lang="de-CH" dirty="0" err="1"/>
              <a:t>now</a:t>
            </a:r>
            <a:r>
              <a:rPr lang="de-CH" dirty="0"/>
              <a:t> </a:t>
            </a:r>
            <a:r>
              <a:rPr lang="de-CH" dirty="0" err="1"/>
              <a:t>with</a:t>
            </a:r>
            <a:r>
              <a:rPr lang="de-CH" dirty="0"/>
              <a:t> bank-</a:t>
            </a:r>
            <a:r>
              <a:rPr lang="de-CH" dirty="0" err="1"/>
              <a:t>experts</a:t>
            </a:r>
            <a:r>
              <a:rPr lang="de-CH" dirty="0"/>
              <a:t> on </a:t>
            </a:r>
            <a:r>
              <a:rPr lang="de-CH" dirty="0" err="1"/>
              <a:t>what</a:t>
            </a:r>
            <a:r>
              <a:rPr lang="de-CH" dirty="0"/>
              <a:t> </a:t>
            </a:r>
            <a:r>
              <a:rPr lang="de-CH" dirty="0" err="1"/>
              <a:t>could</a:t>
            </a:r>
            <a:r>
              <a:rPr lang="de-CH" dirty="0"/>
              <a:t> </a:t>
            </a:r>
            <a:r>
              <a:rPr lang="de-CH" dirty="0" err="1"/>
              <a:t>be</a:t>
            </a:r>
            <a:r>
              <a:rPr lang="de-CH" dirty="0"/>
              <a:t> </a:t>
            </a:r>
            <a:r>
              <a:rPr lang="de-CH" dirty="0" err="1"/>
              <a:t>interesting</a:t>
            </a:r>
            <a:r>
              <a:rPr lang="de-CH" dirty="0"/>
              <a:t> </a:t>
            </a:r>
            <a:r>
              <a:rPr lang="de-CH" dirty="0" err="1"/>
              <a:t>for</a:t>
            </a:r>
            <a:r>
              <a:rPr lang="de-CH" dirty="0"/>
              <a:t> </a:t>
            </a:r>
            <a:r>
              <a:rPr lang="de-CH" dirty="0" err="1"/>
              <a:t>our</a:t>
            </a:r>
            <a:r>
              <a:rPr lang="de-CH" dirty="0"/>
              <a:t> </a:t>
            </a:r>
            <a:r>
              <a:rPr lang="de-CH" dirty="0" err="1"/>
              <a:t>costumers</a:t>
            </a:r>
            <a:r>
              <a:rPr lang="de-CH" dirty="0"/>
              <a:t>.  </a:t>
            </a:r>
          </a:p>
          <a:p>
            <a:endParaRPr lang="de-CH" b="1" dirty="0">
              <a:solidFill>
                <a:srgbClr val="FF0000"/>
              </a:solidFill>
            </a:endParaRPr>
          </a:p>
        </p:txBody>
      </p:sp>
    </p:spTree>
    <p:extLst>
      <p:ext uri="{BB962C8B-B14F-4D97-AF65-F5344CB8AC3E}">
        <p14:creationId xmlns:p14="http://schemas.microsoft.com/office/powerpoint/2010/main" val="327041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4E9409-08AE-3248-D2CE-8176438FDF05}"/>
              </a:ext>
            </a:extLst>
          </p:cNvPr>
          <p:cNvSpPr txBox="1"/>
          <p:nvPr/>
        </p:nvSpPr>
        <p:spPr>
          <a:xfrm>
            <a:off x="1016000" y="317500"/>
            <a:ext cx="1771639" cy="707886"/>
          </a:xfrm>
          <a:prstGeom prst="rect">
            <a:avLst/>
          </a:prstGeom>
          <a:noFill/>
        </p:spPr>
        <p:txBody>
          <a:bodyPr wrap="none" rtlCol="0">
            <a:spAutoFit/>
          </a:bodyPr>
          <a:lstStyle/>
          <a:p>
            <a:r>
              <a:rPr lang="de-CH" sz="4000" b="1" dirty="0"/>
              <a:t>Outline</a:t>
            </a:r>
          </a:p>
        </p:txBody>
      </p:sp>
      <p:sp>
        <p:nvSpPr>
          <p:cNvPr id="6" name="TextBox 5">
            <a:extLst>
              <a:ext uri="{FF2B5EF4-FFF2-40B4-BE49-F238E27FC236}">
                <a16:creationId xmlns:a16="http://schemas.microsoft.com/office/drawing/2014/main" id="{7E8CF046-7D33-0081-F33A-4F1E2EC21E7C}"/>
              </a:ext>
            </a:extLst>
          </p:cNvPr>
          <p:cNvSpPr txBox="1"/>
          <p:nvPr/>
        </p:nvSpPr>
        <p:spPr>
          <a:xfrm>
            <a:off x="1511300" y="1485900"/>
            <a:ext cx="6634893" cy="3539430"/>
          </a:xfrm>
          <a:prstGeom prst="rect">
            <a:avLst/>
          </a:prstGeom>
          <a:noFill/>
        </p:spPr>
        <p:txBody>
          <a:bodyPr wrap="none" rtlCol="0">
            <a:spAutoFit/>
          </a:bodyPr>
          <a:lstStyle/>
          <a:p>
            <a:pPr marL="285750" indent="-285750">
              <a:buFontTx/>
              <a:buChar char="-"/>
            </a:pPr>
            <a:r>
              <a:rPr lang="de-CH" sz="2800" dirty="0" err="1"/>
              <a:t>Full</a:t>
            </a:r>
            <a:r>
              <a:rPr lang="de-CH" sz="2800" dirty="0"/>
              <a:t> </a:t>
            </a:r>
            <a:r>
              <a:rPr lang="de-CH" sz="2800" dirty="0" err="1"/>
              <a:t>data</a:t>
            </a:r>
            <a:r>
              <a:rPr lang="de-CH" sz="2800" dirty="0"/>
              <a:t> </a:t>
            </a:r>
            <a:r>
              <a:rPr lang="de-CH" sz="2800" dirty="0" err="1"/>
              <a:t>pipeline</a:t>
            </a:r>
            <a:r>
              <a:rPr lang="de-CH" sz="2800" dirty="0"/>
              <a:t> </a:t>
            </a:r>
            <a:r>
              <a:rPr lang="de-CH" sz="2800" dirty="0" err="1"/>
              <a:t>with</a:t>
            </a:r>
            <a:r>
              <a:rPr lang="de-CH" sz="2800" dirty="0"/>
              <a:t> </a:t>
            </a:r>
            <a:r>
              <a:rPr lang="de-CH" sz="2800" dirty="0" err="1"/>
              <a:t>correlation</a:t>
            </a:r>
            <a:r>
              <a:rPr lang="de-CH" sz="2800" dirty="0"/>
              <a:t> and </a:t>
            </a:r>
            <a:r>
              <a:rPr lang="de-CH" sz="2800" dirty="0" err="1"/>
              <a:t>VaR</a:t>
            </a:r>
            <a:endParaRPr lang="de-CH" sz="2800" dirty="0"/>
          </a:p>
          <a:p>
            <a:pPr marL="285750" indent="-285750">
              <a:buFontTx/>
              <a:buChar char="-"/>
            </a:pPr>
            <a:endParaRPr lang="de-CH" sz="2800" dirty="0"/>
          </a:p>
          <a:p>
            <a:pPr marL="285750" indent="-285750">
              <a:buFontTx/>
              <a:buChar char="-"/>
            </a:pPr>
            <a:endParaRPr lang="de-CH" sz="2800" dirty="0"/>
          </a:p>
          <a:p>
            <a:pPr marL="285750" indent="-285750">
              <a:buFontTx/>
              <a:buChar char="-"/>
            </a:pPr>
            <a:endParaRPr lang="de-CH" sz="2800" dirty="0"/>
          </a:p>
          <a:p>
            <a:pPr marL="285750" indent="-285750">
              <a:buFontTx/>
              <a:buChar char="-"/>
            </a:pPr>
            <a:endParaRPr lang="de-CH" sz="2800" dirty="0"/>
          </a:p>
          <a:p>
            <a:pPr marL="285750" indent="-285750">
              <a:buFontTx/>
              <a:buChar char="-"/>
            </a:pPr>
            <a:endParaRPr lang="de-CH" sz="2800" dirty="0"/>
          </a:p>
          <a:p>
            <a:pPr marL="285750" indent="-285750">
              <a:buFontTx/>
              <a:buChar char="-"/>
            </a:pPr>
            <a:endParaRPr lang="de-CH" sz="2800" dirty="0"/>
          </a:p>
          <a:p>
            <a:pPr marL="285750" indent="-285750">
              <a:buFontTx/>
              <a:buChar char="-"/>
            </a:pPr>
            <a:r>
              <a:rPr lang="de-CH" sz="2800" dirty="0" err="1"/>
              <a:t>Loan</a:t>
            </a:r>
            <a:r>
              <a:rPr lang="de-CH" sz="2800" dirty="0"/>
              <a:t> </a:t>
            </a:r>
            <a:r>
              <a:rPr lang="de-CH" sz="2800" dirty="0" err="1"/>
              <a:t>default</a:t>
            </a:r>
            <a:r>
              <a:rPr lang="de-CH" sz="2800" dirty="0"/>
              <a:t> </a:t>
            </a:r>
            <a:r>
              <a:rPr lang="de-CH" sz="2800" dirty="0" err="1"/>
              <a:t>prediction</a:t>
            </a:r>
            <a:endParaRPr lang="de-CH" sz="2800" dirty="0"/>
          </a:p>
        </p:txBody>
      </p:sp>
      <p:pic>
        <p:nvPicPr>
          <p:cNvPr id="9" name="Picture 8" descr="A picture containing graphical user interface&#10;&#10;Description automatically generated">
            <a:extLst>
              <a:ext uri="{FF2B5EF4-FFF2-40B4-BE49-F238E27FC236}">
                <a16:creationId xmlns:a16="http://schemas.microsoft.com/office/drawing/2014/main" id="{1FF69E22-AE6C-6447-EA15-5B34DB09C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818" y="1025386"/>
            <a:ext cx="3504315" cy="1747079"/>
          </a:xfrm>
          <a:prstGeom prst="rect">
            <a:avLst/>
          </a:prstGeom>
        </p:spPr>
      </p:pic>
      <p:pic>
        <p:nvPicPr>
          <p:cNvPr id="4" name="Picture 3" descr="Graphical user interface, application, website&#10;&#10;Description automatically generated">
            <a:extLst>
              <a:ext uri="{FF2B5EF4-FFF2-40B4-BE49-F238E27FC236}">
                <a16:creationId xmlns:a16="http://schemas.microsoft.com/office/drawing/2014/main" id="{2C7BCD55-400D-4337-5499-17261E16A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851" y="3081324"/>
            <a:ext cx="3504316" cy="3504316"/>
          </a:xfrm>
          <a:prstGeom prst="rect">
            <a:avLst/>
          </a:prstGeom>
        </p:spPr>
      </p:pic>
    </p:spTree>
    <p:extLst>
      <p:ext uri="{BB962C8B-B14F-4D97-AF65-F5344CB8AC3E}">
        <p14:creationId xmlns:p14="http://schemas.microsoft.com/office/powerpoint/2010/main" val="237130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682811-3B9F-0FFF-25E9-F2360C02EE01}"/>
              </a:ext>
            </a:extLst>
          </p:cNvPr>
          <p:cNvSpPr txBox="1"/>
          <p:nvPr/>
        </p:nvSpPr>
        <p:spPr>
          <a:xfrm>
            <a:off x="374650" y="2222500"/>
            <a:ext cx="11442700" cy="923330"/>
          </a:xfrm>
          <a:prstGeom prst="rect">
            <a:avLst/>
          </a:prstGeom>
          <a:noFill/>
        </p:spPr>
        <p:txBody>
          <a:bodyPr wrap="square" rtlCol="0">
            <a:spAutoFit/>
          </a:bodyPr>
          <a:lstStyle/>
          <a:p>
            <a:r>
              <a:rPr lang="de-CH" b="1" dirty="0">
                <a:solidFill>
                  <a:srgbClr val="FF0000"/>
                </a:solidFill>
              </a:rPr>
              <a:t>IMPORTANT</a:t>
            </a:r>
            <a:r>
              <a:rPr lang="de-CH" dirty="0"/>
              <a:t>: In </a:t>
            </a:r>
            <a:r>
              <a:rPr lang="de-CH" dirty="0" err="1"/>
              <a:t>the</a:t>
            </a:r>
            <a:r>
              <a:rPr lang="de-CH" dirty="0"/>
              <a:t> </a:t>
            </a:r>
            <a:r>
              <a:rPr lang="de-CH" dirty="0" err="1"/>
              <a:t>following</a:t>
            </a:r>
            <a:r>
              <a:rPr lang="de-CH" dirty="0"/>
              <a:t> </a:t>
            </a:r>
            <a:r>
              <a:rPr lang="de-CH" dirty="0" err="1"/>
              <a:t>we</a:t>
            </a:r>
            <a:r>
              <a:rPr lang="de-CH" dirty="0"/>
              <a:t> </a:t>
            </a:r>
            <a:r>
              <a:rPr lang="de-CH" dirty="0" err="1"/>
              <a:t>present</a:t>
            </a:r>
            <a:r>
              <a:rPr lang="de-CH" dirty="0"/>
              <a:t> </a:t>
            </a:r>
            <a:r>
              <a:rPr lang="de-CH" dirty="0" err="1"/>
              <a:t>two</a:t>
            </a:r>
            <a:r>
              <a:rPr lang="de-CH" dirty="0"/>
              <a:t> sample </a:t>
            </a:r>
            <a:r>
              <a:rPr lang="de-CH" dirty="0" err="1"/>
              <a:t>applications</a:t>
            </a:r>
            <a:r>
              <a:rPr lang="de-CH" dirty="0"/>
              <a:t> </a:t>
            </a:r>
            <a:r>
              <a:rPr lang="de-CH" dirty="0" err="1"/>
              <a:t>with</a:t>
            </a:r>
            <a:r>
              <a:rPr lang="de-CH" dirty="0"/>
              <a:t> </a:t>
            </a:r>
            <a:r>
              <a:rPr lang="de-CH" dirty="0" err="1"/>
              <a:t>basic</a:t>
            </a:r>
            <a:r>
              <a:rPr lang="de-CH" dirty="0"/>
              <a:t> </a:t>
            </a:r>
            <a:r>
              <a:rPr lang="de-CH" dirty="0" err="1"/>
              <a:t>features</a:t>
            </a:r>
            <a:r>
              <a:rPr lang="de-CH" dirty="0"/>
              <a:t>. These </a:t>
            </a:r>
            <a:r>
              <a:rPr lang="de-CH" dirty="0" err="1"/>
              <a:t>examples</a:t>
            </a:r>
            <a:r>
              <a:rPr lang="de-CH" dirty="0"/>
              <a:t> </a:t>
            </a:r>
            <a:r>
              <a:rPr lang="de-CH" dirty="0" err="1"/>
              <a:t>are</a:t>
            </a:r>
            <a:r>
              <a:rPr lang="de-CH" dirty="0"/>
              <a:t> </a:t>
            </a:r>
            <a:r>
              <a:rPr lang="de-CH" dirty="0" err="1"/>
              <a:t>meant</a:t>
            </a:r>
            <a:r>
              <a:rPr lang="de-CH" dirty="0"/>
              <a:t> </a:t>
            </a:r>
            <a:r>
              <a:rPr lang="de-CH" dirty="0" err="1"/>
              <a:t>to</a:t>
            </a:r>
            <a:r>
              <a:rPr lang="de-CH" dirty="0"/>
              <a:t> </a:t>
            </a:r>
            <a:r>
              <a:rPr lang="de-CH" dirty="0" err="1"/>
              <a:t>show</a:t>
            </a:r>
            <a:r>
              <a:rPr lang="de-CH" dirty="0"/>
              <a:t> </a:t>
            </a:r>
            <a:r>
              <a:rPr lang="de-CH" dirty="0" err="1"/>
              <a:t>our</a:t>
            </a:r>
            <a:r>
              <a:rPr lang="de-CH" dirty="0"/>
              <a:t> </a:t>
            </a:r>
            <a:r>
              <a:rPr lang="de-CH" dirty="0" err="1"/>
              <a:t>adesso</a:t>
            </a:r>
            <a:r>
              <a:rPr lang="de-CH" dirty="0"/>
              <a:t> bank-</a:t>
            </a:r>
            <a:r>
              <a:rPr lang="de-CH" dirty="0" err="1"/>
              <a:t>experts</a:t>
            </a:r>
            <a:r>
              <a:rPr lang="de-CH" dirty="0"/>
              <a:t> </a:t>
            </a:r>
            <a:r>
              <a:rPr lang="de-CH" dirty="0" err="1"/>
              <a:t>some</a:t>
            </a:r>
            <a:r>
              <a:rPr lang="de-CH" dirty="0"/>
              <a:t> </a:t>
            </a:r>
            <a:r>
              <a:rPr lang="de-CH" dirty="0" err="1"/>
              <a:t>examples</a:t>
            </a:r>
            <a:r>
              <a:rPr lang="de-CH" dirty="0"/>
              <a:t> on </a:t>
            </a:r>
            <a:r>
              <a:rPr lang="de-CH" dirty="0" err="1"/>
              <a:t>what</a:t>
            </a:r>
            <a:r>
              <a:rPr lang="de-CH" dirty="0"/>
              <a:t> </a:t>
            </a:r>
            <a:r>
              <a:rPr lang="de-CH" dirty="0" err="1"/>
              <a:t>we</a:t>
            </a:r>
            <a:r>
              <a:rPr lang="de-CH" dirty="0"/>
              <a:t> </a:t>
            </a:r>
            <a:r>
              <a:rPr lang="de-CH" dirty="0" err="1"/>
              <a:t>could</a:t>
            </a:r>
            <a:r>
              <a:rPr lang="de-CH" dirty="0"/>
              <a:t> do </a:t>
            </a:r>
            <a:r>
              <a:rPr lang="de-CH" dirty="0" err="1"/>
              <a:t>as</a:t>
            </a:r>
            <a:r>
              <a:rPr lang="de-CH" dirty="0"/>
              <a:t> a </a:t>
            </a:r>
            <a:r>
              <a:rPr lang="de-CH" dirty="0" err="1"/>
              <a:t>data</a:t>
            </a:r>
            <a:r>
              <a:rPr lang="de-CH" dirty="0"/>
              <a:t> </a:t>
            </a:r>
            <a:r>
              <a:rPr lang="de-CH" dirty="0" err="1"/>
              <a:t>team</a:t>
            </a:r>
            <a:r>
              <a:rPr lang="de-CH" dirty="0"/>
              <a:t>. </a:t>
            </a:r>
            <a:r>
              <a:rPr lang="de-CH" dirty="0" err="1"/>
              <a:t>Once</a:t>
            </a:r>
            <a:r>
              <a:rPr lang="de-CH" dirty="0"/>
              <a:t> </a:t>
            </a:r>
            <a:r>
              <a:rPr lang="de-CH" dirty="0" err="1"/>
              <a:t>we</a:t>
            </a:r>
            <a:r>
              <a:rPr lang="de-CH" dirty="0"/>
              <a:t> </a:t>
            </a:r>
            <a:r>
              <a:rPr lang="de-CH" dirty="0" err="1"/>
              <a:t>know</a:t>
            </a:r>
            <a:r>
              <a:rPr lang="de-CH" dirty="0"/>
              <a:t> </a:t>
            </a:r>
            <a:r>
              <a:rPr lang="de-CH" dirty="0" err="1"/>
              <a:t>what</a:t>
            </a:r>
            <a:r>
              <a:rPr lang="de-CH" dirty="0"/>
              <a:t> </a:t>
            </a:r>
            <a:r>
              <a:rPr lang="de-CH" dirty="0" err="1"/>
              <a:t>is</a:t>
            </a:r>
            <a:r>
              <a:rPr lang="de-CH" dirty="0"/>
              <a:t> </a:t>
            </a:r>
            <a:r>
              <a:rPr lang="de-CH" dirty="0" err="1"/>
              <a:t>important</a:t>
            </a:r>
            <a:r>
              <a:rPr lang="de-CH" dirty="0"/>
              <a:t>/</a:t>
            </a:r>
            <a:r>
              <a:rPr lang="de-CH" dirty="0" err="1"/>
              <a:t>interesting</a:t>
            </a:r>
            <a:r>
              <a:rPr lang="de-CH" dirty="0"/>
              <a:t> </a:t>
            </a:r>
            <a:r>
              <a:rPr lang="de-CH" dirty="0" err="1"/>
              <a:t>for</a:t>
            </a:r>
            <a:r>
              <a:rPr lang="de-CH" dirty="0"/>
              <a:t> </a:t>
            </a:r>
            <a:r>
              <a:rPr lang="de-CH" dirty="0" err="1"/>
              <a:t>our</a:t>
            </a:r>
            <a:r>
              <a:rPr lang="de-CH" dirty="0"/>
              <a:t> </a:t>
            </a:r>
            <a:r>
              <a:rPr lang="de-CH" dirty="0" err="1"/>
              <a:t>costumers</a:t>
            </a:r>
            <a:r>
              <a:rPr lang="de-CH" dirty="0"/>
              <a:t> </a:t>
            </a:r>
            <a:r>
              <a:rPr lang="de-CH" dirty="0" err="1"/>
              <a:t>we</a:t>
            </a:r>
            <a:r>
              <a:rPr lang="de-CH" dirty="0"/>
              <a:t> </a:t>
            </a:r>
            <a:r>
              <a:rPr lang="de-CH" dirty="0" err="1"/>
              <a:t>can</a:t>
            </a:r>
            <a:r>
              <a:rPr lang="de-CH" dirty="0"/>
              <a:t> </a:t>
            </a:r>
            <a:r>
              <a:rPr lang="de-CH" dirty="0" err="1"/>
              <a:t>focus</a:t>
            </a:r>
            <a:r>
              <a:rPr lang="de-CH" dirty="0"/>
              <a:t> </a:t>
            </a:r>
            <a:r>
              <a:rPr lang="de-CH" dirty="0" err="1"/>
              <a:t>there</a:t>
            </a:r>
            <a:r>
              <a:rPr lang="de-CH" dirty="0"/>
              <a:t>.</a:t>
            </a:r>
          </a:p>
        </p:txBody>
      </p:sp>
    </p:spTree>
    <p:extLst>
      <p:ext uri="{BB962C8B-B14F-4D97-AF65-F5344CB8AC3E}">
        <p14:creationId xmlns:p14="http://schemas.microsoft.com/office/powerpoint/2010/main" val="1274642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graphical user interface&#10;&#10;Description automatically generated">
            <a:extLst>
              <a:ext uri="{FF2B5EF4-FFF2-40B4-BE49-F238E27FC236}">
                <a16:creationId xmlns:a16="http://schemas.microsoft.com/office/drawing/2014/main" id="{1FF69E22-AE6C-6447-EA15-5B34DB09C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168" y="1584186"/>
            <a:ext cx="6548032" cy="3264527"/>
          </a:xfrm>
          <a:prstGeom prst="rect">
            <a:avLst/>
          </a:prstGeom>
        </p:spPr>
      </p:pic>
      <p:cxnSp>
        <p:nvCxnSpPr>
          <p:cNvPr id="2" name="Straight Connector 1">
            <a:extLst>
              <a:ext uri="{FF2B5EF4-FFF2-40B4-BE49-F238E27FC236}">
                <a16:creationId xmlns:a16="http://schemas.microsoft.com/office/drawing/2014/main" id="{EA3862A6-3DB3-5A62-4676-B11737C12617}"/>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F7CCB33-553F-C9B4-CDC2-59B9D12A325A}"/>
              </a:ext>
            </a:extLst>
          </p:cNvPr>
          <p:cNvSpPr txBox="1"/>
          <p:nvPr/>
        </p:nvSpPr>
        <p:spPr>
          <a:xfrm>
            <a:off x="0" y="-19566"/>
            <a:ext cx="4762500" cy="400110"/>
          </a:xfrm>
          <a:prstGeom prst="rect">
            <a:avLst/>
          </a:prstGeom>
          <a:noFill/>
        </p:spPr>
        <p:txBody>
          <a:bodyPr wrap="square">
            <a:spAutoFit/>
          </a:bodyPr>
          <a:lstStyle/>
          <a:p>
            <a:r>
              <a:rPr lang="de-CH" sz="2000" b="1" dirty="0" err="1"/>
              <a:t>Full</a:t>
            </a:r>
            <a:r>
              <a:rPr lang="de-CH" sz="2000" b="1" dirty="0"/>
              <a:t> </a:t>
            </a:r>
            <a:r>
              <a:rPr lang="de-CH" sz="2000" b="1" dirty="0" err="1"/>
              <a:t>data</a:t>
            </a:r>
            <a:r>
              <a:rPr lang="de-CH" sz="2000" b="1" dirty="0"/>
              <a:t> </a:t>
            </a:r>
            <a:r>
              <a:rPr lang="de-CH" sz="2000" b="1" dirty="0" err="1"/>
              <a:t>pipeline</a:t>
            </a:r>
            <a:r>
              <a:rPr lang="de-CH" sz="2000" b="1" dirty="0"/>
              <a:t> </a:t>
            </a:r>
            <a:r>
              <a:rPr lang="de-CH" sz="2000" b="1" dirty="0" err="1"/>
              <a:t>with</a:t>
            </a:r>
            <a:r>
              <a:rPr lang="de-CH" sz="2000" b="1" dirty="0"/>
              <a:t> </a:t>
            </a:r>
            <a:r>
              <a:rPr lang="de-CH" sz="2000" b="1" dirty="0" err="1"/>
              <a:t>correlation</a:t>
            </a:r>
            <a:r>
              <a:rPr lang="de-CH" sz="2000" b="1" dirty="0"/>
              <a:t> and </a:t>
            </a:r>
            <a:r>
              <a:rPr lang="de-CH" sz="2000" b="1" dirty="0" err="1"/>
              <a:t>VaR</a:t>
            </a:r>
            <a:endParaRPr lang="de-CH" sz="2000" b="1" dirty="0"/>
          </a:p>
        </p:txBody>
      </p:sp>
    </p:spTree>
    <p:extLst>
      <p:ext uri="{BB962C8B-B14F-4D97-AF65-F5344CB8AC3E}">
        <p14:creationId xmlns:p14="http://schemas.microsoft.com/office/powerpoint/2010/main" val="297963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2CA99D3-1490-A025-1DA4-AECFA75B0091}"/>
              </a:ext>
            </a:extLst>
          </p:cNvPr>
          <p:cNvSpPr txBox="1"/>
          <p:nvPr/>
        </p:nvSpPr>
        <p:spPr>
          <a:xfrm>
            <a:off x="774700" y="1093375"/>
            <a:ext cx="11176000" cy="2031325"/>
          </a:xfrm>
          <a:prstGeom prst="rect">
            <a:avLst/>
          </a:prstGeom>
          <a:noFill/>
        </p:spPr>
        <p:txBody>
          <a:bodyPr wrap="square">
            <a:spAutoFit/>
          </a:bodyPr>
          <a:lstStyle/>
          <a:p>
            <a:r>
              <a:rPr lang="de-CH" b="0" dirty="0" err="1">
                <a:solidFill>
                  <a:srgbClr val="C586C0"/>
                </a:solidFill>
                <a:effectLst/>
                <a:latin typeface="Consolas" panose="020B0609020204030204" pitchFamily="49" charset="0"/>
              </a:rPr>
              <a:t>import</a:t>
            </a:r>
            <a:r>
              <a:rPr lang="de-CH" b="0" dirty="0">
                <a:solidFill>
                  <a:srgbClr val="D4D4D4"/>
                </a:solidFill>
                <a:effectLst/>
                <a:latin typeface="Consolas" panose="020B0609020204030204" pitchFamily="49" charset="0"/>
              </a:rPr>
              <a:t> </a:t>
            </a:r>
            <a:r>
              <a:rPr lang="de-CH" b="0" dirty="0" err="1">
                <a:solidFill>
                  <a:srgbClr val="4EC9B0"/>
                </a:solidFill>
                <a:effectLst/>
                <a:latin typeface="Consolas" panose="020B0609020204030204" pitchFamily="49" charset="0"/>
              </a:rPr>
              <a:t>yfinance</a:t>
            </a:r>
            <a:r>
              <a:rPr lang="de-CH" b="0" dirty="0">
                <a:solidFill>
                  <a:srgbClr val="D4D4D4"/>
                </a:solidFill>
                <a:effectLst/>
                <a:latin typeface="Consolas" panose="020B0609020204030204" pitchFamily="49" charset="0"/>
              </a:rPr>
              <a:t> </a:t>
            </a:r>
            <a:r>
              <a:rPr lang="de-CH" b="0" dirty="0" err="1">
                <a:solidFill>
                  <a:srgbClr val="C586C0"/>
                </a:solidFill>
                <a:effectLst/>
                <a:latin typeface="Consolas" panose="020B0609020204030204" pitchFamily="49" charset="0"/>
              </a:rPr>
              <a:t>as</a:t>
            </a:r>
            <a:r>
              <a:rPr lang="de-CH" b="0" dirty="0">
                <a:solidFill>
                  <a:srgbClr val="D4D4D4"/>
                </a:solidFill>
                <a:effectLst/>
                <a:latin typeface="Consolas" panose="020B0609020204030204" pitchFamily="49" charset="0"/>
              </a:rPr>
              <a:t> </a:t>
            </a:r>
            <a:r>
              <a:rPr lang="de-CH" b="0" dirty="0" err="1">
                <a:solidFill>
                  <a:srgbClr val="4EC9B0"/>
                </a:solidFill>
                <a:effectLst/>
                <a:latin typeface="Consolas" panose="020B0609020204030204" pitchFamily="49" charset="0"/>
              </a:rPr>
              <a:t>yf</a:t>
            </a:r>
            <a:br>
              <a:rPr lang="de-CH" b="0" dirty="0">
                <a:solidFill>
                  <a:srgbClr val="D4D4D4"/>
                </a:solidFill>
                <a:effectLst/>
                <a:latin typeface="Consolas" panose="020B0609020204030204" pitchFamily="49" charset="0"/>
              </a:rPr>
            </a:br>
            <a:r>
              <a:rPr lang="de-CH" b="0" dirty="0" err="1">
                <a:solidFill>
                  <a:srgbClr val="9CDCFE"/>
                </a:solidFill>
                <a:effectLst/>
                <a:latin typeface="Consolas" panose="020B0609020204030204" pitchFamily="49" charset="0"/>
              </a:rPr>
              <a:t>symbol</a:t>
            </a:r>
            <a:r>
              <a:rPr lang="de-CH" b="0" dirty="0">
                <a:solidFill>
                  <a:srgbClr val="D4D4D4"/>
                </a:solidFill>
                <a:effectLst/>
                <a:latin typeface="Consolas" panose="020B0609020204030204" pitchFamily="49" charset="0"/>
              </a:rPr>
              <a:t> = </a:t>
            </a:r>
            <a:r>
              <a:rPr lang="de-CH" b="0" dirty="0">
                <a:solidFill>
                  <a:srgbClr val="CE9178"/>
                </a:solidFill>
                <a:effectLst/>
                <a:latin typeface="Consolas" panose="020B0609020204030204" pitchFamily="49" charset="0"/>
              </a:rPr>
              <a:t>"AAPL"</a:t>
            </a:r>
            <a:endParaRPr lang="de-CH" b="0" dirty="0">
              <a:solidFill>
                <a:srgbClr val="D4D4D4"/>
              </a:solidFill>
              <a:effectLst/>
              <a:latin typeface="Consolas" panose="020B0609020204030204" pitchFamily="49" charset="0"/>
            </a:endParaRPr>
          </a:p>
          <a:p>
            <a:r>
              <a:rPr lang="de-CH" b="0" dirty="0" err="1">
                <a:solidFill>
                  <a:srgbClr val="9CDCFE"/>
                </a:solidFill>
                <a:effectLst/>
                <a:latin typeface="Consolas" panose="020B0609020204030204" pitchFamily="49" charset="0"/>
              </a:rPr>
              <a:t>interval</a:t>
            </a:r>
            <a:r>
              <a:rPr lang="de-CH" b="0" dirty="0">
                <a:solidFill>
                  <a:srgbClr val="D4D4D4"/>
                </a:solidFill>
                <a:effectLst/>
                <a:latin typeface="Consolas" panose="020B0609020204030204" pitchFamily="49" charset="0"/>
              </a:rPr>
              <a:t> = </a:t>
            </a:r>
            <a:r>
              <a:rPr lang="de-CH" b="0" dirty="0">
                <a:solidFill>
                  <a:srgbClr val="CE9178"/>
                </a:solidFill>
                <a:effectLst/>
                <a:latin typeface="Consolas" panose="020B0609020204030204" pitchFamily="49" charset="0"/>
              </a:rPr>
              <a:t>"1d"</a:t>
            </a:r>
            <a:endParaRPr lang="de-CH" b="0" dirty="0">
              <a:solidFill>
                <a:srgbClr val="D4D4D4"/>
              </a:solidFill>
              <a:effectLst/>
              <a:latin typeface="Consolas" panose="020B0609020204030204" pitchFamily="49" charset="0"/>
            </a:endParaRPr>
          </a:p>
          <a:p>
            <a:r>
              <a:rPr lang="de-CH" b="0" dirty="0" err="1">
                <a:solidFill>
                  <a:srgbClr val="9CDCFE"/>
                </a:solidFill>
                <a:effectLst/>
                <a:latin typeface="Consolas" panose="020B0609020204030204" pitchFamily="49" charset="0"/>
              </a:rPr>
              <a:t>str_start</a:t>
            </a:r>
            <a:r>
              <a:rPr lang="de-CH" b="0" dirty="0">
                <a:solidFill>
                  <a:srgbClr val="D4D4D4"/>
                </a:solidFill>
                <a:effectLst/>
                <a:latin typeface="Consolas" panose="020B0609020204030204" pitchFamily="49" charset="0"/>
              </a:rPr>
              <a:t> = </a:t>
            </a:r>
            <a:r>
              <a:rPr lang="de-CH" b="0" dirty="0">
                <a:solidFill>
                  <a:srgbClr val="CE9178"/>
                </a:solidFill>
                <a:effectLst/>
                <a:latin typeface="Consolas" panose="020B0609020204030204" pitchFamily="49" charset="0"/>
              </a:rPr>
              <a:t>"2015-11-17"</a:t>
            </a:r>
            <a:endParaRPr lang="de-CH" b="0" dirty="0">
              <a:solidFill>
                <a:srgbClr val="D4D4D4"/>
              </a:solidFill>
              <a:effectLst/>
              <a:latin typeface="Consolas" panose="020B0609020204030204" pitchFamily="49" charset="0"/>
            </a:endParaRPr>
          </a:p>
          <a:p>
            <a:r>
              <a:rPr lang="de-CH" b="0" dirty="0" err="1">
                <a:solidFill>
                  <a:srgbClr val="9CDCFE"/>
                </a:solidFill>
                <a:effectLst/>
                <a:latin typeface="Consolas" panose="020B0609020204030204" pitchFamily="49" charset="0"/>
              </a:rPr>
              <a:t>str_end</a:t>
            </a:r>
            <a:r>
              <a:rPr lang="de-CH" b="0" dirty="0">
                <a:solidFill>
                  <a:srgbClr val="D4D4D4"/>
                </a:solidFill>
                <a:effectLst/>
                <a:latin typeface="Consolas" panose="020B0609020204030204" pitchFamily="49" charset="0"/>
              </a:rPr>
              <a:t> = </a:t>
            </a:r>
            <a:r>
              <a:rPr lang="de-CH" b="0" dirty="0">
                <a:solidFill>
                  <a:srgbClr val="CE9178"/>
                </a:solidFill>
                <a:effectLst/>
                <a:latin typeface="Consolas" panose="020B0609020204030204" pitchFamily="49" charset="0"/>
              </a:rPr>
              <a:t>"2016-11-17"</a:t>
            </a:r>
            <a:endParaRPr lang="de-CH" b="0" dirty="0">
              <a:solidFill>
                <a:srgbClr val="D4D4D4"/>
              </a:solidFill>
              <a:effectLst/>
              <a:latin typeface="Consolas" panose="020B0609020204030204" pitchFamily="49" charset="0"/>
            </a:endParaRPr>
          </a:p>
          <a:p>
            <a:r>
              <a:rPr lang="de-CH" b="0" dirty="0" err="1">
                <a:solidFill>
                  <a:srgbClr val="9CDCFE"/>
                </a:solidFill>
                <a:effectLst/>
                <a:latin typeface="Consolas" panose="020B0609020204030204" pitchFamily="49" charset="0"/>
              </a:rPr>
              <a:t>df</a:t>
            </a:r>
            <a:r>
              <a:rPr lang="de-CH" b="0" dirty="0">
                <a:solidFill>
                  <a:srgbClr val="D4D4D4"/>
                </a:solidFill>
                <a:effectLst/>
                <a:latin typeface="Consolas" panose="020B0609020204030204" pitchFamily="49" charset="0"/>
              </a:rPr>
              <a:t> = </a:t>
            </a:r>
            <a:r>
              <a:rPr lang="de-CH" b="0" dirty="0" err="1">
                <a:solidFill>
                  <a:srgbClr val="4EC9B0"/>
                </a:solidFill>
                <a:effectLst/>
                <a:latin typeface="Consolas" panose="020B0609020204030204" pitchFamily="49" charset="0"/>
              </a:rPr>
              <a:t>yf</a:t>
            </a:r>
            <a:r>
              <a:rPr lang="de-CH" b="0" dirty="0" err="1">
                <a:solidFill>
                  <a:srgbClr val="D4D4D4"/>
                </a:solidFill>
                <a:effectLst/>
                <a:latin typeface="Consolas" panose="020B0609020204030204" pitchFamily="49" charset="0"/>
              </a:rPr>
              <a:t>.</a:t>
            </a:r>
            <a:r>
              <a:rPr lang="de-CH" b="0" dirty="0" err="1">
                <a:solidFill>
                  <a:srgbClr val="DCDCAA"/>
                </a:solidFill>
                <a:effectLst/>
                <a:latin typeface="Consolas" panose="020B0609020204030204" pitchFamily="49" charset="0"/>
              </a:rPr>
              <a:t>download</a:t>
            </a:r>
            <a:r>
              <a:rPr lang="de-CH" b="0" dirty="0">
                <a:solidFill>
                  <a:srgbClr val="D4D4D4"/>
                </a:solidFill>
                <a:effectLst/>
                <a:latin typeface="Consolas" panose="020B0609020204030204" pitchFamily="49" charset="0"/>
              </a:rPr>
              <a:t>(</a:t>
            </a:r>
            <a:r>
              <a:rPr lang="de-CH" b="0" dirty="0" err="1">
                <a:solidFill>
                  <a:srgbClr val="9CDCFE"/>
                </a:solidFill>
                <a:effectLst/>
                <a:latin typeface="Consolas" panose="020B0609020204030204" pitchFamily="49" charset="0"/>
              </a:rPr>
              <a:t>tickers</a:t>
            </a:r>
            <a:r>
              <a:rPr lang="de-CH" b="0" dirty="0">
                <a:solidFill>
                  <a:srgbClr val="D4D4D4"/>
                </a:solidFill>
                <a:effectLst/>
                <a:latin typeface="Consolas" panose="020B0609020204030204" pitchFamily="49" charset="0"/>
              </a:rPr>
              <a:t> = </a:t>
            </a:r>
            <a:r>
              <a:rPr lang="de-CH" b="0" dirty="0" err="1">
                <a:solidFill>
                  <a:srgbClr val="9CDCFE"/>
                </a:solidFill>
                <a:effectLst/>
                <a:latin typeface="Consolas" panose="020B0609020204030204" pitchFamily="49" charset="0"/>
              </a:rPr>
              <a:t>symbol</a:t>
            </a:r>
            <a:r>
              <a:rPr lang="de-CH" b="0" dirty="0">
                <a:solidFill>
                  <a:srgbClr val="D4D4D4"/>
                </a:solidFill>
                <a:effectLst/>
                <a:latin typeface="Consolas" panose="020B0609020204030204" pitchFamily="49" charset="0"/>
              </a:rPr>
              <a:t>, </a:t>
            </a:r>
            <a:r>
              <a:rPr lang="de-CH" b="0" dirty="0" err="1">
                <a:solidFill>
                  <a:srgbClr val="9CDCFE"/>
                </a:solidFill>
                <a:effectLst/>
                <a:latin typeface="Consolas" panose="020B0609020204030204" pitchFamily="49" charset="0"/>
              </a:rPr>
              <a:t>interval</a:t>
            </a:r>
            <a:r>
              <a:rPr lang="de-CH" b="0" dirty="0">
                <a:solidFill>
                  <a:srgbClr val="D4D4D4"/>
                </a:solidFill>
                <a:effectLst/>
                <a:latin typeface="Consolas" panose="020B0609020204030204" pitchFamily="49" charset="0"/>
              </a:rPr>
              <a:t> = </a:t>
            </a:r>
            <a:r>
              <a:rPr lang="de-CH" b="0" dirty="0" err="1">
                <a:solidFill>
                  <a:srgbClr val="9CDCFE"/>
                </a:solidFill>
                <a:effectLst/>
                <a:latin typeface="Consolas" panose="020B0609020204030204" pitchFamily="49" charset="0"/>
              </a:rPr>
              <a:t>interval</a:t>
            </a:r>
            <a:r>
              <a:rPr lang="de-CH" b="0" dirty="0" err="1">
                <a:solidFill>
                  <a:srgbClr val="D4D4D4"/>
                </a:solidFill>
                <a:effectLst/>
                <a:latin typeface="Consolas" panose="020B0609020204030204" pitchFamily="49" charset="0"/>
              </a:rPr>
              <a:t>,</a:t>
            </a:r>
            <a:r>
              <a:rPr lang="de-CH" b="0" dirty="0" err="1">
                <a:solidFill>
                  <a:srgbClr val="9CDCFE"/>
                </a:solidFill>
                <a:effectLst/>
                <a:latin typeface="Consolas" panose="020B0609020204030204" pitchFamily="49" charset="0"/>
              </a:rPr>
              <a:t>start</a:t>
            </a:r>
            <a:r>
              <a:rPr lang="de-CH" b="0" dirty="0">
                <a:solidFill>
                  <a:srgbClr val="D4D4D4"/>
                </a:solidFill>
                <a:effectLst/>
                <a:latin typeface="Consolas" panose="020B0609020204030204" pitchFamily="49" charset="0"/>
              </a:rPr>
              <a:t>=</a:t>
            </a:r>
            <a:r>
              <a:rPr lang="de-CH" b="0" dirty="0" err="1">
                <a:solidFill>
                  <a:srgbClr val="9CDCFE"/>
                </a:solidFill>
                <a:effectLst/>
                <a:latin typeface="Consolas" panose="020B0609020204030204" pitchFamily="49" charset="0"/>
              </a:rPr>
              <a:t>str_start</a:t>
            </a:r>
            <a:r>
              <a:rPr lang="de-CH" b="0" dirty="0">
                <a:solidFill>
                  <a:srgbClr val="D4D4D4"/>
                </a:solidFill>
                <a:effectLst/>
                <a:latin typeface="Consolas" panose="020B0609020204030204" pitchFamily="49" charset="0"/>
              </a:rPr>
              <a:t>, </a:t>
            </a:r>
            <a:r>
              <a:rPr lang="de-CH" b="0" dirty="0">
                <a:solidFill>
                  <a:srgbClr val="9CDCFE"/>
                </a:solidFill>
                <a:effectLst/>
                <a:latin typeface="Consolas" panose="020B0609020204030204" pitchFamily="49" charset="0"/>
              </a:rPr>
              <a:t>end</a:t>
            </a:r>
            <a:r>
              <a:rPr lang="de-CH" b="0" dirty="0">
                <a:solidFill>
                  <a:srgbClr val="D4D4D4"/>
                </a:solidFill>
                <a:effectLst/>
                <a:latin typeface="Consolas" panose="020B0609020204030204" pitchFamily="49" charset="0"/>
              </a:rPr>
              <a:t>=</a:t>
            </a:r>
            <a:r>
              <a:rPr lang="de-CH" b="0" dirty="0" err="1">
                <a:solidFill>
                  <a:srgbClr val="9CDCFE"/>
                </a:solidFill>
                <a:effectLst/>
                <a:latin typeface="Consolas" panose="020B0609020204030204" pitchFamily="49" charset="0"/>
              </a:rPr>
              <a:t>str_end</a:t>
            </a:r>
            <a:r>
              <a:rPr lang="de-CH" b="0" dirty="0">
                <a:solidFill>
                  <a:srgbClr val="D4D4D4"/>
                </a:solidFill>
                <a:effectLst/>
                <a:latin typeface="Consolas" panose="020B0609020204030204" pitchFamily="49" charset="0"/>
              </a:rPr>
              <a:t>)</a:t>
            </a:r>
          </a:p>
          <a:p>
            <a:r>
              <a:rPr lang="de-CH" b="0" dirty="0" err="1">
                <a:solidFill>
                  <a:srgbClr val="9CDCFE"/>
                </a:solidFill>
                <a:effectLst/>
                <a:latin typeface="Consolas" panose="020B0609020204030204" pitchFamily="49" charset="0"/>
              </a:rPr>
              <a:t>df</a:t>
            </a:r>
            <a:r>
              <a:rPr lang="de-CH" b="0" dirty="0" err="1">
                <a:solidFill>
                  <a:srgbClr val="D4D4D4"/>
                </a:solidFill>
                <a:effectLst/>
                <a:latin typeface="Consolas" panose="020B0609020204030204" pitchFamily="49" charset="0"/>
              </a:rPr>
              <a:t>.</a:t>
            </a:r>
            <a:r>
              <a:rPr lang="de-CH" b="0" dirty="0" err="1">
                <a:solidFill>
                  <a:srgbClr val="DCDCAA"/>
                </a:solidFill>
                <a:effectLst/>
                <a:latin typeface="Consolas" panose="020B0609020204030204" pitchFamily="49" charset="0"/>
              </a:rPr>
              <a:t>head</a:t>
            </a:r>
            <a:r>
              <a:rPr lang="de-CH" b="0" dirty="0">
                <a:solidFill>
                  <a:srgbClr val="D4D4D4"/>
                </a:solidFill>
                <a:effectLst/>
                <a:latin typeface="Consolas" panose="020B0609020204030204" pitchFamily="49" charset="0"/>
              </a:rPr>
              <a:t>()</a:t>
            </a:r>
          </a:p>
        </p:txBody>
      </p:sp>
      <p:pic>
        <p:nvPicPr>
          <p:cNvPr id="10" name="Picture 9">
            <a:extLst>
              <a:ext uri="{FF2B5EF4-FFF2-40B4-BE49-F238E27FC236}">
                <a16:creationId xmlns:a16="http://schemas.microsoft.com/office/drawing/2014/main" id="{6F705857-329E-8466-1D46-B4473DC7776E}"/>
              </a:ext>
            </a:extLst>
          </p:cNvPr>
          <p:cNvPicPr>
            <a:picLocks noChangeAspect="1"/>
          </p:cNvPicPr>
          <p:nvPr/>
        </p:nvPicPr>
        <p:blipFill>
          <a:blip r:embed="rId2"/>
          <a:stretch>
            <a:fillRect/>
          </a:stretch>
        </p:blipFill>
        <p:spPr>
          <a:xfrm>
            <a:off x="1979612" y="3463924"/>
            <a:ext cx="7469188" cy="3088101"/>
          </a:xfrm>
          <a:prstGeom prst="rect">
            <a:avLst/>
          </a:prstGeom>
        </p:spPr>
      </p:pic>
      <p:sp>
        <p:nvSpPr>
          <p:cNvPr id="11" name="TextBox 10">
            <a:extLst>
              <a:ext uri="{FF2B5EF4-FFF2-40B4-BE49-F238E27FC236}">
                <a16:creationId xmlns:a16="http://schemas.microsoft.com/office/drawing/2014/main" id="{F70CE8AA-0FD6-D7EC-8F45-FCD4DFE2717D}"/>
              </a:ext>
            </a:extLst>
          </p:cNvPr>
          <p:cNvSpPr txBox="1"/>
          <p:nvPr/>
        </p:nvSpPr>
        <p:spPr>
          <a:xfrm>
            <a:off x="3054350" y="535102"/>
            <a:ext cx="4753353" cy="369332"/>
          </a:xfrm>
          <a:prstGeom prst="rect">
            <a:avLst/>
          </a:prstGeom>
          <a:noFill/>
        </p:spPr>
        <p:txBody>
          <a:bodyPr wrap="none" rtlCol="0">
            <a:spAutoFit/>
          </a:bodyPr>
          <a:lstStyle/>
          <a:p>
            <a:r>
              <a:rPr lang="de-CH" dirty="0" err="1"/>
              <a:t>We</a:t>
            </a:r>
            <a:r>
              <a:rPr lang="de-CH" dirty="0"/>
              <a:t> </a:t>
            </a:r>
            <a:r>
              <a:rPr lang="de-CH" dirty="0" err="1"/>
              <a:t>obtain</a:t>
            </a:r>
            <a:r>
              <a:rPr lang="de-CH" dirty="0"/>
              <a:t> </a:t>
            </a:r>
            <a:r>
              <a:rPr lang="de-CH" dirty="0" err="1"/>
              <a:t>data</a:t>
            </a:r>
            <a:r>
              <a:rPr lang="de-CH" dirty="0"/>
              <a:t> </a:t>
            </a:r>
            <a:r>
              <a:rPr lang="de-CH" dirty="0" err="1"/>
              <a:t>from</a:t>
            </a:r>
            <a:r>
              <a:rPr lang="de-CH" dirty="0"/>
              <a:t> </a:t>
            </a:r>
            <a:r>
              <a:rPr lang="de-CH" dirty="0" err="1"/>
              <a:t>the</a:t>
            </a:r>
            <a:r>
              <a:rPr lang="de-CH" dirty="0"/>
              <a:t> </a:t>
            </a:r>
            <a:r>
              <a:rPr lang="de-CH" dirty="0" err="1"/>
              <a:t>yahoo-finance</a:t>
            </a:r>
            <a:r>
              <a:rPr lang="de-CH" dirty="0"/>
              <a:t> </a:t>
            </a:r>
            <a:r>
              <a:rPr lang="de-CH" dirty="0" err="1"/>
              <a:t>package</a:t>
            </a:r>
            <a:r>
              <a:rPr lang="de-CH" dirty="0"/>
              <a:t> </a:t>
            </a:r>
          </a:p>
        </p:txBody>
      </p:sp>
      <p:cxnSp>
        <p:nvCxnSpPr>
          <p:cNvPr id="12" name="Straight Connector 11">
            <a:extLst>
              <a:ext uri="{FF2B5EF4-FFF2-40B4-BE49-F238E27FC236}">
                <a16:creationId xmlns:a16="http://schemas.microsoft.com/office/drawing/2014/main" id="{AB9E7253-EF57-6B1A-2C50-21934B25071E}"/>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6056991-BC76-754F-8DB1-6E0103A2550F}"/>
              </a:ext>
            </a:extLst>
          </p:cNvPr>
          <p:cNvSpPr txBox="1"/>
          <p:nvPr/>
        </p:nvSpPr>
        <p:spPr>
          <a:xfrm>
            <a:off x="0" y="-19566"/>
            <a:ext cx="4762500" cy="400110"/>
          </a:xfrm>
          <a:prstGeom prst="rect">
            <a:avLst/>
          </a:prstGeom>
          <a:noFill/>
        </p:spPr>
        <p:txBody>
          <a:bodyPr wrap="square">
            <a:spAutoFit/>
          </a:bodyPr>
          <a:lstStyle/>
          <a:p>
            <a:r>
              <a:rPr lang="de-CH" sz="2000" b="1" dirty="0" err="1"/>
              <a:t>Full</a:t>
            </a:r>
            <a:r>
              <a:rPr lang="de-CH" sz="2000" b="1" dirty="0"/>
              <a:t> </a:t>
            </a:r>
            <a:r>
              <a:rPr lang="de-CH" sz="2000" b="1" dirty="0" err="1"/>
              <a:t>data</a:t>
            </a:r>
            <a:r>
              <a:rPr lang="de-CH" sz="2000" b="1" dirty="0"/>
              <a:t> </a:t>
            </a:r>
            <a:r>
              <a:rPr lang="de-CH" sz="2000" b="1" dirty="0" err="1"/>
              <a:t>pipeline</a:t>
            </a:r>
            <a:r>
              <a:rPr lang="de-CH" sz="2000" b="1" dirty="0"/>
              <a:t> </a:t>
            </a:r>
            <a:r>
              <a:rPr lang="de-CH" sz="2000" b="1" dirty="0" err="1"/>
              <a:t>with</a:t>
            </a:r>
            <a:r>
              <a:rPr lang="de-CH" sz="2000" b="1" dirty="0"/>
              <a:t> </a:t>
            </a:r>
            <a:r>
              <a:rPr lang="de-CH" sz="2000" b="1" dirty="0" err="1"/>
              <a:t>correlation</a:t>
            </a:r>
            <a:r>
              <a:rPr lang="de-CH" sz="2000" b="1" dirty="0"/>
              <a:t> and </a:t>
            </a:r>
            <a:r>
              <a:rPr lang="de-CH" sz="2000" b="1" dirty="0" err="1"/>
              <a:t>VaR</a:t>
            </a:r>
            <a:endParaRPr lang="de-CH" sz="2000" b="1" dirty="0"/>
          </a:p>
        </p:txBody>
      </p:sp>
      <p:sp>
        <p:nvSpPr>
          <p:cNvPr id="14" name="TextBox 13">
            <a:extLst>
              <a:ext uri="{FF2B5EF4-FFF2-40B4-BE49-F238E27FC236}">
                <a16:creationId xmlns:a16="http://schemas.microsoft.com/office/drawing/2014/main" id="{89F60A6A-BC81-4A49-8C28-5DD0CDA4D87F}"/>
              </a:ext>
            </a:extLst>
          </p:cNvPr>
          <p:cNvSpPr txBox="1"/>
          <p:nvPr/>
        </p:nvSpPr>
        <p:spPr>
          <a:xfrm>
            <a:off x="10563911" y="-19566"/>
            <a:ext cx="1583639" cy="369332"/>
          </a:xfrm>
          <a:prstGeom prst="rect">
            <a:avLst/>
          </a:prstGeom>
          <a:noFill/>
        </p:spPr>
        <p:txBody>
          <a:bodyPr wrap="none" rtlCol="0">
            <a:spAutoFit/>
          </a:bodyPr>
          <a:lstStyle/>
          <a:p>
            <a:r>
              <a:rPr lang="de-CH" dirty="0"/>
              <a:t>Data </a:t>
            </a:r>
            <a:r>
              <a:rPr lang="de-CH" dirty="0" err="1"/>
              <a:t>collection</a:t>
            </a:r>
            <a:endParaRPr lang="de-CH" dirty="0"/>
          </a:p>
        </p:txBody>
      </p:sp>
    </p:spTree>
    <p:extLst>
      <p:ext uri="{BB962C8B-B14F-4D97-AF65-F5344CB8AC3E}">
        <p14:creationId xmlns:p14="http://schemas.microsoft.com/office/powerpoint/2010/main" val="3062006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2E26A4-BF08-696B-1CA8-3A8BDD852C5D}"/>
              </a:ext>
            </a:extLst>
          </p:cNvPr>
          <p:cNvPicPr>
            <a:picLocks noChangeAspect="1"/>
          </p:cNvPicPr>
          <p:nvPr/>
        </p:nvPicPr>
        <p:blipFill>
          <a:blip r:embed="rId2"/>
          <a:stretch>
            <a:fillRect/>
          </a:stretch>
        </p:blipFill>
        <p:spPr>
          <a:xfrm>
            <a:off x="227012" y="2223174"/>
            <a:ext cx="5360988" cy="2216476"/>
          </a:xfrm>
          <a:prstGeom prst="rect">
            <a:avLst/>
          </a:prstGeom>
        </p:spPr>
      </p:pic>
      <p:sp>
        <p:nvSpPr>
          <p:cNvPr id="4" name="Rectangle 3">
            <a:extLst>
              <a:ext uri="{FF2B5EF4-FFF2-40B4-BE49-F238E27FC236}">
                <a16:creationId xmlns:a16="http://schemas.microsoft.com/office/drawing/2014/main" id="{25030ADA-84B1-364F-BDDB-703946335DD6}"/>
              </a:ext>
            </a:extLst>
          </p:cNvPr>
          <p:cNvSpPr/>
          <p:nvPr/>
        </p:nvSpPr>
        <p:spPr>
          <a:xfrm>
            <a:off x="6375402" y="2886912"/>
            <a:ext cx="2158998" cy="88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E9178"/>
                </a:solidFill>
                <a:effectLst/>
                <a:latin typeface="Consolas" panose="020B0609020204030204" pitchFamily="49" charset="0"/>
              </a:rPr>
              <a:t>CANDLE_DATA_STG</a:t>
            </a:r>
            <a:endParaRPr lang="de-CH" b="1" dirty="0"/>
          </a:p>
        </p:txBody>
      </p:sp>
      <p:sp>
        <p:nvSpPr>
          <p:cNvPr id="6" name="TextBox 5">
            <a:extLst>
              <a:ext uri="{FF2B5EF4-FFF2-40B4-BE49-F238E27FC236}">
                <a16:creationId xmlns:a16="http://schemas.microsoft.com/office/drawing/2014/main" id="{E4037418-143F-F46F-765E-1F817BF41F20}"/>
              </a:ext>
            </a:extLst>
          </p:cNvPr>
          <p:cNvSpPr txBox="1"/>
          <p:nvPr/>
        </p:nvSpPr>
        <p:spPr>
          <a:xfrm>
            <a:off x="7734300" y="1266736"/>
            <a:ext cx="3467100" cy="1200329"/>
          </a:xfrm>
          <a:prstGeom prst="rect">
            <a:avLst/>
          </a:prstGeom>
          <a:noFill/>
          <a:ln w="25400">
            <a:solidFill>
              <a:schemeClr val="accent1"/>
            </a:solidFill>
          </a:ln>
        </p:spPr>
        <p:txBody>
          <a:bodyPr wrap="square">
            <a:spAutoFit/>
          </a:bodyPr>
          <a:lstStyle/>
          <a:p>
            <a:r>
              <a:rPr lang="en-US" b="0" dirty="0">
                <a:solidFill>
                  <a:srgbClr val="CE9178"/>
                </a:solidFill>
                <a:effectLst/>
                <a:latin typeface="Consolas" panose="020B0609020204030204" pitchFamily="49" charset="0"/>
              </a:rPr>
              <a:t>merge</a:t>
            </a:r>
            <a:endParaRPr lang="en-US" b="0" dirty="0">
              <a:solidFill>
                <a:srgbClr val="D4D4D4"/>
              </a:solidFill>
              <a:effectLst/>
              <a:latin typeface="Consolas" panose="020B0609020204030204" pitchFamily="49" charset="0"/>
            </a:endParaRPr>
          </a:p>
          <a:p>
            <a:r>
              <a:rPr lang="en-US" b="0" dirty="0">
                <a:solidFill>
                  <a:srgbClr val="CE9178"/>
                </a:solidFill>
                <a:effectLst/>
                <a:latin typeface="Consolas" panose="020B0609020204030204" pitchFamily="49" charset="0"/>
              </a:rPr>
              <a:t>CANDLE_DATA as target</a:t>
            </a:r>
            <a:endParaRPr lang="en-US" b="0" dirty="0">
              <a:solidFill>
                <a:srgbClr val="D4D4D4"/>
              </a:solidFill>
              <a:effectLst/>
              <a:latin typeface="Consolas" panose="020B0609020204030204" pitchFamily="49" charset="0"/>
            </a:endParaRPr>
          </a:p>
          <a:p>
            <a:r>
              <a:rPr lang="en-US" b="0" dirty="0">
                <a:solidFill>
                  <a:srgbClr val="CE9178"/>
                </a:solidFill>
                <a:effectLst/>
                <a:latin typeface="Consolas" panose="020B0609020204030204" pitchFamily="49" charset="0"/>
              </a:rPr>
              <a:t>using</a:t>
            </a:r>
            <a:endParaRPr lang="en-US" b="0" dirty="0">
              <a:solidFill>
                <a:srgbClr val="D4D4D4"/>
              </a:solidFill>
              <a:effectLst/>
              <a:latin typeface="Consolas" panose="020B0609020204030204" pitchFamily="49" charset="0"/>
            </a:endParaRPr>
          </a:p>
          <a:p>
            <a:r>
              <a:rPr lang="en-US" b="0" dirty="0">
                <a:solidFill>
                  <a:srgbClr val="CE9178"/>
                </a:solidFill>
                <a:effectLst/>
                <a:latin typeface="Consolas" panose="020B0609020204030204" pitchFamily="49" charset="0"/>
              </a:rPr>
              <a:t>CANDLE_DATA_STG as source</a:t>
            </a:r>
            <a:endParaRPr lang="en-US" b="0" dirty="0">
              <a:solidFill>
                <a:srgbClr val="D4D4D4"/>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F442058E-6BAE-094D-49E7-641EEA29F591}"/>
              </a:ext>
            </a:extLst>
          </p:cNvPr>
          <p:cNvSpPr/>
          <p:nvPr/>
        </p:nvSpPr>
        <p:spPr>
          <a:xfrm>
            <a:off x="9302750" y="2886912"/>
            <a:ext cx="2158998" cy="88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E9178"/>
                </a:solidFill>
                <a:effectLst/>
                <a:latin typeface="Consolas" panose="020B0609020204030204" pitchFamily="49" charset="0"/>
              </a:rPr>
              <a:t>CANDLE_DATA</a:t>
            </a:r>
            <a:endParaRPr lang="de-CH" b="1" dirty="0"/>
          </a:p>
        </p:txBody>
      </p:sp>
      <p:cxnSp>
        <p:nvCxnSpPr>
          <p:cNvPr id="11" name="Straight Arrow Connector 10">
            <a:extLst>
              <a:ext uri="{FF2B5EF4-FFF2-40B4-BE49-F238E27FC236}">
                <a16:creationId xmlns:a16="http://schemas.microsoft.com/office/drawing/2014/main" id="{F3E29AEE-3169-EAC5-7215-9613562C1CB1}"/>
              </a:ext>
            </a:extLst>
          </p:cNvPr>
          <p:cNvCxnSpPr/>
          <p:nvPr/>
        </p:nvCxnSpPr>
        <p:spPr>
          <a:xfrm>
            <a:off x="5676900" y="3331412"/>
            <a:ext cx="5715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DDDA20C-7774-8355-2384-532DC73CB49F}"/>
              </a:ext>
            </a:extLst>
          </p:cNvPr>
          <p:cNvCxnSpPr/>
          <p:nvPr/>
        </p:nvCxnSpPr>
        <p:spPr>
          <a:xfrm>
            <a:off x="8655050" y="3331412"/>
            <a:ext cx="5715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3B5B436-05EF-451A-F2AD-C0F6F3C1195C}"/>
              </a:ext>
            </a:extLst>
          </p:cNvPr>
          <p:cNvSpPr txBox="1"/>
          <p:nvPr/>
        </p:nvSpPr>
        <p:spPr>
          <a:xfrm>
            <a:off x="1581150" y="5406598"/>
            <a:ext cx="10566400" cy="369332"/>
          </a:xfrm>
          <a:prstGeom prst="rect">
            <a:avLst/>
          </a:prstGeom>
          <a:noFill/>
          <a:ln w="25400">
            <a:solidFill>
              <a:schemeClr val="accent1"/>
            </a:solidFill>
          </a:ln>
        </p:spPr>
        <p:txBody>
          <a:bodyPr wrap="square">
            <a:spAutoFit/>
          </a:bodyPr>
          <a:lstStyle/>
          <a:p>
            <a:r>
              <a:rPr lang="en-US" b="0" dirty="0" err="1">
                <a:solidFill>
                  <a:srgbClr val="9CDCFE"/>
                </a:solidFill>
                <a:effectLst/>
                <a:latin typeface="Consolas" panose="020B0609020204030204" pitchFamily="49" charset="0"/>
              </a:rPr>
              <a:t>df</a:t>
            </a:r>
            <a:r>
              <a:rPr lang="en-US" b="0" dirty="0" err="1">
                <a:solidFill>
                  <a:srgbClr val="D4D4D4"/>
                </a:solidFill>
                <a:effectLst/>
                <a:latin typeface="Consolas" panose="020B0609020204030204" pitchFamily="49" charset="0"/>
              </a:rPr>
              <a:t>.to_sql</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table_name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"_STG"</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if_exists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replace'</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con</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eng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index</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False</a:t>
            </a:r>
            <a:r>
              <a:rPr lang="en-US" b="0" dirty="0">
                <a:solidFill>
                  <a:srgbClr val="D4D4D4"/>
                </a:solidFill>
                <a:effectLst/>
                <a:latin typeface="Consolas" panose="020B0609020204030204" pitchFamily="49" charset="0"/>
              </a:rPr>
              <a:t>)</a:t>
            </a:r>
          </a:p>
        </p:txBody>
      </p:sp>
      <p:cxnSp>
        <p:nvCxnSpPr>
          <p:cNvPr id="16" name="Straight Arrow Connector 15">
            <a:extLst>
              <a:ext uri="{FF2B5EF4-FFF2-40B4-BE49-F238E27FC236}">
                <a16:creationId xmlns:a16="http://schemas.microsoft.com/office/drawing/2014/main" id="{40EDB3D6-017F-7534-184A-AA10EF91F2DA}"/>
              </a:ext>
            </a:extLst>
          </p:cNvPr>
          <p:cNvCxnSpPr/>
          <p:nvPr/>
        </p:nvCxnSpPr>
        <p:spPr>
          <a:xfrm>
            <a:off x="8940800" y="2467065"/>
            <a:ext cx="0" cy="682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1E18E6C-F9FD-173D-823E-C62D0EC131D0}"/>
              </a:ext>
            </a:extLst>
          </p:cNvPr>
          <p:cNvCxnSpPr>
            <a:cxnSpLocks/>
          </p:cNvCxnSpPr>
          <p:nvPr/>
        </p:nvCxnSpPr>
        <p:spPr>
          <a:xfrm flipV="1">
            <a:off x="5962650" y="3490867"/>
            <a:ext cx="0" cy="1915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619341A-A21B-E542-525A-AEE8A0143FA3}"/>
              </a:ext>
            </a:extLst>
          </p:cNvPr>
          <p:cNvSpPr txBox="1"/>
          <p:nvPr/>
        </p:nvSpPr>
        <p:spPr>
          <a:xfrm>
            <a:off x="1530570" y="933060"/>
            <a:ext cx="4717830" cy="646331"/>
          </a:xfrm>
          <a:prstGeom prst="rect">
            <a:avLst/>
          </a:prstGeom>
          <a:noFill/>
        </p:spPr>
        <p:txBody>
          <a:bodyPr wrap="none" rtlCol="0">
            <a:spAutoFit/>
          </a:bodyPr>
          <a:lstStyle/>
          <a:p>
            <a:r>
              <a:rPr lang="de-CH" b="1" dirty="0">
                <a:solidFill>
                  <a:srgbClr val="FF0000"/>
                </a:solidFill>
              </a:rPr>
              <a:t>In all </a:t>
            </a:r>
            <a:r>
              <a:rPr lang="de-CH" b="1" dirty="0" err="1">
                <a:solidFill>
                  <a:srgbClr val="FF0000"/>
                </a:solidFill>
              </a:rPr>
              <a:t>steps</a:t>
            </a:r>
            <a:r>
              <a:rPr lang="de-CH" b="1" dirty="0">
                <a:solidFill>
                  <a:srgbClr val="FF0000"/>
                </a:solidFill>
              </a:rPr>
              <a:t> </a:t>
            </a:r>
            <a:r>
              <a:rPr lang="de-CH" b="1" dirty="0" err="1">
                <a:solidFill>
                  <a:srgbClr val="FF0000"/>
                </a:solidFill>
              </a:rPr>
              <a:t>we</a:t>
            </a:r>
            <a:r>
              <a:rPr lang="de-CH" b="1" dirty="0">
                <a:solidFill>
                  <a:srgbClr val="FF0000"/>
                </a:solidFill>
              </a:rPr>
              <a:t> </a:t>
            </a:r>
            <a:r>
              <a:rPr lang="de-CH" b="1" dirty="0" err="1">
                <a:solidFill>
                  <a:srgbClr val="FF0000"/>
                </a:solidFill>
              </a:rPr>
              <a:t>initially</a:t>
            </a:r>
            <a:r>
              <a:rPr lang="de-CH" b="1" dirty="0">
                <a:solidFill>
                  <a:srgbClr val="FF0000"/>
                </a:solidFill>
              </a:rPr>
              <a:t> </a:t>
            </a:r>
            <a:r>
              <a:rPr lang="de-CH" b="1" dirty="0" err="1">
                <a:solidFill>
                  <a:srgbClr val="FF0000"/>
                </a:solidFill>
              </a:rPr>
              <a:t>write</a:t>
            </a:r>
            <a:r>
              <a:rPr lang="de-CH" b="1" dirty="0">
                <a:solidFill>
                  <a:srgbClr val="FF0000"/>
                </a:solidFill>
              </a:rPr>
              <a:t> </a:t>
            </a:r>
            <a:r>
              <a:rPr lang="de-CH" b="1" dirty="0" err="1">
                <a:solidFill>
                  <a:srgbClr val="FF0000"/>
                </a:solidFill>
              </a:rPr>
              <a:t>into</a:t>
            </a:r>
            <a:r>
              <a:rPr lang="de-CH" b="1" dirty="0">
                <a:solidFill>
                  <a:srgbClr val="FF0000"/>
                </a:solidFill>
              </a:rPr>
              <a:t> a </a:t>
            </a:r>
            <a:r>
              <a:rPr lang="de-CH" b="1" dirty="0" err="1">
                <a:solidFill>
                  <a:srgbClr val="FF0000"/>
                </a:solidFill>
              </a:rPr>
              <a:t>staging</a:t>
            </a:r>
            <a:r>
              <a:rPr lang="de-CH" b="1" dirty="0">
                <a:solidFill>
                  <a:srgbClr val="FF0000"/>
                </a:solidFill>
              </a:rPr>
              <a:t> </a:t>
            </a:r>
            <a:r>
              <a:rPr lang="de-CH" b="1" dirty="0" err="1">
                <a:solidFill>
                  <a:srgbClr val="FF0000"/>
                </a:solidFill>
              </a:rPr>
              <a:t>table</a:t>
            </a:r>
            <a:endParaRPr lang="de-CH" b="1" dirty="0">
              <a:solidFill>
                <a:srgbClr val="FF0000"/>
              </a:solidFill>
            </a:endParaRPr>
          </a:p>
          <a:p>
            <a:r>
              <a:rPr lang="de-CH" b="1" dirty="0">
                <a:solidFill>
                  <a:srgbClr val="FF0000"/>
                </a:solidFill>
              </a:rPr>
              <a:t>and </a:t>
            </a:r>
            <a:r>
              <a:rPr lang="de-CH" b="1" dirty="0" err="1">
                <a:solidFill>
                  <a:srgbClr val="FF0000"/>
                </a:solidFill>
              </a:rPr>
              <a:t>merge</a:t>
            </a:r>
            <a:r>
              <a:rPr lang="de-CH" b="1" dirty="0">
                <a:solidFill>
                  <a:srgbClr val="FF0000"/>
                </a:solidFill>
              </a:rPr>
              <a:t> </a:t>
            </a:r>
            <a:r>
              <a:rPr lang="de-CH" b="1" dirty="0" err="1">
                <a:solidFill>
                  <a:srgbClr val="FF0000"/>
                </a:solidFill>
              </a:rPr>
              <a:t>from</a:t>
            </a:r>
            <a:r>
              <a:rPr lang="de-CH" b="1" dirty="0">
                <a:solidFill>
                  <a:srgbClr val="FF0000"/>
                </a:solidFill>
              </a:rPr>
              <a:t> </a:t>
            </a:r>
            <a:r>
              <a:rPr lang="de-CH" b="1" dirty="0" err="1">
                <a:solidFill>
                  <a:srgbClr val="FF0000"/>
                </a:solidFill>
              </a:rPr>
              <a:t>there</a:t>
            </a:r>
            <a:r>
              <a:rPr lang="de-CH" b="1" dirty="0">
                <a:solidFill>
                  <a:srgbClr val="FF0000"/>
                </a:solidFill>
              </a:rPr>
              <a:t> in </a:t>
            </a:r>
            <a:r>
              <a:rPr lang="de-CH" b="1" dirty="0" err="1">
                <a:solidFill>
                  <a:srgbClr val="FF0000"/>
                </a:solidFill>
              </a:rPr>
              <a:t>the</a:t>
            </a:r>
            <a:r>
              <a:rPr lang="de-CH" b="1" dirty="0">
                <a:solidFill>
                  <a:srgbClr val="FF0000"/>
                </a:solidFill>
              </a:rPr>
              <a:t> </a:t>
            </a:r>
            <a:r>
              <a:rPr lang="de-CH" b="1" dirty="0" err="1">
                <a:solidFill>
                  <a:srgbClr val="FF0000"/>
                </a:solidFill>
              </a:rPr>
              <a:t>target</a:t>
            </a:r>
            <a:r>
              <a:rPr lang="de-CH" b="1" dirty="0">
                <a:solidFill>
                  <a:srgbClr val="FF0000"/>
                </a:solidFill>
              </a:rPr>
              <a:t> </a:t>
            </a:r>
            <a:r>
              <a:rPr lang="de-CH" b="1" dirty="0" err="1">
                <a:solidFill>
                  <a:srgbClr val="FF0000"/>
                </a:solidFill>
              </a:rPr>
              <a:t>table</a:t>
            </a:r>
            <a:r>
              <a:rPr lang="de-CH" b="1" dirty="0">
                <a:solidFill>
                  <a:srgbClr val="FF0000"/>
                </a:solidFill>
              </a:rPr>
              <a:t>.</a:t>
            </a:r>
          </a:p>
        </p:txBody>
      </p:sp>
      <p:cxnSp>
        <p:nvCxnSpPr>
          <p:cNvPr id="20" name="Straight Connector 19">
            <a:extLst>
              <a:ext uri="{FF2B5EF4-FFF2-40B4-BE49-F238E27FC236}">
                <a16:creationId xmlns:a16="http://schemas.microsoft.com/office/drawing/2014/main" id="{16E53B25-1E10-0C5B-0364-899038FEDE3D}"/>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AD5C96D-19D1-E008-00FC-5592876DA36F}"/>
              </a:ext>
            </a:extLst>
          </p:cNvPr>
          <p:cNvSpPr txBox="1"/>
          <p:nvPr/>
        </p:nvSpPr>
        <p:spPr>
          <a:xfrm>
            <a:off x="0" y="-19566"/>
            <a:ext cx="4762500" cy="400110"/>
          </a:xfrm>
          <a:prstGeom prst="rect">
            <a:avLst/>
          </a:prstGeom>
          <a:noFill/>
        </p:spPr>
        <p:txBody>
          <a:bodyPr wrap="square">
            <a:spAutoFit/>
          </a:bodyPr>
          <a:lstStyle/>
          <a:p>
            <a:r>
              <a:rPr lang="de-CH" sz="2000" b="1" dirty="0" err="1"/>
              <a:t>Full</a:t>
            </a:r>
            <a:r>
              <a:rPr lang="de-CH" sz="2000" b="1" dirty="0"/>
              <a:t> </a:t>
            </a:r>
            <a:r>
              <a:rPr lang="de-CH" sz="2000" b="1" dirty="0" err="1"/>
              <a:t>data</a:t>
            </a:r>
            <a:r>
              <a:rPr lang="de-CH" sz="2000" b="1" dirty="0"/>
              <a:t> </a:t>
            </a:r>
            <a:r>
              <a:rPr lang="de-CH" sz="2000" b="1" dirty="0" err="1"/>
              <a:t>pipeline</a:t>
            </a:r>
            <a:r>
              <a:rPr lang="de-CH" sz="2000" b="1" dirty="0"/>
              <a:t> </a:t>
            </a:r>
            <a:r>
              <a:rPr lang="de-CH" sz="2000" b="1" dirty="0" err="1"/>
              <a:t>with</a:t>
            </a:r>
            <a:r>
              <a:rPr lang="de-CH" sz="2000" b="1" dirty="0"/>
              <a:t> </a:t>
            </a:r>
            <a:r>
              <a:rPr lang="de-CH" sz="2000" b="1" dirty="0" err="1"/>
              <a:t>correlation</a:t>
            </a:r>
            <a:r>
              <a:rPr lang="de-CH" sz="2000" b="1" dirty="0"/>
              <a:t> and </a:t>
            </a:r>
            <a:r>
              <a:rPr lang="de-CH" sz="2000" b="1" dirty="0" err="1"/>
              <a:t>VaR</a:t>
            </a:r>
            <a:endParaRPr lang="de-CH" sz="2000" b="1" dirty="0"/>
          </a:p>
        </p:txBody>
      </p:sp>
      <p:sp>
        <p:nvSpPr>
          <p:cNvPr id="22" name="TextBox 21">
            <a:extLst>
              <a:ext uri="{FF2B5EF4-FFF2-40B4-BE49-F238E27FC236}">
                <a16:creationId xmlns:a16="http://schemas.microsoft.com/office/drawing/2014/main" id="{FAD7A8F7-E050-70EF-227E-032632A39381}"/>
              </a:ext>
            </a:extLst>
          </p:cNvPr>
          <p:cNvSpPr txBox="1"/>
          <p:nvPr/>
        </p:nvSpPr>
        <p:spPr>
          <a:xfrm>
            <a:off x="11089375" y="-19566"/>
            <a:ext cx="1058175" cy="369332"/>
          </a:xfrm>
          <a:prstGeom prst="rect">
            <a:avLst/>
          </a:prstGeom>
          <a:noFill/>
        </p:spPr>
        <p:txBody>
          <a:bodyPr wrap="none" rtlCol="0">
            <a:spAutoFit/>
          </a:bodyPr>
          <a:lstStyle/>
          <a:p>
            <a:r>
              <a:rPr lang="de-CH" dirty="0"/>
              <a:t>Database</a:t>
            </a:r>
          </a:p>
        </p:txBody>
      </p:sp>
    </p:spTree>
    <p:extLst>
      <p:ext uri="{BB962C8B-B14F-4D97-AF65-F5344CB8AC3E}">
        <p14:creationId xmlns:p14="http://schemas.microsoft.com/office/powerpoint/2010/main" val="219548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3A3180-56CA-E956-9B0C-193C427A94C3}"/>
              </a:ext>
            </a:extLst>
          </p:cNvPr>
          <p:cNvPicPr>
            <a:picLocks noChangeAspect="1"/>
          </p:cNvPicPr>
          <p:nvPr/>
        </p:nvPicPr>
        <p:blipFill>
          <a:blip r:embed="rId2"/>
          <a:stretch>
            <a:fillRect/>
          </a:stretch>
        </p:blipFill>
        <p:spPr>
          <a:xfrm>
            <a:off x="0" y="785935"/>
            <a:ext cx="12170263" cy="2630690"/>
          </a:xfrm>
          <a:prstGeom prst="rect">
            <a:avLst/>
          </a:prstGeom>
        </p:spPr>
      </p:pic>
      <p:pic>
        <p:nvPicPr>
          <p:cNvPr id="9" name="Picture 8">
            <a:extLst>
              <a:ext uri="{FF2B5EF4-FFF2-40B4-BE49-F238E27FC236}">
                <a16:creationId xmlns:a16="http://schemas.microsoft.com/office/drawing/2014/main" id="{CD6C152D-5D31-A897-1517-D7840D98A789}"/>
              </a:ext>
            </a:extLst>
          </p:cNvPr>
          <p:cNvPicPr>
            <a:picLocks noChangeAspect="1"/>
          </p:cNvPicPr>
          <p:nvPr/>
        </p:nvPicPr>
        <p:blipFill>
          <a:blip r:embed="rId3"/>
          <a:stretch>
            <a:fillRect/>
          </a:stretch>
        </p:blipFill>
        <p:spPr>
          <a:xfrm>
            <a:off x="1767592" y="4102101"/>
            <a:ext cx="8488942" cy="2648656"/>
          </a:xfrm>
          <a:prstGeom prst="rect">
            <a:avLst/>
          </a:prstGeom>
        </p:spPr>
      </p:pic>
      <p:sp>
        <p:nvSpPr>
          <p:cNvPr id="10" name="Rectangle 9">
            <a:extLst>
              <a:ext uri="{FF2B5EF4-FFF2-40B4-BE49-F238E27FC236}">
                <a16:creationId xmlns:a16="http://schemas.microsoft.com/office/drawing/2014/main" id="{2B4BC1F0-007E-077E-9B3C-62447759C7FB}"/>
              </a:ext>
            </a:extLst>
          </p:cNvPr>
          <p:cNvSpPr/>
          <p:nvPr/>
        </p:nvSpPr>
        <p:spPr>
          <a:xfrm>
            <a:off x="2156178" y="672859"/>
            <a:ext cx="1478844" cy="263069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a:extLst>
              <a:ext uri="{FF2B5EF4-FFF2-40B4-BE49-F238E27FC236}">
                <a16:creationId xmlns:a16="http://schemas.microsoft.com/office/drawing/2014/main" id="{01699164-9CEE-7D97-9644-8BA5655DFE7A}"/>
              </a:ext>
            </a:extLst>
          </p:cNvPr>
          <p:cNvSpPr/>
          <p:nvPr/>
        </p:nvSpPr>
        <p:spPr>
          <a:xfrm>
            <a:off x="3880900" y="4061452"/>
            <a:ext cx="1237510" cy="263069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Arrow Connector 12">
            <a:extLst>
              <a:ext uri="{FF2B5EF4-FFF2-40B4-BE49-F238E27FC236}">
                <a16:creationId xmlns:a16="http://schemas.microsoft.com/office/drawing/2014/main" id="{D0CCB67C-E4D2-A62B-D8A6-13FF310CDC84}"/>
              </a:ext>
            </a:extLst>
          </p:cNvPr>
          <p:cNvCxnSpPr/>
          <p:nvPr/>
        </p:nvCxnSpPr>
        <p:spPr>
          <a:xfrm>
            <a:off x="3479180" y="3232475"/>
            <a:ext cx="658110" cy="811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F3E8F8B-E7BA-6B54-769D-8EAD1897F41C}"/>
              </a:ext>
            </a:extLst>
          </p:cNvPr>
          <p:cNvSpPr txBox="1"/>
          <p:nvPr/>
        </p:nvSpPr>
        <p:spPr>
          <a:xfrm>
            <a:off x="4092872" y="3250441"/>
            <a:ext cx="5281574" cy="646331"/>
          </a:xfrm>
          <a:prstGeom prst="rect">
            <a:avLst/>
          </a:prstGeom>
          <a:noFill/>
        </p:spPr>
        <p:txBody>
          <a:bodyPr wrap="none" rtlCol="0">
            <a:spAutoFit/>
          </a:bodyPr>
          <a:lstStyle/>
          <a:p>
            <a:r>
              <a:rPr lang="de-CH" dirty="0" err="1"/>
              <a:t>Calculated</a:t>
            </a:r>
            <a:r>
              <a:rPr lang="de-CH" dirty="0"/>
              <a:t> </a:t>
            </a:r>
            <a:r>
              <a:rPr lang="de-CH" dirty="0" err="1"/>
              <a:t>as</a:t>
            </a:r>
            <a:r>
              <a:rPr lang="de-CH" dirty="0"/>
              <a:t> relative </a:t>
            </a:r>
            <a:r>
              <a:rPr lang="de-CH" dirty="0" err="1"/>
              <a:t>change</a:t>
            </a:r>
            <a:r>
              <a:rPr lang="de-CH" dirty="0"/>
              <a:t> </a:t>
            </a:r>
            <a:r>
              <a:rPr lang="de-CH" dirty="0" err="1"/>
              <a:t>based</a:t>
            </a:r>
            <a:r>
              <a:rPr lang="de-CH" dirty="0"/>
              <a:t> on </a:t>
            </a:r>
            <a:r>
              <a:rPr lang="de-CH" dirty="0" err="1"/>
              <a:t>previous</a:t>
            </a:r>
            <a:r>
              <a:rPr lang="de-CH" dirty="0"/>
              <a:t> </a:t>
            </a:r>
            <a:r>
              <a:rPr lang="de-CH" dirty="0" err="1"/>
              <a:t>value</a:t>
            </a:r>
            <a:r>
              <a:rPr lang="de-CH" dirty="0"/>
              <a:t>;</a:t>
            </a:r>
          </a:p>
          <a:p>
            <a:r>
              <a:rPr lang="de-CH" dirty="0" err="1"/>
              <a:t>Could</a:t>
            </a:r>
            <a:r>
              <a:rPr lang="de-CH" dirty="0"/>
              <a:t> </a:t>
            </a:r>
            <a:r>
              <a:rPr lang="de-CH" dirty="0" err="1"/>
              <a:t>possibly</a:t>
            </a:r>
            <a:r>
              <a:rPr lang="de-CH" dirty="0"/>
              <a:t> </a:t>
            </a:r>
            <a:r>
              <a:rPr lang="de-CH" dirty="0" err="1"/>
              <a:t>merge</a:t>
            </a:r>
            <a:r>
              <a:rPr lang="de-CH" dirty="0"/>
              <a:t> </a:t>
            </a:r>
            <a:r>
              <a:rPr lang="de-CH" dirty="0" err="1"/>
              <a:t>dinto</a:t>
            </a:r>
            <a:r>
              <a:rPr lang="de-CH" dirty="0"/>
              <a:t> a </a:t>
            </a:r>
            <a:r>
              <a:rPr lang="de-CH" dirty="0" err="1"/>
              <a:t>single</a:t>
            </a:r>
            <a:r>
              <a:rPr lang="de-CH" dirty="0"/>
              <a:t> </a:t>
            </a:r>
            <a:r>
              <a:rPr lang="de-CH" dirty="0" err="1"/>
              <a:t>table</a:t>
            </a:r>
            <a:endParaRPr lang="de-CH" dirty="0"/>
          </a:p>
        </p:txBody>
      </p:sp>
      <p:cxnSp>
        <p:nvCxnSpPr>
          <p:cNvPr id="15" name="Straight Connector 14">
            <a:extLst>
              <a:ext uri="{FF2B5EF4-FFF2-40B4-BE49-F238E27FC236}">
                <a16:creationId xmlns:a16="http://schemas.microsoft.com/office/drawing/2014/main" id="{3A0AFE22-D936-9784-5AAA-64B335F23BE8}"/>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FB50AE4-CB18-C573-13A8-0091B92ACD1A}"/>
              </a:ext>
            </a:extLst>
          </p:cNvPr>
          <p:cNvSpPr txBox="1"/>
          <p:nvPr/>
        </p:nvSpPr>
        <p:spPr>
          <a:xfrm>
            <a:off x="0" y="-19566"/>
            <a:ext cx="4762500" cy="400110"/>
          </a:xfrm>
          <a:prstGeom prst="rect">
            <a:avLst/>
          </a:prstGeom>
          <a:noFill/>
        </p:spPr>
        <p:txBody>
          <a:bodyPr wrap="square">
            <a:spAutoFit/>
          </a:bodyPr>
          <a:lstStyle/>
          <a:p>
            <a:r>
              <a:rPr lang="de-CH" sz="2000" b="1" dirty="0" err="1"/>
              <a:t>Full</a:t>
            </a:r>
            <a:r>
              <a:rPr lang="de-CH" sz="2000" b="1" dirty="0"/>
              <a:t> </a:t>
            </a:r>
            <a:r>
              <a:rPr lang="de-CH" sz="2000" b="1" dirty="0" err="1"/>
              <a:t>data</a:t>
            </a:r>
            <a:r>
              <a:rPr lang="de-CH" sz="2000" b="1" dirty="0"/>
              <a:t> </a:t>
            </a:r>
            <a:r>
              <a:rPr lang="de-CH" sz="2000" b="1" dirty="0" err="1"/>
              <a:t>pipeline</a:t>
            </a:r>
            <a:r>
              <a:rPr lang="de-CH" sz="2000" b="1" dirty="0"/>
              <a:t> </a:t>
            </a:r>
            <a:r>
              <a:rPr lang="de-CH" sz="2000" b="1" dirty="0" err="1"/>
              <a:t>with</a:t>
            </a:r>
            <a:r>
              <a:rPr lang="de-CH" sz="2000" b="1" dirty="0"/>
              <a:t> </a:t>
            </a:r>
            <a:r>
              <a:rPr lang="de-CH" sz="2000" b="1" dirty="0" err="1"/>
              <a:t>correlation</a:t>
            </a:r>
            <a:r>
              <a:rPr lang="de-CH" sz="2000" b="1" dirty="0"/>
              <a:t> and </a:t>
            </a:r>
            <a:r>
              <a:rPr lang="de-CH" sz="2000" b="1" dirty="0" err="1"/>
              <a:t>VaR</a:t>
            </a:r>
            <a:endParaRPr lang="de-CH" sz="2000" b="1" dirty="0"/>
          </a:p>
        </p:txBody>
      </p:sp>
      <p:sp>
        <p:nvSpPr>
          <p:cNvPr id="17" name="TextBox 16">
            <a:extLst>
              <a:ext uri="{FF2B5EF4-FFF2-40B4-BE49-F238E27FC236}">
                <a16:creationId xmlns:a16="http://schemas.microsoft.com/office/drawing/2014/main" id="{761392F1-81D7-5065-3D13-CD518C006864}"/>
              </a:ext>
            </a:extLst>
          </p:cNvPr>
          <p:cNvSpPr txBox="1"/>
          <p:nvPr/>
        </p:nvSpPr>
        <p:spPr>
          <a:xfrm>
            <a:off x="10563911" y="-19566"/>
            <a:ext cx="1657120" cy="369332"/>
          </a:xfrm>
          <a:prstGeom prst="rect">
            <a:avLst/>
          </a:prstGeom>
          <a:noFill/>
        </p:spPr>
        <p:txBody>
          <a:bodyPr wrap="none" rtlCol="0">
            <a:spAutoFit/>
          </a:bodyPr>
          <a:lstStyle/>
          <a:p>
            <a:r>
              <a:rPr lang="de-CH" dirty="0"/>
              <a:t>Relative </a:t>
            </a:r>
            <a:r>
              <a:rPr lang="de-CH" dirty="0" err="1"/>
              <a:t>change</a:t>
            </a:r>
            <a:endParaRPr lang="de-CH" dirty="0"/>
          </a:p>
        </p:txBody>
      </p:sp>
    </p:spTree>
    <p:extLst>
      <p:ext uri="{BB962C8B-B14F-4D97-AF65-F5344CB8AC3E}">
        <p14:creationId xmlns:p14="http://schemas.microsoft.com/office/powerpoint/2010/main" val="2569052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E8DD6E-C8F2-526C-BD18-AB8B01523B25}"/>
              </a:ext>
            </a:extLst>
          </p:cNvPr>
          <p:cNvPicPr>
            <a:picLocks noChangeAspect="1"/>
          </p:cNvPicPr>
          <p:nvPr/>
        </p:nvPicPr>
        <p:blipFill>
          <a:blip r:embed="rId2"/>
          <a:stretch>
            <a:fillRect/>
          </a:stretch>
        </p:blipFill>
        <p:spPr>
          <a:xfrm>
            <a:off x="1001167" y="2043289"/>
            <a:ext cx="10189666" cy="2483731"/>
          </a:xfrm>
          <a:prstGeom prst="rect">
            <a:avLst/>
          </a:prstGeom>
        </p:spPr>
      </p:pic>
      <p:cxnSp>
        <p:nvCxnSpPr>
          <p:cNvPr id="6" name="Straight Connector 5">
            <a:extLst>
              <a:ext uri="{FF2B5EF4-FFF2-40B4-BE49-F238E27FC236}">
                <a16:creationId xmlns:a16="http://schemas.microsoft.com/office/drawing/2014/main" id="{8A51021A-1679-CEC8-B787-A6DCAA2D78F2}"/>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3F41085-3479-D431-BD84-9219BF45B2A4}"/>
              </a:ext>
            </a:extLst>
          </p:cNvPr>
          <p:cNvSpPr txBox="1"/>
          <p:nvPr/>
        </p:nvSpPr>
        <p:spPr>
          <a:xfrm>
            <a:off x="0" y="-19566"/>
            <a:ext cx="4762500" cy="400110"/>
          </a:xfrm>
          <a:prstGeom prst="rect">
            <a:avLst/>
          </a:prstGeom>
          <a:noFill/>
        </p:spPr>
        <p:txBody>
          <a:bodyPr wrap="square">
            <a:spAutoFit/>
          </a:bodyPr>
          <a:lstStyle/>
          <a:p>
            <a:r>
              <a:rPr lang="de-CH" sz="2000" b="1" dirty="0" err="1"/>
              <a:t>Full</a:t>
            </a:r>
            <a:r>
              <a:rPr lang="de-CH" sz="2000" b="1" dirty="0"/>
              <a:t> </a:t>
            </a:r>
            <a:r>
              <a:rPr lang="de-CH" sz="2000" b="1" dirty="0" err="1"/>
              <a:t>data</a:t>
            </a:r>
            <a:r>
              <a:rPr lang="de-CH" sz="2000" b="1" dirty="0"/>
              <a:t> </a:t>
            </a:r>
            <a:r>
              <a:rPr lang="de-CH" sz="2000" b="1" dirty="0" err="1"/>
              <a:t>pipeline</a:t>
            </a:r>
            <a:r>
              <a:rPr lang="de-CH" sz="2000" b="1" dirty="0"/>
              <a:t> </a:t>
            </a:r>
            <a:r>
              <a:rPr lang="de-CH" sz="2000" b="1" dirty="0" err="1"/>
              <a:t>with</a:t>
            </a:r>
            <a:r>
              <a:rPr lang="de-CH" sz="2000" b="1" dirty="0"/>
              <a:t> </a:t>
            </a:r>
            <a:r>
              <a:rPr lang="de-CH" sz="2000" b="1" dirty="0" err="1"/>
              <a:t>correlation</a:t>
            </a:r>
            <a:r>
              <a:rPr lang="de-CH" sz="2000" b="1" dirty="0"/>
              <a:t> and </a:t>
            </a:r>
            <a:r>
              <a:rPr lang="de-CH" sz="2000" b="1" dirty="0" err="1"/>
              <a:t>VaR</a:t>
            </a:r>
            <a:endParaRPr lang="de-CH" sz="2000" b="1" dirty="0"/>
          </a:p>
        </p:txBody>
      </p:sp>
      <p:sp>
        <p:nvSpPr>
          <p:cNvPr id="9" name="TextBox 8">
            <a:extLst>
              <a:ext uri="{FF2B5EF4-FFF2-40B4-BE49-F238E27FC236}">
                <a16:creationId xmlns:a16="http://schemas.microsoft.com/office/drawing/2014/main" id="{96938A1B-8D76-51A7-7B7D-9A47B0F6B53D}"/>
              </a:ext>
            </a:extLst>
          </p:cNvPr>
          <p:cNvSpPr txBox="1"/>
          <p:nvPr/>
        </p:nvSpPr>
        <p:spPr>
          <a:xfrm>
            <a:off x="10563911" y="-19566"/>
            <a:ext cx="1237518" cy="369332"/>
          </a:xfrm>
          <a:prstGeom prst="rect">
            <a:avLst/>
          </a:prstGeom>
          <a:noFill/>
        </p:spPr>
        <p:txBody>
          <a:bodyPr wrap="none" rtlCol="0">
            <a:spAutoFit/>
          </a:bodyPr>
          <a:lstStyle/>
          <a:p>
            <a:r>
              <a:rPr lang="de-CH" dirty="0" err="1"/>
              <a:t>Correlation</a:t>
            </a:r>
            <a:endParaRPr lang="de-CH" dirty="0"/>
          </a:p>
        </p:txBody>
      </p:sp>
    </p:spTree>
    <p:extLst>
      <p:ext uri="{BB962C8B-B14F-4D97-AF65-F5344CB8AC3E}">
        <p14:creationId xmlns:p14="http://schemas.microsoft.com/office/powerpoint/2010/main" val="4096457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619</Words>
  <Application>Microsoft Office PowerPoint</Application>
  <PresentationFormat>Widescreen</PresentationFormat>
  <Paragraphs>109</Paragraphs>
  <Slides>21</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Consolas</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Köhn</dc:creator>
  <cp:lastModifiedBy>Köhn, Oliver</cp:lastModifiedBy>
  <cp:revision>9</cp:revision>
  <dcterms:created xsi:type="dcterms:W3CDTF">2023-04-25T13:37:52Z</dcterms:created>
  <dcterms:modified xsi:type="dcterms:W3CDTF">2023-06-08T20:18:01Z</dcterms:modified>
</cp:coreProperties>
</file>