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559675" cy="10439400"/>
  <p:notesSz cx="6858000" cy="9144000"/>
  <p:embeddedFontLst>
    <p:embeddedFont>
      <p:font typeface="EB Garamond" pitchFamily="2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Open Sans ExtraBold" panose="020B0606030504020204" pitchFamily="34" charset="0"/>
      <p:bold r:id="rId18"/>
      <p:italic r:id="rId19"/>
      <p:boldItalic r:id="rId20"/>
    </p:embeddedFont>
    <p:embeddedFont>
      <p:font typeface="Open Sans SemiBold" panose="020B0606030504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88">
          <p15:clr>
            <a:srgbClr val="747775"/>
          </p15:clr>
        </p15:guide>
        <p15:guide id="2" pos="238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79" d="100"/>
          <a:sy n="79" d="100"/>
        </p:scale>
        <p:origin x="3536" y="232"/>
      </p:cViewPr>
      <p:guideLst>
        <p:guide orient="horz" pos="328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87788" y="685800"/>
            <a:ext cx="2483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8d70d5bb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87788" y="685800"/>
            <a:ext cx="2483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8d70d5bb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8d70d5bb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87788" y="685800"/>
            <a:ext cx="2483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8d70d5bb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8d70d5bb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87788" y="685800"/>
            <a:ext cx="2483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8d70d5bb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8d70d5b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87788" y="685800"/>
            <a:ext cx="2483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8d70d5b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8d70d5bb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87788" y="685800"/>
            <a:ext cx="2483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8d70d5bb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8d70d5bb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87575" y="685800"/>
            <a:ext cx="24828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8d70d5bb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87788" y="685800"/>
            <a:ext cx="24831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712" y="1511298"/>
            <a:ext cx="7044600" cy="41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705" y="5752555"/>
            <a:ext cx="7044600" cy="16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245153"/>
            <a:ext cx="7044600" cy="398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05" y="6398217"/>
            <a:ext cx="7044600" cy="26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705" y="4365680"/>
            <a:ext cx="7044600" cy="17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7705" y="2339232"/>
            <a:ext cx="7044600" cy="69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7705" y="2339232"/>
            <a:ext cx="3306900" cy="69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95291" y="2339232"/>
            <a:ext cx="3306900" cy="69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7705" y="1127727"/>
            <a:ext cx="2321700" cy="153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7705" y="2820535"/>
            <a:ext cx="2321700" cy="64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5325" y="913690"/>
            <a:ext cx="5264700" cy="830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54"/>
            <a:ext cx="3780000" cy="1044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9508" y="2503032"/>
            <a:ext cx="3344400" cy="300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9508" y="5689531"/>
            <a:ext cx="3344400" cy="25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83839" y="1469689"/>
            <a:ext cx="3172200" cy="75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705" y="8586994"/>
            <a:ext cx="4959600" cy="12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03288"/>
            <a:ext cx="70446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339232"/>
            <a:ext cx="7044600" cy="6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8" y="9465147"/>
            <a:ext cx="453600" cy="7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jp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monespaceprive.msa.fr" TargetMode="External"/><Relationship Id="rId4" Type="http://schemas.openxmlformats.org/officeDocument/2006/relationships/hyperlink" Target="https://www.caf.fr/allocataires/caf-des-alpes-maritimes/offre-de-service/thematique-libre/telecharger-une-attestation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quotient-familial.numerique.gouv.fr/collectivites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onespaceprive.msa.fr/" TargetMode="External"/><Relationship Id="rId5" Type="http://schemas.openxmlformats.org/officeDocument/2006/relationships/hyperlink" Target="https://monespaceprive.msa.fr" TargetMode="External"/><Relationship Id="rId4" Type="http://schemas.openxmlformats.org/officeDocument/2006/relationships/hyperlink" Target="https://www.caf.fr/allocataires/caf-des-alpes-maritimes/offre-de-service/thematique-libre/telecharger-une-attesta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quotient-familial.numerique.gouv.fr/collectivites/21730132400018/me_connect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quotient-familial.numerique.gouv.fr/collectivit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jpg"/><Relationship Id="rId7" Type="http://schemas.openxmlformats.org/officeDocument/2006/relationships/hyperlink" Target="https://quotient-familial.numerique.gouv.f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32475" y="1992800"/>
            <a:ext cx="6280500" cy="24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 b="1">
                <a:solidFill>
                  <a:srgbClr val="000091"/>
                </a:solidFill>
                <a:latin typeface="Open Sans"/>
                <a:ea typeface="Open Sans"/>
                <a:cs typeface="Open Sans"/>
                <a:sym typeface="Open Sans"/>
              </a:rPr>
              <a:t>Outils pour les collectivités</a:t>
            </a:r>
            <a:br>
              <a:rPr lang="fr" sz="2200" b="1">
                <a:solidFill>
                  <a:srgbClr val="00009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fr" sz="3600" b="1">
                <a:solidFill>
                  <a:srgbClr val="5151A1"/>
                </a:solidFill>
                <a:latin typeface="Open Sans"/>
                <a:ea typeface="Open Sans"/>
                <a:cs typeface="Open Sans"/>
                <a:sym typeface="Open Sans"/>
              </a:rPr>
              <a:t>Kit pour communiquer l’URL du formulaire QF auprès des usagers</a:t>
            </a:r>
            <a:endParaRPr sz="3600" b="1">
              <a:solidFill>
                <a:srgbClr val="5151A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5151A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70225" y="4178400"/>
            <a:ext cx="5312700" cy="18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1"/>
              </a:buClr>
              <a:buSzPts val="2000"/>
              <a:buFont typeface="EB Garamond"/>
              <a:buAutoNum type="arabicPeriod"/>
            </a:pPr>
            <a:r>
              <a:rPr lang="fr" sz="2000" b="1" u="sng">
                <a:solidFill>
                  <a:srgbClr val="000091"/>
                </a:solidFill>
                <a:latin typeface="EB Garamond"/>
                <a:ea typeface="EB Garamond"/>
                <a:cs typeface="EB Garamond"/>
                <a:sym typeface="EB Garamon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Sur votre site internet</a:t>
            </a:r>
            <a:endParaRPr sz="2000" b="1">
              <a:solidFill>
                <a:srgbClr val="00009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3429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1"/>
              </a:buClr>
              <a:buSzPts val="2000"/>
              <a:buFont typeface="EB Garamond"/>
              <a:buAutoNum type="arabicPeriod"/>
            </a:pPr>
            <a:r>
              <a:rPr lang="fr" sz="2000" b="1" u="sng">
                <a:solidFill>
                  <a:srgbClr val="000091"/>
                </a:solidFill>
                <a:latin typeface="EB Garamond"/>
                <a:ea typeface="EB Garamond"/>
                <a:cs typeface="EB Garamond"/>
                <a:sym typeface="EB Garamon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 e-mail</a:t>
            </a:r>
            <a:endParaRPr sz="2000" b="1">
              <a:solidFill>
                <a:srgbClr val="00009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3429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91"/>
              </a:buClr>
              <a:buSzPts val="2000"/>
              <a:buFont typeface="EB Garamond"/>
              <a:buAutoNum type="arabicPeriod"/>
            </a:pPr>
            <a:r>
              <a:rPr lang="fr" sz="2000" b="1" u="sng">
                <a:solidFill>
                  <a:srgbClr val="000091"/>
                </a:solidFill>
                <a:latin typeface="EB Garamond"/>
                <a:ea typeface="EB Garamond"/>
                <a:cs typeface="EB Garamond"/>
                <a:sym typeface="EB Garamond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 guichet</a:t>
            </a:r>
            <a:endParaRPr sz="2000" b="1">
              <a:solidFill>
                <a:srgbClr val="00009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00009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332468" y="176122"/>
            <a:ext cx="3771374" cy="893554"/>
            <a:chOff x="332466" y="176125"/>
            <a:chExt cx="4647984" cy="1101250"/>
          </a:xfrm>
        </p:grpSpPr>
        <p:pic>
          <p:nvPicPr>
            <p:cNvPr id="57" name="Google Shape;57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40725" y="273500"/>
              <a:ext cx="2439725" cy="90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2466" y="176125"/>
              <a:ext cx="1821275" cy="1101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Google Shape;59;p13"/>
          <p:cNvGrpSpPr/>
          <p:nvPr/>
        </p:nvGrpSpPr>
        <p:grpSpPr>
          <a:xfrm>
            <a:off x="155279" y="9858811"/>
            <a:ext cx="1867095" cy="442372"/>
            <a:chOff x="332466" y="176125"/>
            <a:chExt cx="4647984" cy="1101250"/>
          </a:xfrm>
        </p:grpSpPr>
        <p:pic>
          <p:nvPicPr>
            <p:cNvPr id="60" name="Google Shape;60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40725" y="273500"/>
              <a:ext cx="2439725" cy="90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32466" y="176125"/>
              <a:ext cx="1821275" cy="1101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" name="Google Shape;62;p13"/>
          <p:cNvSpPr txBox="1"/>
          <p:nvPr/>
        </p:nvSpPr>
        <p:spPr>
          <a:xfrm>
            <a:off x="3154025" y="9881100"/>
            <a:ext cx="41970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>
                <a:solidFill>
                  <a:srgbClr val="000091"/>
                </a:solidFill>
                <a:latin typeface="Open Sans"/>
                <a:ea typeface="Open Sans"/>
                <a:cs typeface="Open Sans"/>
                <a:sym typeface="Open Sans"/>
              </a:rPr>
              <a:t>Kit de communication du formulaire QF auprès des particuliers</a:t>
            </a:r>
            <a:br>
              <a:rPr lang="fr" sz="1000" b="1">
                <a:solidFill>
                  <a:srgbClr val="00009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fr" sz="1000">
                <a:solidFill>
                  <a:srgbClr val="000091"/>
                </a:solidFill>
                <a:latin typeface="Open Sans"/>
                <a:ea typeface="Open Sans"/>
                <a:cs typeface="Open Sans"/>
                <a:sym typeface="Open Sans"/>
              </a:rPr>
              <a:t>Outils pour les collectivités et les éditeurs | 2024</a:t>
            </a:r>
            <a:endParaRPr sz="1000" b="1">
              <a:solidFill>
                <a:srgbClr val="000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3" name="Google Shape;63;p13"/>
          <p:cNvCxnSpPr/>
          <p:nvPr/>
        </p:nvCxnSpPr>
        <p:spPr>
          <a:xfrm>
            <a:off x="1060525" y="9801650"/>
            <a:ext cx="6290700" cy="0"/>
          </a:xfrm>
          <a:prstGeom prst="straightConnector1">
            <a:avLst/>
          </a:prstGeom>
          <a:noFill/>
          <a:ln w="9525" cap="flat" cmpd="sng">
            <a:solidFill>
              <a:srgbClr val="00009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257700" y="211550"/>
            <a:ext cx="7302300" cy="135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1.1. Communiquer sur votre site internet</a:t>
            </a:r>
            <a:br>
              <a:rPr lang="fr" sz="27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</a:br>
            <a:r>
              <a:rPr lang="fr" sz="2700">
                <a:solidFill>
                  <a:srgbClr val="666666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Exemple</a:t>
            </a:r>
            <a:endParaRPr sz="2700">
              <a:solidFill>
                <a:srgbClr val="666666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>
            <a:alphaModFix/>
          </a:blip>
          <a:srcRect l="16439" r="15658" b="2685"/>
          <a:stretch/>
        </p:blipFill>
        <p:spPr>
          <a:xfrm>
            <a:off x="0" y="1567250"/>
            <a:ext cx="7560003" cy="650177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832775" y="3012800"/>
            <a:ext cx="5796600" cy="377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1385225" y="3595325"/>
            <a:ext cx="4691700" cy="3194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0000" marR="36000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3600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60000" marR="360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Pour que nous puissions calculer votre tarification, </a:t>
            </a:r>
            <a:br>
              <a:rPr lang="fr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fr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transmettez-nous votre quotient familial : 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60000" marR="3600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i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60000" marR="360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Depuis le site </a:t>
            </a:r>
            <a:r>
              <a:rPr lang="fr" sz="800" b="1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quotient-familial.numerique.gouv.fr </a:t>
            </a:r>
            <a:r>
              <a:rPr lang="fr" sz="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br>
              <a:rPr lang="fr" sz="8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fr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Ce service vous permet de nous transmettre instantanément, via FranceConnect uniquement, vos données d’identité et votre quotient familial CAF ou MSA :</a:t>
            </a: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60000" marR="3600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60000" marR="3600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60000" marR="36000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60000" marR="3600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60000" marR="360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 utilisant ce service, vous n’aurez plus besoin de fournir les justificatifs tous les trimestres, car avec vos données d’identité, nous pourrons mettre à jour de façon proactive vos indicateurs de ressources. </a:t>
            </a:r>
            <a:br>
              <a:rPr lang="fr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60000" marR="360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Vous pouvez décider de stopper cette mise à jour quand vous le souhaitez en écrivant à </a:t>
            </a:r>
            <a:r>
              <a:rPr lang="fr" sz="7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contact@mairie-hauteluce.fr.</a:t>
            </a:r>
            <a:r>
              <a:rPr lang="fr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Vous aurez alors besoin de nous transmettre régulièrement vos attestations CAF ou MSA.</a:t>
            </a:r>
            <a:br>
              <a:rPr lang="fr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60000" marR="360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 nous envoyant votre attestations CAF ou MSA tous les trimestres :</a:t>
            </a:r>
            <a:endParaRPr sz="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60000" marR="3600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3600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●"/>
            </a:pPr>
            <a:r>
              <a:rPr lang="fr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Votre attestation CAF sur le </a:t>
            </a:r>
            <a:r>
              <a:rPr lang="fr" sz="8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 de la CAF</a:t>
            </a:r>
            <a:r>
              <a:rPr lang="fr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8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914400" marR="36000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●"/>
            </a:pPr>
            <a:r>
              <a:rPr lang="fr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Votre attestation MSA sur le </a:t>
            </a:r>
            <a:r>
              <a:rPr lang="fr" sz="8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 de la MSA</a:t>
            </a:r>
            <a:r>
              <a:rPr lang="fr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8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60000" marR="3600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60000" marR="3600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60000" marR="3600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2812625" y="4995425"/>
            <a:ext cx="1836900" cy="394500"/>
          </a:xfrm>
          <a:prstGeom prst="rect">
            <a:avLst/>
          </a:prstGeom>
          <a:solidFill>
            <a:srgbClr val="0000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Transmettre mon QF </a:t>
            </a:r>
            <a:br>
              <a:rPr lang="fr" sz="9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r>
              <a:rPr lang="fr" sz="9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via le formulaire en ligne</a:t>
            </a:r>
            <a:endParaRPr sz="900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730825" y="3512050"/>
            <a:ext cx="35787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INSCRIPTION CANTINE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4" name="Google Shape;74;p14"/>
          <p:cNvGrpSpPr/>
          <p:nvPr/>
        </p:nvGrpSpPr>
        <p:grpSpPr>
          <a:xfrm>
            <a:off x="832775" y="3012800"/>
            <a:ext cx="5796600" cy="647525"/>
            <a:chOff x="832775" y="3012800"/>
            <a:chExt cx="5796600" cy="647525"/>
          </a:xfrm>
        </p:grpSpPr>
        <p:sp>
          <p:nvSpPr>
            <p:cNvPr id="75" name="Google Shape;75;p14"/>
            <p:cNvSpPr/>
            <p:nvPr/>
          </p:nvSpPr>
          <p:spPr>
            <a:xfrm>
              <a:off x="832775" y="3012863"/>
              <a:ext cx="5796600" cy="6474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pic>
          <p:nvPicPr>
            <p:cNvPr id="76" name="Google Shape;76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68825" y="3012800"/>
              <a:ext cx="1205000" cy="647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14"/>
            <p:cNvSpPr txBox="1"/>
            <p:nvPr/>
          </p:nvSpPr>
          <p:spPr>
            <a:xfrm>
              <a:off x="3279300" y="3139325"/>
              <a:ext cx="3129600" cy="39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rgbClr val="666666"/>
                  </a:solidFill>
                  <a:latin typeface="Open Sans"/>
                  <a:ea typeface="Open Sans"/>
                  <a:cs typeface="Open Sans"/>
                  <a:sym typeface="Open Sans"/>
                </a:rPr>
                <a:t>Services   |   Démarches   |   Contact</a:t>
              </a:r>
              <a:endParaRPr sz="13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8" name="Google Shape;78;p14"/>
          <p:cNvGrpSpPr/>
          <p:nvPr/>
        </p:nvGrpSpPr>
        <p:grpSpPr>
          <a:xfrm>
            <a:off x="155279" y="9858811"/>
            <a:ext cx="1867095" cy="442372"/>
            <a:chOff x="332466" y="176125"/>
            <a:chExt cx="4647984" cy="1101250"/>
          </a:xfrm>
        </p:grpSpPr>
        <p:pic>
          <p:nvPicPr>
            <p:cNvPr id="79" name="Google Shape;79;p1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40725" y="273500"/>
              <a:ext cx="2439725" cy="90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32466" y="176125"/>
              <a:ext cx="1821275" cy="1101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" name="Google Shape;81;p14"/>
          <p:cNvSpPr txBox="1"/>
          <p:nvPr/>
        </p:nvSpPr>
        <p:spPr>
          <a:xfrm>
            <a:off x="3154025" y="9881100"/>
            <a:ext cx="41970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>
                <a:solidFill>
                  <a:srgbClr val="000091"/>
                </a:solidFill>
                <a:latin typeface="Open Sans"/>
                <a:ea typeface="Open Sans"/>
                <a:cs typeface="Open Sans"/>
                <a:sym typeface="Open Sans"/>
              </a:rPr>
              <a:t>Kit de communication du formulaire QF auprès des particuliers</a:t>
            </a:r>
            <a:br>
              <a:rPr lang="fr" sz="1000" b="1">
                <a:solidFill>
                  <a:srgbClr val="00009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fr" sz="1000">
                <a:solidFill>
                  <a:srgbClr val="000091"/>
                </a:solidFill>
                <a:latin typeface="Open Sans"/>
                <a:ea typeface="Open Sans"/>
                <a:cs typeface="Open Sans"/>
                <a:sym typeface="Open Sans"/>
              </a:rPr>
              <a:t>Outils pour les collectivités et les éditeurs | 2024</a:t>
            </a:r>
            <a:endParaRPr sz="1000" b="1">
              <a:solidFill>
                <a:srgbClr val="000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2" name="Google Shape;82;p14"/>
          <p:cNvCxnSpPr/>
          <p:nvPr/>
        </p:nvCxnSpPr>
        <p:spPr>
          <a:xfrm>
            <a:off x="1060525" y="9801650"/>
            <a:ext cx="6290700" cy="0"/>
          </a:xfrm>
          <a:prstGeom prst="straightConnector1">
            <a:avLst/>
          </a:prstGeom>
          <a:noFill/>
          <a:ln w="9525" cap="flat" cmpd="sng">
            <a:solidFill>
              <a:srgbClr val="00009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/>
        </p:nvSpPr>
        <p:spPr>
          <a:xfrm>
            <a:off x="465300" y="2902775"/>
            <a:ext cx="6456000" cy="6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Pour que nous puissions calculer votre tarification, </a:t>
            </a:r>
            <a:br>
              <a:rPr lang="f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fr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transmettez-nous votre quotient familial : </a:t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Depuis le site </a:t>
            </a:r>
            <a:r>
              <a:rPr lang="fr" sz="1300" b="1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quotient-familial.numerique.gouv.fr </a:t>
            </a:r>
            <a:r>
              <a:rPr lang="fr" sz="13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br>
              <a:rPr lang="fr" sz="13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f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Ce service vous permet de nous transmettre instantanément, via FranceConnect uniquement, vos données d’identité et votre quotient familial CAF ou MSA.</a:t>
            </a:r>
            <a:br>
              <a:rPr lang="f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fr" sz="13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fr" sz="13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[AJouter le lien spécifique de votre commune, trouvable à cette page en sélectionnant votre commune et en copiant l’URL de votre navigateur  :  </a:t>
            </a:r>
            <a:r>
              <a:rPr lang="fr" sz="1300" u="sng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https://quotient-familial.numerique.gouv.fr/collectivites</a:t>
            </a:r>
            <a:r>
              <a:rPr lang="fr" sz="13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br>
              <a:rPr lang="fr" sz="13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lang="f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 utilisant ce service, vous n’aurez plus besoin de fournir les justificatifs tous les </a:t>
            </a:r>
            <a:r>
              <a:rPr lang="fr" sz="13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[XXX mois/trimestres]</a:t>
            </a:r>
            <a:r>
              <a:rPr lang="f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car avec vos données d’identité, nous pourrons mettre à jour de façon proactive vos indicateurs de ressources. </a:t>
            </a:r>
            <a:br>
              <a:rPr lang="f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lang="f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Vous pouvez décider de stopper cette mise à jour quand vous le souhaitez en écrivant à </a:t>
            </a:r>
            <a:r>
              <a:rPr lang="fr" sz="13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[Adresse mail de la commune]. </a:t>
            </a:r>
            <a:r>
              <a:rPr lang="f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Vous aurez alors besoin de nous transmettre régulièrement vos attestations CAF ou MSA.</a:t>
            </a:r>
            <a:br>
              <a:rPr lang="f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 nous envoyant votre attestations CAF ou MSA tous les </a:t>
            </a:r>
            <a:r>
              <a:rPr lang="fr" sz="1300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[mois/trimestres/ans]</a:t>
            </a:r>
            <a:r>
              <a:rPr lang="fr" sz="13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:</a:t>
            </a:r>
            <a:endParaRPr sz="13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lang="f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Votre attestation CAF sur le </a:t>
            </a:r>
            <a:r>
              <a:rPr lang="fr" sz="13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site de la CAF</a:t>
            </a:r>
            <a:r>
              <a:rPr lang="f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fr" sz="13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[Lien : https://www.caf.fr/allocataires/caf-des-alpes-maritimes/offre-de-service/thematique-libre/telecharger-une-attestation]</a:t>
            </a:r>
            <a:endParaRPr sz="13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lang="f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Votre attestation MSA sur le </a:t>
            </a:r>
            <a:r>
              <a:rPr lang="fr" sz="13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site de la MSA</a:t>
            </a:r>
            <a:r>
              <a:rPr lang="f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fr" sz="13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[Lien : </a:t>
            </a:r>
            <a:r>
              <a:rPr lang="fr" sz="1000" u="sng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https://monespaceprive.msa.fr</a:t>
            </a:r>
            <a:r>
              <a:rPr lang="fr" sz="13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] </a:t>
            </a:r>
            <a:endParaRPr sz="13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"/>
          </p:nvPr>
        </p:nvSpPr>
        <p:spPr>
          <a:xfrm>
            <a:off x="257700" y="211550"/>
            <a:ext cx="7302300" cy="1013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1.2. Communiquer sur votre site internet</a:t>
            </a:r>
            <a:br>
              <a:rPr lang="fr" sz="27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</a:br>
            <a:r>
              <a:rPr lang="fr" sz="2700">
                <a:solidFill>
                  <a:srgbClr val="0000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Modèle à copier/coller</a:t>
            </a:r>
            <a:endParaRPr sz="2700">
              <a:solidFill>
                <a:srgbClr val="0000F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257700" y="1387925"/>
            <a:ext cx="6355200" cy="11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Voici une proposition de texte à mettre sur votre site internet, sur la page de la démarche nécessitant une collecte du quotient familial 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0" name="Google Shape;90;p15"/>
          <p:cNvGrpSpPr/>
          <p:nvPr/>
        </p:nvGrpSpPr>
        <p:grpSpPr>
          <a:xfrm>
            <a:off x="155279" y="9858811"/>
            <a:ext cx="1867095" cy="442372"/>
            <a:chOff x="332466" y="176125"/>
            <a:chExt cx="4647984" cy="1101250"/>
          </a:xfrm>
        </p:grpSpPr>
        <p:pic>
          <p:nvPicPr>
            <p:cNvPr id="91" name="Google Shape;91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40725" y="273500"/>
              <a:ext cx="2439725" cy="90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32466" y="176125"/>
              <a:ext cx="1821275" cy="1101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" name="Google Shape;93;p15"/>
          <p:cNvSpPr txBox="1"/>
          <p:nvPr/>
        </p:nvSpPr>
        <p:spPr>
          <a:xfrm>
            <a:off x="3154025" y="9881100"/>
            <a:ext cx="41970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>
                <a:solidFill>
                  <a:srgbClr val="000091"/>
                </a:solidFill>
                <a:latin typeface="Open Sans"/>
                <a:ea typeface="Open Sans"/>
                <a:cs typeface="Open Sans"/>
                <a:sym typeface="Open Sans"/>
              </a:rPr>
              <a:t>Kit de communication du formulaire QF auprès des particuliers</a:t>
            </a:r>
            <a:br>
              <a:rPr lang="fr" sz="1000" b="1">
                <a:solidFill>
                  <a:srgbClr val="00009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fr" sz="1000">
                <a:solidFill>
                  <a:srgbClr val="000091"/>
                </a:solidFill>
                <a:latin typeface="Open Sans"/>
                <a:ea typeface="Open Sans"/>
                <a:cs typeface="Open Sans"/>
                <a:sym typeface="Open Sans"/>
              </a:rPr>
              <a:t>Outils pour les collectivités et les éditeurs | 2024</a:t>
            </a:r>
            <a:endParaRPr sz="1000" b="1">
              <a:solidFill>
                <a:srgbClr val="000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4" name="Google Shape;94;p15"/>
          <p:cNvCxnSpPr/>
          <p:nvPr/>
        </p:nvCxnSpPr>
        <p:spPr>
          <a:xfrm>
            <a:off x="1060525" y="9801650"/>
            <a:ext cx="6290700" cy="0"/>
          </a:xfrm>
          <a:prstGeom prst="straightConnector1">
            <a:avLst/>
          </a:prstGeom>
          <a:noFill/>
          <a:ln w="9525" cap="flat" cmpd="sng">
            <a:solidFill>
              <a:srgbClr val="00009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7125"/>
            <a:ext cx="7560003" cy="75600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1236750" y="3291850"/>
            <a:ext cx="5086500" cy="46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fr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Madame, Monsieur, 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Dans le cadre de l’inscription de votre enfant à la cantine de l’école primaire de Hauteluce,  nous avons besoin de collecter votre quotient familial CAF ou MSA de façon à vous attribuer la tarification correspondant à notre grille tarifaire, jointe à ce mail..</a:t>
            </a:r>
            <a:br>
              <a:rPr lang="fr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fr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fr" sz="1000" b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Pour nous transmettre votre quotient familial, vous pouvez utiliser le service numérique Quotient-familial.numérique.gouv.fr en cliquant sur ce lien</a:t>
            </a:r>
            <a:r>
              <a:rPr lang="fr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:</a:t>
            </a:r>
            <a:br>
              <a:rPr lang="fr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fr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quotient-familial.numerique.gouv.fr/collectivites/21730132400018</a:t>
            </a:r>
            <a:br>
              <a:rPr lang="fr" sz="10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000" i="1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2921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Open Sans"/>
              <a:buChar char="●"/>
            </a:pPr>
            <a:r>
              <a:rPr lang="fr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Ce service vous permet de nous transmettre instantanément, via FranceConnect uniquement, vos données d’identité et votre quotient familial CAF ou MSA.</a:t>
            </a:r>
            <a:br>
              <a:rPr lang="fr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2921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Open Sans"/>
              <a:buChar char="●"/>
            </a:pPr>
            <a:r>
              <a:rPr lang="fr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En utilisant ce service, vous n’aurez plus besoin de fournir les justificatifs tous les trimestres, car avec vos données d’identité, nous pourrons mettre à jour de façon proactive vos indicateurs de ressources. </a:t>
            </a:r>
            <a:br>
              <a:rPr lang="fr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-2921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Open Sans"/>
              <a:buChar char="●"/>
            </a:pPr>
            <a:r>
              <a:rPr lang="fr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Vous pouvez décider de stopper cette mise à jour quand vous le souhaitez en écrivant à </a:t>
            </a:r>
            <a:r>
              <a:rPr lang="fr" sz="10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contact@mairie-hauteluce.fr</a:t>
            </a:r>
            <a:r>
              <a:rPr lang="fr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 Vous aurez alors besoin de nous re-transmettre régulièrement vos attestations CAF ou MSA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Cordialement, 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Mairie de Hauteluce</a:t>
            </a:r>
            <a:endParaRPr sz="10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1"/>
          </p:nvPr>
        </p:nvSpPr>
        <p:spPr>
          <a:xfrm>
            <a:off x="257700" y="211550"/>
            <a:ext cx="7302300" cy="135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2.1. Communiquer par e-mail</a:t>
            </a:r>
            <a:endParaRPr sz="27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>
                <a:solidFill>
                  <a:srgbClr val="666666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Exemple</a:t>
            </a:r>
            <a:endParaRPr sz="2700">
              <a:solidFill>
                <a:srgbClr val="666666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grpSp>
        <p:nvGrpSpPr>
          <p:cNvPr id="102" name="Google Shape;102;p16"/>
          <p:cNvGrpSpPr/>
          <p:nvPr/>
        </p:nvGrpSpPr>
        <p:grpSpPr>
          <a:xfrm>
            <a:off x="155279" y="9858811"/>
            <a:ext cx="1867095" cy="442372"/>
            <a:chOff x="332466" y="176125"/>
            <a:chExt cx="4647984" cy="1101250"/>
          </a:xfrm>
        </p:grpSpPr>
        <p:pic>
          <p:nvPicPr>
            <p:cNvPr id="103" name="Google Shape;103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40725" y="273500"/>
              <a:ext cx="2439725" cy="90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32466" y="176125"/>
              <a:ext cx="1821275" cy="1101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" name="Google Shape;105;p16"/>
          <p:cNvSpPr txBox="1"/>
          <p:nvPr/>
        </p:nvSpPr>
        <p:spPr>
          <a:xfrm>
            <a:off x="3154025" y="9881100"/>
            <a:ext cx="41970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>
                <a:solidFill>
                  <a:srgbClr val="000091"/>
                </a:solidFill>
                <a:latin typeface="Open Sans"/>
                <a:ea typeface="Open Sans"/>
                <a:cs typeface="Open Sans"/>
                <a:sym typeface="Open Sans"/>
              </a:rPr>
              <a:t>Kit de communication du formulaire QF auprès des particuliers</a:t>
            </a:r>
            <a:br>
              <a:rPr lang="fr" sz="1000" b="1">
                <a:solidFill>
                  <a:srgbClr val="00009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fr" sz="1000">
                <a:solidFill>
                  <a:srgbClr val="000091"/>
                </a:solidFill>
                <a:latin typeface="Open Sans"/>
                <a:ea typeface="Open Sans"/>
                <a:cs typeface="Open Sans"/>
                <a:sym typeface="Open Sans"/>
              </a:rPr>
              <a:t>Outils pour les collectivités et les éditeurs | 2024</a:t>
            </a:r>
            <a:endParaRPr sz="1000" b="1">
              <a:solidFill>
                <a:srgbClr val="000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6" name="Google Shape;106;p16"/>
          <p:cNvCxnSpPr/>
          <p:nvPr/>
        </p:nvCxnSpPr>
        <p:spPr>
          <a:xfrm>
            <a:off x="1060525" y="9801650"/>
            <a:ext cx="6290700" cy="0"/>
          </a:xfrm>
          <a:prstGeom prst="straightConnector1">
            <a:avLst/>
          </a:prstGeom>
          <a:noFill/>
          <a:ln w="9525" cap="flat" cmpd="sng">
            <a:solidFill>
              <a:srgbClr val="00009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856800" y="2990425"/>
            <a:ext cx="5846400" cy="54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Madame, Monsieur, 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Dans le cadre de l’inscription de votre enfant à </a:t>
            </a:r>
            <a:r>
              <a:rPr lang="fr" sz="13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[Cas d’usage à renseigner]</a:t>
            </a:r>
            <a:r>
              <a:rPr lang="f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nous avons besoin de collecter votre quotient familial CAF ou MSA de façon à vous attribuer la tarification correspondant à notre grille tarifaire </a:t>
            </a:r>
            <a:r>
              <a:rPr lang="fr" sz="13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[Ajouter un lien vers la grille tarifaire, ou la mettre en pièce jointe]</a:t>
            </a:r>
            <a:r>
              <a:rPr lang="f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br>
              <a:rPr lang="f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f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fr" sz="13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Pour nous transmettre votre quotient familial, vous pouvez utiliser le service numérique </a:t>
            </a:r>
            <a:r>
              <a:rPr lang="fr" sz="1300" b="1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quotient-familial.numerique.gouv.fr </a:t>
            </a:r>
            <a:r>
              <a:rPr lang="fr" sz="13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 cliquant sur ce lien :</a:t>
            </a:r>
            <a:br>
              <a:rPr lang="f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fr" sz="13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[AJouter le lien spécifique de votre commune, trouvable à cette page en sélectionnant votre commune et en copiant l’URL de votre navigateur  :  </a:t>
            </a:r>
            <a:r>
              <a:rPr lang="fr" sz="1300" u="sng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https://quotient-familial.numerique.gouv.fr/collectivites</a:t>
            </a:r>
            <a:r>
              <a:rPr lang="fr" sz="13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br>
              <a:rPr lang="fr" sz="13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300" i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lang="f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Ce service vous permet de nous transmettre instantanément, via FranceConnect uniquement, vos données d’identité et votre quotient familial CAF ou MSA.</a:t>
            </a:r>
            <a:br>
              <a:rPr lang="f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lang="f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 utilisant ce service, vous n’aurez plus besoin de fournir les justificatifs tous les </a:t>
            </a:r>
            <a:r>
              <a:rPr lang="fr" sz="13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[XXX mois/trimestres]</a:t>
            </a:r>
            <a:r>
              <a:rPr lang="f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car avec vos données d’identité, nous pourrons mettre à jour de façon proactive vos indicateurs de ressources. </a:t>
            </a:r>
            <a:br>
              <a:rPr lang="f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lang="f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Vous pouvez décider de stopper cette mise à jour quand vous le souhaitez en écrivant à </a:t>
            </a:r>
            <a:r>
              <a:rPr lang="fr" sz="13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[Adresse mail de la commune]. </a:t>
            </a:r>
            <a:r>
              <a:rPr lang="fr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Vous aurez alors besoin de nous transmettre régulièrement vos attestations CAF ou MSA.</a:t>
            </a: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257700" y="1387925"/>
            <a:ext cx="57837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Voici une proposition de mail à transmettre aux familles en remplaçant les champs en bleu par les particularité de votre commune :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"/>
          </p:nvPr>
        </p:nvSpPr>
        <p:spPr>
          <a:xfrm>
            <a:off x="257700" y="211550"/>
            <a:ext cx="7302300" cy="135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2.2. Communiquer par e-mail</a:t>
            </a:r>
            <a:endParaRPr sz="27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>
                <a:solidFill>
                  <a:srgbClr val="0000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Modèle à copier/coller</a:t>
            </a:r>
            <a:endParaRPr sz="2700">
              <a:solidFill>
                <a:srgbClr val="0000F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grpSp>
        <p:nvGrpSpPr>
          <p:cNvPr id="114" name="Google Shape;114;p17"/>
          <p:cNvGrpSpPr/>
          <p:nvPr/>
        </p:nvGrpSpPr>
        <p:grpSpPr>
          <a:xfrm>
            <a:off x="155279" y="9858811"/>
            <a:ext cx="1867095" cy="442372"/>
            <a:chOff x="332466" y="176125"/>
            <a:chExt cx="4647984" cy="1101250"/>
          </a:xfrm>
        </p:grpSpPr>
        <p:pic>
          <p:nvPicPr>
            <p:cNvPr id="115" name="Google Shape;115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40725" y="273500"/>
              <a:ext cx="2439725" cy="90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32466" y="176125"/>
              <a:ext cx="1821275" cy="1101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Google Shape;117;p17"/>
          <p:cNvSpPr txBox="1"/>
          <p:nvPr/>
        </p:nvSpPr>
        <p:spPr>
          <a:xfrm>
            <a:off x="3154025" y="9881100"/>
            <a:ext cx="41970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>
                <a:solidFill>
                  <a:srgbClr val="000091"/>
                </a:solidFill>
                <a:latin typeface="Open Sans"/>
                <a:ea typeface="Open Sans"/>
                <a:cs typeface="Open Sans"/>
                <a:sym typeface="Open Sans"/>
              </a:rPr>
              <a:t>Kit de communication du formulaire QF auprès des particuliers</a:t>
            </a:r>
            <a:br>
              <a:rPr lang="fr" sz="1000" b="1">
                <a:solidFill>
                  <a:srgbClr val="00009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fr" sz="1000">
                <a:solidFill>
                  <a:srgbClr val="000091"/>
                </a:solidFill>
                <a:latin typeface="Open Sans"/>
                <a:ea typeface="Open Sans"/>
                <a:cs typeface="Open Sans"/>
                <a:sym typeface="Open Sans"/>
              </a:rPr>
              <a:t>Outils pour les collectivités et les éditeurs | 2024</a:t>
            </a:r>
            <a:endParaRPr sz="1000" b="1">
              <a:solidFill>
                <a:srgbClr val="000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8" name="Google Shape;118;p17"/>
          <p:cNvCxnSpPr/>
          <p:nvPr/>
        </p:nvCxnSpPr>
        <p:spPr>
          <a:xfrm>
            <a:off x="1060525" y="9801650"/>
            <a:ext cx="6290700" cy="0"/>
          </a:xfrm>
          <a:prstGeom prst="straightConnector1">
            <a:avLst/>
          </a:prstGeom>
          <a:noFill/>
          <a:ln w="9525" cap="flat" cmpd="sng">
            <a:solidFill>
              <a:srgbClr val="00009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subTitle" idx="1"/>
          </p:nvPr>
        </p:nvSpPr>
        <p:spPr>
          <a:xfrm>
            <a:off x="257700" y="211550"/>
            <a:ext cx="7302300" cy="135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3.1. Communiquer dans vos guichets</a:t>
            </a:r>
            <a:endParaRPr sz="27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700">
                <a:solidFill>
                  <a:srgbClr val="666666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Exemple </a:t>
            </a:r>
            <a:endParaRPr sz="2700">
              <a:solidFill>
                <a:srgbClr val="0000F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10785"/>
          <a:stretch/>
        </p:blipFill>
        <p:spPr>
          <a:xfrm>
            <a:off x="0" y="2210037"/>
            <a:ext cx="7664809" cy="384628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>
            <a:spLocks noGrp="1"/>
          </p:cNvSpPr>
          <p:nvPr>
            <p:ph type="ctrTitle"/>
          </p:nvPr>
        </p:nvSpPr>
        <p:spPr>
          <a:xfrm>
            <a:off x="1806175" y="3360550"/>
            <a:ext cx="3772800" cy="8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 b="1">
                <a:latin typeface="Open Sans"/>
                <a:ea typeface="Open Sans"/>
                <a:cs typeface="Open Sans"/>
                <a:sym typeface="Open Sans"/>
              </a:rPr>
              <a:t>Inscription cantine</a:t>
            </a:r>
            <a:endParaRPr sz="25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18"/>
          <p:cNvSpPr txBox="1">
            <a:spLocks noGrp="1"/>
          </p:cNvSpPr>
          <p:nvPr>
            <p:ph type="subTitle" idx="1"/>
          </p:nvPr>
        </p:nvSpPr>
        <p:spPr>
          <a:xfrm>
            <a:off x="1658025" y="4047400"/>
            <a:ext cx="4220400" cy="12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fr" sz="197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Transmettez-nous</a:t>
            </a:r>
            <a:br>
              <a:rPr lang="fr" sz="197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fr" sz="197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votre quotient familial </a:t>
            </a:r>
            <a:br>
              <a:rPr lang="fr" sz="197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fr" sz="197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et vos données d’identité :</a:t>
            </a:r>
            <a:endParaRPr sz="97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4">
            <a:alphaModFix/>
          </a:blip>
          <a:srcRect b="36094"/>
          <a:stretch/>
        </p:blipFill>
        <p:spPr>
          <a:xfrm>
            <a:off x="3221175" y="5340196"/>
            <a:ext cx="1117650" cy="7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282200" y="1265475"/>
            <a:ext cx="66711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Pour permettre aux usagers finaux d’accéder à l’URL facilement, vous pouvez proposer des QR codes dans vos guichets</a:t>
            </a:r>
            <a:endParaRPr/>
          </a:p>
        </p:txBody>
      </p:sp>
      <p:grpSp>
        <p:nvGrpSpPr>
          <p:cNvPr id="129" name="Google Shape;129;p18"/>
          <p:cNvGrpSpPr/>
          <p:nvPr/>
        </p:nvGrpSpPr>
        <p:grpSpPr>
          <a:xfrm>
            <a:off x="155279" y="9858811"/>
            <a:ext cx="1867095" cy="442372"/>
            <a:chOff x="332466" y="176125"/>
            <a:chExt cx="4647984" cy="1101250"/>
          </a:xfrm>
        </p:grpSpPr>
        <p:pic>
          <p:nvPicPr>
            <p:cNvPr id="130" name="Google Shape;130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40725" y="273500"/>
              <a:ext cx="2439725" cy="90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32466" y="176125"/>
              <a:ext cx="1821275" cy="1101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2" name="Google Shape;132;p18"/>
          <p:cNvSpPr txBox="1"/>
          <p:nvPr/>
        </p:nvSpPr>
        <p:spPr>
          <a:xfrm>
            <a:off x="3154025" y="9881100"/>
            <a:ext cx="41970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 b="1">
                <a:solidFill>
                  <a:srgbClr val="000091"/>
                </a:solidFill>
                <a:latin typeface="Open Sans"/>
                <a:ea typeface="Open Sans"/>
                <a:cs typeface="Open Sans"/>
                <a:sym typeface="Open Sans"/>
              </a:rPr>
              <a:t>Kit de communication du formulaire QF auprès des particuliers</a:t>
            </a:r>
            <a:br>
              <a:rPr lang="fr" sz="1000" b="1">
                <a:solidFill>
                  <a:srgbClr val="00009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fr" sz="1000">
                <a:solidFill>
                  <a:srgbClr val="000091"/>
                </a:solidFill>
                <a:latin typeface="Open Sans"/>
                <a:ea typeface="Open Sans"/>
                <a:cs typeface="Open Sans"/>
                <a:sym typeface="Open Sans"/>
              </a:rPr>
              <a:t>Outils pour les collectivités et les éditeurs | 2024</a:t>
            </a:r>
            <a:endParaRPr sz="1000" b="1">
              <a:solidFill>
                <a:srgbClr val="00009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3" name="Google Shape;133;p18"/>
          <p:cNvCxnSpPr/>
          <p:nvPr/>
        </p:nvCxnSpPr>
        <p:spPr>
          <a:xfrm>
            <a:off x="1060525" y="9801650"/>
            <a:ext cx="6290700" cy="0"/>
          </a:xfrm>
          <a:prstGeom prst="straightConnector1">
            <a:avLst/>
          </a:prstGeom>
          <a:noFill/>
          <a:ln w="9525" cap="flat" cmpd="sng">
            <a:solidFill>
              <a:srgbClr val="00009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" name="Google Shape;134;p18"/>
          <p:cNvSpPr txBox="1"/>
          <p:nvPr/>
        </p:nvSpPr>
        <p:spPr>
          <a:xfrm>
            <a:off x="336900" y="8216000"/>
            <a:ext cx="68664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solidFill>
                  <a:srgbClr val="0000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B. Modèle à compléter puis imprimer </a:t>
            </a:r>
            <a:endParaRPr sz="1900">
              <a:solidFill>
                <a:srgbClr val="0000F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336900" y="6763525"/>
            <a:ext cx="3772800" cy="8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300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Rendez-vous sur q</a:t>
            </a:r>
            <a:r>
              <a:rPr lang="fr" sz="1300" b="1" u="sng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uotient-familial.numerique.gouv.fr</a:t>
            </a:r>
            <a:r>
              <a:rPr lang="fr" sz="1300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, sélectionnez votre collectivité dans le menu déroulant, faites défiler la page et téléchargez le QR code disponible.</a:t>
            </a:r>
            <a:endParaRPr sz="12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336900" y="6284750"/>
            <a:ext cx="722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0000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A. Téléchargez le QR code</a:t>
            </a:r>
            <a:endParaRPr sz="2000">
              <a:solidFill>
                <a:srgbClr val="0000F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336900" y="8582475"/>
            <a:ext cx="6770100" cy="5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Une fois votre QR code créé, ajoutez-le sur le modèle disponible en page suivante, et imprimez ces affiches pour les mettre dans les différents guichets !</a:t>
            </a:r>
            <a:endParaRPr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8">
            <a:alphaModFix/>
          </a:blip>
          <a:srcRect l="4607" r="6282"/>
          <a:stretch/>
        </p:blipFill>
        <p:spPr>
          <a:xfrm>
            <a:off x="4338825" y="6527296"/>
            <a:ext cx="3241324" cy="1584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ctrTitle"/>
          </p:nvPr>
        </p:nvSpPr>
        <p:spPr>
          <a:xfrm>
            <a:off x="257700" y="783512"/>
            <a:ext cx="7044600" cy="1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Open Sans"/>
                <a:ea typeface="Open Sans"/>
                <a:cs typeface="Open Sans"/>
                <a:sym typeface="Open Sans"/>
              </a:rPr>
              <a:t>Inscription </a:t>
            </a:r>
            <a:br>
              <a:rPr lang="fr" b="1">
                <a:latin typeface="Open Sans"/>
                <a:ea typeface="Open Sans"/>
                <a:cs typeface="Open Sans"/>
                <a:sym typeface="Open Sans"/>
              </a:rPr>
            </a:br>
            <a:r>
              <a:rPr lang="fr" b="1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[votre cas d’usage]</a:t>
            </a:r>
            <a:endParaRPr b="1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1"/>
          </p:nvPr>
        </p:nvSpPr>
        <p:spPr>
          <a:xfrm>
            <a:off x="257700" y="3212077"/>
            <a:ext cx="7044600" cy="20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fr" sz="377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Transmettez-nous</a:t>
            </a:r>
            <a:br>
              <a:rPr lang="fr" sz="377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fr" sz="377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votre quotient familial </a:t>
            </a:r>
            <a:br>
              <a:rPr lang="fr" sz="377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fr" sz="377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et vos données d’identité :</a:t>
            </a:r>
            <a:endParaRPr sz="277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388" y="5535952"/>
            <a:ext cx="2057225" cy="20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/>
        </p:nvSpPr>
        <p:spPr>
          <a:xfrm>
            <a:off x="1140000" y="7969788"/>
            <a:ext cx="5280000" cy="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7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Scannez ce QR code pour accéder au site </a:t>
            </a:r>
            <a:r>
              <a:rPr lang="fr" sz="167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quotient-familial.numerique.gouv.fr </a:t>
            </a:r>
            <a:r>
              <a:rPr lang="fr" sz="167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et transmettre vos informations via FranceConnect</a:t>
            </a:r>
            <a:endParaRPr sz="100"/>
          </a:p>
        </p:txBody>
      </p:sp>
      <p:sp>
        <p:nvSpPr>
          <p:cNvPr id="147" name="Google Shape;147;p19"/>
          <p:cNvSpPr txBox="1"/>
          <p:nvPr/>
        </p:nvSpPr>
        <p:spPr>
          <a:xfrm>
            <a:off x="2926825" y="5826288"/>
            <a:ext cx="2057100" cy="10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b="1">
                <a:solidFill>
                  <a:srgbClr val="0000FF"/>
                </a:solidFill>
                <a:highlight>
                  <a:schemeClr val="lt1"/>
                </a:highlight>
              </a:rPr>
              <a:t>CHANGER LE QR CODE AVEC CELUI DE VOTRE COLLECTIVITE</a:t>
            </a:r>
            <a:endParaRPr sz="1800" b="1">
              <a:solidFill>
                <a:srgbClr val="0000FF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1216</Words>
  <Application>Microsoft Macintosh PowerPoint</Application>
  <PresentationFormat>Personnalisé</PresentationFormat>
  <Paragraphs>76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EB Garamond</vt:lpstr>
      <vt:lpstr>Open Sans SemiBold</vt:lpstr>
      <vt:lpstr>Open Sans ExtraBold</vt:lpstr>
      <vt:lpstr>Arial</vt:lpstr>
      <vt:lpstr>Open Sans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Inscription cantine</vt:lpstr>
      <vt:lpstr>Inscription  [votre cas d’usage]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Dorine Lambinet</cp:lastModifiedBy>
  <cp:revision>1</cp:revision>
  <dcterms:modified xsi:type="dcterms:W3CDTF">2024-07-02T14:52:52Z</dcterms:modified>
</cp:coreProperties>
</file>