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c8e06551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c8e0655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c8e06551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c8e06551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c8e06551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c8e06551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c8e06551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c8e06551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8e0655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c8e0655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c8e0655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c8e0655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c8e0655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c8e0655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c8e0655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c8e0655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c8e06551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c8e06551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c8e0655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c8e0655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c8e06551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c8e06551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1-review-rsebille-hackaton-dsn.cleverapps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230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S_SP_ _ S_ _N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1487625"/>
            <a:ext cx="85206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840">
                <a:solidFill>
                  <a:schemeClr val="dk1"/>
                </a:solidFill>
              </a:rPr>
              <a:t>L’équipe :</a:t>
            </a:r>
            <a:endParaRPr sz="1840">
              <a:solidFill>
                <a:schemeClr val="dk1"/>
              </a:solidFill>
            </a:endParaRPr>
          </a:p>
          <a:p>
            <a:pPr indent="-3454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fr" sz="1840">
                <a:solidFill>
                  <a:schemeClr val="dk1"/>
                </a:solidFill>
              </a:rPr>
              <a:t>Laurine HUBER, data analyste</a:t>
            </a:r>
            <a:endParaRPr sz="1840">
              <a:solidFill>
                <a:schemeClr val="dk1"/>
              </a:solidFill>
            </a:endParaRPr>
          </a:p>
          <a:p>
            <a:pPr indent="-3454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fr" sz="1840">
                <a:solidFill>
                  <a:schemeClr val="dk1"/>
                </a:solidFill>
              </a:rPr>
              <a:t>Clémence DOUARD, ux designer</a:t>
            </a:r>
            <a:endParaRPr sz="1840">
              <a:solidFill>
                <a:schemeClr val="dk1"/>
              </a:solidFill>
            </a:endParaRPr>
          </a:p>
          <a:p>
            <a:pPr indent="-3454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fr" sz="1840">
                <a:solidFill>
                  <a:schemeClr val="dk1"/>
                </a:solidFill>
              </a:rPr>
              <a:t>Pierlou RAMADE, data ingénieur</a:t>
            </a:r>
            <a:endParaRPr sz="1840">
              <a:solidFill>
                <a:schemeClr val="dk1"/>
              </a:solidFill>
            </a:endParaRPr>
          </a:p>
          <a:p>
            <a:pPr indent="-3454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fr" sz="1840">
                <a:solidFill>
                  <a:schemeClr val="dk1"/>
                </a:solidFill>
              </a:rPr>
              <a:t>Romain SEBILLE, développeur (et réparateur d’imprimante)</a:t>
            </a:r>
            <a:endParaRPr sz="1840">
              <a:solidFill>
                <a:schemeClr val="dk1"/>
              </a:solidFill>
            </a:endParaRPr>
          </a:p>
          <a:p>
            <a:pPr indent="-3454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fr" sz="1840">
                <a:solidFill>
                  <a:schemeClr val="dk1"/>
                </a:solidFill>
              </a:rPr>
              <a:t>Eric BARTHELEMY, expert métier</a:t>
            </a:r>
            <a:endParaRPr sz="184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fr"/>
              <a:t>Table suspensions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625" y="1318875"/>
            <a:ext cx="4027801" cy="33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25" y="1275650"/>
            <a:ext cx="3627638" cy="34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>
            <p:ph type="title"/>
          </p:nvPr>
        </p:nvSpPr>
        <p:spPr>
          <a:xfrm>
            <a:off x="157038" y="38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Suspensions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démo 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1387525" y="2501025"/>
            <a:ext cx="500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 u="sng">
                <a:solidFill>
                  <a:schemeClr val="hlink"/>
                </a:solidFill>
                <a:hlinkClick r:id="rId3"/>
              </a:rPr>
              <a:t>https://c1-review-rsebille-hackaton-dsn.cleverapps.io/</a:t>
            </a:r>
            <a:endParaRPr sz="11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plus : </a:t>
            </a:r>
            <a:r>
              <a:rPr lang="fr" sz="2133"/>
              <a:t>récapitulatif des heures travaillées (par salarié et par employeur)</a:t>
            </a:r>
            <a:endParaRPr sz="2133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00" y="1017725"/>
            <a:ext cx="2865731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031" y="1421438"/>
            <a:ext cx="5528169" cy="301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0" y="230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S_SP_ _ S_ _N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11700" y="1487625"/>
            <a:ext cx="85206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840">
                <a:solidFill>
                  <a:schemeClr val="dk1"/>
                </a:solidFill>
              </a:rPr>
              <a:t>La cible : les 6014 entreprises conventionnées au titre de Structure d’Insertion par l’Activité Economique (SIAE) et 421 666 personnes titulaires d’un PASS IAE en cours de validité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fr" sz="1840">
                <a:solidFill>
                  <a:schemeClr val="dk1"/>
                </a:solidFill>
              </a:rPr>
              <a:t>Les impacts attendus : </a:t>
            </a:r>
            <a:endParaRPr b="1" sz="1840">
              <a:solidFill>
                <a:schemeClr val="dk1"/>
              </a:solidFill>
            </a:endParaRPr>
          </a:p>
          <a:p>
            <a:pPr indent="-3454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fr" sz="1840">
                <a:solidFill>
                  <a:schemeClr val="dk1"/>
                </a:solidFill>
              </a:rPr>
              <a:t>Libérer 150 000 heures de travail administratif par an et les réallouer à l’accompagnement</a:t>
            </a:r>
            <a:endParaRPr sz="1840">
              <a:solidFill>
                <a:schemeClr val="dk1"/>
              </a:solidFill>
            </a:endParaRPr>
          </a:p>
          <a:p>
            <a:pPr indent="-3454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fr" sz="1840">
                <a:solidFill>
                  <a:schemeClr val="dk1"/>
                </a:solidFill>
              </a:rPr>
              <a:t>Garantir une égalité de traitement</a:t>
            </a:r>
            <a:endParaRPr sz="18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84575" y="559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situation actuelle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83100" y="1684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●"/>
            </a:pPr>
            <a:r>
              <a:rPr lang="fr" sz="1530">
                <a:solidFill>
                  <a:schemeClr val="dk1"/>
                </a:solidFill>
              </a:rPr>
              <a:t>Une obligation imposée par la loi pour chaque employeur de saisir une suspension de parcours dans les emplois de l’inclusion (Mais non </a:t>
            </a:r>
            <a:r>
              <a:rPr lang="fr" sz="1530">
                <a:solidFill>
                  <a:schemeClr val="dk1"/>
                </a:solidFill>
              </a:rPr>
              <a:t>contrôlée</a:t>
            </a:r>
            <a:r>
              <a:rPr lang="fr" sz="1530">
                <a:solidFill>
                  <a:schemeClr val="dk1"/>
                </a:solidFill>
              </a:rPr>
              <a:t>)</a:t>
            </a:r>
            <a:endParaRPr sz="153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●"/>
            </a:pPr>
            <a:r>
              <a:rPr lang="fr" sz="1530">
                <a:solidFill>
                  <a:schemeClr val="dk1"/>
                </a:solidFill>
              </a:rPr>
              <a:t>137 775 suspensions ont débuté en 2023 </a:t>
            </a:r>
            <a:endParaRPr sz="153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●"/>
            </a:pPr>
            <a:r>
              <a:rPr lang="fr" sz="1530">
                <a:solidFill>
                  <a:schemeClr val="dk1"/>
                </a:solidFill>
              </a:rPr>
              <a:t>La durée de saisie d’une suspension, y compris la consolidation des informations administratives, est de 10 mn.</a:t>
            </a:r>
            <a:endParaRPr sz="153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●"/>
            </a:pPr>
            <a:r>
              <a:rPr lang="fr" sz="1530">
                <a:solidFill>
                  <a:schemeClr val="dk1"/>
                </a:solidFill>
              </a:rPr>
              <a:t>Une SIAE a déclaré 1176 suspensions en 2023 .</a:t>
            </a:r>
            <a:endParaRPr sz="153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3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2550" y="481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Facilité de mise oeuvre de la DSN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Les entreprises sont conventionnées par l’Etat et identifiées par leur SIRET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Les personnes sont titulaires d’un PASS IAE délivrés par les emplois de l’inclusion et identifiées par leur NIR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Seules les DSN des personnes titulaires d’un PASS IAE en cours de validité sont concernées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94425" y="49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 de la solution et de ses fonctionnalités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fr" sz="1500">
                <a:solidFill>
                  <a:schemeClr val="dk1"/>
                </a:solidFill>
              </a:rPr>
              <a:t>Chaque mois les emplois de l’inclusion interroge la DSN afin de récupérer le volume d’heure travaillé. Cela permettra aux employeurs et salariés de </a:t>
            </a:r>
            <a:r>
              <a:rPr b="1" lang="fr" sz="1500">
                <a:solidFill>
                  <a:schemeClr val="dk1"/>
                </a:solidFill>
              </a:rPr>
              <a:t>connaître le temps de travail restant à consommer</a:t>
            </a:r>
            <a:r>
              <a:rPr lang="fr" sz="1500">
                <a:solidFill>
                  <a:schemeClr val="dk1"/>
                </a:solidFill>
              </a:rPr>
              <a:t> dans le cadre de l’IAE.</a:t>
            </a:r>
            <a:endParaRPr sz="15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fr" sz="1500">
                <a:solidFill>
                  <a:schemeClr val="dk1"/>
                </a:solidFill>
              </a:rPr>
              <a:t>Par ailleurs la mise en évidence des périodes non travaillé permettra d’</a:t>
            </a:r>
            <a:r>
              <a:rPr b="1" lang="fr" sz="1500">
                <a:solidFill>
                  <a:schemeClr val="dk1"/>
                </a:solidFill>
              </a:rPr>
              <a:t>éviter les ruptures d’accompagnement</a:t>
            </a:r>
            <a:r>
              <a:rPr lang="fr" sz="1500">
                <a:solidFill>
                  <a:schemeClr val="dk1"/>
                </a:solidFill>
              </a:rPr>
              <a:t> et d’orienter plus rapidement les personnes vers un nouvel accompagnement dans le nouveau cadre de la loi Plein Emploi.</a:t>
            </a:r>
            <a:endParaRPr sz="15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fr" sz="1500">
                <a:solidFill>
                  <a:schemeClr val="dk1"/>
                </a:solidFill>
              </a:rPr>
              <a:t>La récupération via la DSN des arrêts de travail et des suspensions de contrat ainsi que de leurs durée et motif permet de </a:t>
            </a:r>
            <a:r>
              <a:rPr b="1" lang="fr" sz="1500">
                <a:solidFill>
                  <a:schemeClr val="dk1"/>
                </a:solidFill>
              </a:rPr>
              <a:t>donner à l’employeur une visibilité plus complète </a:t>
            </a:r>
            <a:r>
              <a:rPr lang="fr" sz="1500">
                <a:solidFill>
                  <a:schemeClr val="dk1"/>
                </a:solidFill>
              </a:rPr>
              <a:t>de la situation du candidat et d’expliquer les périodes non travaillées.</a:t>
            </a:r>
            <a:endParaRPr sz="18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73275" y="49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Réutilisation des données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fr" sz="1500">
                <a:solidFill>
                  <a:schemeClr val="dk1"/>
                </a:solidFill>
              </a:rPr>
              <a:t>Mise en application de la loi Plein Emploi</a:t>
            </a:r>
            <a:r>
              <a:rPr lang="fr" sz="1500">
                <a:solidFill>
                  <a:schemeClr val="dk1"/>
                </a:solidFill>
              </a:rPr>
              <a:t> grâce à la détection des périodes non salariés et à la sollicitation de France Travail pour éviter les ruptures d’accompagnement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Meilleure prise en compte par le pilotage de l’inclusion des parcours d’insertion afin de </a:t>
            </a:r>
            <a:r>
              <a:rPr b="1" lang="fr" sz="1500">
                <a:solidFill>
                  <a:schemeClr val="dk1"/>
                </a:solidFill>
              </a:rPr>
              <a:t>proposer des indicateurs plus pertinent pour la mise en oeuvre de la politique public d’insertion</a:t>
            </a:r>
            <a:r>
              <a:rPr lang="fr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Une </a:t>
            </a:r>
            <a:r>
              <a:rPr b="1" lang="fr" sz="1500">
                <a:solidFill>
                  <a:schemeClr val="dk1"/>
                </a:solidFill>
              </a:rPr>
              <a:t>meilleure qualité de donnée de la DSN</a:t>
            </a:r>
            <a:r>
              <a:rPr lang="fr" sz="1500">
                <a:solidFill>
                  <a:schemeClr val="dk1"/>
                </a:solidFill>
              </a:rPr>
              <a:t> (l’employeur verra l’impact de la qualité de la donnée les parcours de ses salariés)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688" y="42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solution technique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300475" y="2162897"/>
            <a:ext cx="972300" cy="1261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DSN</a:t>
            </a:r>
            <a:endParaRPr b="1"/>
          </a:p>
        </p:txBody>
      </p:sp>
      <p:cxnSp>
        <p:nvCxnSpPr>
          <p:cNvPr id="124" name="Google Shape;124;p19"/>
          <p:cNvCxnSpPr>
            <a:stCxn id="123" idx="4"/>
            <a:endCxn id="125" idx="1"/>
          </p:cNvCxnSpPr>
          <p:nvPr/>
        </p:nvCxnSpPr>
        <p:spPr>
          <a:xfrm flipH="1" rot="10800000">
            <a:off x="1272775" y="1727447"/>
            <a:ext cx="1634700" cy="10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23" idx="4"/>
            <a:endCxn id="127" idx="1"/>
          </p:cNvCxnSpPr>
          <p:nvPr/>
        </p:nvCxnSpPr>
        <p:spPr>
          <a:xfrm>
            <a:off x="1272775" y="2793647"/>
            <a:ext cx="1634700" cy="2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/>
          <p:nvPr/>
        </p:nvSpPr>
        <p:spPr>
          <a:xfrm>
            <a:off x="2907537" y="1172550"/>
            <a:ext cx="1573077" cy="1109958"/>
          </a:xfrm>
          <a:prstGeom prst="flowChartInternalStorag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Nombre d’heures travaillées par salarié et par structure</a:t>
            </a:r>
            <a:endParaRPr i="1" sz="1000"/>
          </a:p>
        </p:txBody>
      </p:sp>
      <p:sp>
        <p:nvSpPr>
          <p:cNvPr id="127" name="Google Shape;127;p19"/>
          <p:cNvSpPr/>
          <p:nvPr/>
        </p:nvSpPr>
        <p:spPr>
          <a:xfrm>
            <a:off x="2907537" y="2408673"/>
            <a:ext cx="1573077" cy="1177180"/>
          </a:xfrm>
          <a:prstGeom prst="flowChartInternalStorag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Suspensions par salarié</a:t>
            </a:r>
            <a:endParaRPr i="1" sz="10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700" y="1458201"/>
            <a:ext cx="3506898" cy="2724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2907537" y="3712195"/>
            <a:ext cx="1573077" cy="1177180"/>
          </a:xfrm>
          <a:prstGeom prst="flowChartInternalStorag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Arrêts maladie par salarié</a:t>
            </a:r>
            <a:endParaRPr i="1" sz="1000"/>
          </a:p>
        </p:txBody>
      </p:sp>
      <p:cxnSp>
        <p:nvCxnSpPr>
          <p:cNvPr id="130" name="Google Shape;130;p19"/>
          <p:cNvCxnSpPr>
            <a:stCxn id="123" idx="4"/>
          </p:cNvCxnSpPr>
          <p:nvPr/>
        </p:nvCxnSpPr>
        <p:spPr>
          <a:xfrm>
            <a:off x="1272775" y="2793647"/>
            <a:ext cx="1634700" cy="15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>
            <a:stCxn id="125" idx="3"/>
            <a:endCxn id="128" idx="1"/>
          </p:cNvCxnSpPr>
          <p:nvPr/>
        </p:nvCxnSpPr>
        <p:spPr>
          <a:xfrm>
            <a:off x="4480615" y="1727529"/>
            <a:ext cx="1004100" cy="10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/>
          <p:nvPr/>
        </p:nvCxnSpPr>
        <p:spPr>
          <a:xfrm flipH="1" rot="10800000">
            <a:off x="4480539" y="2920787"/>
            <a:ext cx="1004100" cy="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29" idx="3"/>
            <a:endCxn id="128" idx="1"/>
          </p:cNvCxnSpPr>
          <p:nvPr/>
        </p:nvCxnSpPr>
        <p:spPr>
          <a:xfrm flipH="1" rot="10800000">
            <a:off x="4480615" y="2820285"/>
            <a:ext cx="1004100" cy="14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157038" y="38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solution technique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1864" t="3484"/>
          <a:stretch/>
        </p:blipFill>
        <p:spPr>
          <a:xfrm>
            <a:off x="3164468" y="955050"/>
            <a:ext cx="2805847" cy="125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9215" y="3736268"/>
            <a:ext cx="1588435" cy="9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5">
            <a:alphaModFix/>
          </a:blip>
          <a:srcRect b="0" l="0" r="2827" t="0"/>
          <a:stretch/>
        </p:blipFill>
        <p:spPr>
          <a:xfrm>
            <a:off x="7224817" y="2248240"/>
            <a:ext cx="1317232" cy="115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3617" y="2517317"/>
            <a:ext cx="1907549" cy="2252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25" y="3316369"/>
            <a:ext cx="1721737" cy="654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66375" y="3183225"/>
            <a:ext cx="1356950" cy="81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0"/>
          <p:cNvCxnSpPr>
            <a:stCxn id="143" idx="3"/>
            <a:endCxn id="144" idx="1"/>
          </p:cNvCxnSpPr>
          <p:nvPr/>
        </p:nvCxnSpPr>
        <p:spPr>
          <a:xfrm flipH="1" rot="10800000">
            <a:off x="1801262" y="3588741"/>
            <a:ext cx="165000" cy="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0"/>
          <p:cNvCxnSpPr>
            <a:stCxn id="144" idx="3"/>
            <a:endCxn id="142" idx="1"/>
          </p:cNvCxnSpPr>
          <p:nvPr/>
        </p:nvCxnSpPr>
        <p:spPr>
          <a:xfrm>
            <a:off x="3323325" y="3588663"/>
            <a:ext cx="290400" cy="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2019" y="1131915"/>
            <a:ext cx="1522777" cy="899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0"/>
          <p:cNvCxnSpPr>
            <a:stCxn id="142" idx="0"/>
            <a:endCxn id="139" idx="2"/>
          </p:cNvCxnSpPr>
          <p:nvPr/>
        </p:nvCxnSpPr>
        <p:spPr>
          <a:xfrm rot="10800000">
            <a:off x="4567392" y="2207717"/>
            <a:ext cx="0" cy="3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>
            <a:stCxn id="139" idx="3"/>
            <a:endCxn id="147" idx="1"/>
          </p:cNvCxnSpPr>
          <p:nvPr/>
        </p:nvCxnSpPr>
        <p:spPr>
          <a:xfrm>
            <a:off x="5970316" y="1581456"/>
            <a:ext cx="11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0"/>
          <p:cNvCxnSpPr>
            <a:stCxn id="147" idx="2"/>
            <a:endCxn id="141" idx="0"/>
          </p:cNvCxnSpPr>
          <p:nvPr/>
        </p:nvCxnSpPr>
        <p:spPr>
          <a:xfrm>
            <a:off x="7883407" y="2030996"/>
            <a:ext cx="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>
            <a:stCxn id="141" idx="2"/>
            <a:endCxn id="140" idx="0"/>
          </p:cNvCxnSpPr>
          <p:nvPr/>
        </p:nvCxnSpPr>
        <p:spPr>
          <a:xfrm>
            <a:off x="7883433" y="3401607"/>
            <a:ext cx="0" cy="3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heures travaillées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06988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281" y="1805025"/>
            <a:ext cx="3457620" cy="224637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type="title"/>
          </p:nvPr>
        </p:nvSpPr>
        <p:spPr>
          <a:xfrm>
            <a:off x="157038" y="38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Nombre d’heures travaillées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