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4" r:id="rId6"/>
    <p:sldId id="262" r:id="rId7"/>
    <p:sldId id="265" r:id="rId8"/>
    <p:sldId id="267" r:id="rId9"/>
    <p:sldId id="27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65010E-A2D4-102F-890D-5F4E00A3E9E7}" name="François Comets" initials="FC" userId="8e2065e6b15b789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1"/>
    <a:srgbClr val="FF3300"/>
    <a:srgbClr val="00C8C7"/>
    <a:srgbClr val="737373"/>
    <a:srgbClr val="595959"/>
    <a:srgbClr val="FFA3A3"/>
    <a:srgbClr val="D1D1FF"/>
    <a:srgbClr val="FFC9C9"/>
    <a:srgbClr val="C5FFFF"/>
    <a:srgbClr val="FFB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4F973-E553-4428-BE55-F8820254C9EE}" v="23" dt="2021-12-06T10:35:30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6" autoAdjust="0"/>
    <p:restoredTop sz="92584" autoAdjust="0"/>
  </p:normalViewPr>
  <p:slideViewPr>
    <p:cSldViewPr snapToGrid="0">
      <p:cViewPr varScale="1">
        <p:scale>
          <a:sx n="86" d="100"/>
          <a:sy n="86" d="100"/>
        </p:scale>
        <p:origin x="4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aline Gillard" userId="6012d1e93f85b52a" providerId="Windows Live" clId="Web-{12A4F973-E553-4428-BE55-F8820254C9EE}"/>
    <pc:docChg chg="">
      <pc:chgData name="Coraline Gillard" userId="6012d1e93f85b52a" providerId="Windows Live" clId="Web-{12A4F973-E553-4428-BE55-F8820254C9EE}" dt="2021-12-06T10:35:30.350" v="22"/>
      <pc:docMkLst>
        <pc:docMk/>
      </pc:docMkLst>
      <pc:sldChg chg="delCm">
        <pc:chgData name="Coraline Gillard" userId="6012d1e93f85b52a" providerId="Windows Live" clId="Web-{12A4F973-E553-4428-BE55-F8820254C9EE}" dt="2021-12-06T10:33:56.939" v="1"/>
        <pc:sldMkLst>
          <pc:docMk/>
          <pc:sldMk cId="215454396" sldId="256"/>
        </pc:sldMkLst>
      </pc:sldChg>
      <pc:sldChg chg="delCm">
        <pc:chgData name="Coraline Gillard" userId="6012d1e93f85b52a" providerId="Windows Live" clId="Web-{12A4F973-E553-4428-BE55-F8820254C9EE}" dt="2021-12-06T10:34:12.502" v="4"/>
        <pc:sldMkLst>
          <pc:docMk/>
          <pc:sldMk cId="1054107885" sldId="259"/>
        </pc:sldMkLst>
      </pc:sldChg>
      <pc:sldChg chg="delCm">
        <pc:chgData name="Coraline Gillard" userId="6012d1e93f85b52a" providerId="Windows Live" clId="Web-{12A4F973-E553-4428-BE55-F8820254C9EE}" dt="2021-12-06T10:35:30.350" v="22"/>
        <pc:sldMkLst>
          <pc:docMk/>
          <pc:sldMk cId="3321961446" sldId="261"/>
        </pc:sldMkLst>
      </pc:sldChg>
      <pc:sldChg chg="delCm">
        <pc:chgData name="Coraline Gillard" userId="6012d1e93f85b52a" providerId="Windows Live" clId="Web-{12A4F973-E553-4428-BE55-F8820254C9EE}" dt="2021-12-06T10:34:35.300" v="11"/>
        <pc:sldMkLst>
          <pc:docMk/>
          <pc:sldMk cId="303218466" sldId="262"/>
        </pc:sldMkLst>
      </pc:sldChg>
      <pc:sldChg chg="delCm">
        <pc:chgData name="Coraline Gillard" userId="6012d1e93f85b52a" providerId="Windows Live" clId="Web-{12A4F973-E553-4428-BE55-F8820254C9EE}" dt="2021-12-06T10:34:16.987" v="5"/>
        <pc:sldMkLst>
          <pc:docMk/>
          <pc:sldMk cId="1175483883" sldId="263"/>
        </pc:sldMkLst>
      </pc:sldChg>
      <pc:sldChg chg="delCm">
        <pc:chgData name="Coraline Gillard" userId="6012d1e93f85b52a" providerId="Windows Live" clId="Web-{12A4F973-E553-4428-BE55-F8820254C9EE}" dt="2021-12-06T10:34:25.643" v="8"/>
        <pc:sldMkLst>
          <pc:docMk/>
          <pc:sldMk cId="1791905199" sldId="264"/>
        </pc:sldMkLst>
      </pc:sldChg>
      <pc:sldChg chg="delCm">
        <pc:chgData name="Coraline Gillard" userId="6012d1e93f85b52a" providerId="Windows Live" clId="Web-{12A4F973-E553-4428-BE55-F8820254C9EE}" dt="2021-12-06T10:35:04.505" v="15"/>
        <pc:sldMkLst>
          <pc:docMk/>
          <pc:sldMk cId="2973134551" sldId="265"/>
        </pc:sldMkLst>
      </pc:sldChg>
      <pc:sldChg chg="delCm modCm">
        <pc:chgData name="Coraline Gillard" userId="6012d1e93f85b52a" providerId="Windows Live" clId="Web-{12A4F973-E553-4428-BE55-F8820254C9EE}" dt="2021-12-06T10:35:14.037" v="18"/>
        <pc:sldMkLst>
          <pc:docMk/>
          <pc:sldMk cId="1310791601" sldId="268"/>
        </pc:sldMkLst>
      </pc:sldChg>
      <pc:sldChg chg="delCm">
        <pc:chgData name="Coraline Gillard" userId="6012d1e93f85b52a" providerId="Windows Live" clId="Web-{12A4F973-E553-4428-BE55-F8820254C9EE}" dt="2021-12-06T10:35:19.756" v="19"/>
        <pc:sldMkLst>
          <pc:docMk/>
          <pc:sldMk cId="882221859" sldId="270"/>
        </pc:sldMkLst>
      </pc:sldChg>
      <pc:sldChg chg="delCm">
        <pc:chgData name="Coraline Gillard" userId="6012d1e93f85b52a" providerId="Windows Live" clId="Web-{12A4F973-E553-4428-BE55-F8820254C9EE}" dt="2021-12-06T10:35:24.240" v="20"/>
        <pc:sldMkLst>
          <pc:docMk/>
          <pc:sldMk cId="4063522279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al\Documents\DINUM\Evaluation\2021122%20-%20Outil%20de%20suivi%20des%20promotions%20EIG%20et%20cartographie,%20v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al\Documents\DINUM\Evaluation\2021122%20-%20Outil%20de%20suivi%20des%20promotions%20EIG%20et%20cartographie,%20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al\Documents\DINUM\Evaluation\2021122%20-%20Outil%20de%20suivi%20des%20promotions%20EIG%20et%20cartographie,%20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al\Documents\DINUM\Evaluation\2021122%20-%20Outil%20de%20suivi%20des%20promotions%20EIG%20et%20cartographie,%20v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al\Documents\DINUM\Evaluation\2021122%20-%20Outil%20de%20suivi%20des%20promotions%20EIG%20et%20cartographie,%20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al\Documents\DINUM\Evaluation\2021122%20-%20Outil%20de%20suivi%20des%20promotions%20EIG%20et%20cartographie,%20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al\Documents\DINUM\Evaluation\2021122%20-%20Outil%20de%20suivi%20des%20promotions%20EIG%20et%20cartographie,%20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coral\Documents\DINUM\Evaluation\2021122%20-%20Outil%20de%20suivi%20des%20promotions%20EIG%20et%20cartographie,%20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baseline="0" dirty="0" smtClean="0">
                <a:effectLst/>
              </a:rPr>
              <a:t>Origine des porteurs de projets</a:t>
            </a:r>
            <a:endParaRPr lang="en-GB" sz="1400" dirty="0" smtClean="0">
              <a:effectLst/>
            </a:endParaRPr>
          </a:p>
        </c:rich>
      </c:tx>
      <c:layout>
        <c:manualLayout>
          <c:xMode val="edge"/>
          <c:yMode val="edge"/>
          <c:x val="0.24572382681927235"/>
          <c:y val="4.073709536307988E-5"/>
        </c:manualLayout>
      </c:layout>
      <c:overlay val="0"/>
      <c:spPr>
        <a:prstGeom prst="rect">
          <a:avLst/>
        </a:prstGeom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574082228208316"/>
          <c:y val="0.1693789308176101"/>
          <c:w val="0.85024196194225721"/>
          <c:h val="0.73943290991927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'CARTOGRAPHIE PROJETS'!$D$43</c:f>
              <c:strCache>
                <c:ptCount val="1"/>
                <c:pt idx="0">
                  <c:v>Nouveau bénéficiaire</c:v>
                </c:pt>
              </c:strCache>
            </c:strRef>
          </c:tx>
          <c:spPr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</c:spPr>
          <c:invertIfNegative val="0"/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D01-45AE-8AD0-DE265D5185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'CARTOGRAPHIE PROJETS'!$E$41:$K$42</c:f>
              <c:strCache>
                <c:ptCount val="7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  <c:pt idx="6">
                  <c:v>TOTAL</c:v>
                </c:pt>
              </c:strCache>
            </c:strRef>
          </c:cat>
          <c:val>
            <c:numRef>
              <c:f>'CARTOGRAPHIE PROJETS'!$E$43:$K$43</c:f>
              <c:numCache>
                <c:formatCode>General</c:formatCode>
                <c:ptCount val="7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7</c:v>
                </c:pt>
                <c:pt idx="4">
                  <c:v>9</c:v>
                </c:pt>
                <c:pt idx="5">
                  <c:v>4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01-45AE-8AD0-DE265D518571}"/>
            </c:ext>
          </c:extLst>
        </c:ser>
        <c:ser>
          <c:idx val="1"/>
          <c:order val="1"/>
          <c:tx>
            <c:strRef>
              <c:f>'CARTOGRAPHIE PROJETS'!$D$44</c:f>
              <c:strCache>
                <c:ptCount val="1"/>
                <c:pt idx="0">
                  <c:v>Déjà bénéficiaire</c:v>
                </c:pt>
              </c:strCache>
            </c:strRef>
          </c:tx>
          <c:spPr>
            <a:prstGeom prst="rect">
              <a:avLst/>
            </a:prstGeom>
            <a:solidFill>
              <a:srgbClr val="00009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'CARTOGRAPHIE PROJETS'!$E$41:$K$42</c:f>
              <c:strCache>
                <c:ptCount val="7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  <c:pt idx="6">
                  <c:v>TOTAL</c:v>
                </c:pt>
              </c:strCache>
            </c:strRef>
          </c:cat>
          <c:val>
            <c:numRef>
              <c:f>'CARTOGRAPHIE PROJETS'!$E$44:$K$44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6</c:v>
                </c:pt>
                <c:pt idx="3">
                  <c:v>10</c:v>
                </c:pt>
                <c:pt idx="4">
                  <c:v>7</c:v>
                </c:pt>
                <c:pt idx="5">
                  <c:v>11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01-45AE-8AD0-DE265D518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825378720"/>
        <c:axId val="825369984"/>
      </c:barChart>
      <c:catAx>
        <c:axId val="82537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369984"/>
        <c:crosses val="autoZero"/>
        <c:auto val="1"/>
        <c:lblAlgn val="ctr"/>
        <c:lblOffset val="100"/>
        <c:noMultiLvlLbl val="0"/>
      </c:catAx>
      <c:valAx>
        <c:axId val="82536998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prstGeom prst="rect">
            <a:avLst/>
          </a:prstGeom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378720"/>
        <c:crosses val="autoZero"/>
        <c:crossBetween val="between"/>
      </c:valAx>
      <c:spPr>
        <a:prstGeom prst="rect">
          <a:avLst/>
        </a:prstGeom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956455484182897"/>
          <c:y val="8.4000953300648745E-2"/>
          <c:w val="0.71515035743887279"/>
          <c:h val="0.13266602287921558"/>
        </c:manualLayout>
      </c:layout>
      <c:overlay val="0"/>
      <c:spPr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xfrm>
      <a:off x="0" y="0"/>
      <a:ext cx="0" cy="0"/>
    </a:xfrm>
    <a:prstGeom prst="rect">
      <a:avLst/>
    </a:prstGeom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fr-FR" sz="1800" b="0" noProof="0" dirty="0" smtClean="0">
                <a:solidFill>
                  <a:srgbClr val="595959"/>
                </a:solidFill>
                <a:latin typeface="+mn-lt"/>
              </a:rPr>
              <a:t>Les métiers EIG par promotion</a:t>
            </a:r>
            <a:endParaRPr lang="fr-FR" sz="1800" b="0" noProof="0" dirty="0">
              <a:solidFill>
                <a:srgbClr val="595959"/>
              </a:solidFill>
              <a:latin typeface="+mn-lt"/>
            </a:endParaRPr>
          </a:p>
        </c:rich>
      </c:tx>
      <c:layout>
        <c:manualLayout>
          <c:xMode val="edge"/>
          <c:yMode val="edge"/>
          <c:x val="0.32720209586686122"/>
          <c:y val="4.51982907009553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763366798297598E-2"/>
          <c:y val="3.5140501948892518E-2"/>
          <c:w val="0.96913688145002819"/>
          <c:h val="0.66814600923378542"/>
        </c:manualLayout>
      </c:layout>
      <c:barChart>
        <c:barDir val="col"/>
        <c:grouping val="stacked"/>
        <c:varyColors val="0"/>
        <c:ser>
          <c:idx val="9"/>
          <c:order val="0"/>
          <c:tx>
            <c:strRef>
              <c:f>'CHIFFRES CLES &amp; INDICATEURS'!$D$65</c:f>
              <c:strCache>
                <c:ptCount val="1"/>
                <c:pt idx="0">
                  <c:v>Data sciences, data engineering et géomatique</c:v>
                </c:pt>
              </c:strCache>
            </c:strRef>
          </c:tx>
          <c:spPr>
            <a:solidFill>
              <a:srgbClr val="000091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C5-4261-8218-FC86C74CB3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FFE7E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'CHIFFRES CLES &amp; INDICATEURS'!$E$65:$J$65</c:f>
              <c:numCache>
                <c:formatCode>General</c:formatCode>
                <c:ptCount val="6"/>
                <c:pt idx="0">
                  <c:v>4</c:v>
                </c:pt>
                <c:pt idx="1">
                  <c:v>15</c:v>
                </c:pt>
                <c:pt idx="2">
                  <c:v>19</c:v>
                </c:pt>
                <c:pt idx="3">
                  <c:v>0</c:v>
                </c:pt>
                <c:pt idx="4">
                  <c:v>11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7-4FCC-A3A5-4CDB7B821E00}"/>
            </c:ext>
          </c:extLst>
        </c:ser>
        <c:ser>
          <c:idx val="4"/>
          <c:order val="1"/>
          <c:tx>
            <c:strRef>
              <c:f>'CHIFFRES CLES &amp; INDICATEURS'!$D$61</c:f>
              <c:strCache>
                <c:ptCount val="1"/>
                <c:pt idx="0">
                  <c:v>Développement / Programmation</c:v>
                </c:pt>
              </c:strCache>
            </c:strRef>
          </c:tx>
          <c:spPr>
            <a:solidFill>
              <a:srgbClr val="00C8C7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EC5-4261-8218-FC86C74CB3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FFE7E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'CHIFFRES CLES &amp; INDICATEURS'!$E$56:$J$56</c:f>
              <c:strCache>
                <c:ptCount val="6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</c:strCache>
            </c:strRef>
          </c:cat>
          <c:val>
            <c:numRef>
              <c:f>'CHIFFRES CLES &amp; INDICATEURS'!$E$61:$J$61</c:f>
              <c:numCache>
                <c:formatCode>General</c:formatCode>
                <c:ptCount val="6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0</c:v>
                </c:pt>
                <c:pt idx="4">
                  <c:v>17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87-4FCC-A3A5-4CDB7B821E00}"/>
            </c:ext>
          </c:extLst>
        </c:ser>
        <c:ser>
          <c:idx val="5"/>
          <c:order val="2"/>
          <c:tx>
            <c:strRef>
              <c:f>'CHIFFRES CLES &amp; INDICATEURS'!$D$62</c:f>
              <c:strCache>
                <c:ptCount val="1"/>
                <c:pt idx="0">
                  <c:v>Design de services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45-41E8-B578-10D355163B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FFE7E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'CHIFFRES CLES &amp; INDICATEURS'!$E$56:$J$56</c:f>
              <c:strCache>
                <c:ptCount val="6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</c:strCache>
            </c:strRef>
          </c:cat>
          <c:val>
            <c:numRef>
              <c:f>'CHIFFRES CLES &amp; INDICATEURS'!$E$62:$J$62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21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87-4FCC-A3A5-4CDB7B821E00}"/>
            </c:ext>
          </c:extLst>
        </c:ser>
        <c:ser>
          <c:idx val="6"/>
          <c:order val="3"/>
          <c:tx>
            <c:strRef>
              <c:f>'CHIFFRES CLES &amp; INDICATEURS'!$D$63</c:f>
              <c:strCache>
                <c:ptCount val="1"/>
                <c:pt idx="0">
                  <c:v>Droit du numérique</c:v>
                </c:pt>
              </c:strCache>
            </c:strRef>
          </c:tx>
          <c:spPr>
            <a:solidFill>
              <a:srgbClr val="FFC9C9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087-4FCC-A3A5-4CDB7B821E0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087-4FCC-A3A5-4CDB7B821E0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087-4FCC-A3A5-4CDB7B821E0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087-4FCC-A3A5-4CDB7B821E0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87-4FCC-A3A5-4CDB7B821E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'CHIFFRES CLES &amp; INDICATEURS'!$E$56:$J$56</c:f>
              <c:strCache>
                <c:ptCount val="6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</c:strCache>
            </c:strRef>
          </c:cat>
          <c:val>
            <c:numRef>
              <c:f>'CHIFFRES CLES &amp; INDICATEURS'!$E$63:$J$63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87-4FCC-A3A5-4CDB7B821E0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517166624"/>
        <c:axId val="517166952"/>
        <c:extLst>
          <c:ext xmlns:c15="http://schemas.microsoft.com/office/drawing/2012/chart" uri="{02D57815-91ED-43cb-92C2-25804820EDAC}">
            <c15:filteredBarSeries>
              <c15:ser>
                <c:idx val="7"/>
                <c:order val="4"/>
                <c:tx>
                  <c:strRef>
                    <c:extLst>
                      <c:ext uri="{02D57815-91ED-43cb-92C2-25804820EDAC}">
                        <c15:formulaRef>
                          <c15:sqref>'CHIFFRES CLES &amp; INDICATEURS'!$D$64</c15:sqref>
                        </c15:formulaRef>
                      </c:ext>
                    </c:extLst>
                    <c:strCache>
                      <c:ptCount val="1"/>
                      <c:pt idx="0">
                        <c:v>Product Owner</c:v>
                      </c:pt>
                    </c:strCache>
                  </c:strRef>
                </c:tx>
                <c:spPr>
                  <a:solidFill>
                    <a:srgbClr val="FFE7E7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ormulaRef>
                          <c15:sqref>'CHIFFRES CLES &amp; INDICATEURS'!$E$56:$J$56</c15:sqref>
                        </c15:formulaRef>
                      </c:ext>
                    </c:extLst>
                    <c:strCache>
                      <c:ptCount val="6"/>
                      <c:pt idx="0">
                        <c:v>EIG 1</c:v>
                      </c:pt>
                      <c:pt idx="1">
                        <c:v>EIG 2</c:v>
                      </c:pt>
                      <c:pt idx="2">
                        <c:v>EIG 3</c:v>
                      </c:pt>
                      <c:pt idx="3">
                        <c:v>DIG</c:v>
                      </c:pt>
                      <c:pt idx="4">
                        <c:v>EIG 4</c:v>
                      </c:pt>
                      <c:pt idx="5">
                        <c:v>EIG 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'CHIFFRES CLES &amp; INDICATEURS'!$E$64:$J$64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C087-4FCC-A3A5-4CDB7B821E00}"/>
                  </c:ext>
                </c:extLst>
              </c15:ser>
            </c15:filteredBarSeries>
          </c:ext>
        </c:extLst>
      </c:barChart>
      <c:catAx>
        <c:axId val="51716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2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66952"/>
        <c:crosses val="autoZero"/>
        <c:auto val="1"/>
        <c:lblAlgn val="ctr"/>
        <c:lblOffset val="100"/>
        <c:noMultiLvlLbl val="0"/>
      </c:catAx>
      <c:valAx>
        <c:axId val="517166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716662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2767497352609724E-2"/>
          <c:y val="0.81517646929951304"/>
          <c:w val="0.9676466662473171"/>
          <c:h val="0.11897404284428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400" noProof="0" dirty="0" smtClean="0">
                <a:solidFill>
                  <a:srgbClr val="595959"/>
                </a:solidFill>
              </a:rPr>
              <a:t>Les</a:t>
            </a:r>
            <a:r>
              <a:rPr lang="fr-FR" sz="2400" baseline="0" noProof="0" dirty="0" smtClean="0">
                <a:solidFill>
                  <a:srgbClr val="595959"/>
                </a:solidFill>
              </a:rPr>
              <a:t> thématiques des défis EIG</a:t>
            </a:r>
            <a:endParaRPr lang="fr-FR" sz="2400" noProof="0" dirty="0">
              <a:solidFill>
                <a:srgbClr val="595959"/>
              </a:solidFill>
            </a:endParaRPr>
          </a:p>
        </c:rich>
      </c:tx>
      <c:layout>
        <c:manualLayout>
          <c:xMode val="edge"/>
          <c:yMode val="edge"/>
          <c:x val="0.27885542367370786"/>
          <c:y val="2.9629633950077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640997611048545E-2"/>
          <c:y val="0.10631935058608204"/>
          <c:w val="0.96709478530064497"/>
          <c:h val="0.537406173433387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'CARTOGRAPHIE PROJETS'!$E$77</c:f>
              <c:strCache>
                <c:ptCount val="1"/>
                <c:pt idx="0">
                  <c:v>EIG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'CARTOGRAPHIE PROJETS'!$D$78:$D$97</c:f>
              <c:strCache>
                <c:ptCount val="18"/>
                <c:pt idx="0">
                  <c:v>Sécurité</c:v>
                </c:pt>
                <c:pt idx="1">
                  <c:v>Environnement</c:v>
                </c:pt>
                <c:pt idx="2">
                  <c:v>Santé</c:v>
                </c:pt>
                <c:pt idx="3">
                  <c:v>Finances publiques</c:v>
                </c:pt>
                <c:pt idx="4">
                  <c:v>Maritime et Pêche</c:v>
                </c:pt>
                <c:pt idx="5">
                  <c:v>Education</c:v>
                </c:pt>
                <c:pt idx="6">
                  <c:v>Justice</c:v>
                </c:pt>
                <c:pt idx="7">
                  <c:v>Culture</c:v>
                </c:pt>
                <c:pt idx="8">
                  <c:v>Transformation numérique </c:v>
                </c:pt>
                <c:pt idx="9">
                  <c:v>Politiques économiques</c:v>
                </c:pt>
                <c:pt idx="10">
                  <c:v>Solidarité</c:v>
                </c:pt>
                <c:pt idx="11">
                  <c:v>Aide aux entreprises</c:v>
                </c:pt>
                <c:pt idx="12">
                  <c:v>Développement régional et territorial</c:v>
                </c:pt>
                <c:pt idx="13">
                  <c:v>Aide au développement</c:v>
                </c:pt>
                <c:pt idx="14">
                  <c:v>Capital humain et formation professionnelle</c:v>
                </c:pt>
                <c:pt idx="15">
                  <c:v>Emploi</c:v>
                </c:pt>
                <c:pt idx="16">
                  <c:v>Handicap</c:v>
                </c:pt>
                <c:pt idx="17">
                  <c:v>Recherche et innovation</c:v>
                </c:pt>
              </c:strCache>
            </c:strRef>
          </c:cat>
          <c:val>
            <c:numRef>
              <c:f>'CARTOGRAPHIE PROJETS'!$E$78:$E$97</c:f>
              <c:numCache>
                <c:formatCode>General</c:formatCode>
                <c:ptCount val="18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4-4CDB-A2D6-C2ACB28568F4}"/>
            </c:ext>
          </c:extLst>
        </c:ser>
        <c:ser>
          <c:idx val="1"/>
          <c:order val="1"/>
          <c:tx>
            <c:strRef>
              <c:f>'CARTOGRAPHIE PROJETS'!$F$77</c:f>
              <c:strCache>
                <c:ptCount val="1"/>
                <c:pt idx="0">
                  <c:v>EIG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'CARTOGRAPHIE PROJETS'!$D$78:$D$97</c:f>
              <c:strCache>
                <c:ptCount val="18"/>
                <c:pt idx="0">
                  <c:v>Sécurité</c:v>
                </c:pt>
                <c:pt idx="1">
                  <c:v>Environnement</c:v>
                </c:pt>
                <c:pt idx="2">
                  <c:v>Santé</c:v>
                </c:pt>
                <c:pt idx="3">
                  <c:v>Finances publiques</c:v>
                </c:pt>
                <c:pt idx="4">
                  <c:v>Maritime et Pêche</c:v>
                </c:pt>
                <c:pt idx="5">
                  <c:v>Education</c:v>
                </c:pt>
                <c:pt idx="6">
                  <c:v>Justice</c:v>
                </c:pt>
                <c:pt idx="7">
                  <c:v>Culture</c:v>
                </c:pt>
                <c:pt idx="8">
                  <c:v>Transformation numérique </c:v>
                </c:pt>
                <c:pt idx="9">
                  <c:v>Politiques économiques</c:v>
                </c:pt>
                <c:pt idx="10">
                  <c:v>Solidarité</c:v>
                </c:pt>
                <c:pt idx="11">
                  <c:v>Aide aux entreprises</c:v>
                </c:pt>
                <c:pt idx="12">
                  <c:v>Développement régional et territorial</c:v>
                </c:pt>
                <c:pt idx="13">
                  <c:v>Aide au développement</c:v>
                </c:pt>
                <c:pt idx="14">
                  <c:v>Capital humain et formation professionnelle</c:v>
                </c:pt>
                <c:pt idx="15">
                  <c:v>Emploi</c:v>
                </c:pt>
                <c:pt idx="16">
                  <c:v>Handicap</c:v>
                </c:pt>
                <c:pt idx="17">
                  <c:v>Recherche et innovation</c:v>
                </c:pt>
              </c:strCache>
            </c:strRef>
          </c:cat>
          <c:val>
            <c:numRef>
              <c:f>'CARTOGRAPHIE PROJETS'!$F$78:$F$97</c:f>
              <c:numCache>
                <c:formatCode>General</c:formatCode>
                <c:ptCount val="18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4-4CDB-A2D6-C2ACB28568F4}"/>
            </c:ext>
          </c:extLst>
        </c:ser>
        <c:ser>
          <c:idx val="2"/>
          <c:order val="2"/>
          <c:tx>
            <c:strRef>
              <c:f>'CARTOGRAPHIE PROJETS'!$G$77</c:f>
              <c:strCache>
                <c:ptCount val="1"/>
                <c:pt idx="0">
                  <c:v>EIG 3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'CARTOGRAPHIE PROJETS'!$D$78:$D$97</c:f>
              <c:strCache>
                <c:ptCount val="18"/>
                <c:pt idx="0">
                  <c:v>Sécurité</c:v>
                </c:pt>
                <c:pt idx="1">
                  <c:v>Environnement</c:v>
                </c:pt>
                <c:pt idx="2">
                  <c:v>Santé</c:v>
                </c:pt>
                <c:pt idx="3">
                  <c:v>Finances publiques</c:v>
                </c:pt>
                <c:pt idx="4">
                  <c:v>Maritime et Pêche</c:v>
                </c:pt>
                <c:pt idx="5">
                  <c:v>Education</c:v>
                </c:pt>
                <c:pt idx="6">
                  <c:v>Justice</c:v>
                </c:pt>
                <c:pt idx="7">
                  <c:v>Culture</c:v>
                </c:pt>
                <c:pt idx="8">
                  <c:v>Transformation numérique </c:v>
                </c:pt>
                <c:pt idx="9">
                  <c:v>Politiques économiques</c:v>
                </c:pt>
                <c:pt idx="10">
                  <c:v>Solidarité</c:v>
                </c:pt>
                <c:pt idx="11">
                  <c:v>Aide aux entreprises</c:v>
                </c:pt>
                <c:pt idx="12">
                  <c:v>Développement régional et territorial</c:v>
                </c:pt>
                <c:pt idx="13">
                  <c:v>Aide au développement</c:v>
                </c:pt>
                <c:pt idx="14">
                  <c:v>Capital humain et formation professionnelle</c:v>
                </c:pt>
                <c:pt idx="15">
                  <c:v>Emploi</c:v>
                </c:pt>
                <c:pt idx="16">
                  <c:v>Handicap</c:v>
                </c:pt>
                <c:pt idx="17">
                  <c:v>Recherche et innovation</c:v>
                </c:pt>
              </c:strCache>
            </c:strRef>
          </c:cat>
          <c:val>
            <c:numRef>
              <c:f>'CARTOGRAPHIE PROJETS'!$G$78:$G$97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4-4CDB-A2D6-C2ACB28568F4}"/>
            </c:ext>
          </c:extLst>
        </c:ser>
        <c:ser>
          <c:idx val="3"/>
          <c:order val="3"/>
          <c:tx>
            <c:strRef>
              <c:f>'CARTOGRAPHIE PROJETS'!$H$77</c:f>
              <c:strCache>
                <c:ptCount val="1"/>
                <c:pt idx="0">
                  <c:v>DIG</c:v>
                </c:pt>
              </c:strCache>
            </c:strRef>
          </c:tx>
          <c:spPr>
            <a:solidFill>
              <a:srgbClr val="00C8C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'CARTOGRAPHIE PROJETS'!$D$78:$D$97</c:f>
              <c:strCache>
                <c:ptCount val="18"/>
                <c:pt idx="0">
                  <c:v>Sécurité</c:v>
                </c:pt>
                <c:pt idx="1">
                  <c:v>Environnement</c:v>
                </c:pt>
                <c:pt idx="2">
                  <c:v>Santé</c:v>
                </c:pt>
                <c:pt idx="3">
                  <c:v>Finances publiques</c:v>
                </c:pt>
                <c:pt idx="4">
                  <c:v>Maritime et Pêche</c:v>
                </c:pt>
                <c:pt idx="5">
                  <c:v>Education</c:v>
                </c:pt>
                <c:pt idx="6">
                  <c:v>Justice</c:v>
                </c:pt>
                <c:pt idx="7">
                  <c:v>Culture</c:v>
                </c:pt>
                <c:pt idx="8">
                  <c:v>Transformation numérique </c:v>
                </c:pt>
                <c:pt idx="9">
                  <c:v>Politiques économiques</c:v>
                </c:pt>
                <c:pt idx="10">
                  <c:v>Solidarité</c:v>
                </c:pt>
                <c:pt idx="11">
                  <c:v>Aide aux entreprises</c:v>
                </c:pt>
                <c:pt idx="12">
                  <c:v>Développement régional et territorial</c:v>
                </c:pt>
                <c:pt idx="13">
                  <c:v>Aide au développement</c:v>
                </c:pt>
                <c:pt idx="14">
                  <c:v>Capital humain et formation professionnelle</c:v>
                </c:pt>
                <c:pt idx="15">
                  <c:v>Emploi</c:v>
                </c:pt>
                <c:pt idx="16">
                  <c:v>Handicap</c:v>
                </c:pt>
                <c:pt idx="17">
                  <c:v>Recherche et innovation</c:v>
                </c:pt>
              </c:strCache>
            </c:strRef>
          </c:cat>
          <c:val>
            <c:numRef>
              <c:f>'CARTOGRAPHIE PROJETS'!$H$78:$H$97</c:f>
              <c:numCache>
                <c:formatCode>General</c:formatCode>
                <c:ptCount val="18"/>
                <c:pt idx="0">
                  <c:v>3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4-4CDB-A2D6-C2ACB28568F4}"/>
            </c:ext>
          </c:extLst>
        </c:ser>
        <c:ser>
          <c:idx val="4"/>
          <c:order val="4"/>
          <c:tx>
            <c:strRef>
              <c:f>'CARTOGRAPHIE PROJETS'!$I$77</c:f>
              <c:strCache>
                <c:ptCount val="1"/>
                <c:pt idx="0">
                  <c:v>EIG 4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'CARTOGRAPHIE PROJETS'!$D$78:$D$97</c:f>
              <c:strCache>
                <c:ptCount val="18"/>
                <c:pt idx="0">
                  <c:v>Sécurité</c:v>
                </c:pt>
                <c:pt idx="1">
                  <c:v>Environnement</c:v>
                </c:pt>
                <c:pt idx="2">
                  <c:v>Santé</c:v>
                </c:pt>
                <c:pt idx="3">
                  <c:v>Finances publiques</c:v>
                </c:pt>
                <c:pt idx="4">
                  <c:v>Maritime et Pêche</c:v>
                </c:pt>
                <c:pt idx="5">
                  <c:v>Education</c:v>
                </c:pt>
                <c:pt idx="6">
                  <c:v>Justice</c:v>
                </c:pt>
                <c:pt idx="7">
                  <c:v>Culture</c:v>
                </c:pt>
                <c:pt idx="8">
                  <c:v>Transformation numérique </c:v>
                </c:pt>
                <c:pt idx="9">
                  <c:v>Politiques économiques</c:v>
                </c:pt>
                <c:pt idx="10">
                  <c:v>Solidarité</c:v>
                </c:pt>
                <c:pt idx="11">
                  <c:v>Aide aux entreprises</c:v>
                </c:pt>
                <c:pt idx="12">
                  <c:v>Développement régional et territorial</c:v>
                </c:pt>
                <c:pt idx="13">
                  <c:v>Aide au développement</c:v>
                </c:pt>
                <c:pt idx="14">
                  <c:v>Capital humain et formation professionnelle</c:v>
                </c:pt>
                <c:pt idx="15">
                  <c:v>Emploi</c:v>
                </c:pt>
                <c:pt idx="16">
                  <c:v>Handicap</c:v>
                </c:pt>
                <c:pt idx="17">
                  <c:v>Recherche et innovation</c:v>
                </c:pt>
              </c:strCache>
            </c:strRef>
          </c:cat>
          <c:val>
            <c:numRef>
              <c:f>'CARTOGRAPHIE PROJETS'!$I$78:$I$97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4-4CDB-A2D6-C2ACB28568F4}"/>
            </c:ext>
          </c:extLst>
        </c:ser>
        <c:ser>
          <c:idx val="5"/>
          <c:order val="5"/>
          <c:tx>
            <c:strRef>
              <c:f>'CARTOGRAPHIE PROJETS'!$J$77</c:f>
              <c:strCache>
                <c:ptCount val="1"/>
                <c:pt idx="0">
                  <c:v>EIG 5</c:v>
                </c:pt>
              </c:strCache>
            </c:strRef>
          </c:tx>
          <c:spPr>
            <a:solidFill>
              <a:srgbClr val="FFE7E7"/>
            </a:solidFill>
            <a:ln>
              <a:noFill/>
            </a:ln>
            <a:effectLst/>
          </c:spPr>
          <c:invertIfNegative val="0"/>
          <c:cat>
            <c:strRef>
              <c:f>'CARTOGRAPHIE PROJETS'!$D$78:$D$97</c:f>
              <c:strCache>
                <c:ptCount val="18"/>
                <c:pt idx="0">
                  <c:v>Sécurité</c:v>
                </c:pt>
                <c:pt idx="1">
                  <c:v>Environnement</c:v>
                </c:pt>
                <c:pt idx="2">
                  <c:v>Santé</c:v>
                </c:pt>
                <c:pt idx="3">
                  <c:v>Finances publiques</c:v>
                </c:pt>
                <c:pt idx="4">
                  <c:v>Maritime et Pêche</c:v>
                </c:pt>
                <c:pt idx="5">
                  <c:v>Education</c:v>
                </c:pt>
                <c:pt idx="6">
                  <c:v>Justice</c:v>
                </c:pt>
                <c:pt idx="7">
                  <c:v>Culture</c:v>
                </c:pt>
                <c:pt idx="8">
                  <c:v>Transformation numérique </c:v>
                </c:pt>
                <c:pt idx="9">
                  <c:v>Politiques économiques</c:v>
                </c:pt>
                <c:pt idx="10">
                  <c:v>Solidarité</c:v>
                </c:pt>
                <c:pt idx="11">
                  <c:v>Aide aux entreprises</c:v>
                </c:pt>
                <c:pt idx="12">
                  <c:v>Développement régional et territorial</c:v>
                </c:pt>
                <c:pt idx="13">
                  <c:v>Aide au développement</c:v>
                </c:pt>
                <c:pt idx="14">
                  <c:v>Capital humain et formation professionnelle</c:v>
                </c:pt>
                <c:pt idx="15">
                  <c:v>Emploi</c:v>
                </c:pt>
                <c:pt idx="16">
                  <c:v>Handicap</c:v>
                </c:pt>
                <c:pt idx="17">
                  <c:v>Recherche et innovation</c:v>
                </c:pt>
              </c:strCache>
            </c:strRef>
          </c:cat>
          <c:val>
            <c:numRef>
              <c:f>'CARTOGRAPHIE PROJETS'!$J$78:$J$97</c:f>
              <c:numCache>
                <c:formatCode>General</c:formatCode>
                <c:ptCount val="1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94-4CDB-A2D6-C2ACB285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98741576"/>
        <c:axId val="398741904"/>
      </c:barChart>
      <c:catAx>
        <c:axId val="39874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741904"/>
        <c:crosses val="autoZero"/>
        <c:auto val="1"/>
        <c:lblAlgn val="ctr"/>
        <c:lblOffset val="100"/>
        <c:noMultiLvlLbl val="0"/>
      </c:catAx>
      <c:valAx>
        <c:axId val="3987419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874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592551843073691"/>
          <c:y val="0.94412816333160732"/>
          <c:w val="0.66814884534013108"/>
          <c:h val="5.5871836668392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2"/>
          <c:order val="0"/>
          <c:tx>
            <c:strRef>
              <c:f>'CARTOGRAPHIE PROJETS'!$D$48</c:f>
              <c:strCache>
                <c:ptCount val="1"/>
                <c:pt idx="0">
                  <c:v>Le projet est réalisé au sein d'une EQUIPE METIER à FAIBLE maturité</c:v>
                </c:pt>
              </c:strCache>
            </c:strRef>
          </c:tx>
          <c:spPr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CD-493E-9ED2-EFAE8CB7559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CD-493E-9ED2-EFAE8CB755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'CARTOGRAPHIE PROJETS'!$E$41:$K$41</c:f>
              <c:strCache>
                <c:ptCount val="7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  <c:pt idx="6">
                  <c:v>TOTAL</c:v>
                </c:pt>
              </c:strCache>
            </c:strRef>
          </c:cat>
          <c:val>
            <c:numRef>
              <c:f>'CARTOGRAPHIE PROJETS'!$E$48:$K$48</c:f>
              <c:numCache>
                <c:formatCode>General</c:formatCode>
                <c:ptCount val="7"/>
                <c:pt idx="0">
                  <c:v>0</c:v>
                </c:pt>
                <c:pt idx="1">
                  <c:v>3</c:v>
                </c:pt>
                <c:pt idx="2">
                  <c:v>8</c:v>
                </c:pt>
                <c:pt idx="3">
                  <c:v>0</c:v>
                </c:pt>
                <c:pt idx="4">
                  <c:v>10</c:v>
                </c:pt>
                <c:pt idx="5">
                  <c:v>3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D-493E-9ED2-EFAE8CB75598}"/>
            </c:ext>
          </c:extLst>
        </c:ser>
        <c:ser>
          <c:idx val="1"/>
          <c:order val="1"/>
          <c:tx>
            <c:strRef>
              <c:f>'CARTOGRAPHIE PROJETS'!$D$47</c:f>
              <c:strCache>
                <c:ptCount val="1"/>
                <c:pt idx="0">
                  <c:v>Le projet est réalisé au sein d'une EQUIPE METIER avec une maturité numérique</c:v>
                </c:pt>
              </c:strCache>
            </c:strRef>
          </c:tx>
          <c:spPr>
            <a:prstGeom prst="rect">
              <a:avLst/>
            </a:prstGeom>
            <a:solidFill>
              <a:srgbClr val="FFC9C9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CD-493E-9ED2-EFAE8CB755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'CARTOGRAPHIE PROJETS'!$E$41:$K$41</c:f>
              <c:strCache>
                <c:ptCount val="7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  <c:pt idx="6">
                  <c:v>TOTAL</c:v>
                </c:pt>
              </c:strCache>
            </c:strRef>
          </c:cat>
          <c:val>
            <c:numRef>
              <c:f>'CARTOGRAPHIE PROJETS'!$E$47:$K$47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10</c:v>
                </c:pt>
                <c:pt idx="4">
                  <c:v>2</c:v>
                </c:pt>
                <c:pt idx="5">
                  <c:v>4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CD-493E-9ED2-EFAE8CB75598}"/>
            </c:ext>
          </c:extLst>
        </c:ser>
        <c:ser>
          <c:idx val="0"/>
          <c:order val="2"/>
          <c:tx>
            <c:strRef>
              <c:f>'CARTOGRAPHIE PROJETS'!$D$46</c:f>
              <c:strCache>
                <c:ptCount val="1"/>
                <c:pt idx="0">
                  <c:v>Le projet est réalisé au sein d'une EQUIPE NUMERIQUE (DNUM, DSI, Lab d'innovation, incubateur,...)</c:v>
                </c:pt>
              </c:strCache>
            </c:strRef>
          </c:tx>
          <c:spPr>
            <a:prstGeom prst="rect">
              <a:avLst/>
            </a:prstGeom>
            <a:solidFill>
              <a:srgbClr val="00009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'CARTOGRAPHIE PROJETS'!$E$41:$K$41</c:f>
              <c:strCache>
                <c:ptCount val="7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  <c:pt idx="6">
                  <c:v>TOTAL</c:v>
                </c:pt>
              </c:strCache>
            </c:strRef>
          </c:cat>
          <c:val>
            <c:numRef>
              <c:f>'CARTOGRAPHIE PROJETS'!$E$46:$K$46</c:f>
              <c:numCache>
                <c:formatCode>General</c:formatCode>
                <c:ptCount val="7"/>
                <c:pt idx="0">
                  <c:v>9</c:v>
                </c:pt>
                <c:pt idx="1">
                  <c:v>7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8</c:v>
                </c:pt>
                <c:pt idx="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CD-493E-9ED2-EFAE8CB755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825378720"/>
        <c:axId val="825369984"/>
      </c:barChart>
      <c:catAx>
        <c:axId val="82537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369984"/>
        <c:crosses val="autoZero"/>
        <c:auto val="1"/>
        <c:lblAlgn val="ctr"/>
        <c:lblOffset val="100"/>
        <c:noMultiLvlLbl val="0"/>
      </c:catAx>
      <c:valAx>
        <c:axId val="8253699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825378720"/>
        <c:crosses val="autoZero"/>
        <c:crossBetween val="between"/>
      </c:valAx>
      <c:spPr>
        <a:prstGeom prst="rect">
          <a:avLst/>
        </a:prstGeom>
        <a:noFill/>
        <a:ln>
          <a:noFill/>
        </a:ln>
        <a:effectLst/>
      </c:spPr>
    </c:plotArea>
    <c:plotVisOnly val="1"/>
    <c:dispBlanksAs val="gap"/>
    <c:showDLblsOverMax val="0"/>
  </c:chart>
  <c:spPr>
    <a:xfrm>
      <a:off x="0" y="0"/>
      <a:ext cx="0" cy="0"/>
    </a:xfrm>
    <a:prstGeom prst="rect">
      <a:avLst/>
    </a:prstGeom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noProof="0" dirty="0">
                <a:solidFill>
                  <a:srgbClr val="595959"/>
                </a:solidFill>
                <a:latin typeface="+mn-lt"/>
                <a:cs typeface="Arial" panose="020B0604020202020204" pitchFamily="34" charset="0"/>
              </a:rPr>
              <a:t>Les utilisateurs des livrables EIG</a:t>
            </a:r>
            <a:r>
              <a:rPr lang="fr-FR" sz="1200" b="1" baseline="0" noProof="0" dirty="0">
                <a:solidFill>
                  <a:srgbClr val="595959"/>
                </a:solidFill>
                <a:latin typeface="+mn-lt"/>
                <a:cs typeface="Arial" panose="020B0604020202020204" pitchFamily="34" charset="0"/>
              </a:rPr>
              <a:t> – toutes promotions confondues</a:t>
            </a:r>
            <a:endParaRPr lang="fr-FR" sz="1200" b="1" noProof="0" dirty="0">
              <a:solidFill>
                <a:srgbClr val="595959"/>
              </a:solidFill>
              <a:latin typeface="+mn-lt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4934006035204131"/>
          <c:y val="9.83761626990383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6"/>
          <c:order val="6"/>
          <c:tx>
            <c:strRef>
              <c:f>'CARTOGRAPHIE PROJETS'!$K$139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C8C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4C-4228-BC2B-AC0AA4DD1180}"/>
              </c:ext>
            </c:extLst>
          </c:dPt>
          <c:dPt>
            <c:idx val="1"/>
            <c:bubble3D val="0"/>
            <c:spPr>
              <a:solidFill>
                <a:srgbClr val="FF656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4C-4228-BC2B-AC0AA4DD1180}"/>
              </c:ext>
            </c:extLst>
          </c:dPt>
          <c:dPt>
            <c:idx val="2"/>
            <c:bubble3D val="0"/>
            <c:spPr>
              <a:solidFill>
                <a:srgbClr val="00009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4C-4228-BC2B-AC0AA4DD1180}"/>
              </c:ext>
            </c:extLst>
          </c:dPt>
          <c:dPt>
            <c:idx val="3"/>
            <c:bubble3D val="0"/>
            <c:spPr>
              <a:solidFill>
                <a:srgbClr val="FF99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4C-4228-BC2B-AC0AA4DD11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4C-4228-BC2B-AC0AA4DD118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4C-4228-BC2B-AC0AA4DD118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4C-4228-BC2B-AC0AA4DD118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4C-4228-BC2B-AC0AA4DD118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74C-4228-BC2B-AC0AA4DD118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74C-4228-BC2B-AC0AA4DD118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74C-4228-BC2B-AC0AA4DD118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74C-4228-BC2B-AC0AA4DD118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74C-4228-BC2B-AC0AA4DD1180}"/>
              </c:ext>
            </c:extLst>
          </c:dPt>
          <c:dPt>
            <c:idx val="13"/>
            <c:bubble3D val="0"/>
            <c:spPr>
              <a:solidFill>
                <a:srgbClr val="FF656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74C-4228-BC2B-AC0AA4DD1180}"/>
              </c:ext>
            </c:extLst>
          </c:dPt>
          <c:dPt>
            <c:idx val="14"/>
            <c:bubble3D val="0"/>
            <c:spPr>
              <a:solidFill>
                <a:srgbClr val="FFE7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74C-4228-BC2B-AC0AA4DD118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74C-4228-BC2B-AC0AA4DD118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374C-4228-BC2B-AC0AA4DD118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374C-4228-BC2B-AC0AA4DD118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374C-4228-BC2B-AC0AA4DD118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374C-4228-BC2B-AC0AA4DD1180}"/>
              </c:ext>
            </c:extLst>
          </c:dPt>
          <c:dLbls>
            <c:dLbl>
              <c:idx val="0"/>
              <c:layout>
                <c:manualLayout>
                  <c:x val="2.1557625943011503E-2"/>
                  <c:y val="-7.94969870334315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4C-4228-BC2B-AC0AA4DD1180}"/>
                </c:ext>
              </c:extLst>
            </c:dLbl>
            <c:dLbl>
              <c:idx val="1"/>
              <c:layout>
                <c:manualLayout>
                  <c:x val="-9.7140497808952453E-2"/>
                  <c:y val="-0.1250794534297863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4C-4228-BC2B-AC0AA4DD1180}"/>
                </c:ext>
              </c:extLst>
            </c:dLbl>
            <c:dLbl>
              <c:idx val="2"/>
              <c:layout>
                <c:manualLayout>
                  <c:x val="-1.1564586678129582E-2"/>
                  <c:y val="-9.806470910889976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4C-4228-BC2B-AC0AA4DD118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74C-4228-BC2B-AC0AA4DD118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74C-4228-BC2B-AC0AA4DD118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74C-4228-BC2B-AC0AA4DD118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74C-4228-BC2B-AC0AA4DD118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74C-4228-BC2B-AC0AA4DD118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74C-4228-BC2B-AC0AA4DD118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74C-4228-BC2B-AC0AA4DD118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74C-4228-BC2B-AC0AA4DD1180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74C-4228-BC2B-AC0AA4DD1180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74C-4228-BC2B-AC0AA4DD1180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74C-4228-BC2B-AC0AA4DD1180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74C-4228-BC2B-AC0AA4DD1180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74C-4228-BC2B-AC0AA4DD1180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74C-4228-BC2B-AC0AA4DD1180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74C-4228-BC2B-AC0AA4DD1180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374C-4228-BC2B-AC0AA4DD1180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374C-4228-BC2B-AC0AA4DD1180}"/>
                </c:ext>
              </c:extLst>
            </c:dLbl>
            <c:spPr>
              <a:solidFill>
                <a:srgbClr val="FFE7E7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'CARTOGRAPHIE PROJETS'!$D$140:$D$159</c:f>
              <c:strCache>
                <c:ptCount val="20"/>
                <c:pt idx="0">
                  <c:v>Agents publics</c:v>
                </c:pt>
                <c:pt idx="1">
                  <c:v>Grand public, Citoyens, Population</c:v>
                </c:pt>
                <c:pt idx="2">
                  <c:v>Grand public ; Agents publics</c:v>
                </c:pt>
                <c:pt idx="3">
                  <c:v>Entreprises</c:v>
                </c:pt>
                <c:pt idx="4">
                  <c:v>Elus</c:v>
                </c:pt>
                <c:pt idx="5">
                  <c:v>Société civile, Associations</c:v>
                </c:pt>
                <c:pt idx="6">
                  <c:v>Demandeurs d'emploi</c:v>
                </c:pt>
                <c:pt idx="7">
                  <c:v>Réfugiés</c:v>
                </c:pt>
                <c:pt idx="8">
                  <c:v>Etrangers</c:v>
                </c:pt>
                <c:pt idx="9">
                  <c:v>Etudiants</c:v>
                </c:pt>
                <c:pt idx="10">
                  <c:v>Jeunes (&lt;25 ans)</c:v>
                </c:pt>
                <c:pt idx="11">
                  <c:v>Chercheurs</c:v>
                </c:pt>
                <c:pt idx="12">
                  <c:v>Corps enseignants, Professeurs</c:v>
                </c:pt>
                <c:pt idx="13">
                  <c:v>Professionnels de santé</c:v>
                </c:pt>
                <c:pt idx="14">
                  <c:v>Professionnels de l'aide au développement</c:v>
                </c:pt>
                <c:pt idx="15">
                  <c:v>Professionnels maritimes</c:v>
                </c:pt>
                <c:pt idx="16">
                  <c:v>Agriculteurs, professionnels du secteur agricole</c:v>
                </c:pt>
                <c:pt idx="17">
                  <c:v>Personnes en situation de handicap</c:v>
                </c:pt>
                <c:pt idx="18">
                  <c:v>Personnes vulnérables</c:v>
                </c:pt>
                <c:pt idx="19">
                  <c:v>Autres</c:v>
                </c:pt>
              </c:strCache>
            </c:strRef>
          </c:cat>
          <c:val>
            <c:numRef>
              <c:f>'CARTOGRAPHIE PROJETS'!$K$140:$K$159</c:f>
              <c:numCache>
                <c:formatCode>General</c:formatCode>
                <c:ptCount val="20"/>
                <c:pt idx="0">
                  <c:v>43</c:v>
                </c:pt>
                <c:pt idx="1">
                  <c:v>8</c:v>
                </c:pt>
                <c:pt idx="2">
                  <c:v>17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374C-4228-BC2B-AC0AA4DD118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'CARTOGRAPHIE PROJETS'!$E$139</c15:sqref>
                        </c15:formulaRef>
                      </c:ext>
                    </c:extLst>
                    <c:strCache>
                      <c:ptCount val="1"/>
                      <c:pt idx="0">
                        <c:v>EIG 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A-374C-4228-BC2B-AC0AA4DD11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C-374C-4228-BC2B-AC0AA4DD11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E-374C-4228-BC2B-AC0AA4DD11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0-374C-4228-BC2B-AC0AA4DD11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2-374C-4228-BC2B-AC0AA4DD11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4-374C-4228-BC2B-AC0AA4DD118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6-374C-4228-BC2B-AC0AA4DD118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8-374C-4228-BC2B-AC0AA4DD118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A-374C-4228-BC2B-AC0AA4DD118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C-374C-4228-BC2B-AC0AA4DD1180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E-374C-4228-BC2B-AC0AA4DD1180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374C-4228-BC2B-AC0AA4DD1180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374C-4228-BC2B-AC0AA4DD1180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374C-4228-BC2B-AC0AA4DD1180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6-374C-4228-BC2B-AC0AA4DD1180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8-374C-4228-BC2B-AC0AA4DD1180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A-374C-4228-BC2B-AC0AA4DD1180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C-374C-4228-BC2B-AC0AA4DD1180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E-374C-4228-BC2B-AC0AA4DD1180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0-374C-4228-BC2B-AC0AA4DD118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'CARTOGRAPHIE PROJETS'!$D$140:$D$159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'CARTOGRAPHIE PROJETS'!$E$140:$E$159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5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1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1-374C-4228-BC2B-AC0AA4DD1180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PROJETS'!$F$139</c15:sqref>
                        </c15:formulaRef>
                      </c:ext>
                    </c:extLst>
                    <c:strCache>
                      <c:ptCount val="1"/>
                      <c:pt idx="0">
                        <c:v>EIG 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3-374C-4228-BC2B-AC0AA4DD11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5-374C-4228-BC2B-AC0AA4DD11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7-374C-4228-BC2B-AC0AA4DD11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9-374C-4228-BC2B-AC0AA4DD11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B-374C-4228-BC2B-AC0AA4DD11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D-374C-4228-BC2B-AC0AA4DD118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F-374C-4228-BC2B-AC0AA4DD118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1-374C-4228-BC2B-AC0AA4DD118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3-374C-4228-BC2B-AC0AA4DD118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5-374C-4228-BC2B-AC0AA4DD1180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7-374C-4228-BC2B-AC0AA4DD1180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9-374C-4228-BC2B-AC0AA4DD1180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B-374C-4228-BC2B-AC0AA4DD1180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D-374C-4228-BC2B-AC0AA4DD1180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F-374C-4228-BC2B-AC0AA4DD1180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1-374C-4228-BC2B-AC0AA4DD1180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3-374C-4228-BC2B-AC0AA4DD1180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5-374C-4228-BC2B-AC0AA4DD1180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7-374C-4228-BC2B-AC0AA4DD1180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9-374C-4228-BC2B-AC0AA4DD118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PROJETS'!$D$140:$D$159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PROJETS'!$F$140:$F$159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</c:v>
                      </c:pt>
                      <c:pt idx="1">
                        <c:v>1</c:v>
                      </c:pt>
                      <c:pt idx="2">
                        <c:v>3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A-374C-4228-BC2B-AC0AA4DD1180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PROJETS'!$G$139</c15:sqref>
                        </c15:formulaRef>
                      </c:ext>
                    </c:extLst>
                    <c:strCache>
                      <c:ptCount val="1"/>
                      <c:pt idx="0">
                        <c:v>EIG 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C-374C-4228-BC2B-AC0AA4DD11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E-374C-4228-BC2B-AC0AA4DD11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0-374C-4228-BC2B-AC0AA4DD11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2-374C-4228-BC2B-AC0AA4DD11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4-374C-4228-BC2B-AC0AA4DD11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6-374C-4228-BC2B-AC0AA4DD118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8-374C-4228-BC2B-AC0AA4DD118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A-374C-4228-BC2B-AC0AA4DD118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C-374C-4228-BC2B-AC0AA4DD118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E-374C-4228-BC2B-AC0AA4DD1180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0-374C-4228-BC2B-AC0AA4DD1180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2-374C-4228-BC2B-AC0AA4DD1180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4-374C-4228-BC2B-AC0AA4DD1180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6-374C-4228-BC2B-AC0AA4DD1180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8-374C-4228-BC2B-AC0AA4DD1180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A-374C-4228-BC2B-AC0AA4DD1180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C-374C-4228-BC2B-AC0AA4DD1180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E-374C-4228-BC2B-AC0AA4DD1180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0-374C-4228-BC2B-AC0AA4DD1180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2-374C-4228-BC2B-AC0AA4DD118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PROJETS'!$D$140:$D$159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PROJETS'!$G$140:$G$159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6</c:v>
                      </c:pt>
                      <c:pt idx="1">
                        <c:v>1</c:v>
                      </c:pt>
                      <c:pt idx="2">
                        <c:v>3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3-374C-4228-BC2B-AC0AA4DD1180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PROJETS'!$H$139</c15:sqref>
                        </c15:formulaRef>
                      </c:ext>
                    </c:extLst>
                    <c:strCache>
                      <c:ptCount val="1"/>
                      <c:pt idx="0">
                        <c:v>DIG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5-374C-4228-BC2B-AC0AA4DD11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7-374C-4228-BC2B-AC0AA4DD11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9-374C-4228-BC2B-AC0AA4DD11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B-374C-4228-BC2B-AC0AA4DD11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D-374C-4228-BC2B-AC0AA4DD11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F-374C-4228-BC2B-AC0AA4DD118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1-374C-4228-BC2B-AC0AA4DD118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3-374C-4228-BC2B-AC0AA4DD118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5-374C-4228-BC2B-AC0AA4DD118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7-374C-4228-BC2B-AC0AA4DD1180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9-374C-4228-BC2B-AC0AA4DD1180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B-374C-4228-BC2B-AC0AA4DD1180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D-374C-4228-BC2B-AC0AA4DD1180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F-374C-4228-BC2B-AC0AA4DD1180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1-374C-4228-BC2B-AC0AA4DD1180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3-374C-4228-BC2B-AC0AA4DD1180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5-374C-4228-BC2B-AC0AA4DD1180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7-374C-4228-BC2B-AC0AA4DD1180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9-374C-4228-BC2B-AC0AA4DD1180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B-374C-4228-BC2B-AC0AA4DD118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PROJETS'!$D$140:$D$159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PROJETS'!$H$140:$H$159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5</c:v>
                      </c:pt>
                      <c:pt idx="1">
                        <c:v>2</c:v>
                      </c:pt>
                      <c:pt idx="2">
                        <c:v>8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374C-4228-BC2B-AC0AA4DD1180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PROJETS'!$I$139</c15:sqref>
                        </c15:formulaRef>
                      </c:ext>
                    </c:extLst>
                    <c:strCache>
                      <c:ptCount val="1"/>
                      <c:pt idx="0">
                        <c:v>EIG 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E-374C-4228-BC2B-AC0AA4DD11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0-374C-4228-BC2B-AC0AA4DD11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2-374C-4228-BC2B-AC0AA4DD11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4-374C-4228-BC2B-AC0AA4DD11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6-374C-4228-BC2B-AC0AA4DD11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8-374C-4228-BC2B-AC0AA4DD118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A-374C-4228-BC2B-AC0AA4DD118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C-374C-4228-BC2B-AC0AA4DD118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E-374C-4228-BC2B-AC0AA4DD118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0-374C-4228-BC2B-AC0AA4DD1180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2-374C-4228-BC2B-AC0AA4DD1180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4-374C-4228-BC2B-AC0AA4DD1180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6-374C-4228-BC2B-AC0AA4DD1180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8-374C-4228-BC2B-AC0AA4DD1180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A-374C-4228-BC2B-AC0AA4DD1180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C-374C-4228-BC2B-AC0AA4DD1180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E-374C-4228-BC2B-AC0AA4DD1180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0-374C-4228-BC2B-AC0AA4DD1180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2-374C-4228-BC2B-AC0AA4DD1180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4-374C-4228-BC2B-AC0AA4DD118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PROJETS'!$D$140:$D$159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PROJETS'!$I$140:$I$159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</c:v>
                      </c:pt>
                      <c:pt idx="1">
                        <c:v>2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F5-374C-4228-BC2B-AC0AA4DD1180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PROJETS'!$J$139</c15:sqref>
                        </c15:formulaRef>
                      </c:ext>
                    </c:extLst>
                    <c:strCache>
                      <c:ptCount val="1"/>
                      <c:pt idx="0">
                        <c:v>EIG 5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7-374C-4228-BC2B-AC0AA4DD11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9-374C-4228-BC2B-AC0AA4DD11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B-374C-4228-BC2B-AC0AA4DD11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D-374C-4228-BC2B-AC0AA4DD11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F-374C-4228-BC2B-AC0AA4DD11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1-374C-4228-BC2B-AC0AA4DD118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3-374C-4228-BC2B-AC0AA4DD118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5-374C-4228-BC2B-AC0AA4DD118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7-374C-4228-BC2B-AC0AA4DD118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9-374C-4228-BC2B-AC0AA4DD1180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B-374C-4228-BC2B-AC0AA4DD1180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D-374C-4228-BC2B-AC0AA4DD1180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F-374C-4228-BC2B-AC0AA4DD1180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1-374C-4228-BC2B-AC0AA4DD1180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3-374C-4228-BC2B-AC0AA4DD1180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5-374C-4228-BC2B-AC0AA4DD1180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7-374C-4228-BC2B-AC0AA4DD1180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9-374C-4228-BC2B-AC0AA4DD1180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B-374C-4228-BC2B-AC0AA4DD1180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D-374C-4228-BC2B-AC0AA4DD118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PROJETS'!$D$140:$D$159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PROJETS'!$J$140:$J$159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11E-374C-4228-BC2B-AC0AA4DD1180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i="0" u="none" strike="noStrike" kern="1200" spc="0" baseline="0" dirty="0" smtClean="0">
                <a:solidFill>
                  <a:srgbClr val="595959"/>
                </a:solidFill>
                <a:latin typeface="+mn-lt"/>
                <a:ea typeface="+mn-ea"/>
                <a:cs typeface="Arial" panose="020B0604020202020204" pitchFamily="34" charset="0"/>
              </a:rPr>
              <a:t>Les bénéficiaires des livrables EIG – toutes promotions confondues</a:t>
            </a:r>
            <a:endParaRPr lang="en-GB" sz="1200" b="1" i="0" u="none" strike="noStrike" kern="1200" spc="0" baseline="0" dirty="0">
              <a:solidFill>
                <a:srgbClr val="595959"/>
              </a:solidFill>
              <a:latin typeface="+mn-lt"/>
              <a:ea typeface="+mn-ea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3753643798213872"/>
          <c:y val="3.84825307869715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6"/>
          <c:order val="6"/>
          <c:tx>
            <c:strRef>
              <c:f>'CARTOGRAPHIE PROJETS'!$K$168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C8C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D5-4D66-A7A0-6F77F0E18E38}"/>
              </c:ext>
            </c:extLst>
          </c:dPt>
          <c:dPt>
            <c:idx val="1"/>
            <c:bubble3D val="0"/>
            <c:spPr>
              <a:solidFill>
                <a:srgbClr val="FF656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D5-4D66-A7A0-6F77F0E18E38}"/>
              </c:ext>
            </c:extLst>
          </c:dPt>
          <c:dPt>
            <c:idx val="2"/>
            <c:bubble3D val="0"/>
            <c:spPr>
              <a:solidFill>
                <a:srgbClr val="00009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D5-4D66-A7A0-6F77F0E18E38}"/>
              </c:ext>
            </c:extLst>
          </c:dPt>
          <c:dPt>
            <c:idx val="3"/>
            <c:bubble3D val="0"/>
            <c:spPr>
              <a:solidFill>
                <a:srgbClr val="FF99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D5-4D66-A7A0-6F77F0E18E3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D5-4D66-A7A0-6F77F0E18E3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4D5-4D66-A7A0-6F77F0E18E3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4D5-4D66-A7A0-6F77F0E18E3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4D5-4D66-A7A0-6F77F0E18E3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4D5-4D66-A7A0-6F77F0E18E3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4D5-4D66-A7A0-6F77F0E18E3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4D5-4D66-A7A0-6F77F0E18E3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4D5-4D66-A7A0-6F77F0E18E3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4D5-4D66-A7A0-6F77F0E18E38}"/>
              </c:ext>
            </c:extLst>
          </c:dPt>
          <c:dPt>
            <c:idx val="13"/>
            <c:bubble3D val="0"/>
            <c:spPr>
              <a:solidFill>
                <a:srgbClr val="FF99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4D5-4D66-A7A0-6F77F0E18E38}"/>
              </c:ext>
            </c:extLst>
          </c:dPt>
          <c:dPt>
            <c:idx val="14"/>
            <c:bubble3D val="0"/>
            <c:spPr>
              <a:solidFill>
                <a:srgbClr val="FFE7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4D5-4D66-A7A0-6F77F0E18E3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4D5-4D66-A7A0-6F77F0E18E3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4D5-4D66-A7A0-6F77F0E18E3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4D5-4D66-A7A0-6F77F0E18E38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74D5-4D66-A7A0-6F77F0E18E38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74D5-4D66-A7A0-6F77F0E18E38}"/>
              </c:ext>
            </c:extLst>
          </c:dPt>
          <c:dLbls>
            <c:dLbl>
              <c:idx val="0"/>
              <c:layout>
                <c:manualLayout>
                  <c:x val="5.7632176565050167E-2"/>
                  <c:y val="4.484577610752359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D5-4D66-A7A0-6F77F0E18E38}"/>
                </c:ext>
              </c:extLst>
            </c:dLbl>
            <c:dLbl>
              <c:idx val="1"/>
              <c:layout>
                <c:manualLayout>
                  <c:x val="3.9086720428460786E-2"/>
                  <c:y val="-3.52404467203525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D5-4D66-A7A0-6F77F0E18E38}"/>
                </c:ext>
              </c:extLst>
            </c:dLbl>
            <c:dLbl>
              <c:idx val="2"/>
              <c:layout>
                <c:manualLayout>
                  <c:x val="-9.1763418935061375E-2"/>
                  <c:y val="-7.504751794154153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D5-4D66-A7A0-6F77F0E18E38}"/>
                </c:ext>
              </c:extLst>
            </c:dLbl>
            <c:dLbl>
              <c:idx val="3"/>
              <c:layout>
                <c:manualLayout>
                  <c:x val="-4.1410875167914446E-3"/>
                  <c:y val="-1.126336401882824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4D5-4D66-A7A0-6F77F0E18E3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4D5-4D66-A7A0-6F77F0E18E3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D5-4D66-A7A0-6F77F0E18E3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D5-4D66-A7A0-6F77F0E18E3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D5-4D66-A7A0-6F77F0E18E3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4D5-4D66-A7A0-6F77F0E18E3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4D5-4D66-A7A0-6F77F0E18E38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4D5-4D66-A7A0-6F77F0E18E3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4D5-4D66-A7A0-6F77F0E18E3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4D5-4D66-A7A0-6F77F0E18E38}"/>
                </c:ext>
              </c:extLst>
            </c:dLbl>
            <c:dLbl>
              <c:idx val="13"/>
              <c:layout>
                <c:manualLayout>
                  <c:x val="-2.107403987940789E-2"/>
                  <c:y val="5.283621175845848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4D5-4D66-A7A0-6F77F0E18E38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4D5-4D66-A7A0-6F77F0E18E38}"/>
                </c:ext>
              </c:extLst>
            </c:dLbl>
            <c:dLbl>
              <c:idx val="15"/>
              <c:layout>
                <c:manualLayout>
                  <c:x val="-7.2263902441158878E-2"/>
                  <c:y val="1.356505677895479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4D5-4D66-A7A0-6F77F0E18E3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4D5-4D66-A7A0-6F77F0E18E38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4D5-4D66-A7A0-6F77F0E18E38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4D5-4D66-A7A0-6F77F0E18E3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4D5-4D66-A7A0-6F77F0E18E38}"/>
                </c:ext>
              </c:extLst>
            </c:dLbl>
            <c:spPr>
              <a:solidFill>
                <a:srgbClr val="FFE7E7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'CARTOGRAPHIE PROJETS'!$D$169:$D$188</c:f>
              <c:strCache>
                <c:ptCount val="20"/>
                <c:pt idx="0">
                  <c:v>Agents publics</c:v>
                </c:pt>
                <c:pt idx="1">
                  <c:v>Grand public, Citoyens, Population</c:v>
                </c:pt>
                <c:pt idx="2">
                  <c:v>Grand public ; Agents publics</c:v>
                </c:pt>
                <c:pt idx="3">
                  <c:v>Entreprises</c:v>
                </c:pt>
                <c:pt idx="4">
                  <c:v>Elus</c:v>
                </c:pt>
                <c:pt idx="5">
                  <c:v>Société civile, Associations</c:v>
                </c:pt>
                <c:pt idx="6">
                  <c:v>Demandeurs d'emploi</c:v>
                </c:pt>
                <c:pt idx="7">
                  <c:v>Réfugiés</c:v>
                </c:pt>
                <c:pt idx="8">
                  <c:v>Etrangers</c:v>
                </c:pt>
                <c:pt idx="9">
                  <c:v>Etudiants</c:v>
                </c:pt>
                <c:pt idx="10">
                  <c:v>Jeunes (&lt;25 ans)</c:v>
                </c:pt>
                <c:pt idx="11">
                  <c:v>Chercheurs</c:v>
                </c:pt>
                <c:pt idx="12">
                  <c:v>Corps enseignants, Professeurs</c:v>
                </c:pt>
                <c:pt idx="13">
                  <c:v>Professionnels de santé</c:v>
                </c:pt>
                <c:pt idx="14">
                  <c:v>Professionnels de l'aide au développement</c:v>
                </c:pt>
                <c:pt idx="15">
                  <c:v>Professionnels maritimes</c:v>
                </c:pt>
                <c:pt idx="16">
                  <c:v>Agriculteurs, professionnels du secteur agricole</c:v>
                </c:pt>
                <c:pt idx="17">
                  <c:v>Personnes en situation de handicap</c:v>
                </c:pt>
                <c:pt idx="18">
                  <c:v>Personnes vulnérables</c:v>
                </c:pt>
                <c:pt idx="19">
                  <c:v>Autres</c:v>
                </c:pt>
              </c:strCache>
            </c:strRef>
          </c:cat>
          <c:val>
            <c:numRef>
              <c:f>'CARTOGRAPHIE PROJETS'!$K$169:$K$188</c:f>
              <c:numCache>
                <c:formatCode>General</c:formatCode>
                <c:ptCount val="20"/>
                <c:pt idx="0">
                  <c:v>21</c:v>
                </c:pt>
                <c:pt idx="1">
                  <c:v>17</c:v>
                </c:pt>
                <c:pt idx="2">
                  <c:v>17</c:v>
                </c:pt>
                <c:pt idx="3">
                  <c:v>7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7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74D5-4D66-A7A0-6F77F0E18E3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'CARTOGRAPHIE PROJETS'!$E$168</c15:sqref>
                        </c15:formulaRef>
                      </c:ext>
                    </c:extLst>
                    <c:strCache>
                      <c:ptCount val="1"/>
                      <c:pt idx="0">
                        <c:v>EIG 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A-74D5-4D66-A7A0-6F77F0E18E38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C-74D5-4D66-A7A0-6F77F0E18E38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E-74D5-4D66-A7A0-6F77F0E18E38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0-74D5-4D66-A7A0-6F77F0E18E38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2-74D5-4D66-A7A0-6F77F0E18E38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4-74D5-4D66-A7A0-6F77F0E18E38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6-74D5-4D66-A7A0-6F77F0E18E38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8-74D5-4D66-A7A0-6F77F0E18E38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A-74D5-4D66-A7A0-6F77F0E18E38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C-74D5-4D66-A7A0-6F77F0E18E38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E-74D5-4D66-A7A0-6F77F0E18E38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74D5-4D66-A7A0-6F77F0E18E38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74D5-4D66-A7A0-6F77F0E18E38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74D5-4D66-A7A0-6F77F0E18E38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6-74D5-4D66-A7A0-6F77F0E18E38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8-74D5-4D66-A7A0-6F77F0E18E38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A-74D5-4D66-A7A0-6F77F0E18E38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C-74D5-4D66-A7A0-6F77F0E18E38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E-74D5-4D66-A7A0-6F77F0E18E38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0-74D5-4D66-A7A0-6F77F0E18E38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'CARTOGRAPHIE PROJETS'!$D$169:$D$188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'CARTOGRAPHIE PROJETS'!$E$169:$E$188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1-74D5-4D66-A7A0-6F77F0E18E38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PROJETS'!$F$168</c15:sqref>
                        </c15:formulaRef>
                      </c:ext>
                    </c:extLst>
                    <c:strCache>
                      <c:ptCount val="1"/>
                      <c:pt idx="0">
                        <c:v>EIG 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3-74D5-4D66-A7A0-6F77F0E18E38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5-74D5-4D66-A7A0-6F77F0E18E38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7-74D5-4D66-A7A0-6F77F0E18E38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9-74D5-4D66-A7A0-6F77F0E18E38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B-74D5-4D66-A7A0-6F77F0E18E38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D-74D5-4D66-A7A0-6F77F0E18E38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F-74D5-4D66-A7A0-6F77F0E18E38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1-74D5-4D66-A7A0-6F77F0E18E38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3-74D5-4D66-A7A0-6F77F0E18E38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5-74D5-4D66-A7A0-6F77F0E18E38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7-74D5-4D66-A7A0-6F77F0E18E38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9-74D5-4D66-A7A0-6F77F0E18E38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B-74D5-4D66-A7A0-6F77F0E18E38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D-74D5-4D66-A7A0-6F77F0E18E38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F-74D5-4D66-A7A0-6F77F0E18E38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1-74D5-4D66-A7A0-6F77F0E18E38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3-74D5-4D66-A7A0-6F77F0E18E38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5-74D5-4D66-A7A0-6F77F0E18E38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7-74D5-4D66-A7A0-6F77F0E18E38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9-74D5-4D66-A7A0-6F77F0E18E38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PROJETS'!$D$169:$D$188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PROJETS'!$F$169:$F$188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</c:v>
                      </c:pt>
                      <c:pt idx="1">
                        <c:v>3</c:v>
                      </c:pt>
                      <c:pt idx="2">
                        <c:v>2</c:v>
                      </c:pt>
                      <c:pt idx="3">
                        <c:v>1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2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A-74D5-4D66-A7A0-6F77F0E18E38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PROJETS'!$G$168</c15:sqref>
                        </c15:formulaRef>
                      </c:ext>
                    </c:extLst>
                    <c:strCache>
                      <c:ptCount val="1"/>
                      <c:pt idx="0">
                        <c:v>EIG 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C-74D5-4D66-A7A0-6F77F0E18E38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E-74D5-4D66-A7A0-6F77F0E18E38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0-74D5-4D66-A7A0-6F77F0E18E38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2-74D5-4D66-A7A0-6F77F0E18E38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4-74D5-4D66-A7A0-6F77F0E18E38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6-74D5-4D66-A7A0-6F77F0E18E38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8-74D5-4D66-A7A0-6F77F0E18E38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A-74D5-4D66-A7A0-6F77F0E18E38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C-74D5-4D66-A7A0-6F77F0E18E38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8E-74D5-4D66-A7A0-6F77F0E18E38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0-74D5-4D66-A7A0-6F77F0E18E38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2-74D5-4D66-A7A0-6F77F0E18E38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4-74D5-4D66-A7A0-6F77F0E18E38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6-74D5-4D66-A7A0-6F77F0E18E38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8-74D5-4D66-A7A0-6F77F0E18E38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A-74D5-4D66-A7A0-6F77F0E18E38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C-74D5-4D66-A7A0-6F77F0E18E38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9E-74D5-4D66-A7A0-6F77F0E18E38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0-74D5-4D66-A7A0-6F77F0E18E38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2-74D5-4D66-A7A0-6F77F0E18E38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PROJETS'!$D$169:$D$188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PROJETS'!$G$169:$G$188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0</c:v>
                      </c:pt>
                      <c:pt idx="2">
                        <c:v>6</c:v>
                      </c:pt>
                      <c:pt idx="3">
                        <c:v>2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3-74D5-4D66-A7A0-6F77F0E18E38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PROJETS'!$H$168</c15:sqref>
                        </c15:formulaRef>
                      </c:ext>
                    </c:extLst>
                    <c:strCache>
                      <c:ptCount val="1"/>
                      <c:pt idx="0">
                        <c:v>DIG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5-74D5-4D66-A7A0-6F77F0E18E38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7-74D5-4D66-A7A0-6F77F0E18E38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9-74D5-4D66-A7A0-6F77F0E18E38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B-74D5-4D66-A7A0-6F77F0E18E38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D-74D5-4D66-A7A0-6F77F0E18E38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AF-74D5-4D66-A7A0-6F77F0E18E38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1-74D5-4D66-A7A0-6F77F0E18E38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3-74D5-4D66-A7A0-6F77F0E18E38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5-74D5-4D66-A7A0-6F77F0E18E38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7-74D5-4D66-A7A0-6F77F0E18E38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9-74D5-4D66-A7A0-6F77F0E18E38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B-74D5-4D66-A7A0-6F77F0E18E38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D-74D5-4D66-A7A0-6F77F0E18E38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BF-74D5-4D66-A7A0-6F77F0E18E38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1-74D5-4D66-A7A0-6F77F0E18E38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3-74D5-4D66-A7A0-6F77F0E18E38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5-74D5-4D66-A7A0-6F77F0E18E38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7-74D5-4D66-A7A0-6F77F0E18E38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9-74D5-4D66-A7A0-6F77F0E18E38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B-74D5-4D66-A7A0-6F77F0E18E38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PROJETS'!$D$169:$D$188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PROJETS'!$H$169:$H$188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74D5-4D66-A7A0-6F77F0E18E38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PROJETS'!$I$168</c15:sqref>
                        </c15:formulaRef>
                      </c:ext>
                    </c:extLst>
                    <c:strCache>
                      <c:ptCount val="1"/>
                      <c:pt idx="0">
                        <c:v>EIG 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CE-74D5-4D66-A7A0-6F77F0E18E38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0-74D5-4D66-A7A0-6F77F0E18E38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2-74D5-4D66-A7A0-6F77F0E18E38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4-74D5-4D66-A7A0-6F77F0E18E38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6-74D5-4D66-A7A0-6F77F0E18E38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8-74D5-4D66-A7A0-6F77F0E18E38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A-74D5-4D66-A7A0-6F77F0E18E38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C-74D5-4D66-A7A0-6F77F0E18E38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DE-74D5-4D66-A7A0-6F77F0E18E38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0-74D5-4D66-A7A0-6F77F0E18E38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2-74D5-4D66-A7A0-6F77F0E18E38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4-74D5-4D66-A7A0-6F77F0E18E38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6-74D5-4D66-A7A0-6F77F0E18E38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8-74D5-4D66-A7A0-6F77F0E18E38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A-74D5-4D66-A7A0-6F77F0E18E38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C-74D5-4D66-A7A0-6F77F0E18E38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EE-74D5-4D66-A7A0-6F77F0E18E38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0-74D5-4D66-A7A0-6F77F0E18E38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2-74D5-4D66-A7A0-6F77F0E18E38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4-74D5-4D66-A7A0-6F77F0E18E38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PROJETS'!$D$169:$D$188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PROJETS'!$I$169:$I$188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</c:v>
                      </c:pt>
                      <c:pt idx="1">
                        <c:v>6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2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F5-74D5-4D66-A7A0-6F77F0E18E38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PROJETS'!$J$168</c15:sqref>
                        </c15:formulaRef>
                      </c:ext>
                    </c:extLst>
                    <c:strCache>
                      <c:ptCount val="1"/>
                      <c:pt idx="0">
                        <c:v>EIG 5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7-74D5-4D66-A7A0-6F77F0E18E38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9-74D5-4D66-A7A0-6F77F0E18E38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B-74D5-4D66-A7A0-6F77F0E18E38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D-74D5-4D66-A7A0-6F77F0E18E38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FF-74D5-4D66-A7A0-6F77F0E18E38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1-74D5-4D66-A7A0-6F77F0E18E38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3-74D5-4D66-A7A0-6F77F0E18E38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5-74D5-4D66-A7A0-6F77F0E18E38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7-74D5-4D66-A7A0-6F77F0E18E38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9-74D5-4D66-A7A0-6F77F0E18E38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B-74D5-4D66-A7A0-6F77F0E18E38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D-74D5-4D66-A7A0-6F77F0E18E38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0F-74D5-4D66-A7A0-6F77F0E18E38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1-74D5-4D66-A7A0-6F77F0E18E38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3-74D5-4D66-A7A0-6F77F0E18E38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5-74D5-4D66-A7A0-6F77F0E18E38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7-74D5-4D66-A7A0-6F77F0E18E38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9-74D5-4D66-A7A0-6F77F0E18E38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B-74D5-4D66-A7A0-6F77F0E18E38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11D-74D5-4D66-A7A0-6F77F0E18E38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PROJETS'!$D$169:$D$188</c15:sqref>
                        </c15:formulaRef>
                      </c:ext>
                    </c:extLst>
                    <c:strCache>
                      <c:ptCount val="20"/>
                      <c:pt idx="0">
                        <c:v>Agents publics</c:v>
                      </c:pt>
                      <c:pt idx="1">
                        <c:v>Grand public, Citoyens, Population</c:v>
                      </c:pt>
                      <c:pt idx="2">
                        <c:v>Grand public ; Agents publics</c:v>
                      </c:pt>
                      <c:pt idx="3">
                        <c:v>Entreprises</c:v>
                      </c:pt>
                      <c:pt idx="4">
                        <c:v>Elus</c:v>
                      </c:pt>
                      <c:pt idx="5">
                        <c:v>Société civile, Associations</c:v>
                      </c:pt>
                      <c:pt idx="6">
                        <c:v>Demandeurs d'emploi</c:v>
                      </c:pt>
                      <c:pt idx="7">
                        <c:v>Réfugiés</c:v>
                      </c:pt>
                      <c:pt idx="8">
                        <c:v>Etrangers</c:v>
                      </c:pt>
                      <c:pt idx="9">
                        <c:v>Etudiants</c:v>
                      </c:pt>
                      <c:pt idx="10">
                        <c:v>Jeunes (&lt;25 ans)</c:v>
                      </c:pt>
                      <c:pt idx="11">
                        <c:v>Chercheurs</c:v>
                      </c:pt>
                      <c:pt idx="12">
                        <c:v>Corps enseignants, Professeurs</c:v>
                      </c:pt>
                      <c:pt idx="13">
                        <c:v>Professionnels de santé</c:v>
                      </c:pt>
                      <c:pt idx="14">
                        <c:v>Professionnels de l'aide au développement</c:v>
                      </c:pt>
                      <c:pt idx="15">
                        <c:v>Professionnels maritimes</c:v>
                      </c:pt>
                      <c:pt idx="16">
                        <c:v>Agriculteurs, professionnels du secteur agricole</c:v>
                      </c:pt>
                      <c:pt idx="17">
                        <c:v>Personnes en situation de handicap</c:v>
                      </c:pt>
                      <c:pt idx="18">
                        <c:v>Personnes vulnérables</c:v>
                      </c:pt>
                      <c:pt idx="19">
                        <c:v>Autres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'CARTOGRAPHIE PROJETS'!$J$169:$J$188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</c:v>
                      </c:pt>
                      <c:pt idx="1">
                        <c:v>3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11E-74D5-4D66-A7A0-6F77F0E18E38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'CARTOGRAPHIE PROJETS'!$D$232</c:f>
              <c:strCache>
                <c:ptCount val="1"/>
                <c:pt idx="0">
                  <c:v>Optimiser un service ou des tâches existants </c:v>
                </c:pt>
              </c:strCache>
            </c:strRef>
          </c:tx>
          <c:spPr>
            <a:solidFill>
              <a:srgbClr val="00009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'CARTOGRAPHIE PROJETS'!$E$231:$J$231</c:f>
              <c:strCache>
                <c:ptCount val="6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</c:strCache>
            </c:strRef>
          </c:cat>
          <c:val>
            <c:numRef>
              <c:f>'CARTOGRAPHIE PROJETS'!$E$232:$J$232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1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C8-4504-A4AD-E2261E16983D}"/>
            </c:ext>
          </c:extLst>
        </c:ser>
        <c:ser>
          <c:idx val="1"/>
          <c:order val="1"/>
          <c:tx>
            <c:strRef>
              <c:f>'CARTOGRAPHIE PROJETS'!$D$233</c:f>
              <c:strCache>
                <c:ptCount val="1"/>
                <c:pt idx="0">
                  <c:v>Créer un nouveau service numérique 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'CARTOGRAPHIE PROJETS'!$E$231:$J$231</c:f>
              <c:strCache>
                <c:ptCount val="6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</c:strCache>
            </c:strRef>
          </c:cat>
          <c:val>
            <c:numRef>
              <c:f>'CARTOGRAPHIE PROJETS'!$E$233:$J$233</c:f>
              <c:numCache>
                <c:formatCode>General</c:formatCode>
                <c:ptCount val="6"/>
                <c:pt idx="0">
                  <c:v>3</c:v>
                </c:pt>
                <c:pt idx="1">
                  <c:v>8</c:v>
                </c:pt>
                <c:pt idx="2">
                  <c:v>5</c:v>
                </c:pt>
                <c:pt idx="3">
                  <c:v>9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C8-4504-A4AD-E2261E16983D}"/>
            </c:ext>
          </c:extLst>
        </c:ser>
        <c:ser>
          <c:idx val="2"/>
          <c:order val="2"/>
          <c:tx>
            <c:strRef>
              <c:f>'CARTOGRAPHIE PROJETS'!$D$234</c:f>
              <c:strCache>
                <c:ptCount val="1"/>
                <c:pt idx="0">
                  <c:v>Améliorer l’accès et la qualité d’un service numérique 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8A-4B6C-A35D-3E881178928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8A-4B6C-A35D-3E881178928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8A-4B6C-A35D-3E88117892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'CARTOGRAPHIE PROJETS'!$E$231:$J$231</c:f>
              <c:strCache>
                <c:ptCount val="6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</c:strCache>
            </c:strRef>
          </c:cat>
          <c:val>
            <c:numRef>
              <c:f>'CARTOGRAPHIE PROJETS'!$E$234:$J$234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C8-4504-A4AD-E2261E16983D}"/>
            </c:ext>
          </c:extLst>
        </c:ser>
        <c:ser>
          <c:idx val="3"/>
          <c:order val="3"/>
          <c:tx>
            <c:strRef>
              <c:f>'CARTOGRAPHIE PROJETS'!$D$235</c:f>
              <c:strCache>
                <c:ptCount val="1"/>
                <c:pt idx="0">
                  <c:v>Améliorer le pilotage, la transparence et l’évaluation de l’action publique </c:v>
                </c:pt>
              </c:strCache>
            </c:strRef>
          </c:tx>
          <c:spPr>
            <a:solidFill>
              <a:srgbClr val="FFE7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'CARTOGRAPHIE PROJETS'!$E$231:$J$231</c:f>
              <c:strCache>
                <c:ptCount val="6"/>
                <c:pt idx="0">
                  <c:v>EIG 1</c:v>
                </c:pt>
                <c:pt idx="1">
                  <c:v>EIG 2</c:v>
                </c:pt>
                <c:pt idx="2">
                  <c:v>EIG 3</c:v>
                </c:pt>
                <c:pt idx="3">
                  <c:v>DIG</c:v>
                </c:pt>
                <c:pt idx="4">
                  <c:v>EIG 4</c:v>
                </c:pt>
                <c:pt idx="5">
                  <c:v>EIG 5</c:v>
                </c:pt>
              </c:strCache>
            </c:strRef>
          </c:cat>
          <c:val>
            <c:numRef>
              <c:f>'CARTOGRAPHIE PROJETS'!$E$235:$J$235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C8-4504-A4AD-E2261E169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0562184"/>
        <c:axId val="340565136"/>
      </c:barChart>
      <c:catAx>
        <c:axId val="340562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565136"/>
        <c:crosses val="autoZero"/>
        <c:auto val="1"/>
        <c:lblAlgn val="ctr"/>
        <c:lblOffset val="100"/>
        <c:noMultiLvlLbl val="0"/>
      </c:catAx>
      <c:valAx>
        <c:axId val="34056513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34056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52603305493739"/>
          <c:y val="0.20066880636890139"/>
          <c:w val="0.33804687787057647"/>
          <c:h val="0.63769957248646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'CHIFFRES CLES &amp; INDICATEURS'!$D$57:$D$64</cx:f>
        <cx:lvl ptCount="8">
          <cx:pt idx="0">Data sciences</cx:pt>
          <cx:pt idx="1">Data engineering</cx:pt>
          <cx:pt idx="2">Data architecture</cx:pt>
          <cx:pt idx="3">Géomatique</cx:pt>
          <cx:pt idx="4">Développement / Programmation</cx:pt>
          <cx:pt idx="5">Design de services</cx:pt>
          <cx:pt idx="6">Droit du numérique</cx:pt>
          <cx:pt idx="7">Product Owner</cx:pt>
        </cx:lvl>
      </cx:strDim>
      <cx:numDim type="size">
        <cx:f>'CHIFFRES CLES &amp; INDICATEURS'!$K$57:$K$64</cx:f>
        <cx:lvl ptCount="8" formatCode="Standard">
          <cx:pt idx="0">52</cx:pt>
          <cx:pt idx="1">8</cx:pt>
          <cx:pt idx="2">0</cx:pt>
          <cx:pt idx="3">1</cx:pt>
          <cx:pt idx="4">51</cx:pt>
          <cx:pt idx="5">49</cx:pt>
          <cx:pt idx="6">3</cx:pt>
          <cx:pt idx="7">0</cx:pt>
        </cx:lvl>
      </cx:numDim>
    </cx:data>
  </cx:chartData>
  <cx:chart>
    <cx:plotArea>
      <cx:plotAreaRegion>
        <cx:series layoutId="treemap" uniqueId="{D58F0E7B-91E4-43D0-B570-CE1C26E670F7}" formatIdx="6">
          <cx:tx>
            <cx:txData>
              <cx:f>'CHIFFRES CLES &amp; INDICATEURS'!$K$56</cx:f>
              <cx:v>TOTAL</cx:v>
            </cx:txData>
          </cx:tx>
          <cx:dataPt idx="0">
            <cx:spPr>
              <a:solidFill>
                <a:schemeClr val="accent1">
                  <a:lumMod val="60000"/>
                  <a:lumOff val="40000"/>
                </a:schemeClr>
              </a:solidFill>
            </cx:spPr>
          </cx:dataPt>
          <cx:dataPt idx="1">
            <cx:spPr>
              <a:solidFill>
                <a:schemeClr val="accent5">
                  <a:lumMod val="60000"/>
                  <a:lumOff val="40000"/>
                </a:schemeClr>
              </a:solidFill>
            </cx:spPr>
          </cx:dataPt>
          <cx:dataPt idx="3">
            <cx:spPr>
              <a:solidFill>
                <a:schemeClr val="accent1">
                  <a:lumMod val="75000"/>
                </a:schemeClr>
              </a:solidFill>
            </cx:spPr>
          </cx:dataPt>
          <cx:dataPt idx="4">
            <cx:spPr>
              <a:solidFill>
                <a:srgbClr val="00C8C7"/>
              </a:solidFill>
            </cx:spPr>
          </cx:dataPt>
          <cx:dataPt idx="5">
            <cx:spPr>
              <a:solidFill>
                <a:srgbClr val="FF0000"/>
              </a:solidFill>
            </cx:spPr>
          </cx:dataPt>
          <cx:dataPt idx="6">
            <cx:spPr>
              <a:solidFill>
                <a:srgbClr val="FF9999"/>
              </a:solidFill>
            </cx:spPr>
          </cx:dataPt>
          <cx:dataPt idx="7">
            <cx:spPr>
              <a:solidFill>
                <a:srgbClr val="FFE7E7"/>
              </a:solidFill>
            </cx:spPr>
          </cx:dataPt>
          <cx:dataLabels pos="inEnd">
            <cx:txPr>
              <a:bodyPr spcFirstLastPara="1" vertOverflow="ellipsis" wrap="square" lIns="0" tIns="0" rIns="0" bIns="0" anchor="ctr" anchorCtr="1">
                <a:spAutoFit/>
              </a:bodyPr>
              <a:lstStyle/>
              <a:p>
                <a:pPr>
                  <a:defRPr sz="1200" b="0"/>
                </a:pPr>
                <a:endParaRPr lang="en-US" sz="1200" b="0"/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banner"/>
          </cx:layoutPr>
        </cx:series>
      </cx:plotAreaRegion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3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2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2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2"/>
    </cs:fontRef>
  </cs:dropLine>
  <cs:errorBar>
    <cs:lnRef idx="0"/>
    <cs:fillRef idx="0"/>
    <cs:effectRef idx="0"/>
    <cs:fontRef idx="minor">
      <a:schemeClr val="tx2"/>
    </cs:fontRef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</cs:hiLoLine>
  <cs:leaderLine>
    <cs:lnRef idx="0"/>
    <cs:fillRef idx="0"/>
    <cs:effectRef idx="0"/>
    <cs:fontRef idx="minor">
      <a:schemeClr val="tx2"/>
    </cs:fontRef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2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2"/>
    </cs:fontRef>
    <cs:defRPr sz="9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EFF96-7235-49C9-BCBA-A221E4C4CA38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BB06D-B3E8-45CC-8183-5576ACCD95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8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539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4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37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96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70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45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71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22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39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33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5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0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12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6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4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6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97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D269-1EB5-4E14-84B9-DC143393B2B0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D3AD-AC72-4772-B70D-4BB47CE8A6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23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ig.etalab.gouv.fr/defis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ig.etalab.gouv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transformation.gouv.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hyperlink" Target="https://eig.etalab.gouv.fr/defis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1.xml"/><Relationship Id="rId5" Type="http://schemas.openxmlformats.org/officeDocument/2006/relationships/chart" Target="../charts/chart2.xml"/><Relationship Id="rId4" Type="http://schemas.openxmlformats.org/officeDocument/2006/relationships/hyperlink" Target="https://eig.etalab.gouv.fr/defi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hyperlink" Target="https://eig.etalab.gouv.fr/defi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eig.etalab.gouv.fr/defi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eig.etalab.gouv.fr/defi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ig.etalab.gouv.fr/defi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ig.etalab.gouv.fr/def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4500"/>
            <a:ext cx="1219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840" y="416498"/>
            <a:ext cx="1489354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8840" y="5747410"/>
            <a:ext cx="732125" cy="4989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518556" y="5755574"/>
            <a:ext cx="8188779" cy="22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Entrepreneurs d’Intérêt Général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538840" y="2424387"/>
            <a:ext cx="45044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Cartographie</a:t>
            </a:r>
            <a:endParaRPr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FR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</a:t>
            </a:r>
            <a:r>
              <a:rPr lang="fr-F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défis</a:t>
            </a:r>
            <a:r>
              <a:rPr lang="fr-FR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Entrepreneurs d’Intérêt Général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">
            <a:hlinkClick r:id="rId8"/>
          </p:cNvPr>
          <p:cNvSpPr/>
          <p:nvPr/>
        </p:nvSpPr>
        <p:spPr>
          <a:xfrm>
            <a:off x="538839" y="4145613"/>
            <a:ext cx="2314427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V1 du </a:t>
            </a:r>
            <a:r>
              <a:rPr lang="fr-FR" sz="12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13.12. </a:t>
            </a:r>
            <a:r>
              <a:rPr lang="fr-FR" sz="12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1518557" y="6049487"/>
            <a:ext cx="8188779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Réunir les talents du numérique et les agents publics au service de l’intérêt général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5499" y="1047119"/>
            <a:ext cx="661014" cy="450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3"/>
          <p:cNvCxnSpPr/>
          <p:nvPr/>
        </p:nvCxnSpPr>
        <p:spPr>
          <a:xfrm>
            <a:off x="4915395" y="1954304"/>
            <a:ext cx="236120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3"/>
          <p:cNvSpPr txBox="1"/>
          <p:nvPr/>
        </p:nvSpPr>
        <p:spPr>
          <a:xfrm>
            <a:off x="4836006" y="1681984"/>
            <a:ext cx="2520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CONCLUSION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953999" y="2343291"/>
            <a:ext cx="101272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majorité des défis du programme EIG </a:t>
            </a:r>
            <a:r>
              <a:rPr lang="fr-FR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soutiennent des administrations </a:t>
            </a:r>
            <a:r>
              <a:rPr lang="fr-FR" sz="2400" b="1" dirty="0">
                <a:solidFill>
                  <a:srgbClr val="00C8C7"/>
                </a:solidFill>
                <a:latin typeface="Arial"/>
                <a:ea typeface="Arial"/>
                <a:cs typeface="Arial"/>
              </a:rPr>
              <a:t>matures</a:t>
            </a:r>
            <a:r>
              <a:rPr lang="fr-FR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 sur le plan numérique, très </a:t>
            </a:r>
            <a:r>
              <a:rPr lang="fr-FR" sz="2400" b="1" dirty="0">
                <a:solidFill>
                  <a:srgbClr val="00C8C7"/>
                </a:solidFill>
                <a:latin typeface="Arial"/>
                <a:ea typeface="Arial"/>
                <a:cs typeface="Arial"/>
              </a:rPr>
              <a:t>parisiennes</a:t>
            </a:r>
            <a:r>
              <a:rPr lang="fr-FR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 et </a:t>
            </a:r>
            <a:r>
              <a:rPr lang="fr-FR" sz="2400" b="1" dirty="0" smtClean="0">
                <a:solidFill>
                  <a:srgbClr val="00C8C7"/>
                </a:solidFill>
                <a:latin typeface="Arial"/>
                <a:ea typeface="Arial"/>
                <a:cs typeface="Arial"/>
              </a:rPr>
              <a:t>multi-bénéficiaires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endParaRPr lang="fr-FR" sz="2400" b="1" dirty="0" smtClean="0">
              <a:solidFill>
                <a:srgbClr val="00C8C7"/>
              </a:solidFill>
              <a:latin typeface="Arial"/>
              <a:ea typeface="Arial"/>
              <a:cs typeface="Arial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Les services </a:t>
            </a:r>
            <a:r>
              <a:rPr lang="fr-FR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numériques développés </a:t>
            </a:r>
            <a:r>
              <a:rPr lang="fr-FR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sont </a:t>
            </a:r>
            <a:r>
              <a:rPr lang="fr-FR" sz="2400" b="1" dirty="0">
                <a:solidFill>
                  <a:srgbClr val="00C8C7"/>
                </a:solidFill>
                <a:latin typeface="Arial"/>
                <a:ea typeface="Arial"/>
                <a:cs typeface="Arial"/>
              </a:rPr>
              <a:t>en </a:t>
            </a:r>
            <a:r>
              <a:rPr lang="fr-FR" sz="2400" b="1" dirty="0" smtClean="0">
                <a:solidFill>
                  <a:srgbClr val="00C8C7"/>
                </a:solidFill>
                <a:latin typeface="Arial"/>
                <a:ea typeface="Arial"/>
                <a:cs typeface="Arial"/>
              </a:rPr>
              <a:t>majorité </a:t>
            </a:r>
            <a:r>
              <a:rPr lang="fr-FR" sz="2400" b="1" dirty="0">
                <a:solidFill>
                  <a:srgbClr val="00C8C7"/>
                </a:solidFill>
                <a:latin typeface="Arial"/>
                <a:ea typeface="Arial"/>
                <a:cs typeface="Arial"/>
              </a:rPr>
              <a:t>utilisés par </a:t>
            </a:r>
            <a:r>
              <a:rPr lang="fr-FR" sz="2400" b="1" dirty="0" smtClean="0">
                <a:solidFill>
                  <a:srgbClr val="00C8C7"/>
                </a:solidFill>
                <a:latin typeface="Arial"/>
                <a:ea typeface="Arial"/>
                <a:cs typeface="Arial"/>
              </a:rPr>
              <a:t>des </a:t>
            </a:r>
            <a:r>
              <a:rPr lang="fr-FR" sz="2400" b="1" dirty="0">
                <a:solidFill>
                  <a:srgbClr val="00C8C7"/>
                </a:solidFill>
                <a:latin typeface="Arial"/>
                <a:ea typeface="Arial"/>
                <a:cs typeface="Arial"/>
              </a:rPr>
              <a:t>agents publics</a:t>
            </a:r>
            <a:r>
              <a:rPr lang="fr-FR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 mais </a:t>
            </a:r>
            <a:r>
              <a:rPr lang="fr-FR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bénéficient à un </a:t>
            </a:r>
            <a:r>
              <a:rPr lang="fr-FR" sz="2400" b="1" dirty="0" smtClean="0">
                <a:solidFill>
                  <a:srgbClr val="00C8C7"/>
                </a:solidFill>
                <a:latin typeface="Arial"/>
                <a:ea typeface="Arial"/>
                <a:cs typeface="Arial"/>
              </a:rPr>
              <a:t>public plus hétérogène</a:t>
            </a:r>
            <a:endParaRPr lang="fr-FR" sz="2400" b="1" dirty="0">
              <a:solidFill>
                <a:srgbClr val="00C8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endParaRPr lang="fr-FR" sz="2400" b="1" dirty="0">
              <a:solidFill>
                <a:srgbClr val="00C8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Notre travail de cartographie confirme </a:t>
            </a:r>
            <a:r>
              <a:rPr lang="fr-FR" sz="2400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le nouveau virage des promotions 4 et 5</a:t>
            </a:r>
            <a:r>
              <a:rPr lang="fr-FR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vers le recrutement de talents plus variés, sur des </a:t>
            </a:r>
            <a:r>
              <a:rPr lang="fr-FR" sz="24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projets aux usages </a:t>
            </a:r>
            <a:r>
              <a:rPr lang="fr-FR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moins expérimentaux</a:t>
            </a:r>
            <a:endParaRPr lang="fr-FR"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9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5498" y="726799"/>
            <a:ext cx="661014" cy="450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4836005" y="1304037"/>
            <a:ext cx="2520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032376" y="2021074"/>
            <a:ext cx="10127257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Depuis la création du programme…</a:t>
            </a:r>
          </a:p>
          <a:p>
            <a:pPr lvl="0">
              <a:lnSpc>
                <a:spcPct val="150000"/>
              </a:lnSpc>
            </a:pPr>
            <a:endParaRPr lang="fr-FR"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172</a:t>
            </a:r>
            <a:r>
              <a:rPr lang="fr-FR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talents EIG </a:t>
            </a:r>
            <a:r>
              <a:rPr lang="fr-FR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recrutés dont </a:t>
            </a:r>
            <a:r>
              <a:rPr lang="fr-FR" sz="2800" b="1" dirty="0" smtClean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fr-FR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 smtClean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coachs</a:t>
            </a:r>
            <a:r>
              <a:rPr lang="fr-FR" sz="2800" b="1" dirty="0" smtClean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/EIG Links</a:t>
            </a:r>
            <a:endParaRPr lang="fr-FR" sz="2800" b="1" dirty="0">
              <a:solidFill>
                <a:srgbClr val="00C8C7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endParaRPr lang="fr-FR"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87</a:t>
            </a:r>
            <a:r>
              <a:rPr lang="fr-FR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projets </a:t>
            </a:r>
            <a:r>
              <a:rPr lang="fr-FR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numériques dont </a:t>
            </a:r>
            <a:r>
              <a:rPr lang="fr-FR" sz="2800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fr-FR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défis </a:t>
            </a:r>
            <a:r>
              <a:rPr lang="fr-FR" sz="2800" b="1" dirty="0" err="1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fr-FR" sz="2800" b="1" dirty="0" err="1" smtClean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oachs</a:t>
            </a:r>
            <a:r>
              <a:rPr lang="fr-FR" sz="2800" b="1" dirty="0" smtClean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/EIG </a:t>
            </a:r>
            <a:r>
              <a:rPr lang="fr-FR" sz="2800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</a:p>
          <a:p>
            <a:pPr lvl="1"/>
            <a:endParaRPr lang="fr-FR"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fr-F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promotions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63% </a:t>
            </a:r>
            <a:r>
              <a:rPr lang="fr-FR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livrables en open source sur le web*</a:t>
            </a:r>
          </a:p>
          <a:p>
            <a:pPr lvl="1"/>
            <a:endParaRPr lang="fr-FR" sz="3600" dirty="0"/>
          </a:p>
        </p:txBody>
      </p:sp>
      <p:sp>
        <p:nvSpPr>
          <p:cNvPr id="10" name="Google Shape;267;p11"/>
          <p:cNvSpPr txBox="1"/>
          <p:nvPr/>
        </p:nvSpPr>
        <p:spPr>
          <a:xfrm>
            <a:off x="229632" y="6134333"/>
            <a:ext cx="68987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fr-FR" sz="1200" i="1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(Source: </a:t>
            </a:r>
            <a:r>
              <a:rPr lang="fr-FR" sz="1200" i="1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BDD. </a:t>
            </a:r>
            <a:r>
              <a:rPr lang="fr-FR" sz="1200" i="1" dirty="0">
                <a:solidFill>
                  <a:schemeClr val="lt1"/>
                </a:solidFill>
                <a:latin typeface="Arial"/>
                <a:cs typeface="Arial"/>
              </a:rPr>
              <a:t>Les analyses ci-après n’incluent pas les 4 projets EIG </a:t>
            </a:r>
            <a:r>
              <a:rPr lang="fr-FR" sz="1200" i="1" dirty="0" smtClean="0">
                <a:solidFill>
                  <a:schemeClr val="lt1"/>
                </a:solidFill>
                <a:latin typeface="Arial"/>
                <a:cs typeface="Arial"/>
              </a:rPr>
              <a:t>Link</a:t>
            </a:r>
            <a:r>
              <a:rPr lang="fr-FR" sz="1200" i="1" dirty="0">
                <a:solidFill>
                  <a:schemeClr val="lt1"/>
                </a:solidFill>
                <a:latin typeface="Arial"/>
                <a:cs typeface="Arial"/>
              </a:rPr>
              <a:t>.</a:t>
            </a:r>
            <a:r>
              <a:rPr lang="fr-FR" sz="1200" i="1" dirty="0" smtClean="0">
                <a:solidFill>
                  <a:schemeClr val="lt1"/>
                </a:solidFill>
                <a:latin typeface="Arial"/>
                <a:cs typeface="Arial"/>
              </a:rPr>
              <a:t> Elles concerneront </a:t>
            </a:r>
            <a:r>
              <a:rPr lang="fr-FR" sz="1200" i="1" dirty="0">
                <a:solidFill>
                  <a:schemeClr val="lt1"/>
                </a:solidFill>
                <a:latin typeface="Arial"/>
                <a:cs typeface="Arial"/>
              </a:rPr>
              <a:t>donc </a:t>
            </a:r>
            <a:r>
              <a:rPr lang="fr-FR" sz="1200" i="1" dirty="0" smtClean="0">
                <a:solidFill>
                  <a:schemeClr val="lt1"/>
                </a:solidFill>
                <a:latin typeface="Arial"/>
                <a:cs typeface="Arial"/>
              </a:rPr>
              <a:t>les </a:t>
            </a:r>
            <a:r>
              <a:rPr lang="fr-FR" sz="1200" i="1" dirty="0">
                <a:solidFill>
                  <a:schemeClr val="lt1"/>
                </a:solidFill>
                <a:latin typeface="Arial"/>
                <a:cs typeface="Arial"/>
              </a:rPr>
              <a:t>83 projets portés par des administrations autres que la DINUM </a:t>
            </a:r>
            <a:r>
              <a:rPr lang="fr-FR" sz="1200" i="1" dirty="0" smtClean="0">
                <a:solidFill>
                  <a:schemeClr val="lt1"/>
                </a:solidFill>
                <a:latin typeface="Arial"/>
                <a:cs typeface="Arial"/>
              </a:rPr>
              <a:t>et leurs 164 </a:t>
            </a:r>
            <a:r>
              <a:rPr lang="fr-FR" sz="1200" i="1" dirty="0">
                <a:solidFill>
                  <a:schemeClr val="lt1"/>
                </a:solidFill>
                <a:latin typeface="Arial"/>
                <a:cs typeface="Arial"/>
              </a:rPr>
              <a:t>talents </a:t>
            </a:r>
            <a:r>
              <a:rPr lang="fr-FR" sz="1200" i="1" dirty="0" smtClean="0">
                <a:solidFill>
                  <a:schemeClr val="lt1"/>
                </a:solidFill>
                <a:latin typeface="Arial"/>
                <a:cs typeface="Arial"/>
              </a:rPr>
              <a:t>EIG.)</a:t>
            </a:r>
            <a:endParaRPr lang="en-GB" sz="1200" i="1" dirty="0">
              <a:solidFill>
                <a:schemeClr val="lt1"/>
              </a:solidFill>
              <a:latin typeface="Arial"/>
              <a:cs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i="1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*</a:t>
            </a:r>
            <a:r>
              <a:rPr lang="fr-FR" sz="1200" i="1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Sur les promotions 1, 2, 3 et 4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39579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9745" r="14451" b="7833"/>
          <a:stretch/>
        </p:blipFill>
        <p:spPr>
          <a:xfrm>
            <a:off x="-33876" y="0"/>
            <a:ext cx="7647192" cy="6858000"/>
          </a:xfrm>
          <a:prstGeom prst="rect">
            <a:avLst/>
          </a:prstGeom>
        </p:spPr>
      </p:pic>
      <p:sp>
        <p:nvSpPr>
          <p:cNvPr id="295" name="Google Shape;295;p13"/>
          <p:cNvSpPr txBox="1"/>
          <p:nvPr/>
        </p:nvSpPr>
        <p:spPr>
          <a:xfrm>
            <a:off x="7836092" y="313400"/>
            <a:ext cx="4133132" cy="262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sz="28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Le programme a bénéficié pour moitié à </a:t>
            </a:r>
            <a:r>
              <a:rPr lang="fr-FR" sz="2800" b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des administrations déjà soutenues</a:t>
            </a:r>
            <a:r>
              <a:rPr lang="fr-FR" sz="28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, majoritairement </a:t>
            </a:r>
            <a:r>
              <a:rPr lang="fr-FR" sz="2800" b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centrales </a:t>
            </a:r>
            <a:r>
              <a:rPr lang="fr-FR" sz="28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et</a:t>
            </a:r>
            <a:r>
              <a:rPr lang="fr-FR" sz="2800" b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 franciliennes</a:t>
            </a:r>
            <a:endParaRPr sz="2800" dirty="0">
              <a:solidFill>
                <a:srgbClr val="000091"/>
              </a:solidFill>
            </a:endParaRPr>
          </a:p>
        </p:txBody>
      </p:sp>
      <p:sp>
        <p:nvSpPr>
          <p:cNvPr id="296" name="Google Shape;296;p13"/>
          <p:cNvSpPr txBox="1"/>
          <p:nvPr/>
        </p:nvSpPr>
        <p:spPr>
          <a:xfrm>
            <a:off x="288000" y="733887"/>
            <a:ext cx="1988272" cy="5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Partie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Les chiffres clés</a:t>
            </a:r>
            <a:endParaRPr sz="1100" dirty="0">
              <a:solidFill>
                <a:srgbClr val="0000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001" y="313400"/>
            <a:ext cx="451479" cy="3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628;p30">
            <a:hlinkClick r:id="rId5"/>
          </p:cNvPr>
          <p:cNvSpPr/>
          <p:nvPr/>
        </p:nvSpPr>
        <p:spPr>
          <a:xfrm>
            <a:off x="54531" y="6358526"/>
            <a:ext cx="3957030" cy="326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i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Source de la carte et du graphe: données du </a:t>
            </a:r>
            <a:r>
              <a:rPr lang="fr-FR" sz="1100" i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BDD</a:t>
            </a:r>
            <a:endParaRPr sz="1600" i="1" dirty="0"/>
          </a:p>
        </p:txBody>
      </p:sp>
      <p:sp>
        <p:nvSpPr>
          <p:cNvPr id="3" name="Pentagone 2"/>
          <p:cNvSpPr/>
          <p:nvPr/>
        </p:nvSpPr>
        <p:spPr>
          <a:xfrm>
            <a:off x="-33876" y="3377501"/>
            <a:ext cx="2164233" cy="954107"/>
          </a:xfrm>
          <a:prstGeom prst="homePlate">
            <a:avLst/>
          </a:prstGeom>
          <a:solidFill>
            <a:srgbClr val="FF33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64% </a:t>
            </a:r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des projets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concernent des </a:t>
            </a:r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administrations centrales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de l'Etat</a:t>
            </a:r>
            <a:endParaRPr lang="en-GB" sz="1400" dirty="0">
              <a:solidFill>
                <a:schemeClr val="bg1"/>
              </a:solidFill>
            </a:endParaRPr>
          </a:p>
        </p:txBody>
      </p:sp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268489"/>
              </p:ext>
            </p:extLst>
          </p:nvPr>
        </p:nvGraphicFramePr>
        <p:xfrm>
          <a:off x="7613316" y="3200400"/>
          <a:ext cx="457868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559985" y="1925516"/>
            <a:ext cx="45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76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52401" y="2321253"/>
            <a:ext cx="45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3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642102" y="4146942"/>
            <a:ext cx="45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3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642102" y="3015734"/>
            <a:ext cx="45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/>
        </p:nvSpPr>
        <p:spPr>
          <a:xfrm>
            <a:off x="2699657" y="313400"/>
            <a:ext cx="9099994" cy="118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sz="3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Depuis la promotion DIG, la </a:t>
            </a:r>
            <a:r>
              <a:rPr lang="fr-FR" sz="30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composition par métier </a:t>
            </a:r>
            <a:r>
              <a:rPr lang="fr-FR" sz="3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des équipes est </a:t>
            </a:r>
            <a:r>
              <a:rPr lang="fr-FR" sz="30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plus </a:t>
            </a:r>
            <a:r>
              <a:rPr lang="fr-FR" sz="3000" b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équilibrée </a:t>
            </a:r>
            <a:endParaRPr sz="3000" b="1" dirty="0"/>
          </a:p>
        </p:txBody>
      </p:sp>
      <p:sp>
        <p:nvSpPr>
          <p:cNvPr id="296" name="Google Shape;296;p13"/>
          <p:cNvSpPr txBox="1"/>
          <p:nvPr/>
        </p:nvSpPr>
        <p:spPr>
          <a:xfrm>
            <a:off x="288000" y="733887"/>
            <a:ext cx="1988272" cy="5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Partie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Les chiffres clés</a:t>
            </a:r>
            <a:endParaRPr sz="1100" dirty="0">
              <a:solidFill>
                <a:srgbClr val="0000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1" y="313400"/>
            <a:ext cx="451479" cy="3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8;p30">
            <a:hlinkClick r:id="rId4"/>
          </p:cNvPr>
          <p:cNvSpPr/>
          <p:nvPr/>
        </p:nvSpPr>
        <p:spPr>
          <a:xfrm flipH="1">
            <a:off x="9212826" y="6587612"/>
            <a:ext cx="2979174" cy="2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i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Source des deux graphes : données du </a:t>
            </a:r>
            <a:r>
              <a:rPr lang="fr-FR" sz="1000" i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BDD</a:t>
            </a:r>
            <a:endParaRPr sz="1200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8629660" y="5807413"/>
            <a:ext cx="34439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595959"/>
                </a:solidFill>
              </a:rPr>
              <a:t>Les métiers EIG - Toutes promotions confondues</a:t>
            </a:r>
            <a:endParaRPr lang="en-GB" sz="1300" dirty="0">
              <a:solidFill>
                <a:srgbClr val="595959"/>
              </a:solidFill>
            </a:endParaRPr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338048"/>
              </p:ext>
            </p:extLst>
          </p:nvPr>
        </p:nvGraphicFramePr>
        <p:xfrm>
          <a:off x="87086" y="1502238"/>
          <a:ext cx="8473439" cy="5294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Graphique 11"/>
              <p:cNvGraphicFramePr/>
              <p:nvPr>
                <p:extLst>
                  <p:ext uri="{D42A27DB-BD31-4B8C-83A1-F6EECF244321}">
                    <p14:modId xmlns:p14="http://schemas.microsoft.com/office/powerpoint/2010/main" val="2668344898"/>
                  </p:ext>
                </p:extLst>
              </p:nvPr>
            </p:nvGraphicFramePr>
            <p:xfrm>
              <a:off x="8560525" y="1602658"/>
              <a:ext cx="3590725" cy="42047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2" name="Graphique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0525" y="1602658"/>
                <a:ext cx="3590725" cy="42047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4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/>
        </p:nvSpPr>
        <p:spPr>
          <a:xfrm>
            <a:off x="288000" y="733887"/>
            <a:ext cx="1988272" cy="5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Partie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Les chiffres clés</a:t>
            </a:r>
            <a:endParaRPr sz="1100" dirty="0">
              <a:solidFill>
                <a:srgbClr val="0000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1" y="313400"/>
            <a:ext cx="451479" cy="3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15;p30"/>
          <p:cNvSpPr/>
          <p:nvPr/>
        </p:nvSpPr>
        <p:spPr>
          <a:xfrm>
            <a:off x="0" y="-2876"/>
            <a:ext cx="3702923" cy="6860876"/>
          </a:xfrm>
          <a:prstGeom prst="rect">
            <a:avLst/>
          </a:prstGeom>
          <a:solidFill>
            <a:srgbClr val="0000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1" y="313400"/>
            <a:ext cx="451479" cy="3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96;p13"/>
          <p:cNvSpPr txBox="1"/>
          <p:nvPr/>
        </p:nvSpPr>
        <p:spPr>
          <a:xfrm>
            <a:off x="288001" y="733887"/>
            <a:ext cx="1988272" cy="5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Partie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chiffres clés</a:t>
            </a: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16;p30"/>
          <p:cNvSpPr txBox="1"/>
          <p:nvPr/>
        </p:nvSpPr>
        <p:spPr>
          <a:xfrm>
            <a:off x="392296" y="1853690"/>
            <a:ext cx="291833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fr-FR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défis EIG concernent majoritairement </a:t>
            </a:r>
            <a:r>
              <a:rPr lang="fr-F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thèmes </a:t>
            </a:r>
            <a:r>
              <a:rPr lang="fr-FR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suivants: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fr-FR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sécurité </a:t>
            </a:r>
            <a:r>
              <a:rPr lang="fr-F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(13 défis)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L’environnement </a:t>
            </a:r>
            <a:r>
              <a:rPr lang="fr-F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(11 défis)</a:t>
            </a:r>
            <a:endParaRPr lang="fr-FR" b="1" dirty="0">
              <a:solidFill>
                <a:srgbClr val="FF3300"/>
              </a:solidFill>
              <a:latin typeface="Arial"/>
              <a:ea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La santé </a:t>
            </a:r>
            <a:r>
              <a:rPr lang="fr-F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(9 défis)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fr-FR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finances publiques </a:t>
            </a:r>
            <a:r>
              <a:rPr lang="fr-FR" b="1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7 défis)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Maritime et Pêche </a:t>
            </a:r>
            <a:r>
              <a:rPr lang="fr-FR" b="1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6 défis)</a:t>
            </a:r>
          </a:p>
        </p:txBody>
      </p:sp>
      <p:sp>
        <p:nvSpPr>
          <p:cNvPr id="6" name="Google Shape;628;p30">
            <a:hlinkClick r:id="rId4"/>
          </p:cNvPr>
          <p:cNvSpPr/>
          <p:nvPr/>
        </p:nvSpPr>
        <p:spPr>
          <a:xfrm flipH="1">
            <a:off x="196559" y="6111396"/>
            <a:ext cx="3310690" cy="51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i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Source : données du </a:t>
            </a:r>
            <a:r>
              <a:rPr lang="fr-FR" sz="1050" i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BDD</a:t>
            </a:r>
            <a:endParaRPr sz="1050" i="1" dirty="0"/>
          </a:p>
        </p:txBody>
      </p:sp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226299"/>
              </p:ext>
            </p:extLst>
          </p:nvPr>
        </p:nvGraphicFramePr>
        <p:xfrm>
          <a:off x="3702923" y="91441"/>
          <a:ext cx="8489076" cy="676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898597" y="787081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595959"/>
                </a:solidFill>
              </a:rPr>
              <a:t>16%</a:t>
            </a:r>
            <a:r>
              <a:rPr lang="fr-FR" sz="1400" dirty="0" smtClean="0">
                <a:solidFill>
                  <a:srgbClr val="595959"/>
                </a:solidFill>
              </a:rPr>
              <a:t> des défis</a:t>
            </a:r>
            <a:endParaRPr lang="en-GB" sz="1400" dirty="0">
              <a:solidFill>
                <a:srgbClr val="595959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34816" y="1298854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595959"/>
                </a:solidFill>
              </a:rPr>
              <a:t>13%</a:t>
            </a:r>
            <a:r>
              <a:rPr lang="fr-FR" sz="1400" dirty="0" smtClean="0">
                <a:solidFill>
                  <a:srgbClr val="595959"/>
                </a:solidFill>
              </a:rPr>
              <a:t> des défis</a:t>
            </a:r>
            <a:endParaRPr lang="en-GB" sz="1400" dirty="0">
              <a:solidFill>
                <a:srgbClr val="595959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793332" y="18536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595959"/>
                </a:solidFill>
              </a:rPr>
              <a:t>11%</a:t>
            </a:r>
            <a:r>
              <a:rPr lang="fr-FR" sz="1400" dirty="0" smtClean="0">
                <a:solidFill>
                  <a:srgbClr val="595959"/>
                </a:solidFill>
              </a:rPr>
              <a:t> des défis</a:t>
            </a:r>
            <a:endParaRPr lang="en-GB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099687"/>
              </p:ext>
            </p:extLst>
          </p:nvPr>
        </p:nvGraphicFramePr>
        <p:xfrm>
          <a:off x="4621162" y="2703899"/>
          <a:ext cx="6555656" cy="3718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Google Shape;615;p30"/>
          <p:cNvSpPr/>
          <p:nvPr/>
        </p:nvSpPr>
        <p:spPr>
          <a:xfrm>
            <a:off x="0" y="-2876"/>
            <a:ext cx="3702923" cy="6860876"/>
          </a:xfrm>
          <a:prstGeom prst="rect">
            <a:avLst/>
          </a:prstGeom>
          <a:solidFill>
            <a:srgbClr val="0000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3990924" y="313400"/>
            <a:ext cx="7898211" cy="118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Le programme EIG a bénéficié à une majorité d’équipes déjà </a:t>
            </a:r>
            <a:r>
              <a:rPr lang="fr-FR" sz="30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matures</a:t>
            </a:r>
            <a:r>
              <a:rPr lang="fr-FR" sz="3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30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sur le plan numérique</a:t>
            </a:r>
            <a:endParaRPr sz="3000" b="1" dirty="0"/>
          </a:p>
        </p:txBody>
      </p:sp>
      <p:sp>
        <p:nvSpPr>
          <p:cNvPr id="7" name="Google Shape;628;p30">
            <a:hlinkClick r:id="rId4"/>
          </p:cNvPr>
          <p:cNvSpPr/>
          <p:nvPr/>
        </p:nvSpPr>
        <p:spPr>
          <a:xfrm flipH="1">
            <a:off x="10253771" y="6548846"/>
            <a:ext cx="2224057" cy="30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i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Source : données du </a:t>
            </a:r>
            <a:r>
              <a:rPr lang="fr-FR" sz="1000" i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BDD</a:t>
            </a:r>
            <a:endParaRPr sz="1200" i="1" dirty="0"/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8001" y="313400"/>
            <a:ext cx="451479" cy="3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 txBox="1"/>
          <p:nvPr/>
        </p:nvSpPr>
        <p:spPr>
          <a:xfrm>
            <a:off x="288001" y="733887"/>
            <a:ext cx="1988272" cy="5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Partie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chiffres clés</a:t>
            </a: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16;p30"/>
          <p:cNvSpPr txBox="1"/>
          <p:nvPr/>
        </p:nvSpPr>
        <p:spPr>
          <a:xfrm>
            <a:off x="288001" y="2345075"/>
            <a:ext cx="3114227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fr-FR" sz="2000" b="1" dirty="0" smtClean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47% </a:t>
            </a:r>
            <a:r>
              <a:rPr lang="fr-FR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projets ont été réalisés dans </a:t>
            </a:r>
            <a:r>
              <a:rPr lang="fr-FR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équipes numériques</a:t>
            </a:r>
          </a:p>
          <a:p>
            <a:pPr lvl="0"/>
            <a:endParaRPr lang="fr-FR"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FR" sz="2000" b="1" dirty="0" smtClean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24% </a:t>
            </a:r>
            <a:r>
              <a:rPr lang="fr-FR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projets ont été réalisés dans des équipes </a:t>
            </a:r>
            <a:r>
              <a:rPr lang="fr-FR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déjà matures sur les sujets numériques</a:t>
            </a:r>
          </a:p>
          <a:p>
            <a:pPr lvl="0"/>
            <a:endParaRPr lang="fr-FR" sz="2000" dirty="0">
              <a:solidFill>
                <a:srgbClr val="00C8C7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FR" sz="2000" b="1" dirty="0" smtClean="0">
                <a:solidFill>
                  <a:srgbClr val="00C8C7"/>
                </a:solidFill>
                <a:latin typeface="Arial"/>
                <a:ea typeface="Arial"/>
                <a:cs typeface="Arial"/>
              </a:rPr>
              <a:t>29% </a:t>
            </a:r>
            <a:r>
              <a:rPr lang="fr-FR" sz="20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des projets ont été réalisés dans </a:t>
            </a:r>
            <a:r>
              <a:rPr lang="fr-FR" sz="2000" b="1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des équipes faiblement matures </a:t>
            </a:r>
            <a:endParaRPr lang="fr-FR"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fr-FR"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fr-FR"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Bulle narrative : rectangle 1">
            <a:extLst>
              <a:ext uri="{FF2B5EF4-FFF2-40B4-BE49-F238E27FC236}">
                <a16:creationId xmlns:a16="http://schemas.microsoft.com/office/drawing/2014/main" id="{E9B8AC72-6BF6-4B22-A7FE-38C244659BF4}"/>
              </a:ext>
            </a:extLst>
          </p:cNvPr>
          <p:cNvSpPr/>
          <p:nvPr/>
        </p:nvSpPr>
        <p:spPr>
          <a:xfrm>
            <a:off x="4052144" y="2023162"/>
            <a:ext cx="2531258" cy="689070"/>
          </a:xfrm>
          <a:prstGeom prst="wedgeRectCallout">
            <a:avLst>
              <a:gd name="adj1" fmla="val 8716"/>
              <a:gd name="adj2" fmla="val 69643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projet est réalisé au sein d'une EQUIPE METIER </a:t>
            </a:r>
            <a:r>
              <a:rPr lang="fr-FR" sz="1400" b="1" dirty="0"/>
              <a:t>à FAIBLE maturité</a:t>
            </a:r>
          </a:p>
        </p:txBody>
      </p:sp>
      <p:sp>
        <p:nvSpPr>
          <p:cNvPr id="10" name="Bulle narrative : rectangle 1">
            <a:extLst>
              <a:ext uri="{FF2B5EF4-FFF2-40B4-BE49-F238E27FC236}">
                <a16:creationId xmlns:a16="http://schemas.microsoft.com/office/drawing/2014/main" id="{E9B8AC72-6BF6-4B22-A7FE-38C244659BF4}"/>
              </a:ext>
            </a:extLst>
          </p:cNvPr>
          <p:cNvSpPr/>
          <p:nvPr/>
        </p:nvSpPr>
        <p:spPr>
          <a:xfrm>
            <a:off x="6732121" y="2030711"/>
            <a:ext cx="2529571" cy="689070"/>
          </a:xfrm>
          <a:prstGeom prst="wedgeRectCallout">
            <a:avLst>
              <a:gd name="adj1" fmla="val 8716"/>
              <a:gd name="adj2" fmla="val 69643"/>
            </a:avLst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projet est réalisé au sein d'une EQUIPE METIER avec une </a:t>
            </a:r>
            <a:r>
              <a:rPr lang="fr-FR" sz="1400" b="1" dirty="0"/>
              <a:t>maturité numérique</a:t>
            </a:r>
          </a:p>
        </p:txBody>
      </p:sp>
      <p:sp>
        <p:nvSpPr>
          <p:cNvPr id="11" name="Bulle narrative : rectangle 1">
            <a:extLst>
              <a:ext uri="{FF2B5EF4-FFF2-40B4-BE49-F238E27FC236}">
                <a16:creationId xmlns:a16="http://schemas.microsoft.com/office/drawing/2014/main" id="{E9B8AC72-6BF6-4B22-A7FE-38C244659BF4}"/>
              </a:ext>
            </a:extLst>
          </p:cNvPr>
          <p:cNvSpPr/>
          <p:nvPr/>
        </p:nvSpPr>
        <p:spPr>
          <a:xfrm>
            <a:off x="9410411" y="2023162"/>
            <a:ext cx="2478724" cy="689070"/>
          </a:xfrm>
          <a:prstGeom prst="wedgeRectCallout">
            <a:avLst>
              <a:gd name="adj1" fmla="val 8716"/>
              <a:gd name="adj2" fmla="val 69643"/>
            </a:avLst>
          </a:prstGeom>
          <a:solidFill>
            <a:srgbClr val="000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 projet est réalisé au sein d'une </a:t>
            </a:r>
            <a:r>
              <a:rPr lang="fr-FR" sz="1200" b="1" dirty="0"/>
              <a:t>EQUIPE NUMERIQUE </a:t>
            </a:r>
            <a:r>
              <a:rPr lang="fr-FR" sz="1200" dirty="0"/>
              <a:t>(DNUM, DSI, </a:t>
            </a:r>
            <a:r>
              <a:rPr lang="fr-FR" sz="1200" dirty="0" err="1"/>
              <a:t>Lab</a:t>
            </a:r>
            <a:r>
              <a:rPr lang="fr-FR" sz="1200" dirty="0"/>
              <a:t> d'innovation, incubateur</a:t>
            </a:r>
            <a:r>
              <a:rPr lang="fr-FR" sz="1200" dirty="0" smtClean="0"/>
              <a:t>,...)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5686558" y="6234177"/>
            <a:ext cx="4506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595959"/>
                </a:solidFill>
              </a:rPr>
              <a:t>Nombre de projets par degré </a:t>
            </a:r>
            <a:r>
              <a:rPr lang="fr-FR" sz="1400" dirty="0">
                <a:solidFill>
                  <a:srgbClr val="595959"/>
                </a:solidFill>
              </a:rPr>
              <a:t>de maturité numérique des administrations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32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15;p30"/>
          <p:cNvSpPr/>
          <p:nvPr/>
        </p:nvSpPr>
        <p:spPr>
          <a:xfrm>
            <a:off x="0" y="-2876"/>
            <a:ext cx="3702923" cy="6860876"/>
          </a:xfrm>
          <a:prstGeom prst="rect">
            <a:avLst/>
          </a:prstGeom>
          <a:solidFill>
            <a:srgbClr val="0000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3990923" y="206349"/>
            <a:ext cx="8004432" cy="102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32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Les livrables du programme </a:t>
            </a:r>
            <a:r>
              <a:rPr lang="fr-FR" sz="32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sont </a:t>
            </a:r>
            <a:r>
              <a:rPr lang="fr-FR" sz="32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en grande </a:t>
            </a:r>
            <a:r>
              <a:rPr lang="fr-FR" sz="32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majorité </a:t>
            </a:r>
            <a:r>
              <a:rPr lang="fr-FR" sz="32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utilisés par des </a:t>
            </a:r>
            <a:r>
              <a:rPr lang="fr-FR" sz="32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agents </a:t>
            </a:r>
            <a:r>
              <a:rPr lang="fr-FR" sz="3200" b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publics,</a:t>
            </a:r>
            <a:r>
              <a:rPr lang="fr-FR" sz="32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32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pour des </a:t>
            </a:r>
            <a:r>
              <a:rPr lang="fr-FR" sz="32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bénéficiaires </a:t>
            </a:r>
            <a:r>
              <a:rPr lang="fr-FR" sz="3200" b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variés</a:t>
            </a:r>
            <a:endParaRPr lang="fr-FR" sz="1600" b="1" dirty="0">
              <a:solidFill>
                <a:srgbClr val="000091"/>
              </a:solidFill>
            </a:endParaRPr>
          </a:p>
        </p:txBody>
      </p:sp>
      <p:sp>
        <p:nvSpPr>
          <p:cNvPr id="296" name="Google Shape;296;p13"/>
          <p:cNvSpPr txBox="1"/>
          <p:nvPr/>
        </p:nvSpPr>
        <p:spPr>
          <a:xfrm>
            <a:off x="288000" y="733887"/>
            <a:ext cx="1988272" cy="5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Partie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chiffres clés</a:t>
            </a: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1" y="313400"/>
            <a:ext cx="451479" cy="3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9242" y="1860101"/>
            <a:ext cx="32244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24,3% 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utilisateurs </a:t>
            </a:r>
            <a:r>
              <a:rPr lang="fr-FR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bénéficiaires 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livrables du programme sont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exclusivement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fr-FR" sz="20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agents publics </a:t>
            </a:r>
          </a:p>
          <a:p>
            <a:endParaRPr lang="fr-F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8,4% 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utilisateurs </a:t>
            </a:r>
            <a:r>
              <a:rPr lang="fr-FR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bénéficiaires 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livrables du programme sont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exclusivement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fr-FR" sz="20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 public</a:t>
            </a:r>
            <a:endParaRPr lang="en-GB" sz="2000" b="1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FF3300"/>
              </a:solidFill>
            </a:endParaRPr>
          </a:p>
        </p:txBody>
      </p:sp>
      <p:graphicFrame>
        <p:nvGraphicFramePr>
          <p:cNvPr id="17" name="Graphique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376924"/>
              </p:ext>
            </p:extLst>
          </p:nvPr>
        </p:nvGraphicFramePr>
        <p:xfrm>
          <a:off x="3702922" y="1591332"/>
          <a:ext cx="5713477" cy="259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700008"/>
              </p:ext>
            </p:extLst>
          </p:nvPr>
        </p:nvGraphicFramePr>
        <p:xfrm>
          <a:off x="3709901" y="4217841"/>
          <a:ext cx="5713475" cy="264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9148950" y="1951648"/>
            <a:ext cx="2775601" cy="4461379"/>
            <a:chOff x="9416398" y="1860101"/>
            <a:chExt cx="2968513" cy="473619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6"/>
            <a:srcRect l="79230" t="30570" r="385" b="2877"/>
            <a:stretch/>
          </p:blipFill>
          <p:spPr>
            <a:xfrm>
              <a:off x="9416398" y="1860101"/>
              <a:ext cx="2578957" cy="4736196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10987461" y="2366593"/>
              <a:ext cx="1397450" cy="23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50" dirty="0">
                  <a:solidFill>
                    <a:srgbClr val="737373"/>
                  </a:solidFill>
                </a:rPr>
                <a:t>(</a:t>
              </a:r>
              <a:r>
                <a:rPr lang="fr-FR" sz="850" dirty="0" smtClean="0">
                  <a:solidFill>
                    <a:srgbClr val="737373"/>
                  </a:solidFill>
                </a:rPr>
                <a:t>Projets à usage mixte)</a:t>
              </a:r>
              <a:endParaRPr lang="en-GB" sz="850" dirty="0">
                <a:solidFill>
                  <a:srgbClr val="737373"/>
                </a:solidFill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7909242" y="4894354"/>
            <a:ext cx="111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595959"/>
                </a:solidFill>
              </a:rPr>
              <a:t>Agents publics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845336" y="6092915"/>
            <a:ext cx="111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595959"/>
                </a:solidFill>
              </a:rPr>
              <a:t>Grand public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90923" y="6316957"/>
            <a:ext cx="1556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595959"/>
                </a:solidFill>
              </a:rPr>
              <a:t>Projets à usage mixte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500597" y="5800775"/>
            <a:ext cx="90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595959"/>
                </a:solidFill>
              </a:rPr>
              <a:t>Entreprises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747261" y="5142026"/>
            <a:ext cx="164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rgbClr val="595959"/>
                </a:solidFill>
              </a:rPr>
              <a:t>Professionnels de santé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498597" y="4718410"/>
            <a:ext cx="1902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rgbClr val="595959"/>
                </a:solidFill>
              </a:rPr>
              <a:t>Professionnels maritimes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909242" y="2757670"/>
            <a:ext cx="111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595959"/>
                </a:solidFill>
              </a:rPr>
              <a:t>Agents publics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392043" y="3529355"/>
            <a:ext cx="111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595959"/>
                </a:solidFill>
              </a:rPr>
              <a:t>Grand public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942165" y="2873092"/>
            <a:ext cx="143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595959"/>
                </a:solidFill>
              </a:rPr>
              <a:t>Projets à usage mixte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29" name="Google Shape;628;p30">
            <a:hlinkClick r:id="rId7"/>
          </p:cNvPr>
          <p:cNvSpPr/>
          <p:nvPr/>
        </p:nvSpPr>
        <p:spPr>
          <a:xfrm flipH="1">
            <a:off x="196559" y="6111396"/>
            <a:ext cx="3310690" cy="51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i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Source : données du </a:t>
            </a:r>
            <a:r>
              <a:rPr lang="fr-FR" sz="1050" i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BDD</a:t>
            </a:r>
            <a:endParaRPr sz="1050" i="1" dirty="0"/>
          </a:p>
        </p:txBody>
      </p:sp>
    </p:spTree>
    <p:extLst>
      <p:ext uri="{BB962C8B-B14F-4D97-AF65-F5344CB8AC3E}">
        <p14:creationId xmlns:p14="http://schemas.microsoft.com/office/powerpoint/2010/main" val="29731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5;p30"/>
          <p:cNvSpPr/>
          <p:nvPr/>
        </p:nvSpPr>
        <p:spPr>
          <a:xfrm>
            <a:off x="0" y="-2876"/>
            <a:ext cx="3702923" cy="6860876"/>
          </a:xfrm>
          <a:prstGeom prst="rect">
            <a:avLst/>
          </a:prstGeom>
          <a:solidFill>
            <a:srgbClr val="0000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4168877" y="467237"/>
            <a:ext cx="7551175" cy="1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Les défis du programme EIG aspirent majoritairement à la </a:t>
            </a:r>
            <a:r>
              <a:rPr lang="fr-FR" sz="32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création de nouveaux services numériques </a:t>
            </a:r>
            <a:endParaRPr sz="1600" b="1" dirty="0"/>
          </a:p>
        </p:txBody>
      </p:sp>
      <p:sp>
        <p:nvSpPr>
          <p:cNvPr id="7" name="Google Shape;628;p30">
            <a:hlinkClick r:id="rId3"/>
          </p:cNvPr>
          <p:cNvSpPr/>
          <p:nvPr/>
        </p:nvSpPr>
        <p:spPr>
          <a:xfrm flipH="1">
            <a:off x="10500852" y="6420465"/>
            <a:ext cx="1691148" cy="43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i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Source : données du </a:t>
            </a:r>
            <a:r>
              <a:rPr lang="fr-FR" sz="1000" i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BDD</a:t>
            </a:r>
            <a:endParaRPr sz="1200" i="1" dirty="0"/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001" y="313400"/>
            <a:ext cx="451479" cy="3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 txBox="1"/>
          <p:nvPr/>
        </p:nvSpPr>
        <p:spPr>
          <a:xfrm>
            <a:off x="288001" y="733887"/>
            <a:ext cx="1988272" cy="5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Partie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chiffres clés</a:t>
            </a: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16;p30"/>
          <p:cNvSpPr txBox="1"/>
          <p:nvPr/>
        </p:nvSpPr>
        <p:spPr>
          <a:xfrm>
            <a:off x="288001" y="1719161"/>
            <a:ext cx="3114227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fr-FR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23% 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projets visent à </a:t>
            </a:r>
            <a:r>
              <a:rPr lang="fr-F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optimiser 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service ou des tâches existants</a:t>
            </a:r>
          </a:p>
          <a:p>
            <a:pPr lvl="0"/>
            <a:endParaRPr lang="fr-FR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fr-FR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45% 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projets visent à </a:t>
            </a:r>
            <a:r>
              <a:rPr lang="fr-F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créer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 nouveau service numérique</a:t>
            </a:r>
          </a:p>
          <a:p>
            <a:endParaRPr lang="fr-FR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fr-FR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11% 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projets visent à </a:t>
            </a:r>
            <a:r>
              <a:rPr lang="fr-F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améliorer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l’accès et la qualité 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d’un service numérique</a:t>
            </a:r>
          </a:p>
          <a:p>
            <a:endParaRPr lang="fr-FR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fr-FR" b="1" dirty="0">
                <a:solidFill>
                  <a:srgbClr val="00C8C7"/>
                </a:solidFill>
                <a:latin typeface="Arial"/>
                <a:ea typeface="Arial"/>
                <a:cs typeface="Arial"/>
                <a:sym typeface="Arial"/>
              </a:rPr>
              <a:t>22% 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projets visent à Améliorer le </a:t>
            </a:r>
            <a:r>
              <a:rPr lang="fr-F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pilotage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fr-F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transparence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fr-F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l’évaluation</a:t>
            </a:r>
            <a:r>
              <a:rPr lang="fr-FR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l’action publique </a:t>
            </a:r>
          </a:p>
        </p:txBody>
      </p:sp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398225"/>
              </p:ext>
            </p:extLst>
          </p:nvPr>
        </p:nvGraphicFramePr>
        <p:xfrm>
          <a:off x="3990924" y="2644877"/>
          <a:ext cx="8083089" cy="390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3990924" y="2383267"/>
            <a:ext cx="492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8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 smtClean="0">
                <a:latin typeface="+mj-lt"/>
              </a:rPr>
              <a:t>Nombre de projets selon la nature </a:t>
            </a:r>
            <a:r>
              <a:rPr lang="fr-FR" sz="1600" dirty="0">
                <a:latin typeface="+mj-lt"/>
              </a:rPr>
              <a:t>des impacts </a:t>
            </a:r>
            <a:r>
              <a:rPr lang="fr-FR" sz="1600" dirty="0" smtClean="0">
                <a:latin typeface="+mj-lt"/>
              </a:rPr>
              <a:t>attendus</a:t>
            </a:r>
            <a:endParaRPr lang="fr-FR" sz="1600" dirty="0">
              <a:latin typeface="+mj-lt"/>
            </a:endParaRPr>
          </a:p>
          <a:p>
            <a:endParaRPr lang="en-GB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40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415F289-24D4-4F80-A8B2-AEF55890CF82}"/>
              </a:ext>
            </a:extLst>
          </p:cNvPr>
          <p:cNvSpPr/>
          <p:nvPr/>
        </p:nvSpPr>
        <p:spPr>
          <a:xfrm>
            <a:off x="6855882" y="4107945"/>
            <a:ext cx="1807460" cy="1444346"/>
          </a:xfrm>
          <a:prstGeom prst="rect">
            <a:avLst/>
          </a:prstGeom>
          <a:solidFill>
            <a:schemeClr val="bg1"/>
          </a:solidFill>
          <a:ln w="9525">
            <a:solidFill>
              <a:srgbClr val="145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D54477-3887-4D6D-9D5B-770A183E8C84}"/>
              </a:ext>
            </a:extLst>
          </p:cNvPr>
          <p:cNvSpPr/>
          <p:nvPr/>
        </p:nvSpPr>
        <p:spPr>
          <a:xfrm>
            <a:off x="6855847" y="2505578"/>
            <a:ext cx="1807495" cy="1606073"/>
          </a:xfrm>
          <a:prstGeom prst="rect">
            <a:avLst/>
          </a:prstGeom>
          <a:solidFill>
            <a:schemeClr val="bg1"/>
          </a:solidFill>
          <a:ln w="9525">
            <a:solidFill>
              <a:srgbClr val="145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1F7305-EE03-49DB-9E27-DE1C51B254CA}"/>
              </a:ext>
            </a:extLst>
          </p:cNvPr>
          <p:cNvSpPr/>
          <p:nvPr/>
        </p:nvSpPr>
        <p:spPr>
          <a:xfrm>
            <a:off x="8653516" y="4101801"/>
            <a:ext cx="1873423" cy="1440321"/>
          </a:xfrm>
          <a:prstGeom prst="rect">
            <a:avLst/>
          </a:prstGeom>
          <a:solidFill>
            <a:schemeClr val="bg1"/>
          </a:solidFill>
          <a:ln w="9525">
            <a:solidFill>
              <a:srgbClr val="145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97108D-458C-4C8D-A339-82B75EE04142}"/>
              </a:ext>
            </a:extLst>
          </p:cNvPr>
          <p:cNvSpPr/>
          <p:nvPr/>
        </p:nvSpPr>
        <p:spPr>
          <a:xfrm>
            <a:off x="8653516" y="2505578"/>
            <a:ext cx="1879521" cy="1612217"/>
          </a:xfrm>
          <a:prstGeom prst="rect">
            <a:avLst/>
          </a:prstGeom>
          <a:solidFill>
            <a:schemeClr val="bg1"/>
          </a:solidFill>
          <a:ln w="9525">
            <a:solidFill>
              <a:srgbClr val="145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8" name="Ellipse 59">
            <a:extLst>
              <a:ext uri="{FF2B5EF4-FFF2-40B4-BE49-F238E27FC236}">
                <a16:creationId xmlns:a16="http://schemas.microsoft.com/office/drawing/2014/main" id="{AD04A145-22A8-4036-9762-F8755166C0FA}"/>
              </a:ext>
            </a:extLst>
          </p:cNvPr>
          <p:cNvSpPr/>
          <p:nvPr/>
        </p:nvSpPr>
        <p:spPr>
          <a:xfrm>
            <a:off x="7349772" y="2923280"/>
            <a:ext cx="1141041" cy="1016557"/>
          </a:xfrm>
          <a:custGeom>
            <a:avLst/>
            <a:gdLst>
              <a:gd name="connsiteX0" fmla="*/ 0 w 504056"/>
              <a:gd name="connsiteY0" fmla="*/ 230630 h 461260"/>
              <a:gd name="connsiteX1" fmla="*/ 252028 w 504056"/>
              <a:gd name="connsiteY1" fmla="*/ 0 h 461260"/>
              <a:gd name="connsiteX2" fmla="*/ 504056 w 504056"/>
              <a:gd name="connsiteY2" fmla="*/ 230630 h 461260"/>
              <a:gd name="connsiteX3" fmla="*/ 252028 w 504056"/>
              <a:gd name="connsiteY3" fmla="*/ 461260 h 461260"/>
              <a:gd name="connsiteX4" fmla="*/ 0 w 504056"/>
              <a:gd name="connsiteY4" fmla="*/ 230630 h 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461260" fill="none" extrusionOk="0">
                <a:moveTo>
                  <a:pt x="0" y="230630"/>
                </a:moveTo>
                <a:cubicBezTo>
                  <a:pt x="18531" y="118743"/>
                  <a:pt x="98763" y="-17649"/>
                  <a:pt x="252028" y="0"/>
                </a:cubicBezTo>
                <a:cubicBezTo>
                  <a:pt x="368142" y="1449"/>
                  <a:pt x="501156" y="114975"/>
                  <a:pt x="504056" y="230630"/>
                </a:cubicBezTo>
                <a:cubicBezTo>
                  <a:pt x="504090" y="347985"/>
                  <a:pt x="360247" y="471859"/>
                  <a:pt x="252028" y="461260"/>
                </a:cubicBezTo>
                <a:cubicBezTo>
                  <a:pt x="102002" y="447241"/>
                  <a:pt x="27046" y="342834"/>
                  <a:pt x="0" y="230630"/>
                </a:cubicBezTo>
                <a:close/>
              </a:path>
              <a:path w="504056" h="461260" stroke="0" extrusionOk="0">
                <a:moveTo>
                  <a:pt x="0" y="230630"/>
                </a:moveTo>
                <a:cubicBezTo>
                  <a:pt x="-8910" y="86828"/>
                  <a:pt x="139211" y="-11762"/>
                  <a:pt x="252028" y="0"/>
                </a:cubicBezTo>
                <a:cubicBezTo>
                  <a:pt x="395794" y="9699"/>
                  <a:pt x="500484" y="104923"/>
                  <a:pt x="504056" y="230630"/>
                </a:cubicBezTo>
                <a:cubicBezTo>
                  <a:pt x="489536" y="345403"/>
                  <a:pt x="401061" y="457602"/>
                  <a:pt x="252028" y="461260"/>
                </a:cubicBezTo>
                <a:cubicBezTo>
                  <a:pt x="102348" y="450328"/>
                  <a:pt x="22044" y="374707"/>
                  <a:pt x="0" y="23063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91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rgbClr val="000091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285B8A0B-F372-41A9-AFD0-805E04591F94}"/>
              </a:ext>
            </a:extLst>
          </p:cNvPr>
          <p:cNvCxnSpPr>
            <a:cxnSpLocks/>
          </p:cNvCxnSpPr>
          <p:nvPr/>
        </p:nvCxnSpPr>
        <p:spPr>
          <a:xfrm flipV="1">
            <a:off x="10526939" y="2252756"/>
            <a:ext cx="6003" cy="3299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E2861E4D-C88A-47B9-9958-6D8882150F9F}"/>
              </a:ext>
            </a:extLst>
          </p:cNvPr>
          <p:cNvSpPr txBox="1"/>
          <p:nvPr/>
        </p:nvSpPr>
        <p:spPr>
          <a:xfrm>
            <a:off x="10332519" y="1770140"/>
            <a:ext cx="388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1200" dirty="0">
                <a:ea typeface="+mn-ea"/>
                <a:cs typeface="+mn-cs"/>
              </a:rPr>
              <a:t>+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AFD7651-FE94-4208-B99C-8AD8A650C1C3}"/>
              </a:ext>
            </a:extLst>
          </p:cNvPr>
          <p:cNvSpPr txBox="1"/>
          <p:nvPr/>
        </p:nvSpPr>
        <p:spPr>
          <a:xfrm>
            <a:off x="10211666" y="5198848"/>
            <a:ext cx="26385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1200" dirty="0">
                <a:solidFill>
                  <a:srgbClr val="000091"/>
                </a:solidFill>
                <a:ea typeface="+mn-ea"/>
                <a:cs typeface="+mn-cs"/>
              </a:rPr>
              <a:t>-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009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57EE25-1CBB-4243-949A-9E0654F81BBA}"/>
              </a:ext>
            </a:extLst>
          </p:cNvPr>
          <p:cNvSpPr txBox="1"/>
          <p:nvPr/>
        </p:nvSpPr>
        <p:spPr>
          <a:xfrm>
            <a:off x="6935461" y="5198848"/>
            <a:ext cx="26385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1200" dirty="0">
                <a:solidFill>
                  <a:srgbClr val="000091"/>
                </a:solidFill>
                <a:ea typeface="+mn-ea"/>
                <a:cs typeface="+mn-cs"/>
              </a:rPr>
              <a:t>+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009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8" name="Ellipse 34">
            <a:extLst>
              <a:ext uri="{FF2B5EF4-FFF2-40B4-BE49-F238E27FC236}">
                <a16:creationId xmlns:a16="http://schemas.microsoft.com/office/drawing/2014/main" id="{988BB42C-6B8C-4327-A016-C1308E3221E2}"/>
              </a:ext>
            </a:extLst>
          </p:cNvPr>
          <p:cNvSpPr/>
          <p:nvPr/>
        </p:nvSpPr>
        <p:spPr>
          <a:xfrm>
            <a:off x="7231178" y="4565562"/>
            <a:ext cx="754174" cy="617281"/>
          </a:xfrm>
          <a:custGeom>
            <a:avLst/>
            <a:gdLst>
              <a:gd name="connsiteX0" fmla="*/ 0 w 243092"/>
              <a:gd name="connsiteY0" fmla="*/ 122862 h 245723"/>
              <a:gd name="connsiteX1" fmla="*/ 121546 w 243092"/>
              <a:gd name="connsiteY1" fmla="*/ 0 h 245723"/>
              <a:gd name="connsiteX2" fmla="*/ 243092 w 243092"/>
              <a:gd name="connsiteY2" fmla="*/ 122862 h 245723"/>
              <a:gd name="connsiteX3" fmla="*/ 121546 w 243092"/>
              <a:gd name="connsiteY3" fmla="*/ 245724 h 245723"/>
              <a:gd name="connsiteX4" fmla="*/ 0 w 243092"/>
              <a:gd name="connsiteY4" fmla="*/ 122862 h 2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2" h="245723" fill="none" extrusionOk="0">
                <a:moveTo>
                  <a:pt x="0" y="122862"/>
                </a:moveTo>
                <a:cubicBezTo>
                  <a:pt x="11615" y="64714"/>
                  <a:pt x="53231" y="-1488"/>
                  <a:pt x="121546" y="0"/>
                </a:cubicBezTo>
                <a:cubicBezTo>
                  <a:pt x="171804" y="1059"/>
                  <a:pt x="239595" y="69138"/>
                  <a:pt x="243092" y="122862"/>
                </a:cubicBezTo>
                <a:cubicBezTo>
                  <a:pt x="243108" y="185987"/>
                  <a:pt x="184975" y="246990"/>
                  <a:pt x="121546" y="245724"/>
                </a:cubicBezTo>
                <a:cubicBezTo>
                  <a:pt x="47254" y="236455"/>
                  <a:pt x="9324" y="185487"/>
                  <a:pt x="0" y="122862"/>
                </a:cubicBezTo>
                <a:close/>
              </a:path>
              <a:path w="243092" h="245723" stroke="0" extrusionOk="0">
                <a:moveTo>
                  <a:pt x="0" y="122862"/>
                </a:moveTo>
                <a:cubicBezTo>
                  <a:pt x="-3740" y="48110"/>
                  <a:pt x="64754" y="-4609"/>
                  <a:pt x="121546" y="0"/>
                </a:cubicBezTo>
                <a:cubicBezTo>
                  <a:pt x="195793" y="15092"/>
                  <a:pt x="235413" y="58587"/>
                  <a:pt x="243092" y="122862"/>
                </a:cubicBezTo>
                <a:cubicBezTo>
                  <a:pt x="236126" y="184672"/>
                  <a:pt x="195918" y="243032"/>
                  <a:pt x="121546" y="245724"/>
                </a:cubicBezTo>
                <a:cubicBezTo>
                  <a:pt x="52725" y="243959"/>
                  <a:pt x="1288" y="191693"/>
                  <a:pt x="0" y="12286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91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rgbClr val="000091"/>
              </a:solidFill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B1AEA5DC-E5F1-4DF6-A647-E7CB494221DE}"/>
              </a:ext>
            </a:extLst>
          </p:cNvPr>
          <p:cNvSpPr txBox="1"/>
          <p:nvPr/>
        </p:nvSpPr>
        <p:spPr>
          <a:xfrm>
            <a:off x="7471524" y="3239574"/>
            <a:ext cx="8167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1200" dirty="0" smtClean="0">
                <a:latin typeface="+mj-lt"/>
                <a:ea typeface="+mn-ea"/>
                <a:cs typeface="+mn-cs"/>
              </a:rPr>
              <a:t>46%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55A2425A-25F1-4304-BA07-3F28D2C20B1C}"/>
              </a:ext>
            </a:extLst>
          </p:cNvPr>
          <p:cNvSpPr txBox="1"/>
          <p:nvPr/>
        </p:nvSpPr>
        <p:spPr>
          <a:xfrm>
            <a:off x="9485740" y="5582624"/>
            <a:ext cx="2121844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FAIBLE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maturité numérique des administrations bénéficiaires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D9C340C-1394-4C41-A71E-C56B2C989A26}"/>
              </a:ext>
            </a:extLst>
          </p:cNvPr>
          <p:cNvSpPr txBox="1"/>
          <p:nvPr/>
        </p:nvSpPr>
        <p:spPr>
          <a:xfrm>
            <a:off x="9880555" y="2711107"/>
            <a:ext cx="1296143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FORTE maturité numérique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1AEA5DC-E5F1-4DF6-A647-E7CB494221DE}"/>
              </a:ext>
            </a:extLst>
          </p:cNvPr>
          <p:cNvSpPr txBox="1"/>
          <p:nvPr/>
        </p:nvSpPr>
        <p:spPr>
          <a:xfrm>
            <a:off x="7142348" y="4689537"/>
            <a:ext cx="8167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1200" dirty="0" smtClean="0">
                <a:latin typeface="+mj-lt"/>
                <a:ea typeface="+mn-ea"/>
                <a:cs typeface="+mn-cs"/>
              </a:rPr>
              <a:t>21%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1" name="Ellipse 59">
            <a:extLst>
              <a:ext uri="{FF2B5EF4-FFF2-40B4-BE49-F238E27FC236}">
                <a16:creationId xmlns:a16="http://schemas.microsoft.com/office/drawing/2014/main" id="{AD04A145-22A8-4036-9762-F8755166C0FA}"/>
              </a:ext>
            </a:extLst>
          </p:cNvPr>
          <p:cNvSpPr/>
          <p:nvPr/>
        </p:nvSpPr>
        <p:spPr>
          <a:xfrm>
            <a:off x="9053105" y="4578039"/>
            <a:ext cx="803184" cy="720603"/>
          </a:xfrm>
          <a:custGeom>
            <a:avLst/>
            <a:gdLst>
              <a:gd name="connsiteX0" fmla="*/ 0 w 504056"/>
              <a:gd name="connsiteY0" fmla="*/ 230630 h 461260"/>
              <a:gd name="connsiteX1" fmla="*/ 252028 w 504056"/>
              <a:gd name="connsiteY1" fmla="*/ 0 h 461260"/>
              <a:gd name="connsiteX2" fmla="*/ 504056 w 504056"/>
              <a:gd name="connsiteY2" fmla="*/ 230630 h 461260"/>
              <a:gd name="connsiteX3" fmla="*/ 252028 w 504056"/>
              <a:gd name="connsiteY3" fmla="*/ 461260 h 461260"/>
              <a:gd name="connsiteX4" fmla="*/ 0 w 504056"/>
              <a:gd name="connsiteY4" fmla="*/ 230630 h 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461260" fill="none" extrusionOk="0">
                <a:moveTo>
                  <a:pt x="0" y="230630"/>
                </a:moveTo>
                <a:cubicBezTo>
                  <a:pt x="18531" y="118743"/>
                  <a:pt x="98763" y="-17649"/>
                  <a:pt x="252028" y="0"/>
                </a:cubicBezTo>
                <a:cubicBezTo>
                  <a:pt x="368142" y="1449"/>
                  <a:pt x="501156" y="114975"/>
                  <a:pt x="504056" y="230630"/>
                </a:cubicBezTo>
                <a:cubicBezTo>
                  <a:pt x="504090" y="347985"/>
                  <a:pt x="360247" y="471859"/>
                  <a:pt x="252028" y="461260"/>
                </a:cubicBezTo>
                <a:cubicBezTo>
                  <a:pt x="102002" y="447241"/>
                  <a:pt x="27046" y="342834"/>
                  <a:pt x="0" y="230630"/>
                </a:cubicBezTo>
                <a:close/>
              </a:path>
              <a:path w="504056" h="461260" stroke="0" extrusionOk="0">
                <a:moveTo>
                  <a:pt x="0" y="230630"/>
                </a:moveTo>
                <a:cubicBezTo>
                  <a:pt x="-8910" y="86828"/>
                  <a:pt x="139211" y="-11762"/>
                  <a:pt x="252028" y="0"/>
                </a:cubicBezTo>
                <a:cubicBezTo>
                  <a:pt x="395794" y="9699"/>
                  <a:pt x="500484" y="104923"/>
                  <a:pt x="504056" y="230630"/>
                </a:cubicBezTo>
                <a:cubicBezTo>
                  <a:pt x="489536" y="345403"/>
                  <a:pt x="401061" y="457602"/>
                  <a:pt x="252028" y="461260"/>
                </a:cubicBezTo>
                <a:cubicBezTo>
                  <a:pt x="102348" y="450328"/>
                  <a:pt x="22044" y="374707"/>
                  <a:pt x="0" y="23063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91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rgbClr val="00009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AEA5DC-E5F1-4DF6-A647-E7CB494221DE}"/>
              </a:ext>
            </a:extLst>
          </p:cNvPr>
          <p:cNvSpPr txBox="1"/>
          <p:nvPr/>
        </p:nvSpPr>
        <p:spPr>
          <a:xfrm>
            <a:off x="9038638" y="4753823"/>
            <a:ext cx="8167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1200" dirty="0" smtClean="0">
                <a:latin typeface="+mj-lt"/>
                <a:ea typeface="+mn-ea"/>
                <a:cs typeface="+mn-cs"/>
              </a:rPr>
              <a:t>8%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7" name="Ellipse 33">
            <a:extLst>
              <a:ext uri="{FF2B5EF4-FFF2-40B4-BE49-F238E27FC236}">
                <a16:creationId xmlns:a16="http://schemas.microsoft.com/office/drawing/2014/main" id="{1C0ED2AF-6E58-4921-B038-0C8113C30252}"/>
              </a:ext>
            </a:extLst>
          </p:cNvPr>
          <p:cNvSpPr/>
          <p:nvPr/>
        </p:nvSpPr>
        <p:spPr>
          <a:xfrm rot="1438467">
            <a:off x="9063488" y="2944574"/>
            <a:ext cx="835273" cy="833628"/>
          </a:xfrm>
          <a:custGeom>
            <a:avLst/>
            <a:gdLst>
              <a:gd name="connsiteX0" fmla="*/ 0 w 846679"/>
              <a:gd name="connsiteY0" fmla="*/ 401951 h 803901"/>
              <a:gd name="connsiteX1" fmla="*/ 423340 w 846679"/>
              <a:gd name="connsiteY1" fmla="*/ 0 h 803901"/>
              <a:gd name="connsiteX2" fmla="*/ 846680 w 846679"/>
              <a:gd name="connsiteY2" fmla="*/ 401951 h 803901"/>
              <a:gd name="connsiteX3" fmla="*/ 423340 w 846679"/>
              <a:gd name="connsiteY3" fmla="*/ 803902 h 803901"/>
              <a:gd name="connsiteX4" fmla="*/ 0 w 846679"/>
              <a:gd name="connsiteY4" fmla="*/ 401951 h 80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679" h="803901" fill="none" extrusionOk="0">
                <a:moveTo>
                  <a:pt x="0" y="401951"/>
                </a:moveTo>
                <a:cubicBezTo>
                  <a:pt x="22662" y="198899"/>
                  <a:pt x="153362" y="-45364"/>
                  <a:pt x="423340" y="0"/>
                </a:cubicBezTo>
                <a:cubicBezTo>
                  <a:pt x="605319" y="3254"/>
                  <a:pt x="839903" y="207345"/>
                  <a:pt x="846680" y="401951"/>
                </a:cubicBezTo>
                <a:cubicBezTo>
                  <a:pt x="846764" y="598773"/>
                  <a:pt x="614575" y="818470"/>
                  <a:pt x="423340" y="803902"/>
                </a:cubicBezTo>
                <a:cubicBezTo>
                  <a:pt x="178697" y="789878"/>
                  <a:pt x="45395" y="598482"/>
                  <a:pt x="0" y="401951"/>
                </a:cubicBezTo>
                <a:close/>
              </a:path>
              <a:path w="846679" h="803901" stroke="0" extrusionOk="0">
                <a:moveTo>
                  <a:pt x="0" y="401951"/>
                </a:moveTo>
                <a:cubicBezTo>
                  <a:pt x="-16440" y="149645"/>
                  <a:pt x="199782" y="-4569"/>
                  <a:pt x="423340" y="0"/>
                </a:cubicBezTo>
                <a:cubicBezTo>
                  <a:pt x="680710" y="49959"/>
                  <a:pt x="805955" y="198948"/>
                  <a:pt x="846680" y="401951"/>
                </a:cubicBezTo>
                <a:cubicBezTo>
                  <a:pt x="802880" y="585933"/>
                  <a:pt x="709443" y="784465"/>
                  <a:pt x="423340" y="803902"/>
                </a:cubicBezTo>
                <a:cubicBezTo>
                  <a:pt x="176007" y="789802"/>
                  <a:pt x="41469" y="655365"/>
                  <a:pt x="0" y="401951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91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rgbClr val="00009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AEA5DC-E5F1-4DF6-A647-E7CB494221DE}"/>
              </a:ext>
            </a:extLst>
          </p:cNvPr>
          <p:cNvSpPr txBox="1"/>
          <p:nvPr/>
        </p:nvSpPr>
        <p:spPr>
          <a:xfrm>
            <a:off x="9063722" y="3209926"/>
            <a:ext cx="8167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1"/>
            </a:lvl1pPr>
          </a:lstStyle>
          <a:p>
            <a:r>
              <a:rPr lang="fr-FR" dirty="0" smtClean="0">
                <a:latin typeface="+mj-lt"/>
              </a:rPr>
              <a:t>25%</a:t>
            </a:r>
            <a:endParaRPr lang="fr-FR" dirty="0">
              <a:latin typeface="+mj-lt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6679927-DC3A-4AF5-BE1F-A079AA7C1F2E}"/>
              </a:ext>
            </a:extLst>
          </p:cNvPr>
          <p:cNvSpPr txBox="1"/>
          <p:nvPr/>
        </p:nvSpPr>
        <p:spPr>
          <a:xfrm>
            <a:off x="4873352" y="5058869"/>
            <a:ext cx="1422002" cy="738664"/>
          </a:xfrm>
          <a:prstGeom prst="rect">
            <a:avLst/>
          </a:prstGeom>
          <a:solidFill>
            <a:srgbClr val="00009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IMPACTS</a:t>
            </a:r>
            <a:r>
              <a:rPr lang="fr-FR" sz="14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attendus des </a:t>
            </a:r>
            <a:r>
              <a:rPr lang="fr-FR" sz="14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projets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123C93E-C7C1-4E08-B624-A2162E95B6C3}"/>
              </a:ext>
            </a:extLst>
          </p:cNvPr>
          <p:cNvSpPr txBox="1"/>
          <p:nvPr/>
        </p:nvSpPr>
        <p:spPr>
          <a:xfrm>
            <a:off x="4873352" y="5798067"/>
            <a:ext cx="152339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Utilité en termes d’impact </a:t>
            </a:r>
            <a:r>
              <a:rPr kumimoji="0" lang="fr-F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attendus</a:t>
            </a:r>
            <a:endParaRPr kumimoji="0" lang="fr-F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Google Shape;295;p13"/>
          <p:cNvSpPr txBox="1"/>
          <p:nvPr/>
        </p:nvSpPr>
        <p:spPr>
          <a:xfrm>
            <a:off x="4302897" y="436847"/>
            <a:ext cx="7663906" cy="133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sz="3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La majorité des défis </a:t>
            </a:r>
            <a:r>
              <a:rPr lang="fr-FR" sz="30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prévoient un </a:t>
            </a:r>
            <a:r>
              <a:rPr lang="fr-FR" sz="30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fort impact </a:t>
            </a:r>
            <a:r>
              <a:rPr lang="fr-FR" sz="3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utilisateurs </a:t>
            </a:r>
            <a:r>
              <a:rPr lang="fr-FR" sz="30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et prennent </a:t>
            </a:r>
            <a:r>
              <a:rPr lang="fr-FR" sz="3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place au sein </a:t>
            </a:r>
            <a:r>
              <a:rPr lang="fr-FR" sz="3000" b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d’équipe déjà matures </a:t>
            </a:r>
            <a:r>
              <a:rPr lang="fr-FR" sz="3000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sur le plan numérique</a:t>
            </a:r>
            <a:endParaRPr sz="3000" b="1" dirty="0"/>
          </a:p>
        </p:txBody>
      </p:sp>
      <p:sp>
        <p:nvSpPr>
          <p:cNvPr id="38" name="Google Shape;615;p30"/>
          <p:cNvSpPr/>
          <p:nvPr/>
        </p:nvSpPr>
        <p:spPr>
          <a:xfrm>
            <a:off x="0" y="-2876"/>
            <a:ext cx="4014896" cy="6860876"/>
          </a:xfrm>
          <a:prstGeom prst="rect">
            <a:avLst/>
          </a:prstGeom>
          <a:solidFill>
            <a:srgbClr val="0000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1" y="313400"/>
            <a:ext cx="451479" cy="3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296;p13"/>
          <p:cNvSpPr txBox="1"/>
          <p:nvPr/>
        </p:nvSpPr>
        <p:spPr>
          <a:xfrm>
            <a:off x="288001" y="733887"/>
            <a:ext cx="1988272" cy="5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Partie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616;p30"/>
          <p:cNvSpPr txBox="1"/>
          <p:nvPr/>
        </p:nvSpPr>
        <p:spPr>
          <a:xfrm>
            <a:off x="277268" y="1453844"/>
            <a:ext cx="3361641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fr-FR" sz="14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Vers </a:t>
            </a:r>
            <a:r>
              <a:rPr lang="fr-FR" sz="1400" b="1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trois</a:t>
            </a:r>
            <a:r>
              <a:rPr lang="fr-FR" sz="14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1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typologies </a:t>
            </a:r>
            <a:r>
              <a:rPr lang="fr-FR" sz="14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 défis EIG ?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projets </a:t>
            </a:r>
            <a:r>
              <a:rPr lang="fr-FR" sz="14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qui explorent des usages innovants du numérique, </a:t>
            </a: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à </a:t>
            </a:r>
            <a:r>
              <a:rPr lang="fr-FR" sz="1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fort impact </a:t>
            </a: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et dans des administrations</a:t>
            </a:r>
            <a:r>
              <a:rPr lang="fr-FR" sz="1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peu </a:t>
            </a:r>
            <a:r>
              <a:rPr lang="fr-FR" sz="14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matures</a:t>
            </a:r>
          </a:p>
          <a:p>
            <a:pPr lvl="0"/>
            <a:endParaRPr lang="fr-FR" sz="140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projets qui explorent des usages innovants du numérique, à </a:t>
            </a:r>
            <a:r>
              <a:rPr lang="fr-FR" sz="1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fort impact</a:t>
            </a: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menés par des administrations </a:t>
            </a:r>
            <a:r>
              <a:rPr lang="fr-FR" sz="1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déjà </a:t>
            </a:r>
            <a:r>
              <a:rPr lang="fr-FR" sz="14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matures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sz="1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projets </a:t>
            </a:r>
            <a:r>
              <a:rPr lang="fr-FR" sz="14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qui </a:t>
            </a: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explorent des usages </a:t>
            </a:r>
            <a:r>
              <a:rPr lang="fr-FR" sz="14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moins innovants </a:t>
            </a: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du numérique, </a:t>
            </a:r>
            <a:r>
              <a:rPr lang="fr-FR" sz="14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à </a:t>
            </a: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impact ou pas. Ils permettent à des administrations peu matures d’enclencher une </a:t>
            </a:r>
            <a:r>
              <a:rPr lang="fr-FR" sz="1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dynamique de montée en maturité</a:t>
            </a:r>
          </a:p>
        </p:txBody>
      </p:sp>
      <p:sp>
        <p:nvSpPr>
          <p:cNvPr id="46" name="Google Shape;628;p30">
            <a:hlinkClick r:id="rId4"/>
          </p:cNvPr>
          <p:cNvSpPr/>
          <p:nvPr/>
        </p:nvSpPr>
        <p:spPr>
          <a:xfrm flipH="1">
            <a:off x="277268" y="5210927"/>
            <a:ext cx="3468701" cy="1259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« Fort impact » </a:t>
            </a:r>
            <a:r>
              <a:rPr lang="fr-FR" sz="14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désigne ici la création de nouveau services publics numériques. </a:t>
            </a:r>
            <a:r>
              <a:rPr lang="fr-FR" sz="1400" b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« Faible impact » </a:t>
            </a:r>
            <a:r>
              <a:rPr lang="fr-FR" sz="1400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se résume à l’amélioration de services existants.</a:t>
            </a:r>
            <a:endParaRPr sz="1400" dirty="0"/>
          </a:p>
        </p:txBody>
      </p:sp>
      <p:sp>
        <p:nvSpPr>
          <p:cNvPr id="47" name="Google Shape;628;p30">
            <a:hlinkClick r:id="rId4"/>
          </p:cNvPr>
          <p:cNvSpPr/>
          <p:nvPr/>
        </p:nvSpPr>
        <p:spPr>
          <a:xfrm flipH="1">
            <a:off x="10546662" y="6440847"/>
            <a:ext cx="1636167" cy="417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i="1" dirty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Source : données du </a:t>
            </a:r>
            <a:r>
              <a:rPr lang="fr-FR" sz="900" i="1" dirty="0" smtClean="0">
                <a:solidFill>
                  <a:srgbClr val="000091"/>
                </a:solidFill>
                <a:latin typeface="Arial"/>
                <a:ea typeface="Arial"/>
                <a:cs typeface="Arial"/>
                <a:sym typeface="Arial"/>
              </a:rPr>
              <a:t>BDD</a:t>
            </a:r>
            <a:endParaRPr sz="900" i="1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85B8A0B-F372-41A9-AFD0-805E04591F94}"/>
              </a:ext>
            </a:extLst>
          </p:cNvPr>
          <p:cNvCxnSpPr>
            <a:cxnSpLocks/>
          </p:cNvCxnSpPr>
          <p:nvPr/>
        </p:nvCxnSpPr>
        <p:spPr>
          <a:xfrm flipH="1">
            <a:off x="6580350" y="5538416"/>
            <a:ext cx="3946589" cy="22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819</Words>
  <Application>Microsoft Office PowerPoint</Application>
  <PresentationFormat>Grand écran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coraline.gillard@free.fr</dc:creator>
  <cp:lastModifiedBy>coraline.gillard@free.fr</cp:lastModifiedBy>
  <cp:revision>552</cp:revision>
  <dcterms:created xsi:type="dcterms:W3CDTF">2021-11-24T09:21:35Z</dcterms:created>
  <dcterms:modified xsi:type="dcterms:W3CDTF">2021-12-21T13:10:40Z</dcterms:modified>
</cp:coreProperties>
</file>