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67" r:id="rId3"/>
    <p:sldId id="268" r:id="rId4"/>
    <p:sldId id="269" r:id="rId5"/>
    <p:sldId id="270" r:id="rId6"/>
    <p:sldId id="277" r:id="rId7"/>
    <p:sldId id="272" r:id="rId8"/>
    <p:sldId id="279" r:id="rId9"/>
    <p:sldId id="280" r:id="rId10"/>
    <p:sldId id="281" r:id="rId11"/>
    <p:sldId id="282" r:id="rId12"/>
    <p:sldId id="284" r:id="rId13"/>
    <p:sldId id="285" r:id="rId14"/>
    <p:sldId id="283" r:id="rId15"/>
    <p:sldId id="286" r:id="rId16"/>
    <p:sldId id="289" r:id="rId17"/>
    <p:sldId id="293" r:id="rId18"/>
    <p:sldId id="295" r:id="rId19"/>
    <p:sldId id="294" r:id="rId20"/>
    <p:sldId id="296" r:id="rId21"/>
    <p:sldId id="297" r:id="rId22"/>
    <p:sldId id="300" r:id="rId23"/>
    <p:sldId id="303" r:id="rId24"/>
    <p:sldId id="313" r:id="rId25"/>
    <p:sldId id="304" r:id="rId26"/>
    <p:sldId id="314" r:id="rId27"/>
    <p:sldId id="305" r:id="rId28"/>
    <p:sldId id="308" r:id="rId29"/>
    <p:sldId id="309" r:id="rId30"/>
    <p:sldId id="311" r:id="rId31"/>
    <p:sldId id="298" r:id="rId3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30"/>
    <p:restoredTop sz="86395"/>
  </p:normalViewPr>
  <p:slideViewPr>
    <p:cSldViewPr snapToGrid="0">
      <p:cViewPr varScale="1">
        <p:scale>
          <a:sx n="95" d="100"/>
          <a:sy n="95" d="100"/>
        </p:scale>
        <p:origin x="192" y="4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5C6CD-5F06-0246-BE5E-2C304CA8388D}" type="datetimeFigureOut">
              <a:rPr lang="en-CH" smtClean="0"/>
              <a:t>11.11.2024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C4FD6-C914-D34A-993A-21413EA429E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37366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41305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10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09189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11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622968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12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143422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13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287413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14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128143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15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97070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16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560735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17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754941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18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121804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19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64204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726240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20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950573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21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695658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22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574379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23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114044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F66A70-9619-08F7-E19F-EB6AD8152B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481C89-2624-5E13-EDBA-04AD9E9134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9A37C2-85A6-8206-79F4-FD8683EBFC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4F6F24-2F12-991B-0167-EC50782356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24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720481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25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865540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C43D1-4023-07D1-0010-B5F57C99FF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1F02BC-BAAD-6587-76A1-18EE8CD9A4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5EF57B-37B8-4196-3C7F-5A2E163CCA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86A96-15F9-01D1-B0C9-8608A77D2A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26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523990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27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250769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28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57886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29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54892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349917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30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879627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31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10112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08794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63591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18831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20025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780151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9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05147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05CB3-9A8E-B92B-2A70-388AEF2A5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705481-24CD-468C-2ED1-387BA0D97B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1254C-413B-3B68-4ED7-57D84AF81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6C6-164F-B14A-83ED-F3C15812FCD0}" type="datetimeFigureOut">
              <a:rPr lang="en-CH" smtClean="0"/>
              <a:t>11.11.2024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2C76D-7536-72CA-276C-AB27F02CE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EE52D-5322-749D-5ED7-399349A84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F158-D380-594E-9486-9C2661FB725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90588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FEB8E-9BF6-B94C-FE3C-6BC8DA5E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950A57-1E6B-F5FD-8989-10F9D6014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9765A-1517-152B-7FE4-F907A24C6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6C6-164F-B14A-83ED-F3C15812FCD0}" type="datetimeFigureOut">
              <a:rPr lang="en-CH" smtClean="0"/>
              <a:t>11.11.2024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EFABE-F1F4-8CD0-D486-CB9D5D5B7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79143-5B7D-0E01-955A-C29BBC36D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F158-D380-594E-9486-9C2661FB725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64356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9D5C07-282F-8C37-D2B8-778852CA94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2EF025-8C3E-CE8B-B56D-4A434D553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729E7-C2FB-22F2-BEE2-7722E9BC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6C6-164F-B14A-83ED-F3C15812FCD0}" type="datetimeFigureOut">
              <a:rPr lang="en-CH" smtClean="0"/>
              <a:t>11.11.2024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61F3F-7EFB-22DE-10BD-2A2722FEB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005BC-B603-5EA9-D90E-EB284D2CE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F158-D380-594E-9486-9C2661FB725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6933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90C59-9DBF-874C-B1E8-1A6359D29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40D52-CE5D-68F6-7E04-6F2DDB5C4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4EAD9-BA94-72C8-3E79-118FF9662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6C6-164F-B14A-83ED-F3C15812FCD0}" type="datetimeFigureOut">
              <a:rPr lang="en-CH" smtClean="0"/>
              <a:t>11.11.2024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6B1F4-7332-CF24-FFD6-0D4D0B937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3F25F-1442-43F1-A632-A7A8F2CDC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F158-D380-594E-9486-9C2661FB725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33051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1C2E1-61EA-EE64-4272-9F1D7269E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BCACE-04D0-6DF0-65EA-8C2F30422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5D1F0-BF67-8BB8-8019-D60C78D11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6C6-164F-B14A-83ED-F3C15812FCD0}" type="datetimeFigureOut">
              <a:rPr lang="en-CH" smtClean="0"/>
              <a:t>11.11.2024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7A382-BED7-D27C-223E-6E3BCDEEE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ABA62-ED42-6DC9-E22B-20D11A1C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F158-D380-594E-9486-9C2661FB725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96916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F51BA-1B3A-E953-1BDD-D52E4446D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72C47-E895-AFFB-2A23-E2290F2556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0B2269-EB78-96EA-92F9-E0B15B32F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EB3DB-CF13-9364-1C46-5E5038B10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6C6-164F-B14A-83ED-F3C15812FCD0}" type="datetimeFigureOut">
              <a:rPr lang="en-CH" smtClean="0"/>
              <a:t>11.11.2024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5CD31-1449-368F-8EA1-5435918FA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5459E-EEFB-1858-AD0A-8EE0EEA8A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F158-D380-594E-9486-9C2661FB725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35679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8469F-51A9-8EF5-3013-B2D959B0B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03177-0637-48A1-FAFE-580AC864E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9515C3-EA0A-518E-4F81-1EEED2DED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FEAC67-6041-80A4-E2E6-68A99E848E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DB7C51-C901-5545-A3F4-84050A125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2B0C8F-C899-5AC2-7EEB-02ABB778F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6C6-164F-B14A-83ED-F3C15812FCD0}" type="datetimeFigureOut">
              <a:rPr lang="en-CH" smtClean="0"/>
              <a:t>11.11.2024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FAF8D0-ED7F-EDA3-64B1-CD0E07FD8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899F2A-D5EC-9C8F-E080-CBAA3F67E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F158-D380-594E-9486-9C2661FB725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66256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8FF15-3A44-4833-15C6-4C06BB5BB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A19F7F-D784-DB82-AFCF-45650A66E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6C6-164F-B14A-83ED-F3C15812FCD0}" type="datetimeFigureOut">
              <a:rPr lang="en-CH" smtClean="0"/>
              <a:t>11.11.2024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FE6081-B666-4696-666E-10FB7BE85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9DBC0B-BEF3-E7C7-9713-72C611EFC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F158-D380-594E-9486-9C2661FB725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82138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E0A787-B9CE-0FA6-6B39-C28E4C570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6C6-164F-B14A-83ED-F3C15812FCD0}" type="datetimeFigureOut">
              <a:rPr lang="en-CH" smtClean="0"/>
              <a:t>11.11.2024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DB306F-A256-B998-A371-E30EC2049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01BAC-1543-5701-A09A-B97B9D5B1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F158-D380-594E-9486-9C2661FB725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503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27325-9D07-E3B7-AA05-4A7BBDFDE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85B8B-8964-701C-D564-50DAE94B2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1A9982-8E7C-F6F7-8B32-12AE2969E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5E91CB-6DA8-2C13-870A-B9E7DDB76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6C6-164F-B14A-83ED-F3C15812FCD0}" type="datetimeFigureOut">
              <a:rPr lang="en-CH" smtClean="0"/>
              <a:t>11.11.2024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9D379-488A-05E5-06EB-664576BBF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92F5C-1210-3C8F-6F49-80660A64D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F158-D380-594E-9486-9C2661FB725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95276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568E-0584-17F3-9C90-D07AB6A74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4B4617-2CD4-62A0-C717-7788749B77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2A6C8E-47A8-BCC0-0ED8-EFB16A2FE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D1C9E9-0EBC-9A03-AFBA-475CD21D6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6C6-164F-B14A-83ED-F3C15812FCD0}" type="datetimeFigureOut">
              <a:rPr lang="en-CH" smtClean="0"/>
              <a:t>11.11.2024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B1D7E-ACA7-CF79-2F2B-38F67E0C0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BC7DD-4FA9-2BED-1ED8-AA3DD24C9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F158-D380-594E-9486-9C2661FB725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23090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FBAAB7-1FC8-C3D5-3AD0-FED730B6B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C316F-EB8D-F1F5-8690-0898A56E1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F47C5-8674-80EF-B03C-A8A3E0D14B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EC86C6-164F-B14A-83ED-F3C15812FCD0}" type="datetimeFigureOut">
              <a:rPr lang="en-CH" smtClean="0"/>
              <a:t>11.11.2024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D27CD-3F67-3688-C0E3-D7C36D69AC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B400B-E173-267B-3F0B-BE0CEDABF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23F158-D380-594E-9486-9C2661FB725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87463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4467705-AE38-9C76-21AF-9C1EAF76B5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H" dirty="0"/>
              <a:t>Verifying wallets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DBD6E46-4003-BE6D-69A9-409E1F7B6E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H"/>
              <a:t>Devcon 2024 Bangkok</a:t>
            </a:r>
          </a:p>
        </p:txBody>
      </p:sp>
    </p:spTree>
    <p:extLst>
      <p:ext uri="{BB962C8B-B14F-4D97-AF65-F5344CB8AC3E}">
        <p14:creationId xmlns:p14="http://schemas.microsoft.com/office/powerpoint/2010/main" val="1581911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958F92-9902-D0AE-123F-1A7E9AF230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BB93F-EA9B-DE39-D9C7-27C07A80E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Transaction details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516799D-36FE-B56F-E027-A9FEB0BBE012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303C54-17D0-6BDA-4005-B683D3007971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B886D1-F356-35E7-064C-1443D957D08B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A415C6-59B7-92D1-FEF7-98711B29EE19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300078B-8FB0-78DA-2D9B-EF6F42C3B6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5048F0E-A6FD-BF33-9B53-8789C6D3056F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00C713-8EC3-D016-062C-473D4B28EB0D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416A12-0222-802C-CE11-3730811C2EF1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80088D-FC89-B9E4-B8DD-92D387AAC852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622B11-AAC2-AD81-AE18-875B31ECAC26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76B9FBF-B22F-818F-CF9E-0849EF99596B}"/>
              </a:ext>
            </a:extLst>
          </p:cNvPr>
          <p:cNvCxnSpPr>
            <a:endCxn id="47" idx="0"/>
          </p:cNvCxnSpPr>
          <p:nvPr/>
        </p:nvCxnSpPr>
        <p:spPr>
          <a:xfrm>
            <a:off x="8405618" y="2312160"/>
            <a:ext cx="0" cy="827522"/>
          </a:xfrm>
          <a:prstGeom prst="straightConnector1">
            <a:avLst/>
          </a:prstGeom>
          <a:ln w="38100"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C382564-8618-A2C9-5D13-B057AC4C68EB}"/>
              </a:ext>
            </a:extLst>
          </p:cNvPr>
          <p:cNvCxnSpPr/>
          <p:nvPr/>
        </p:nvCxnSpPr>
        <p:spPr>
          <a:xfrm flipH="1">
            <a:off x="5627316" y="1761288"/>
            <a:ext cx="1670233" cy="409239"/>
          </a:xfrm>
          <a:prstGeom prst="straightConnector1">
            <a:avLst/>
          </a:prstGeom>
          <a:ln w="38100"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Cloud 51">
            <a:extLst>
              <a:ext uri="{FF2B5EF4-FFF2-40B4-BE49-F238E27FC236}">
                <a16:creationId xmlns:a16="http://schemas.microsoft.com/office/drawing/2014/main" id="{3AD593A2-3C2A-821E-2DB6-A54F28255E50}"/>
              </a:ext>
            </a:extLst>
          </p:cNvPr>
          <p:cNvSpPr/>
          <p:nvPr/>
        </p:nvSpPr>
        <p:spPr>
          <a:xfrm>
            <a:off x="7073864" y="913324"/>
            <a:ext cx="2986875" cy="162780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2800" dirty="0"/>
              <a:t>Web3 API</a:t>
            </a:r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EFC39004-A8A0-7967-0A54-C96E2AEB7725}"/>
              </a:ext>
            </a:extLst>
          </p:cNvPr>
          <p:cNvSpPr/>
          <p:nvPr/>
        </p:nvSpPr>
        <p:spPr>
          <a:xfrm>
            <a:off x="3808250" y="3672348"/>
            <a:ext cx="5309419" cy="840658"/>
          </a:xfrm>
          <a:custGeom>
            <a:avLst/>
            <a:gdLst>
              <a:gd name="connsiteX0" fmla="*/ 1430594 w 5309419"/>
              <a:gd name="connsiteY0" fmla="*/ 0 h 840658"/>
              <a:gd name="connsiteX1" fmla="*/ 0 w 5309419"/>
              <a:gd name="connsiteY1" fmla="*/ 840658 h 840658"/>
              <a:gd name="connsiteX2" fmla="*/ 5309419 w 5309419"/>
              <a:gd name="connsiteY2" fmla="*/ 840658 h 840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09419" h="840658">
                <a:moveTo>
                  <a:pt x="1430594" y="0"/>
                </a:moveTo>
                <a:lnTo>
                  <a:pt x="0" y="840658"/>
                </a:lnTo>
                <a:lnTo>
                  <a:pt x="5309419" y="840658"/>
                </a:lnTo>
              </a:path>
            </a:pathLst>
          </a:custGeom>
          <a:gradFill>
            <a:gsLst>
              <a:gs pos="20000">
                <a:schemeClr val="accent5">
                  <a:lumMod val="40000"/>
                  <a:lumOff val="60000"/>
                  <a:alpha val="70000"/>
                </a:schemeClr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0" name="Triangle 49">
            <a:extLst>
              <a:ext uri="{FF2B5EF4-FFF2-40B4-BE49-F238E27FC236}">
                <a16:creationId xmlns:a16="http://schemas.microsoft.com/office/drawing/2014/main" id="{F622F800-C22D-A4DF-926C-6E5547871DE1}"/>
              </a:ext>
            </a:extLst>
          </p:cNvPr>
          <p:cNvSpPr/>
          <p:nvPr/>
        </p:nvSpPr>
        <p:spPr>
          <a:xfrm>
            <a:off x="3816430" y="2186778"/>
            <a:ext cx="3621772" cy="1499782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rtlCol="0" anchor="ctr"/>
          <a:lstStyle/>
          <a:p>
            <a:pPr algn="ctr"/>
            <a:r>
              <a:rPr lang="en-CH" sz="2400" b="1" dirty="0"/>
              <a:t>Transactions</a:t>
            </a:r>
            <a:r>
              <a:rPr lang="en-CH" sz="1600" b="1" dirty="0"/>
              <a:t> Merkle-Patricia Trie</a:t>
            </a:r>
          </a:p>
        </p:txBody>
      </p:sp>
      <p:sp>
        <p:nvSpPr>
          <p:cNvPr id="82" name="Freeform 81">
            <a:extLst>
              <a:ext uri="{FF2B5EF4-FFF2-40B4-BE49-F238E27FC236}">
                <a16:creationId xmlns:a16="http://schemas.microsoft.com/office/drawing/2014/main" id="{CADFC047-C5C9-415B-E875-020C0B7586BF}"/>
              </a:ext>
            </a:extLst>
          </p:cNvPr>
          <p:cNvSpPr/>
          <p:nvPr/>
        </p:nvSpPr>
        <p:spPr>
          <a:xfrm>
            <a:off x="4530921" y="3672348"/>
            <a:ext cx="4586748" cy="840658"/>
          </a:xfrm>
          <a:custGeom>
            <a:avLst/>
            <a:gdLst>
              <a:gd name="connsiteX0" fmla="*/ 3156155 w 4586748"/>
              <a:gd name="connsiteY0" fmla="*/ 0 h 840658"/>
              <a:gd name="connsiteX1" fmla="*/ 0 w 4586748"/>
              <a:gd name="connsiteY1" fmla="*/ 840658 h 840658"/>
              <a:gd name="connsiteX2" fmla="*/ 4586748 w 4586748"/>
              <a:gd name="connsiteY2" fmla="*/ 840658 h 840658"/>
              <a:gd name="connsiteX3" fmla="*/ 4586748 w 4586748"/>
              <a:gd name="connsiteY3" fmla="*/ 14749 h 840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6748" h="840658">
                <a:moveTo>
                  <a:pt x="3156155" y="0"/>
                </a:moveTo>
                <a:lnTo>
                  <a:pt x="0" y="840658"/>
                </a:lnTo>
                <a:lnTo>
                  <a:pt x="4586748" y="840658"/>
                </a:lnTo>
                <a:lnTo>
                  <a:pt x="4586748" y="14749"/>
                </a:lnTo>
              </a:path>
            </a:pathLst>
          </a:custGeom>
          <a:gradFill>
            <a:gsLst>
              <a:gs pos="20000">
                <a:schemeClr val="accent2">
                  <a:lumMod val="70000"/>
                  <a:lumOff val="30000"/>
                  <a:alpha val="70000"/>
                </a:schemeClr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4EB1DB8-AC90-74D1-775A-7C685BE26EAB}"/>
              </a:ext>
            </a:extLst>
          </p:cNvPr>
          <p:cNvSpPr/>
          <p:nvPr/>
        </p:nvSpPr>
        <p:spPr>
          <a:xfrm>
            <a:off x="7688251" y="3139682"/>
            <a:ext cx="1434734" cy="5393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tx_hash</a:t>
            </a:r>
            <a:endParaRPr lang="en-CH" dirty="0"/>
          </a:p>
        </p:txBody>
      </p:sp>
      <p:sp>
        <p:nvSpPr>
          <p:cNvPr id="83" name="Freeform 82">
            <a:extLst>
              <a:ext uri="{FF2B5EF4-FFF2-40B4-BE49-F238E27FC236}">
                <a16:creationId xmlns:a16="http://schemas.microsoft.com/office/drawing/2014/main" id="{259EAEF5-657F-6F45-911E-350BDCBA18A4}"/>
              </a:ext>
            </a:extLst>
          </p:cNvPr>
          <p:cNvSpPr/>
          <p:nvPr/>
        </p:nvSpPr>
        <p:spPr>
          <a:xfrm>
            <a:off x="4530921" y="5058697"/>
            <a:ext cx="4616245" cy="545690"/>
          </a:xfrm>
          <a:custGeom>
            <a:avLst/>
            <a:gdLst>
              <a:gd name="connsiteX0" fmla="*/ 0 w 4616245"/>
              <a:gd name="connsiteY0" fmla="*/ 0 h 545690"/>
              <a:gd name="connsiteX1" fmla="*/ 3156155 w 4616245"/>
              <a:gd name="connsiteY1" fmla="*/ 545690 h 545690"/>
              <a:gd name="connsiteX2" fmla="*/ 4616245 w 4616245"/>
              <a:gd name="connsiteY2" fmla="*/ 545690 h 545690"/>
              <a:gd name="connsiteX3" fmla="*/ 3170903 w 4616245"/>
              <a:gd name="connsiteY3" fmla="*/ 14748 h 545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16245" h="545690">
                <a:moveTo>
                  <a:pt x="0" y="0"/>
                </a:moveTo>
                <a:lnTo>
                  <a:pt x="3156155" y="545690"/>
                </a:lnTo>
                <a:lnTo>
                  <a:pt x="4616245" y="545690"/>
                </a:lnTo>
                <a:lnTo>
                  <a:pt x="3170903" y="14748"/>
                </a:lnTo>
              </a:path>
            </a:pathLst>
          </a:custGeom>
          <a:gradFill>
            <a:gsLst>
              <a:gs pos="20000">
                <a:schemeClr val="tx2">
                  <a:lumMod val="25000"/>
                  <a:lumOff val="75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EA1ACB7-0089-9741-D618-200B8FE96611}"/>
              </a:ext>
            </a:extLst>
          </p:cNvPr>
          <p:cNvCxnSpPr>
            <a:stCxn id="34" idx="0"/>
            <a:endCxn id="12" idx="2"/>
          </p:cNvCxnSpPr>
          <p:nvPr/>
        </p:nvCxnSpPr>
        <p:spPr>
          <a:xfrm flipH="1" flipV="1">
            <a:off x="8408918" y="5053813"/>
            <a:ext cx="3299" cy="54248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B7513F1D-24DF-1FED-D481-1A4A7C72FA9E}"/>
              </a:ext>
            </a:extLst>
          </p:cNvPr>
          <p:cNvSpPr/>
          <p:nvPr/>
        </p:nvSpPr>
        <p:spPr>
          <a:xfrm>
            <a:off x="7694850" y="5596293"/>
            <a:ext cx="1434734" cy="5393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sig_hash</a:t>
            </a:r>
            <a:endParaRPr lang="en-CH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70C562-6EC1-FCEE-038F-DEB797C468E8}"/>
              </a:ext>
            </a:extLst>
          </p:cNvPr>
          <p:cNvSpPr/>
          <p:nvPr/>
        </p:nvSpPr>
        <p:spPr>
          <a:xfrm>
            <a:off x="5235819" y="4514509"/>
            <a:ext cx="2463546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Transaction data</a:t>
            </a:r>
            <a:endParaRPr lang="en-CH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BBD540-F9E9-EBCB-AAE5-F4FF6BC831B2}"/>
              </a:ext>
            </a:extLst>
          </p:cNvPr>
          <p:cNvSpPr/>
          <p:nvPr/>
        </p:nvSpPr>
        <p:spPr>
          <a:xfrm>
            <a:off x="4522504" y="4514509"/>
            <a:ext cx="710015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Type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C2263F-AC23-8891-B786-9DB70B413AD4}"/>
              </a:ext>
            </a:extLst>
          </p:cNvPr>
          <p:cNvSpPr/>
          <p:nvPr/>
        </p:nvSpPr>
        <p:spPr>
          <a:xfrm>
            <a:off x="7694850" y="4514509"/>
            <a:ext cx="1428135" cy="5393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Signature</a:t>
            </a:r>
            <a:endParaRPr lang="en-CH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CF336A2-52B1-9C04-D7F8-89D34FB5B769}"/>
              </a:ext>
            </a:extLst>
          </p:cNvPr>
          <p:cNvSpPr/>
          <p:nvPr/>
        </p:nvSpPr>
        <p:spPr>
          <a:xfrm>
            <a:off x="3816430" y="4514509"/>
            <a:ext cx="710015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MPT type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F10AC8F-3B2F-A780-08DA-8056DDBBD490}"/>
              </a:ext>
            </a:extLst>
          </p:cNvPr>
          <p:cNvSpPr/>
          <p:nvPr/>
        </p:nvSpPr>
        <p:spPr>
          <a:xfrm>
            <a:off x="9815119" y="5053813"/>
            <a:ext cx="1434734" cy="5393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Sender address</a:t>
            </a:r>
            <a:endParaRPr lang="en-CH" dirty="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BF46302-899F-3AB6-CD40-FD35A420D953}"/>
              </a:ext>
            </a:extLst>
          </p:cNvPr>
          <p:cNvCxnSpPr/>
          <p:nvPr/>
        </p:nvCxnSpPr>
        <p:spPr>
          <a:xfrm>
            <a:off x="9147166" y="4760513"/>
            <a:ext cx="667953" cy="29330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3381CAD-1339-99D0-40A7-7F0151ADCBEF}"/>
              </a:ext>
            </a:extLst>
          </p:cNvPr>
          <p:cNvCxnSpPr>
            <a:stCxn id="34" idx="3"/>
          </p:cNvCxnSpPr>
          <p:nvPr/>
        </p:nvCxnSpPr>
        <p:spPr>
          <a:xfrm flipV="1">
            <a:off x="9129584" y="5591409"/>
            <a:ext cx="682301" cy="274537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1D8EC6A-4BEF-874F-ADB5-63B67DF9D171}"/>
              </a:ext>
            </a:extLst>
          </p:cNvPr>
          <p:cNvSpPr txBox="1"/>
          <p:nvPr/>
        </p:nvSpPr>
        <p:spPr>
          <a:xfrm>
            <a:off x="9162402" y="3232995"/>
            <a:ext cx="28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(no on-chain commitment)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45FB7B1-0B7B-3944-F225-12DEA2586D7A}"/>
              </a:ext>
            </a:extLst>
          </p:cNvPr>
          <p:cNvCxnSpPr/>
          <p:nvPr/>
        </p:nvCxnSpPr>
        <p:spPr>
          <a:xfrm>
            <a:off x="6462432" y="6442277"/>
            <a:ext cx="3349453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1088C47-5B50-063E-1037-B52513C81D8B}"/>
              </a:ext>
            </a:extLst>
          </p:cNvPr>
          <p:cNvCxnSpPr>
            <a:stCxn id="11" idx="2"/>
          </p:cNvCxnSpPr>
          <p:nvPr/>
        </p:nvCxnSpPr>
        <p:spPr>
          <a:xfrm>
            <a:off x="6467592" y="5053813"/>
            <a:ext cx="0" cy="1386850"/>
          </a:xfrm>
          <a:prstGeom prst="straightConnector1">
            <a:avLst/>
          </a:prstGeom>
          <a:ln w="38100"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53E77FD-2272-5EB4-EE8D-64B005C0CA47}"/>
              </a:ext>
            </a:extLst>
          </p:cNvPr>
          <p:cNvSpPr/>
          <p:nvPr/>
        </p:nvSpPr>
        <p:spPr>
          <a:xfrm>
            <a:off x="9815119" y="6171010"/>
            <a:ext cx="1434734" cy="5393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Contract address</a:t>
            </a:r>
            <a:endParaRPr lang="en-CH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451C733-2156-3819-E855-38BA7D1CE8A2}"/>
              </a:ext>
            </a:extLst>
          </p:cNvPr>
          <p:cNvSpPr txBox="1"/>
          <p:nvPr/>
        </p:nvSpPr>
        <p:spPr>
          <a:xfrm>
            <a:off x="5321049" y="6102201"/>
            <a:ext cx="1178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dirty="0"/>
              <a:t>Nonce</a:t>
            </a:r>
          </a:p>
          <a:p>
            <a:pPr algn="ctr"/>
            <a:r>
              <a:rPr lang="en-CH" dirty="0"/>
              <a:t>(create tx)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2B09315-BC91-08BC-3F58-3C041004965A}"/>
              </a:ext>
            </a:extLst>
          </p:cNvPr>
          <p:cNvCxnSpPr>
            <a:stCxn id="85" idx="2"/>
            <a:endCxn id="102" idx="0"/>
          </p:cNvCxnSpPr>
          <p:nvPr/>
        </p:nvCxnSpPr>
        <p:spPr>
          <a:xfrm>
            <a:off x="10532486" y="5593118"/>
            <a:ext cx="0" cy="577892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C159658-F56D-D42A-123C-9CA75026CFC9}"/>
              </a:ext>
            </a:extLst>
          </p:cNvPr>
          <p:cNvSpPr txBox="1"/>
          <p:nvPr/>
        </p:nvSpPr>
        <p:spPr>
          <a:xfrm>
            <a:off x="8684914" y="510506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ecrecover</a:t>
            </a:r>
          </a:p>
        </p:txBody>
      </p:sp>
    </p:spTree>
    <p:extLst>
      <p:ext uri="{BB962C8B-B14F-4D97-AF65-F5344CB8AC3E}">
        <p14:creationId xmlns:p14="http://schemas.microsoft.com/office/powerpoint/2010/main" val="2392961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88D22E-6FCE-4665-0A25-C102FF2599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07C40-AE6B-BB47-79E0-EB5B3D1FA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Transaction details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40859DA-D283-CE74-90F7-24132A6DD600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936F6B-2BAF-C384-0772-104C76B4B1FD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14F5E9-04DE-D79F-C24E-9179EC2DEC06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B0475F-AEE5-83A4-E072-8D412DF42439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6E23ABA-B7FD-794E-ABD9-48A21232BD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8881BE6-705C-F2C2-8E0D-0E527EB86350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FFAE58-E47D-B98E-2721-6D1CD11CF9C0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03F79A3-C28C-ECC0-A6B3-71284CBEF480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E7D969-3B6E-A349-95D1-F8AF84E4A4A2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0D4902-A672-A724-EFDE-930B579E2151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AF1351-1CFB-0107-AA6D-D84AD5DBE33F}"/>
              </a:ext>
            </a:extLst>
          </p:cNvPr>
          <p:cNvSpPr/>
          <p:nvPr/>
        </p:nvSpPr>
        <p:spPr>
          <a:xfrm>
            <a:off x="4522504" y="4850490"/>
            <a:ext cx="710015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Type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A5A411-7E04-E190-FC05-A86860A458EC}"/>
              </a:ext>
            </a:extLst>
          </p:cNvPr>
          <p:cNvSpPr/>
          <p:nvPr/>
        </p:nvSpPr>
        <p:spPr>
          <a:xfrm>
            <a:off x="3816430" y="4850490"/>
            <a:ext cx="710015" cy="53930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MPT type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CC8378B-9223-1B4C-81E9-F8D246BEE563}"/>
              </a:ext>
            </a:extLst>
          </p:cNvPr>
          <p:cNvSpPr/>
          <p:nvPr/>
        </p:nvSpPr>
        <p:spPr>
          <a:xfrm>
            <a:off x="5235819" y="4850490"/>
            <a:ext cx="860181" cy="5393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Status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6C7968-67F9-DBCE-F185-47C6D8521CC9}"/>
              </a:ext>
            </a:extLst>
          </p:cNvPr>
          <p:cNvSpPr/>
          <p:nvPr/>
        </p:nvSpPr>
        <p:spPr>
          <a:xfrm>
            <a:off x="6100785" y="4850490"/>
            <a:ext cx="1594065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Cumulative gas used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246D793-7D56-CB7C-2876-BC5051EB6C2B}"/>
              </a:ext>
            </a:extLst>
          </p:cNvPr>
          <p:cNvSpPr/>
          <p:nvPr/>
        </p:nvSpPr>
        <p:spPr>
          <a:xfrm>
            <a:off x="7698926" y="4850490"/>
            <a:ext cx="1428135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Logs Bloom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7650BC1-99EF-63B6-3047-DDC48BE2E42D}"/>
              </a:ext>
            </a:extLst>
          </p:cNvPr>
          <p:cNvSpPr/>
          <p:nvPr/>
        </p:nvSpPr>
        <p:spPr>
          <a:xfrm>
            <a:off x="9127061" y="4850490"/>
            <a:ext cx="1428135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Logs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C35DAA5-912E-F0AB-BC49-9D20D1585E03}"/>
              </a:ext>
            </a:extLst>
          </p:cNvPr>
          <p:cNvSpPr/>
          <p:nvPr/>
        </p:nvSpPr>
        <p:spPr>
          <a:xfrm>
            <a:off x="4522504" y="4214823"/>
            <a:ext cx="710015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Type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3D79676-09C7-E4B2-2D1C-1C3AC8B0BF9B}"/>
              </a:ext>
            </a:extLst>
          </p:cNvPr>
          <p:cNvSpPr/>
          <p:nvPr/>
        </p:nvSpPr>
        <p:spPr>
          <a:xfrm>
            <a:off x="3816430" y="4214823"/>
            <a:ext cx="710015" cy="53930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MPT type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67B47D2-1AA9-7F53-1FC0-A407904C60D5}"/>
              </a:ext>
            </a:extLst>
          </p:cNvPr>
          <p:cNvSpPr/>
          <p:nvPr/>
        </p:nvSpPr>
        <p:spPr>
          <a:xfrm>
            <a:off x="5235819" y="4214823"/>
            <a:ext cx="860181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Status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FBFB6D7-E5D8-88E5-73A1-3C1E1F8B7616}"/>
              </a:ext>
            </a:extLst>
          </p:cNvPr>
          <p:cNvSpPr/>
          <p:nvPr/>
        </p:nvSpPr>
        <p:spPr>
          <a:xfrm>
            <a:off x="6100785" y="4214823"/>
            <a:ext cx="1594065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Cumulative gas used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5C48C6B-7034-C7D5-1919-C4162170A554}"/>
              </a:ext>
            </a:extLst>
          </p:cNvPr>
          <p:cNvSpPr/>
          <p:nvPr/>
        </p:nvSpPr>
        <p:spPr>
          <a:xfrm>
            <a:off x="7698926" y="4214823"/>
            <a:ext cx="1428135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Logs </a:t>
            </a:r>
            <a:r>
              <a:rPr lang="en-GB" dirty="0"/>
              <a:t>B</a:t>
            </a:r>
            <a:r>
              <a:rPr lang="en-CH" dirty="0"/>
              <a:t>loom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8968816-F064-B6A6-E971-767D95D0BF96}"/>
              </a:ext>
            </a:extLst>
          </p:cNvPr>
          <p:cNvSpPr/>
          <p:nvPr/>
        </p:nvSpPr>
        <p:spPr>
          <a:xfrm>
            <a:off x="9127061" y="4214823"/>
            <a:ext cx="1428135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Logs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2129B66-8129-FD20-560D-FE9A382A1677}"/>
              </a:ext>
            </a:extLst>
          </p:cNvPr>
          <p:cNvCxnSpPr/>
          <p:nvPr/>
        </p:nvCxnSpPr>
        <p:spPr>
          <a:xfrm flipH="1">
            <a:off x="5627316" y="1761288"/>
            <a:ext cx="1670233" cy="409239"/>
          </a:xfrm>
          <a:prstGeom prst="straightConnector1">
            <a:avLst/>
          </a:prstGeom>
          <a:ln w="38100"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Cloud 69">
            <a:extLst>
              <a:ext uri="{FF2B5EF4-FFF2-40B4-BE49-F238E27FC236}">
                <a16:creationId xmlns:a16="http://schemas.microsoft.com/office/drawing/2014/main" id="{400B3168-75FC-959F-649C-6D706935A82B}"/>
              </a:ext>
            </a:extLst>
          </p:cNvPr>
          <p:cNvSpPr/>
          <p:nvPr/>
        </p:nvSpPr>
        <p:spPr>
          <a:xfrm>
            <a:off x="7073864" y="913324"/>
            <a:ext cx="2986875" cy="162780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2800" dirty="0"/>
              <a:t>Web3 API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306ABB2-04AC-8B61-CA62-1D3C337F959A}"/>
              </a:ext>
            </a:extLst>
          </p:cNvPr>
          <p:cNvSpPr/>
          <p:nvPr/>
        </p:nvSpPr>
        <p:spPr>
          <a:xfrm>
            <a:off x="6096000" y="5965270"/>
            <a:ext cx="1598850" cy="5393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Gas used</a:t>
            </a:r>
            <a:endParaRPr lang="en-CH" dirty="0"/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03CDA8CE-99AF-1771-D050-279742FEB855}"/>
              </a:ext>
            </a:extLst>
          </p:cNvPr>
          <p:cNvSpPr/>
          <p:nvPr/>
        </p:nvSpPr>
        <p:spPr>
          <a:xfrm>
            <a:off x="3819832" y="3716058"/>
            <a:ext cx="6740013" cy="498766"/>
          </a:xfrm>
          <a:custGeom>
            <a:avLst/>
            <a:gdLst>
              <a:gd name="connsiteX0" fmla="*/ 1445342 w 6740013"/>
              <a:gd name="connsiteY0" fmla="*/ 0 h 855406"/>
              <a:gd name="connsiteX1" fmla="*/ 0 w 6740013"/>
              <a:gd name="connsiteY1" fmla="*/ 855406 h 855406"/>
              <a:gd name="connsiteX2" fmla="*/ 6740013 w 6740013"/>
              <a:gd name="connsiteY2" fmla="*/ 855406 h 855406"/>
              <a:gd name="connsiteX0" fmla="*/ 1091381 w 6740013"/>
              <a:gd name="connsiteY0" fmla="*/ 0 h 824787"/>
              <a:gd name="connsiteX1" fmla="*/ 0 w 6740013"/>
              <a:gd name="connsiteY1" fmla="*/ 824787 h 824787"/>
              <a:gd name="connsiteX2" fmla="*/ 6740013 w 6740013"/>
              <a:gd name="connsiteY2" fmla="*/ 824787 h 824787"/>
              <a:gd name="connsiteX0" fmla="*/ 766917 w 6740013"/>
              <a:gd name="connsiteY0" fmla="*/ 0 h 824787"/>
              <a:gd name="connsiteX1" fmla="*/ 0 w 6740013"/>
              <a:gd name="connsiteY1" fmla="*/ 824787 h 824787"/>
              <a:gd name="connsiteX2" fmla="*/ 6740013 w 6740013"/>
              <a:gd name="connsiteY2" fmla="*/ 824787 h 824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40013" h="824787">
                <a:moveTo>
                  <a:pt x="766917" y="0"/>
                </a:moveTo>
                <a:lnTo>
                  <a:pt x="0" y="824787"/>
                </a:lnTo>
                <a:lnTo>
                  <a:pt x="6740013" y="824787"/>
                </a:lnTo>
              </a:path>
            </a:pathLst>
          </a:custGeom>
          <a:gradFill>
            <a:gsLst>
              <a:gs pos="20000">
                <a:schemeClr val="bg1">
                  <a:lumMod val="75000"/>
                  <a:alpha val="70000"/>
                </a:schemeClr>
              </a:gs>
              <a:gs pos="100000">
                <a:schemeClr val="bg1">
                  <a:lumMod val="85000"/>
                  <a:alpha val="7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83788AC1-0C04-F031-A085-56E98BDE6741}"/>
              </a:ext>
            </a:extLst>
          </p:cNvPr>
          <p:cNvSpPr/>
          <p:nvPr/>
        </p:nvSpPr>
        <p:spPr>
          <a:xfrm>
            <a:off x="3819832" y="3657600"/>
            <a:ext cx="6740013" cy="1192890"/>
          </a:xfrm>
          <a:custGeom>
            <a:avLst/>
            <a:gdLst>
              <a:gd name="connsiteX0" fmla="*/ 1445342 w 6740013"/>
              <a:gd name="connsiteY0" fmla="*/ 0 h 855406"/>
              <a:gd name="connsiteX1" fmla="*/ 0 w 6740013"/>
              <a:gd name="connsiteY1" fmla="*/ 855406 h 855406"/>
              <a:gd name="connsiteX2" fmla="*/ 6740013 w 6740013"/>
              <a:gd name="connsiteY2" fmla="*/ 855406 h 855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40013" h="855406">
                <a:moveTo>
                  <a:pt x="1445342" y="0"/>
                </a:moveTo>
                <a:lnTo>
                  <a:pt x="0" y="855406"/>
                </a:lnTo>
                <a:lnTo>
                  <a:pt x="6740013" y="855406"/>
                </a:lnTo>
              </a:path>
            </a:pathLst>
          </a:custGeom>
          <a:gradFill>
            <a:gsLst>
              <a:gs pos="20000">
                <a:schemeClr val="tx2">
                  <a:lumMod val="25000"/>
                  <a:lumOff val="75000"/>
                  <a:alpha val="70000"/>
                </a:schemeClr>
              </a:gs>
              <a:gs pos="100000">
                <a:schemeClr val="tx2">
                  <a:lumMod val="10000"/>
                  <a:lumOff val="9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23BF9474-FF8E-639E-C8DF-B216EE626C20}"/>
              </a:ext>
            </a:extLst>
          </p:cNvPr>
          <p:cNvSpPr/>
          <p:nvPr/>
        </p:nvSpPr>
        <p:spPr>
          <a:xfrm>
            <a:off x="3816430" y="2186778"/>
            <a:ext cx="3621772" cy="1499782"/>
          </a:xfrm>
          <a:prstGeom prst="triangle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rtlCol="0" anchor="ctr"/>
          <a:lstStyle/>
          <a:p>
            <a:pPr algn="ctr"/>
            <a:r>
              <a:rPr lang="en-CH" sz="2400" b="1" dirty="0"/>
              <a:t>Receipts</a:t>
            </a:r>
            <a:r>
              <a:rPr lang="en-CH" sz="1600" b="1" dirty="0"/>
              <a:t> Merkle-Patricia Trie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A0B846C-7DAD-7B5C-1BC3-57500527E931}"/>
              </a:ext>
            </a:extLst>
          </p:cNvPr>
          <p:cNvCxnSpPr/>
          <p:nvPr/>
        </p:nvCxnSpPr>
        <p:spPr>
          <a:xfrm>
            <a:off x="6889635" y="5389794"/>
            <a:ext cx="0" cy="577892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CA6C70B-A265-ABC4-4C33-4788AD6895F4}"/>
              </a:ext>
            </a:extLst>
          </p:cNvPr>
          <p:cNvSpPr txBox="1"/>
          <p:nvPr/>
        </p:nvSpPr>
        <p:spPr>
          <a:xfrm>
            <a:off x="10709110" y="4299809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b="1" dirty="0"/>
              <a:t>n - 1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97F77EA-5DAB-D01B-118C-E4CA7F7AB6DD}"/>
              </a:ext>
            </a:extLst>
          </p:cNvPr>
          <p:cNvSpPr txBox="1"/>
          <p:nvPr/>
        </p:nvSpPr>
        <p:spPr>
          <a:xfrm>
            <a:off x="10856586" y="4935476"/>
            <a:ext cx="317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b="1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413138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EA845B-7283-F53A-AAF1-A356F524A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4F35E-DA6C-DF40-2E5E-835004A50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Transaction details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2358AF-E96F-9749-EA66-BC811F3D151F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F70B74-3FEB-021D-7F7F-6B6325F39B41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BF222C-CAA2-C457-AF94-5EE63D42C3AF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0945CF-6FE7-C48D-1884-A9529AAE0236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918484E-F73D-5BDD-89EC-E4ADC8BFD0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954678D-BA95-C3D2-B955-0264301738D6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474E34-F587-7F34-3E6F-0FA70228E1C6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D0E685-8CF2-EAE4-2315-EA897069E675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FDC5F8-5F80-9B2F-EA8B-7F2CE5205827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4C2973-6FC0-BAF3-F4C4-94EEA54DE87F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F8867A0-E166-BAFF-9800-EE0E2E504F22}"/>
              </a:ext>
            </a:extLst>
          </p:cNvPr>
          <p:cNvGrpSpPr/>
          <p:nvPr/>
        </p:nvGrpSpPr>
        <p:grpSpPr>
          <a:xfrm>
            <a:off x="3474286" y="5444243"/>
            <a:ext cx="3870024" cy="627258"/>
            <a:chOff x="3504617" y="5458991"/>
            <a:chExt cx="3870024" cy="62725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BFC6C89-189D-24B3-F9E2-23156EE2F6BF}"/>
                </a:ext>
              </a:extLst>
            </p:cNvPr>
            <p:cNvSpPr/>
            <p:nvPr/>
          </p:nvSpPr>
          <p:spPr>
            <a:xfrm>
              <a:off x="3504617" y="5546945"/>
              <a:ext cx="53930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sz="3600" dirty="0"/>
                <a:t>⛽️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57AFD6F-53D2-469A-9FC9-ED1C77362A3E}"/>
                </a:ext>
              </a:extLst>
            </p:cNvPr>
            <p:cNvSpPr/>
            <p:nvPr/>
          </p:nvSpPr>
          <p:spPr>
            <a:xfrm>
              <a:off x="4167727" y="5458991"/>
              <a:ext cx="320691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H" sz="2800" dirty="0"/>
                <a:t>Gas fees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76DAC3B-56DC-1C49-01C7-8DE6735942AE}"/>
              </a:ext>
            </a:extLst>
          </p:cNvPr>
          <p:cNvGrpSpPr/>
          <p:nvPr/>
        </p:nvGrpSpPr>
        <p:grpSpPr>
          <a:xfrm>
            <a:off x="3474286" y="4579936"/>
            <a:ext cx="3870024" cy="627258"/>
            <a:chOff x="3504617" y="4832215"/>
            <a:chExt cx="3870024" cy="62725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5C98C6B-2C44-E61F-0391-692D97F3D809}"/>
                </a:ext>
              </a:extLst>
            </p:cNvPr>
            <p:cNvSpPr/>
            <p:nvPr/>
          </p:nvSpPr>
          <p:spPr>
            <a:xfrm>
              <a:off x="3504617" y="4920169"/>
              <a:ext cx="53930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sz="3600" dirty="0"/>
                <a:t>📆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6C70F70-A038-4E4A-E083-E0B2191D12B3}"/>
                </a:ext>
              </a:extLst>
            </p:cNvPr>
            <p:cNvSpPr/>
            <p:nvPr/>
          </p:nvSpPr>
          <p:spPr>
            <a:xfrm>
              <a:off x="4167727" y="4832215"/>
              <a:ext cx="320691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H" sz="2800" dirty="0"/>
                <a:t>Transaction date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2AB314B-DDB8-FB84-5495-6C6BF823CA85}"/>
              </a:ext>
            </a:extLst>
          </p:cNvPr>
          <p:cNvGrpSpPr/>
          <p:nvPr/>
        </p:nvGrpSpPr>
        <p:grpSpPr>
          <a:xfrm>
            <a:off x="3474286" y="3715629"/>
            <a:ext cx="3870024" cy="627258"/>
            <a:chOff x="3504617" y="4214823"/>
            <a:chExt cx="3870024" cy="62725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8F55072-1E71-D257-F938-E1370A8CFAD4}"/>
                </a:ext>
              </a:extLst>
            </p:cNvPr>
            <p:cNvSpPr/>
            <p:nvPr/>
          </p:nvSpPr>
          <p:spPr>
            <a:xfrm>
              <a:off x="3504617" y="4302777"/>
              <a:ext cx="53930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sz="3600" dirty="0"/>
                <a:t>💰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182E206-22E8-A5CC-7CC1-EEDCA8EDF97E}"/>
                </a:ext>
              </a:extLst>
            </p:cNvPr>
            <p:cNvSpPr/>
            <p:nvPr/>
          </p:nvSpPr>
          <p:spPr>
            <a:xfrm>
              <a:off x="4167727" y="4214823"/>
              <a:ext cx="320691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H" sz="2800" dirty="0"/>
                <a:t>Value transferred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B1E88D8-39C7-DDA2-8358-E013DB8E7E9D}"/>
              </a:ext>
            </a:extLst>
          </p:cNvPr>
          <p:cNvGrpSpPr/>
          <p:nvPr/>
        </p:nvGrpSpPr>
        <p:grpSpPr>
          <a:xfrm>
            <a:off x="3474286" y="2851322"/>
            <a:ext cx="3870024" cy="627258"/>
            <a:chOff x="3504617" y="3433942"/>
            <a:chExt cx="3870024" cy="62725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A6B8C1A-98DE-F73E-FFF9-3223D87E6D0B}"/>
                </a:ext>
              </a:extLst>
            </p:cNvPr>
            <p:cNvSpPr/>
            <p:nvPr/>
          </p:nvSpPr>
          <p:spPr>
            <a:xfrm>
              <a:off x="3504617" y="3521896"/>
              <a:ext cx="53930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sz="3600" dirty="0"/>
                <a:t>📥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83B0726-9C06-9B89-2B75-4ADCAE2D8CB7}"/>
                </a:ext>
              </a:extLst>
            </p:cNvPr>
            <p:cNvSpPr/>
            <p:nvPr/>
          </p:nvSpPr>
          <p:spPr>
            <a:xfrm>
              <a:off x="4167727" y="3433942"/>
              <a:ext cx="320691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H" sz="2800" i="1" dirty="0"/>
                <a:t>To</a:t>
              </a:r>
              <a:r>
                <a:rPr lang="en-CH" sz="2800" dirty="0"/>
                <a:t> address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CAE36E0-FFBA-5D63-6DB1-696366AA9733}"/>
              </a:ext>
            </a:extLst>
          </p:cNvPr>
          <p:cNvGrpSpPr/>
          <p:nvPr/>
        </p:nvGrpSpPr>
        <p:grpSpPr>
          <a:xfrm>
            <a:off x="3474286" y="1987015"/>
            <a:ext cx="3870024" cy="627258"/>
            <a:chOff x="3504617" y="3433942"/>
            <a:chExt cx="3870024" cy="627258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585C766-5B1C-EB0D-5D24-856E23122445}"/>
                </a:ext>
              </a:extLst>
            </p:cNvPr>
            <p:cNvSpPr/>
            <p:nvPr/>
          </p:nvSpPr>
          <p:spPr>
            <a:xfrm>
              <a:off x="3504617" y="3521896"/>
              <a:ext cx="53930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sz="3600" dirty="0"/>
                <a:t>📤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AF08EAE-5810-9313-C608-14C64BB6CA80}"/>
                </a:ext>
              </a:extLst>
            </p:cNvPr>
            <p:cNvSpPr/>
            <p:nvPr/>
          </p:nvSpPr>
          <p:spPr>
            <a:xfrm>
              <a:off x="4167727" y="3433942"/>
              <a:ext cx="320691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H" sz="2800" i="1" dirty="0"/>
                <a:t>From</a:t>
              </a:r>
              <a:r>
                <a:rPr lang="en-CH" sz="2800" dirty="0"/>
                <a:t> address</a:t>
              </a:r>
            </a:p>
          </p:txBody>
        </p:sp>
      </p:grpSp>
      <p:sp>
        <p:nvSpPr>
          <p:cNvPr id="18" name="Cloud Callout 17">
            <a:extLst>
              <a:ext uri="{FF2B5EF4-FFF2-40B4-BE49-F238E27FC236}">
                <a16:creationId xmlns:a16="http://schemas.microsoft.com/office/drawing/2014/main" id="{7C241471-E7D0-8F7A-B7BB-533DC50EEA9A}"/>
              </a:ext>
            </a:extLst>
          </p:cNvPr>
          <p:cNvSpPr/>
          <p:nvPr/>
        </p:nvSpPr>
        <p:spPr>
          <a:xfrm>
            <a:off x="6681455" y="2663225"/>
            <a:ext cx="4379835" cy="903084"/>
          </a:xfrm>
          <a:prstGeom prst="cloudCallout">
            <a:avLst>
              <a:gd name="adj1" fmla="val -63767"/>
              <a:gd name="adj2" fmla="val -164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CREATE contract address requires </a:t>
            </a:r>
            <a:r>
              <a:rPr lang="en-CH" i="1" dirty="0"/>
              <a:t>from</a:t>
            </a:r>
            <a:r>
              <a:rPr lang="en-CH" dirty="0"/>
              <a:t> address</a:t>
            </a:r>
          </a:p>
        </p:txBody>
      </p:sp>
      <p:sp>
        <p:nvSpPr>
          <p:cNvPr id="19" name="Cloud Callout 18">
            <a:extLst>
              <a:ext uri="{FF2B5EF4-FFF2-40B4-BE49-F238E27FC236}">
                <a16:creationId xmlns:a16="http://schemas.microsoft.com/office/drawing/2014/main" id="{A1516AC0-C962-186D-AE41-85793B0BD988}"/>
              </a:ext>
            </a:extLst>
          </p:cNvPr>
          <p:cNvSpPr/>
          <p:nvPr/>
        </p:nvSpPr>
        <p:spPr>
          <a:xfrm>
            <a:off x="7468116" y="3968869"/>
            <a:ext cx="1371600" cy="1026865"/>
          </a:xfrm>
          <a:prstGeom prst="cloudCallout">
            <a:avLst>
              <a:gd name="adj1" fmla="val -85058"/>
              <a:gd name="adj2" fmla="val -3688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Cloud Callout 23">
            <a:extLst>
              <a:ext uri="{FF2B5EF4-FFF2-40B4-BE49-F238E27FC236}">
                <a16:creationId xmlns:a16="http://schemas.microsoft.com/office/drawing/2014/main" id="{4ABD7CFC-F2A5-8324-91A7-0E64EAE1DAE8}"/>
              </a:ext>
            </a:extLst>
          </p:cNvPr>
          <p:cNvSpPr/>
          <p:nvPr/>
        </p:nvSpPr>
        <p:spPr>
          <a:xfrm>
            <a:off x="6062577" y="5679012"/>
            <a:ext cx="4316521" cy="903084"/>
          </a:xfrm>
          <a:prstGeom prst="cloudCallout">
            <a:avLst>
              <a:gd name="adj1" fmla="val -55567"/>
              <a:gd name="adj2" fmla="val -4083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Full data required incl logs</a:t>
            </a:r>
          </a:p>
          <a:p>
            <a:pPr algn="ctr"/>
            <a:r>
              <a:rPr lang="en-CH" dirty="0"/>
              <a:t>Prior receipt needed</a:t>
            </a:r>
          </a:p>
        </p:txBody>
      </p:sp>
      <p:sp>
        <p:nvSpPr>
          <p:cNvPr id="34" name="Cloud Callout 33">
            <a:extLst>
              <a:ext uri="{FF2B5EF4-FFF2-40B4-BE49-F238E27FC236}">
                <a16:creationId xmlns:a16="http://schemas.microsoft.com/office/drawing/2014/main" id="{7E4652D4-D6A6-1BA9-6092-F44FC1AEE66E}"/>
              </a:ext>
            </a:extLst>
          </p:cNvPr>
          <p:cNvSpPr/>
          <p:nvPr/>
        </p:nvSpPr>
        <p:spPr>
          <a:xfrm>
            <a:off x="7468116" y="3973246"/>
            <a:ext cx="1371600" cy="1026865"/>
          </a:xfrm>
          <a:prstGeom prst="cloudCallout">
            <a:avLst>
              <a:gd name="adj1" fmla="val -91509"/>
              <a:gd name="adj2" fmla="val 2774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5C7BEC-91FC-4B47-04AA-B861D482B115}"/>
              </a:ext>
            </a:extLst>
          </p:cNvPr>
          <p:cNvSpPr txBox="1"/>
          <p:nvPr/>
        </p:nvSpPr>
        <p:spPr>
          <a:xfrm>
            <a:off x="7776601" y="4231270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✅</a:t>
            </a:r>
          </a:p>
        </p:txBody>
      </p:sp>
      <p:sp>
        <p:nvSpPr>
          <p:cNvPr id="35" name="Cloud Callout 34">
            <a:extLst>
              <a:ext uri="{FF2B5EF4-FFF2-40B4-BE49-F238E27FC236}">
                <a16:creationId xmlns:a16="http://schemas.microsoft.com/office/drawing/2014/main" id="{B083C62E-95B7-AFB6-2BF2-8C70BBE2E8A6}"/>
              </a:ext>
            </a:extLst>
          </p:cNvPr>
          <p:cNvSpPr/>
          <p:nvPr/>
        </p:nvSpPr>
        <p:spPr>
          <a:xfrm>
            <a:off x="6848090" y="1231219"/>
            <a:ext cx="3387292" cy="903084"/>
          </a:xfrm>
          <a:prstGeom prst="cloudCallout">
            <a:avLst>
              <a:gd name="adj1" fmla="val -57959"/>
              <a:gd name="adj2" fmla="val 571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Full tx data required</a:t>
            </a:r>
          </a:p>
          <a:p>
            <a:pPr algn="ctr"/>
            <a:r>
              <a:rPr lang="en-CH" dirty="0"/>
              <a:t>Expensive ecrecover</a:t>
            </a:r>
          </a:p>
        </p:txBody>
      </p:sp>
      <p:sp>
        <p:nvSpPr>
          <p:cNvPr id="36" name="Cloud 35">
            <a:extLst>
              <a:ext uri="{FF2B5EF4-FFF2-40B4-BE49-F238E27FC236}">
                <a16:creationId xmlns:a16="http://schemas.microsoft.com/office/drawing/2014/main" id="{D7373F63-017D-D3C7-A2E4-47216ACD7502}"/>
              </a:ext>
            </a:extLst>
          </p:cNvPr>
          <p:cNvSpPr/>
          <p:nvPr/>
        </p:nvSpPr>
        <p:spPr>
          <a:xfrm>
            <a:off x="8568814" y="4737804"/>
            <a:ext cx="3592272" cy="856254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dirty="0"/>
              <a:t>Tx type inconsistencies</a:t>
            </a:r>
          </a:p>
          <a:p>
            <a:pPr algn="ctr"/>
            <a:r>
              <a:rPr lang="en-CH" dirty="0"/>
              <a:t>Inefficient hashes</a:t>
            </a:r>
          </a:p>
        </p:txBody>
      </p:sp>
    </p:spTree>
    <p:extLst>
      <p:ext uri="{BB962C8B-B14F-4D97-AF65-F5344CB8AC3E}">
        <p14:creationId xmlns:p14="http://schemas.microsoft.com/office/powerpoint/2010/main" val="2184183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68757C-DF11-92C4-FE69-B09EF38333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908C3-123F-2527-C9C1-4BA051A75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Wallet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0E869F-058A-FFB3-275D-A55736C1E24D}"/>
              </a:ext>
            </a:extLst>
          </p:cNvPr>
          <p:cNvSpPr/>
          <p:nvPr/>
        </p:nvSpPr>
        <p:spPr>
          <a:xfrm>
            <a:off x="838200" y="1883415"/>
            <a:ext cx="9746226" cy="780993"/>
          </a:xfrm>
          <a:prstGeom prst="rect">
            <a:avLst/>
          </a:prstGeom>
          <a:gradFill>
            <a:gsLst>
              <a:gs pos="20000">
                <a:schemeClr val="accent1">
                  <a:alpha val="50000"/>
                </a:schemeClr>
              </a:gs>
              <a:gs pos="32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42AADF-AF1B-28F2-3553-882F669D9E11}"/>
              </a:ext>
            </a:extLst>
          </p:cNvPr>
          <p:cNvSpPr/>
          <p:nvPr/>
        </p:nvSpPr>
        <p:spPr>
          <a:xfrm>
            <a:off x="838200" y="2655903"/>
            <a:ext cx="9746226" cy="1444149"/>
          </a:xfrm>
          <a:prstGeom prst="rect">
            <a:avLst/>
          </a:prstGeom>
          <a:gradFill>
            <a:gsLst>
              <a:gs pos="20000">
                <a:schemeClr val="accent2">
                  <a:alpha val="50000"/>
                </a:schemeClr>
              </a:gs>
              <a:gs pos="32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B436310-5AD3-387B-657F-1B9DB3FE8D15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77C8F4-F39C-63DE-CA0D-9085E696F96F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B8EFB1-9C18-0D64-EFA5-0FC893BE4396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277228-6AEB-DC90-949A-DF740FF5B58A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DE0C456-E9EB-A645-829D-C787C43113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92ECAAB-3E17-CE84-4F65-428607081E51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6C1FCA-3A0C-BD03-34A9-53D921CF1705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C86ED4-103B-969A-7570-AE47361BA3DB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730B6CC-671C-7C75-3613-05FE880E95C3}"/>
              </a:ext>
            </a:extLst>
          </p:cNvPr>
          <p:cNvSpPr txBox="1"/>
          <p:nvPr/>
        </p:nvSpPr>
        <p:spPr>
          <a:xfrm>
            <a:off x="3935358" y="4214823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History</a:t>
            </a:r>
          </a:p>
          <a:p>
            <a:r>
              <a:rPr lang="en-CH" sz="2000" dirty="0"/>
              <a:t>Transaction details</a:t>
            </a:r>
          </a:p>
          <a:p>
            <a:r>
              <a:rPr lang="en-CH" sz="2000" dirty="0"/>
              <a:t>Fees &amp; gas usage</a:t>
            </a:r>
          </a:p>
          <a:p>
            <a:r>
              <a:rPr lang="en-CH" sz="2000" dirty="0"/>
              <a:t>Staking operations &amp; rewards</a:t>
            </a:r>
          </a:p>
          <a:p>
            <a:r>
              <a:rPr lang="en-CH" sz="2000" dirty="0"/>
              <a:t>No missing entries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CE99BDE-52A6-00C7-DB07-13FA7109157B}"/>
              </a:ext>
            </a:extLst>
          </p:cNvPr>
          <p:cNvSpPr txBox="1"/>
          <p:nvPr/>
        </p:nvSpPr>
        <p:spPr>
          <a:xfrm>
            <a:off x="3935358" y="2664408"/>
            <a:ext cx="640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Tokens / NFTs</a:t>
            </a:r>
          </a:p>
          <a:p>
            <a:r>
              <a:rPr lang="en-CH" sz="2000" dirty="0"/>
              <a:t>Metadata</a:t>
            </a:r>
          </a:p>
          <a:p>
            <a:r>
              <a:rPr lang="en-CH" sz="2000" dirty="0"/>
              <a:t>Balances &amp; allowances</a:t>
            </a:r>
          </a:p>
          <a:p>
            <a:r>
              <a:rPr lang="en-CH" sz="2000" dirty="0"/>
              <a:t>Exchange rates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578AC83-7A1B-BCEC-8CBF-17661E9718CB}"/>
              </a:ext>
            </a:extLst>
          </p:cNvPr>
          <p:cNvSpPr txBox="1"/>
          <p:nvPr/>
        </p:nvSpPr>
        <p:spPr>
          <a:xfrm>
            <a:off x="3935358" y="1985547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ETH balance</a:t>
            </a:r>
            <a:endParaRPr lang="en-CH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6FCEAB-0008-0804-6D60-956D51122CD5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Cloud Callout 8">
            <a:extLst>
              <a:ext uri="{FF2B5EF4-FFF2-40B4-BE49-F238E27FC236}">
                <a16:creationId xmlns:a16="http://schemas.microsoft.com/office/drawing/2014/main" id="{8AE76456-EB10-392A-8866-36D84C7B73E6}"/>
              </a:ext>
            </a:extLst>
          </p:cNvPr>
          <p:cNvSpPr/>
          <p:nvPr/>
        </p:nvSpPr>
        <p:spPr>
          <a:xfrm>
            <a:off x="6400800" y="888851"/>
            <a:ext cx="1371600" cy="1026865"/>
          </a:xfrm>
          <a:prstGeom prst="cloudCallout">
            <a:avLst>
              <a:gd name="adj1" fmla="val -67854"/>
              <a:gd name="adj2" fmla="val 6221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13B66A-F3A4-C1C7-1818-B5C8A1939F69}"/>
              </a:ext>
            </a:extLst>
          </p:cNvPr>
          <p:cNvSpPr txBox="1"/>
          <p:nvPr/>
        </p:nvSpPr>
        <p:spPr>
          <a:xfrm>
            <a:off x="6709285" y="1151252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🥰</a:t>
            </a:r>
          </a:p>
        </p:txBody>
      </p:sp>
      <p:sp>
        <p:nvSpPr>
          <p:cNvPr id="13" name="Cloud Callout 12">
            <a:extLst>
              <a:ext uri="{FF2B5EF4-FFF2-40B4-BE49-F238E27FC236}">
                <a16:creationId xmlns:a16="http://schemas.microsoft.com/office/drawing/2014/main" id="{AB0A759A-A63A-264E-71F1-F4C285E1A14A}"/>
              </a:ext>
            </a:extLst>
          </p:cNvPr>
          <p:cNvSpPr/>
          <p:nvPr/>
        </p:nvSpPr>
        <p:spPr>
          <a:xfrm>
            <a:off x="6932972" y="4195469"/>
            <a:ext cx="1371600" cy="1026865"/>
          </a:xfrm>
          <a:prstGeom prst="cloudCallout">
            <a:avLst>
              <a:gd name="adj1" fmla="val -91510"/>
              <a:gd name="adj2" fmla="val 907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B39E42-5C91-AC91-62DD-0ECEDACBBF63}"/>
              </a:ext>
            </a:extLst>
          </p:cNvPr>
          <p:cNvSpPr txBox="1"/>
          <p:nvPr/>
        </p:nvSpPr>
        <p:spPr>
          <a:xfrm>
            <a:off x="7241457" y="4457870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🤯</a:t>
            </a:r>
          </a:p>
        </p:txBody>
      </p:sp>
      <p:sp>
        <p:nvSpPr>
          <p:cNvPr id="19" name="Cloud Callout 18">
            <a:extLst>
              <a:ext uri="{FF2B5EF4-FFF2-40B4-BE49-F238E27FC236}">
                <a16:creationId xmlns:a16="http://schemas.microsoft.com/office/drawing/2014/main" id="{5E93B195-B8EF-54F5-1903-54F2BFF59FE7}"/>
              </a:ext>
            </a:extLst>
          </p:cNvPr>
          <p:cNvSpPr/>
          <p:nvPr/>
        </p:nvSpPr>
        <p:spPr>
          <a:xfrm>
            <a:off x="6785488" y="2586968"/>
            <a:ext cx="4733002" cy="1386278"/>
          </a:xfrm>
          <a:prstGeom prst="cloudCallout">
            <a:avLst>
              <a:gd name="adj1" fmla="val -58215"/>
              <a:gd name="adj2" fmla="val -2353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BF1CC6-610C-4E7C-7E9B-AAD6A9460C53}"/>
              </a:ext>
            </a:extLst>
          </p:cNvPr>
          <p:cNvSpPr txBox="1"/>
          <p:nvPr/>
        </p:nvSpPr>
        <p:spPr>
          <a:xfrm>
            <a:off x="7387711" y="2986291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🫤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A64969-8DC1-A968-7EB8-1928ECDDEF05}"/>
              </a:ext>
            </a:extLst>
          </p:cNvPr>
          <p:cNvSpPr txBox="1"/>
          <p:nvPr/>
        </p:nvSpPr>
        <p:spPr>
          <a:xfrm>
            <a:off x="7989933" y="2886631"/>
            <a:ext cx="32468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dirty="0"/>
              <a:t>Access lists are best effort</a:t>
            </a:r>
          </a:p>
          <a:p>
            <a:r>
              <a:rPr lang="en-CH" sz="2000" dirty="0"/>
              <a:t>Lots of round trips</a:t>
            </a:r>
          </a:p>
        </p:txBody>
      </p:sp>
    </p:spTree>
    <p:extLst>
      <p:ext uri="{BB962C8B-B14F-4D97-AF65-F5344CB8AC3E}">
        <p14:creationId xmlns:p14="http://schemas.microsoft.com/office/powerpoint/2010/main" val="641060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35929B-B524-704F-3EA2-96B06CEED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A0EAD-520B-32D5-A6FD-D7DE52C12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History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49FF4AB-9771-3AC1-3210-F7AC7F5C04B6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096760-87C0-2817-ADEF-1968CA743F38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B5663E-FD9D-C81D-A5F4-3BF347CA5F28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CD4E73-0AFD-BA69-FC18-7525D67BEB14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483323C-7E0B-0139-BF90-77EDE2BBAC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9D47AAF-0FD8-9EAC-40A1-AC0837049A87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D272FC-84C3-A357-64F4-37CD479785BD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C79FF5-B206-B6AA-5BD7-144A260FE8D4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DD142C-74C6-6928-96A8-02470EAD5E58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0ABF57-6E0A-7CEC-000A-1E11D6509303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910032-935C-6933-2A75-2D8B1DBEAC21}"/>
              </a:ext>
            </a:extLst>
          </p:cNvPr>
          <p:cNvSpPr/>
          <p:nvPr/>
        </p:nvSpPr>
        <p:spPr>
          <a:xfrm>
            <a:off x="3816430" y="1985547"/>
            <a:ext cx="1434734" cy="5393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Contract address</a:t>
            </a:r>
            <a:endParaRPr lang="en-CH" b="1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5F410E1-4027-218F-384E-78D7B2752083}"/>
              </a:ext>
            </a:extLst>
          </p:cNvPr>
          <p:cNvGrpSpPr/>
          <p:nvPr/>
        </p:nvGrpSpPr>
        <p:grpSpPr>
          <a:xfrm>
            <a:off x="5247310" y="1985548"/>
            <a:ext cx="6106489" cy="539304"/>
            <a:chOff x="5247311" y="2781288"/>
            <a:chExt cx="5400414" cy="53930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7DCE913-B82D-836A-5B01-4211C67AD4CB}"/>
                </a:ext>
              </a:extLst>
            </p:cNvPr>
            <p:cNvSpPr/>
            <p:nvPr/>
          </p:nvSpPr>
          <p:spPr>
            <a:xfrm>
              <a:off x="5247311" y="2781288"/>
              <a:ext cx="963610" cy="53930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Topic 0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611AFFE-F3CC-3FE2-B13B-EE03D12A95BD}"/>
                </a:ext>
              </a:extLst>
            </p:cNvPr>
            <p:cNvSpPr/>
            <p:nvPr/>
          </p:nvSpPr>
          <p:spPr>
            <a:xfrm>
              <a:off x="6210921" y="2781288"/>
              <a:ext cx="963610" cy="53930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Topic 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10525AB-7C74-E353-4808-4C45E64DCF1A}"/>
                </a:ext>
              </a:extLst>
            </p:cNvPr>
            <p:cNvSpPr/>
            <p:nvPr/>
          </p:nvSpPr>
          <p:spPr>
            <a:xfrm>
              <a:off x="7170678" y="2781288"/>
              <a:ext cx="963610" cy="53930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Topic 2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8D14D19-1073-FC88-1E6A-EDD5E125C70F}"/>
                </a:ext>
              </a:extLst>
            </p:cNvPr>
            <p:cNvSpPr/>
            <p:nvPr/>
          </p:nvSpPr>
          <p:spPr>
            <a:xfrm>
              <a:off x="8134288" y="2781288"/>
              <a:ext cx="963610" cy="53930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Topic 3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E32500B-6DCE-3A40-66C3-8574986A0778}"/>
                </a:ext>
              </a:extLst>
            </p:cNvPr>
            <p:cNvSpPr/>
            <p:nvPr/>
          </p:nvSpPr>
          <p:spPr>
            <a:xfrm>
              <a:off x="9094044" y="2781288"/>
              <a:ext cx="1553681" cy="53930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Data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735ED915-0F3C-CBAD-0ABB-10EC5F39FB4C}"/>
              </a:ext>
            </a:extLst>
          </p:cNvPr>
          <p:cNvSpPr/>
          <p:nvPr/>
        </p:nvSpPr>
        <p:spPr>
          <a:xfrm>
            <a:off x="3816430" y="2782708"/>
            <a:ext cx="1434734" cy="5393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USDC</a:t>
            </a:r>
            <a:endParaRPr lang="en-CH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46F6A1C-B419-AB08-C829-E463E1F93075}"/>
              </a:ext>
            </a:extLst>
          </p:cNvPr>
          <p:cNvSpPr/>
          <p:nvPr/>
        </p:nvSpPr>
        <p:spPr>
          <a:xfrm>
            <a:off x="5247310" y="2782709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i="1" dirty="0"/>
              <a:t>Transfer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16AC644-E920-43B3-C749-17EB7519C330}"/>
              </a:ext>
            </a:extLst>
          </p:cNvPr>
          <p:cNvSpPr/>
          <p:nvPr/>
        </p:nvSpPr>
        <p:spPr>
          <a:xfrm>
            <a:off x="6336907" y="2782709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From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7EAD83A-5D71-050F-5847-BA9B37528EF1}"/>
              </a:ext>
            </a:extLst>
          </p:cNvPr>
          <p:cNvSpPr/>
          <p:nvPr/>
        </p:nvSpPr>
        <p:spPr>
          <a:xfrm>
            <a:off x="7422147" y="2782709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To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5046423-A1F2-B4F8-E350-D7AF8E562395}"/>
              </a:ext>
            </a:extLst>
          </p:cNvPr>
          <p:cNvSpPr/>
          <p:nvPr/>
        </p:nvSpPr>
        <p:spPr>
          <a:xfrm>
            <a:off x="8511744" y="2782709"/>
            <a:ext cx="1089597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i="1" dirty="0"/>
              <a:t>n/a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461068C-98DF-6B32-D212-BFEF5C51CD95}"/>
              </a:ext>
            </a:extLst>
          </p:cNvPr>
          <p:cNvSpPr/>
          <p:nvPr/>
        </p:nvSpPr>
        <p:spPr>
          <a:xfrm>
            <a:off x="9596983" y="2782709"/>
            <a:ext cx="17568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Value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9C60B9D-73F3-AB3B-2626-630159F54715}"/>
              </a:ext>
            </a:extLst>
          </p:cNvPr>
          <p:cNvSpPr/>
          <p:nvPr/>
        </p:nvSpPr>
        <p:spPr>
          <a:xfrm>
            <a:off x="3816430" y="3406044"/>
            <a:ext cx="1434734" cy="5393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USDC</a:t>
            </a:r>
            <a:endParaRPr lang="en-CH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75F2156-E1D8-499D-FC06-3370E59021F0}"/>
              </a:ext>
            </a:extLst>
          </p:cNvPr>
          <p:cNvSpPr/>
          <p:nvPr/>
        </p:nvSpPr>
        <p:spPr>
          <a:xfrm>
            <a:off x="5247310" y="3406045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i="1" dirty="0"/>
              <a:t>Approval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4C11B89-23D1-C96D-EF51-8028D8B89C3B}"/>
              </a:ext>
            </a:extLst>
          </p:cNvPr>
          <p:cNvSpPr/>
          <p:nvPr/>
        </p:nvSpPr>
        <p:spPr>
          <a:xfrm>
            <a:off x="6336907" y="3406045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Owner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29F234F-4CCA-094E-535B-EA59C98F43A5}"/>
              </a:ext>
            </a:extLst>
          </p:cNvPr>
          <p:cNvSpPr/>
          <p:nvPr/>
        </p:nvSpPr>
        <p:spPr>
          <a:xfrm>
            <a:off x="7422147" y="3406045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Spender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C66B4F9-F7FF-37D9-3FDB-B3A55233E6D5}"/>
              </a:ext>
            </a:extLst>
          </p:cNvPr>
          <p:cNvSpPr/>
          <p:nvPr/>
        </p:nvSpPr>
        <p:spPr>
          <a:xfrm>
            <a:off x="8511744" y="3406045"/>
            <a:ext cx="1089597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i="1" dirty="0"/>
              <a:t>n/a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2B24014-6932-2D21-E31F-90C2FD6F8971}"/>
              </a:ext>
            </a:extLst>
          </p:cNvPr>
          <p:cNvSpPr/>
          <p:nvPr/>
        </p:nvSpPr>
        <p:spPr>
          <a:xfrm>
            <a:off x="9596983" y="3406045"/>
            <a:ext cx="17568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Value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311033B-A79C-E5FA-2ACE-4B4884BBED30}"/>
              </a:ext>
            </a:extLst>
          </p:cNvPr>
          <p:cNvCxnSpPr/>
          <p:nvPr/>
        </p:nvCxnSpPr>
        <p:spPr>
          <a:xfrm>
            <a:off x="3185652" y="4707108"/>
            <a:ext cx="5604387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F4B635B-D809-5994-8DE4-9937205C6E2E}"/>
              </a:ext>
            </a:extLst>
          </p:cNvPr>
          <p:cNvSpPr txBox="1"/>
          <p:nvPr/>
        </p:nvSpPr>
        <p:spPr>
          <a:xfrm>
            <a:off x="3928133" y="4245442"/>
            <a:ext cx="422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dirty="0"/>
              <a:t>eth_getLogs(address/topic)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1D1D94B-DBA7-A9D1-8CAB-3682BB299D35}"/>
              </a:ext>
            </a:extLst>
          </p:cNvPr>
          <p:cNvCxnSpPr/>
          <p:nvPr/>
        </p:nvCxnSpPr>
        <p:spPr>
          <a:xfrm flipH="1">
            <a:off x="3185652" y="6044911"/>
            <a:ext cx="5604387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33D28B6-02A1-2DB6-F963-98C93C9A3CB1}"/>
              </a:ext>
            </a:extLst>
          </p:cNvPr>
          <p:cNvCxnSpPr/>
          <p:nvPr/>
        </p:nvCxnSpPr>
        <p:spPr>
          <a:xfrm flipH="1">
            <a:off x="3185652" y="5103133"/>
            <a:ext cx="5604387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Cloud 63">
            <a:extLst>
              <a:ext uri="{FF2B5EF4-FFF2-40B4-BE49-F238E27FC236}">
                <a16:creationId xmlns:a16="http://schemas.microsoft.com/office/drawing/2014/main" id="{4D4C6D20-AC49-5588-DC41-96EC5630358C}"/>
              </a:ext>
            </a:extLst>
          </p:cNvPr>
          <p:cNvSpPr/>
          <p:nvPr/>
        </p:nvSpPr>
        <p:spPr>
          <a:xfrm>
            <a:off x="8463115" y="4492774"/>
            <a:ext cx="2986875" cy="162780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2800" dirty="0"/>
              <a:t>Web3 API provider</a:t>
            </a:r>
          </a:p>
        </p:txBody>
      </p:sp>
      <p:sp>
        <p:nvSpPr>
          <p:cNvPr id="82" name="Hexagon 81">
            <a:extLst>
              <a:ext uri="{FF2B5EF4-FFF2-40B4-BE49-F238E27FC236}">
                <a16:creationId xmlns:a16="http://schemas.microsoft.com/office/drawing/2014/main" id="{2622E641-A8D0-6E27-13A2-4D763CE07EEC}"/>
              </a:ext>
            </a:extLst>
          </p:cNvPr>
          <p:cNvSpPr/>
          <p:nvPr/>
        </p:nvSpPr>
        <p:spPr>
          <a:xfrm>
            <a:off x="4141699" y="4897213"/>
            <a:ext cx="1259432" cy="45148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Log 1</a:t>
            </a:r>
          </a:p>
        </p:txBody>
      </p:sp>
      <p:sp>
        <p:nvSpPr>
          <p:cNvPr id="83" name="Hexagon 82">
            <a:extLst>
              <a:ext uri="{FF2B5EF4-FFF2-40B4-BE49-F238E27FC236}">
                <a16:creationId xmlns:a16="http://schemas.microsoft.com/office/drawing/2014/main" id="{F0ED1156-9D49-16F1-501F-EA4956E7FD5F}"/>
              </a:ext>
            </a:extLst>
          </p:cNvPr>
          <p:cNvSpPr/>
          <p:nvPr/>
        </p:nvSpPr>
        <p:spPr>
          <a:xfrm>
            <a:off x="5401131" y="4897213"/>
            <a:ext cx="1259432" cy="45148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Log 2</a:t>
            </a:r>
          </a:p>
        </p:txBody>
      </p:sp>
      <p:sp>
        <p:nvSpPr>
          <p:cNvPr id="84" name="Hexagon 83">
            <a:extLst>
              <a:ext uri="{FF2B5EF4-FFF2-40B4-BE49-F238E27FC236}">
                <a16:creationId xmlns:a16="http://schemas.microsoft.com/office/drawing/2014/main" id="{903B0F18-ADCB-594A-B37B-59713E056CD6}"/>
              </a:ext>
            </a:extLst>
          </p:cNvPr>
          <p:cNvSpPr/>
          <p:nvPr/>
        </p:nvSpPr>
        <p:spPr>
          <a:xfrm>
            <a:off x="6660458" y="4897213"/>
            <a:ext cx="1259432" cy="45148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Log 3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FF4A92A-0741-1D95-DB42-80EFE32544B2}"/>
              </a:ext>
            </a:extLst>
          </p:cNvPr>
          <p:cNvCxnSpPr/>
          <p:nvPr/>
        </p:nvCxnSpPr>
        <p:spPr>
          <a:xfrm>
            <a:off x="3185652" y="5610871"/>
            <a:ext cx="5326092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452DA751-D804-B04E-38E2-93AA115A49BA}"/>
              </a:ext>
            </a:extLst>
          </p:cNvPr>
          <p:cNvSpPr txBox="1"/>
          <p:nvPr/>
        </p:nvSpPr>
        <p:spPr>
          <a:xfrm>
            <a:off x="3728886" y="5610871"/>
            <a:ext cx="4468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dirty="0"/>
              <a:t>Fetch corersponding tx / receipt</a:t>
            </a:r>
          </a:p>
        </p:txBody>
      </p:sp>
    </p:spTree>
    <p:extLst>
      <p:ext uri="{BB962C8B-B14F-4D97-AF65-F5344CB8AC3E}">
        <p14:creationId xmlns:p14="http://schemas.microsoft.com/office/powerpoint/2010/main" val="4049574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B20B1D-C406-B493-8A33-87A7DBF4C6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D724B-36A3-CA92-3FF3-94D920973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History (withholding mitigation)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DD10331-DBF4-B0BC-45B1-F7FFE91EB0E7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CD4BA5-3664-66A0-E665-C2A2ECB9133F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794323-0B36-315D-9E78-AF03BA1F796A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EF2B60-BD82-E844-FD69-8D72B64E8448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7614E2C-65B3-B94A-178F-0EB2B00303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AF2457C-B19C-F0FD-5CCB-EA3BD5E170B8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A0B70B-4573-DD86-B344-9F701131225E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CFCCC83-B41C-2122-92CD-C465A4501F44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56041E-B7BD-4EF9-8C7C-B4FBD9B3E237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AC1E5C-58C7-DB83-89BF-B16C77B8B74A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257EB0-DE9B-92C7-0D6B-E474E469E029}"/>
              </a:ext>
            </a:extLst>
          </p:cNvPr>
          <p:cNvSpPr/>
          <p:nvPr/>
        </p:nvSpPr>
        <p:spPr>
          <a:xfrm>
            <a:off x="3816430" y="1985547"/>
            <a:ext cx="1434734" cy="5393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Contract address</a:t>
            </a:r>
            <a:endParaRPr lang="en-CH" b="1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A2F531F-5583-EF31-DF76-365625E89AC4}"/>
              </a:ext>
            </a:extLst>
          </p:cNvPr>
          <p:cNvGrpSpPr/>
          <p:nvPr/>
        </p:nvGrpSpPr>
        <p:grpSpPr>
          <a:xfrm>
            <a:off x="5247310" y="1985548"/>
            <a:ext cx="6106489" cy="539304"/>
            <a:chOff x="5247311" y="2781288"/>
            <a:chExt cx="5400414" cy="53930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E3AA1E3-F0A1-5D41-5164-115FFDB6CF7D}"/>
                </a:ext>
              </a:extLst>
            </p:cNvPr>
            <p:cNvSpPr/>
            <p:nvPr/>
          </p:nvSpPr>
          <p:spPr>
            <a:xfrm>
              <a:off x="5247311" y="2781288"/>
              <a:ext cx="963610" cy="53930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Topic 0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77639E4-7C5E-D759-C5A0-B8DDB710B58C}"/>
                </a:ext>
              </a:extLst>
            </p:cNvPr>
            <p:cNvSpPr/>
            <p:nvPr/>
          </p:nvSpPr>
          <p:spPr>
            <a:xfrm>
              <a:off x="6210921" y="2781288"/>
              <a:ext cx="963610" cy="53930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Topic 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01D3714-91AB-677F-74D9-A406A588ACB9}"/>
                </a:ext>
              </a:extLst>
            </p:cNvPr>
            <p:cNvSpPr/>
            <p:nvPr/>
          </p:nvSpPr>
          <p:spPr>
            <a:xfrm>
              <a:off x="7170678" y="2781288"/>
              <a:ext cx="963610" cy="53930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Topic 2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F0BDA41-D35E-C287-06B2-80064509DFDE}"/>
                </a:ext>
              </a:extLst>
            </p:cNvPr>
            <p:cNvSpPr/>
            <p:nvPr/>
          </p:nvSpPr>
          <p:spPr>
            <a:xfrm>
              <a:off x="8134288" y="2781288"/>
              <a:ext cx="963610" cy="53930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Topic 3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935A45D-34DD-094D-C696-66DC73D51F5C}"/>
                </a:ext>
              </a:extLst>
            </p:cNvPr>
            <p:cNvSpPr/>
            <p:nvPr/>
          </p:nvSpPr>
          <p:spPr>
            <a:xfrm>
              <a:off x="9094044" y="2781288"/>
              <a:ext cx="1553681" cy="53930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Data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33B66F76-F3EA-3C93-F1F7-6FC73217891F}"/>
              </a:ext>
            </a:extLst>
          </p:cNvPr>
          <p:cNvSpPr/>
          <p:nvPr/>
        </p:nvSpPr>
        <p:spPr>
          <a:xfrm>
            <a:off x="3816430" y="2782708"/>
            <a:ext cx="1434734" cy="5393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USDC</a:t>
            </a:r>
            <a:endParaRPr lang="en-CH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27C77E-CD25-F36E-B99C-0E8D4838BF4F}"/>
              </a:ext>
            </a:extLst>
          </p:cNvPr>
          <p:cNvSpPr/>
          <p:nvPr/>
        </p:nvSpPr>
        <p:spPr>
          <a:xfrm>
            <a:off x="5247310" y="2782709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i="1" dirty="0"/>
              <a:t>Transfer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8AE0486-35F7-3723-6C18-A995BDAFE8FA}"/>
              </a:ext>
            </a:extLst>
          </p:cNvPr>
          <p:cNvSpPr/>
          <p:nvPr/>
        </p:nvSpPr>
        <p:spPr>
          <a:xfrm>
            <a:off x="6336907" y="2782709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From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5D06AE7-3359-CD75-6535-C94FB3858CBC}"/>
              </a:ext>
            </a:extLst>
          </p:cNvPr>
          <p:cNvSpPr/>
          <p:nvPr/>
        </p:nvSpPr>
        <p:spPr>
          <a:xfrm>
            <a:off x="7422147" y="2782709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To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D9ED250-851A-3EDB-178F-771C2C0211A9}"/>
              </a:ext>
            </a:extLst>
          </p:cNvPr>
          <p:cNvSpPr/>
          <p:nvPr/>
        </p:nvSpPr>
        <p:spPr>
          <a:xfrm>
            <a:off x="8511744" y="2782709"/>
            <a:ext cx="1089597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i="1" dirty="0"/>
              <a:t>n/a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C663D10-FF02-8A05-E011-0210A32A00F1}"/>
              </a:ext>
            </a:extLst>
          </p:cNvPr>
          <p:cNvSpPr/>
          <p:nvPr/>
        </p:nvSpPr>
        <p:spPr>
          <a:xfrm>
            <a:off x="9596983" y="2782709"/>
            <a:ext cx="17568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Value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648078-F1DA-5DF6-84B0-F23AE09A4916}"/>
              </a:ext>
            </a:extLst>
          </p:cNvPr>
          <p:cNvSpPr/>
          <p:nvPr/>
        </p:nvSpPr>
        <p:spPr>
          <a:xfrm>
            <a:off x="3816430" y="3406044"/>
            <a:ext cx="1434734" cy="5393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USDC</a:t>
            </a:r>
            <a:endParaRPr lang="en-CH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0B50162-B46A-1071-77E4-9D18D5E23EFC}"/>
              </a:ext>
            </a:extLst>
          </p:cNvPr>
          <p:cNvSpPr/>
          <p:nvPr/>
        </p:nvSpPr>
        <p:spPr>
          <a:xfrm>
            <a:off x="5247310" y="3406045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i="1" dirty="0"/>
              <a:t>Approval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E8C6E6C-3114-ADE6-0F37-22ABB7CAD8B4}"/>
              </a:ext>
            </a:extLst>
          </p:cNvPr>
          <p:cNvSpPr/>
          <p:nvPr/>
        </p:nvSpPr>
        <p:spPr>
          <a:xfrm>
            <a:off x="6336907" y="3406045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Owner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25C82AA-1E46-B56D-8451-8FCDC31EC210}"/>
              </a:ext>
            </a:extLst>
          </p:cNvPr>
          <p:cNvSpPr/>
          <p:nvPr/>
        </p:nvSpPr>
        <p:spPr>
          <a:xfrm>
            <a:off x="7422147" y="3406045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Spender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0BC24D4-117F-41E2-16C1-DDC132B5430B}"/>
              </a:ext>
            </a:extLst>
          </p:cNvPr>
          <p:cNvSpPr/>
          <p:nvPr/>
        </p:nvSpPr>
        <p:spPr>
          <a:xfrm>
            <a:off x="8511744" y="3406045"/>
            <a:ext cx="1089597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i="1" dirty="0"/>
              <a:t>n/a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3D9BA13-2160-EE3F-05FA-806686DCAA74}"/>
              </a:ext>
            </a:extLst>
          </p:cNvPr>
          <p:cNvSpPr/>
          <p:nvPr/>
        </p:nvSpPr>
        <p:spPr>
          <a:xfrm>
            <a:off x="9596983" y="3406045"/>
            <a:ext cx="17568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Value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CE85340-E058-9BA5-099C-7DA456F4C94D}"/>
              </a:ext>
            </a:extLst>
          </p:cNvPr>
          <p:cNvSpPr/>
          <p:nvPr/>
        </p:nvSpPr>
        <p:spPr>
          <a:xfrm>
            <a:off x="3816430" y="4333149"/>
            <a:ext cx="1430880" cy="14308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3258512-AE90-4370-5E0D-6D9F19E0A7DA}"/>
              </a:ext>
            </a:extLst>
          </p:cNvPr>
          <p:cNvSpPr txBox="1"/>
          <p:nvPr/>
        </p:nvSpPr>
        <p:spPr>
          <a:xfrm>
            <a:off x="3816430" y="5764029"/>
            <a:ext cx="14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Block #200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EA80F0D-C4F9-1F68-F9E6-AC4206E4D298}"/>
              </a:ext>
            </a:extLst>
          </p:cNvPr>
          <p:cNvSpPr/>
          <p:nvPr/>
        </p:nvSpPr>
        <p:spPr>
          <a:xfrm>
            <a:off x="3816430" y="4793513"/>
            <a:ext cx="1430879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Logs Bloom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F9188B3-9345-C685-4DEF-DA9B2507C4EC}"/>
              </a:ext>
            </a:extLst>
          </p:cNvPr>
          <p:cNvSpPr/>
          <p:nvPr/>
        </p:nvSpPr>
        <p:spPr>
          <a:xfrm>
            <a:off x="5991266" y="4333149"/>
            <a:ext cx="1430880" cy="14308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9995013-D9A5-42E1-31DB-3D4DA021FD29}"/>
              </a:ext>
            </a:extLst>
          </p:cNvPr>
          <p:cNvSpPr txBox="1"/>
          <p:nvPr/>
        </p:nvSpPr>
        <p:spPr>
          <a:xfrm>
            <a:off x="5991266" y="5764029"/>
            <a:ext cx="14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Block #201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8B4CC1E-11CC-3BDB-9FBE-E0D14DD72391}"/>
              </a:ext>
            </a:extLst>
          </p:cNvPr>
          <p:cNvSpPr/>
          <p:nvPr/>
        </p:nvSpPr>
        <p:spPr>
          <a:xfrm>
            <a:off x="5991266" y="4793513"/>
            <a:ext cx="1430879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Logs Bloom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C3F0885-C60D-3C3B-137C-7C50F927BEEC}"/>
              </a:ext>
            </a:extLst>
          </p:cNvPr>
          <p:cNvSpPr/>
          <p:nvPr/>
        </p:nvSpPr>
        <p:spPr>
          <a:xfrm>
            <a:off x="8166103" y="4333149"/>
            <a:ext cx="1430880" cy="14308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2C8EA69-000C-A789-5DD2-6C7304E50E3E}"/>
              </a:ext>
            </a:extLst>
          </p:cNvPr>
          <p:cNvSpPr txBox="1"/>
          <p:nvPr/>
        </p:nvSpPr>
        <p:spPr>
          <a:xfrm>
            <a:off x="8166103" y="5764029"/>
            <a:ext cx="14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Block #202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FC62373-A8BF-5B91-BC35-12C531677E82}"/>
              </a:ext>
            </a:extLst>
          </p:cNvPr>
          <p:cNvCxnSpPr>
            <a:stCxn id="37" idx="1"/>
            <a:endCxn id="34" idx="3"/>
          </p:cNvCxnSpPr>
          <p:nvPr/>
        </p:nvCxnSpPr>
        <p:spPr>
          <a:xfrm flipH="1">
            <a:off x="5247309" y="5063165"/>
            <a:ext cx="743957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F40CF05-C2C2-2FA7-B71D-9D8A700CC16A}"/>
              </a:ext>
            </a:extLst>
          </p:cNvPr>
          <p:cNvCxnSpPr/>
          <p:nvPr/>
        </p:nvCxnSpPr>
        <p:spPr>
          <a:xfrm flipH="1">
            <a:off x="7422146" y="5077913"/>
            <a:ext cx="743957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Cloud Callout 59">
            <a:extLst>
              <a:ext uri="{FF2B5EF4-FFF2-40B4-BE49-F238E27FC236}">
                <a16:creationId xmlns:a16="http://schemas.microsoft.com/office/drawing/2014/main" id="{B3B2D2BC-9732-D138-D52D-BADD2B1DD05F}"/>
              </a:ext>
            </a:extLst>
          </p:cNvPr>
          <p:cNvSpPr/>
          <p:nvPr/>
        </p:nvSpPr>
        <p:spPr>
          <a:xfrm>
            <a:off x="10058399" y="4810857"/>
            <a:ext cx="2047577" cy="1026865"/>
          </a:xfrm>
          <a:prstGeom prst="cloudCallout">
            <a:avLst>
              <a:gd name="adj1" fmla="val -68502"/>
              <a:gd name="adj2" fmla="val -2252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lots of false positives</a:t>
            </a:r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5D0E03B4-A4C5-22F8-329D-F5A5BE4427C7}"/>
              </a:ext>
            </a:extLst>
          </p:cNvPr>
          <p:cNvSpPr/>
          <p:nvPr/>
        </p:nvSpPr>
        <p:spPr>
          <a:xfrm>
            <a:off x="3834581" y="3952568"/>
            <a:ext cx="7521677" cy="840658"/>
          </a:xfrm>
          <a:custGeom>
            <a:avLst/>
            <a:gdLst>
              <a:gd name="connsiteX0" fmla="*/ 0 w 7521677"/>
              <a:gd name="connsiteY0" fmla="*/ 0 h 840658"/>
              <a:gd name="connsiteX1" fmla="*/ 4321277 w 7521677"/>
              <a:gd name="connsiteY1" fmla="*/ 840658 h 840658"/>
              <a:gd name="connsiteX2" fmla="*/ 5751871 w 7521677"/>
              <a:gd name="connsiteY2" fmla="*/ 840658 h 840658"/>
              <a:gd name="connsiteX3" fmla="*/ 7521677 w 7521677"/>
              <a:gd name="connsiteY3" fmla="*/ 14748 h 840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21677" h="840658">
                <a:moveTo>
                  <a:pt x="0" y="0"/>
                </a:moveTo>
                <a:lnTo>
                  <a:pt x="4321277" y="840658"/>
                </a:lnTo>
                <a:lnTo>
                  <a:pt x="5751871" y="840658"/>
                </a:lnTo>
                <a:lnTo>
                  <a:pt x="7521677" y="14748"/>
                </a:lnTo>
              </a:path>
            </a:pathLst>
          </a:custGeom>
          <a:gradFill>
            <a:gsLst>
              <a:gs pos="20000">
                <a:schemeClr val="accent5">
                  <a:lumMod val="40000"/>
                  <a:lumOff val="60000"/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1AD9531-C386-F98B-F109-34BE0C0DEFBB}"/>
              </a:ext>
            </a:extLst>
          </p:cNvPr>
          <p:cNvSpPr/>
          <p:nvPr/>
        </p:nvSpPr>
        <p:spPr>
          <a:xfrm>
            <a:off x="8166103" y="4793513"/>
            <a:ext cx="1430879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Logs Bloom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5A9F443-766E-E2FA-CC7C-53426899A1EE}"/>
              </a:ext>
            </a:extLst>
          </p:cNvPr>
          <p:cNvSpPr txBox="1"/>
          <p:nvPr/>
        </p:nvSpPr>
        <p:spPr>
          <a:xfrm>
            <a:off x="3727937" y="6268065"/>
            <a:ext cx="7246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Get </a:t>
            </a:r>
            <a:r>
              <a:rPr lang="en-CH" b="1" i="1" dirty="0"/>
              <a:t>all</a:t>
            </a:r>
            <a:r>
              <a:rPr lang="en-CH" b="1" dirty="0"/>
              <a:t> block headers, check Bloom, get </a:t>
            </a:r>
            <a:r>
              <a:rPr lang="en-CH" b="1" i="1" dirty="0"/>
              <a:t>all</a:t>
            </a:r>
            <a:r>
              <a:rPr lang="en-CH" b="1" dirty="0"/>
              <a:t> transactions / receipts…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23B86B9-7161-E269-30B9-2CC463CF57CD}"/>
              </a:ext>
            </a:extLst>
          </p:cNvPr>
          <p:cNvSpPr txBox="1"/>
          <p:nvPr/>
        </p:nvSpPr>
        <p:spPr>
          <a:xfrm>
            <a:off x="3314982" y="6231265"/>
            <a:ext cx="412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⚠️</a:t>
            </a:r>
          </a:p>
        </p:txBody>
      </p:sp>
    </p:spTree>
    <p:extLst>
      <p:ext uri="{BB962C8B-B14F-4D97-AF65-F5344CB8AC3E}">
        <p14:creationId xmlns:p14="http://schemas.microsoft.com/office/powerpoint/2010/main" val="3951418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221B2A-463A-D26C-CAE3-AF76F86B2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8E9F5-9D17-A238-2324-5D193DCFF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Wallet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D0EF38-B64B-F690-8DDC-56E294579F08}"/>
              </a:ext>
            </a:extLst>
          </p:cNvPr>
          <p:cNvSpPr/>
          <p:nvPr/>
        </p:nvSpPr>
        <p:spPr>
          <a:xfrm>
            <a:off x="838200" y="1883415"/>
            <a:ext cx="9746226" cy="780993"/>
          </a:xfrm>
          <a:prstGeom prst="rect">
            <a:avLst/>
          </a:prstGeom>
          <a:gradFill>
            <a:gsLst>
              <a:gs pos="20000">
                <a:schemeClr val="accent1">
                  <a:alpha val="50000"/>
                </a:schemeClr>
              </a:gs>
              <a:gs pos="32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04CE7D-C032-191A-83C4-D0DA263C5CA0}"/>
              </a:ext>
            </a:extLst>
          </p:cNvPr>
          <p:cNvSpPr/>
          <p:nvPr/>
        </p:nvSpPr>
        <p:spPr>
          <a:xfrm>
            <a:off x="838200" y="2655903"/>
            <a:ext cx="9746226" cy="1444149"/>
          </a:xfrm>
          <a:prstGeom prst="rect">
            <a:avLst/>
          </a:prstGeom>
          <a:gradFill>
            <a:gsLst>
              <a:gs pos="20000">
                <a:schemeClr val="accent2">
                  <a:alpha val="50000"/>
                </a:schemeClr>
              </a:gs>
              <a:gs pos="32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AD470FE-07A0-D841-EF5E-9C3C49286F8C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0C4882-0F61-603C-4D95-02C86BDC691C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F4A118-F678-9FE8-CAD6-06BFAC735ED1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9C05D2-239D-BDBC-7EA2-49D26833BDBA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23B8B45-87B1-A4E2-8ED8-065D76E933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F6DF209-B4D0-526C-7DB1-28D290786D4F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78DD9D-D922-8D09-10A7-95E90D58616A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40D87E-77E8-887F-43B0-1B31742D597F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1686B50-80B1-8B5D-7D54-85E5252D0467}"/>
              </a:ext>
            </a:extLst>
          </p:cNvPr>
          <p:cNvSpPr txBox="1"/>
          <p:nvPr/>
        </p:nvSpPr>
        <p:spPr>
          <a:xfrm>
            <a:off x="3935358" y="4214823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History</a:t>
            </a:r>
          </a:p>
          <a:p>
            <a:r>
              <a:rPr lang="en-CH" sz="2000" dirty="0"/>
              <a:t>Transaction details</a:t>
            </a:r>
          </a:p>
          <a:p>
            <a:r>
              <a:rPr lang="en-CH" sz="2000" dirty="0"/>
              <a:t>Fees &amp; gas usage</a:t>
            </a:r>
          </a:p>
          <a:p>
            <a:r>
              <a:rPr lang="en-CH" sz="2000" dirty="0"/>
              <a:t>Staking operations &amp; rewards</a:t>
            </a:r>
          </a:p>
          <a:p>
            <a:r>
              <a:rPr lang="en-CH" sz="2000" dirty="0"/>
              <a:t>No missing entries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F7F44E-4757-AFEF-ECBB-4517A471C8EB}"/>
              </a:ext>
            </a:extLst>
          </p:cNvPr>
          <p:cNvSpPr txBox="1"/>
          <p:nvPr/>
        </p:nvSpPr>
        <p:spPr>
          <a:xfrm>
            <a:off x="3935358" y="2664408"/>
            <a:ext cx="640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Tokens / NFTs</a:t>
            </a:r>
          </a:p>
          <a:p>
            <a:r>
              <a:rPr lang="en-CH" sz="2000" dirty="0"/>
              <a:t>Metadata</a:t>
            </a:r>
          </a:p>
          <a:p>
            <a:r>
              <a:rPr lang="en-CH" sz="2000" dirty="0"/>
              <a:t>Balances &amp; allowances</a:t>
            </a:r>
          </a:p>
          <a:p>
            <a:r>
              <a:rPr lang="en-CH" sz="2000" dirty="0"/>
              <a:t>Exchange rates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AB24276-76CE-D978-3173-7AEBED6AC96B}"/>
              </a:ext>
            </a:extLst>
          </p:cNvPr>
          <p:cNvSpPr txBox="1"/>
          <p:nvPr/>
        </p:nvSpPr>
        <p:spPr>
          <a:xfrm>
            <a:off x="3935358" y="1985547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ETH balance</a:t>
            </a:r>
            <a:endParaRPr lang="en-CH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E36533-BE99-F268-54AA-5017A7840CF8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Cloud Callout 8">
            <a:extLst>
              <a:ext uri="{FF2B5EF4-FFF2-40B4-BE49-F238E27FC236}">
                <a16:creationId xmlns:a16="http://schemas.microsoft.com/office/drawing/2014/main" id="{092EBDD5-8EDD-B107-92E0-5A968ED05660}"/>
              </a:ext>
            </a:extLst>
          </p:cNvPr>
          <p:cNvSpPr/>
          <p:nvPr/>
        </p:nvSpPr>
        <p:spPr>
          <a:xfrm>
            <a:off x="6400800" y="888851"/>
            <a:ext cx="1371600" cy="1026865"/>
          </a:xfrm>
          <a:prstGeom prst="cloudCallout">
            <a:avLst>
              <a:gd name="adj1" fmla="val -67854"/>
              <a:gd name="adj2" fmla="val 6221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875C24-81A0-CC5A-C694-C1CD809D9CF8}"/>
              </a:ext>
            </a:extLst>
          </p:cNvPr>
          <p:cNvSpPr txBox="1"/>
          <p:nvPr/>
        </p:nvSpPr>
        <p:spPr>
          <a:xfrm>
            <a:off x="6709285" y="1151252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🥰</a:t>
            </a:r>
          </a:p>
        </p:txBody>
      </p:sp>
      <p:sp>
        <p:nvSpPr>
          <p:cNvPr id="13" name="Cloud Callout 12">
            <a:extLst>
              <a:ext uri="{FF2B5EF4-FFF2-40B4-BE49-F238E27FC236}">
                <a16:creationId xmlns:a16="http://schemas.microsoft.com/office/drawing/2014/main" id="{58CC804E-065D-8119-7194-E8E99E7E3820}"/>
              </a:ext>
            </a:extLst>
          </p:cNvPr>
          <p:cNvSpPr/>
          <p:nvPr/>
        </p:nvSpPr>
        <p:spPr>
          <a:xfrm>
            <a:off x="6932972" y="4195469"/>
            <a:ext cx="1371600" cy="1026865"/>
          </a:xfrm>
          <a:prstGeom prst="cloudCallout">
            <a:avLst>
              <a:gd name="adj1" fmla="val -91510"/>
              <a:gd name="adj2" fmla="val 907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373C44-E916-C809-1443-E4D069644405}"/>
              </a:ext>
            </a:extLst>
          </p:cNvPr>
          <p:cNvSpPr txBox="1"/>
          <p:nvPr/>
        </p:nvSpPr>
        <p:spPr>
          <a:xfrm>
            <a:off x="7241457" y="4457870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🤯</a:t>
            </a:r>
          </a:p>
        </p:txBody>
      </p:sp>
      <p:sp>
        <p:nvSpPr>
          <p:cNvPr id="27" name="Cloud Callout 26">
            <a:extLst>
              <a:ext uri="{FF2B5EF4-FFF2-40B4-BE49-F238E27FC236}">
                <a16:creationId xmlns:a16="http://schemas.microsoft.com/office/drawing/2014/main" id="{C1885D53-A925-4217-B29A-323AB8B18FD7}"/>
              </a:ext>
            </a:extLst>
          </p:cNvPr>
          <p:cNvSpPr/>
          <p:nvPr/>
        </p:nvSpPr>
        <p:spPr>
          <a:xfrm>
            <a:off x="6902543" y="5197444"/>
            <a:ext cx="4451257" cy="1640651"/>
          </a:xfrm>
          <a:prstGeom prst="cloudCallout">
            <a:avLst>
              <a:gd name="adj1" fmla="val -64841"/>
              <a:gd name="adj2" fmla="val -1337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091C21-A4D3-0901-80EB-615B5359D354}"/>
              </a:ext>
            </a:extLst>
          </p:cNvPr>
          <p:cNvSpPr txBox="1"/>
          <p:nvPr/>
        </p:nvSpPr>
        <p:spPr>
          <a:xfrm>
            <a:off x="7504766" y="5479080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😡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50AE77-7405-1EC3-4C0F-D43CEB093221}"/>
              </a:ext>
            </a:extLst>
          </p:cNvPr>
          <p:cNvSpPr txBox="1"/>
          <p:nvPr/>
        </p:nvSpPr>
        <p:spPr>
          <a:xfrm>
            <a:off x="8106989" y="5535696"/>
            <a:ext cx="2944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dirty="0"/>
              <a:t>Terribly inefficient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709F3F-A35B-B0E8-437A-ACC4FE04F3D4}"/>
              </a:ext>
            </a:extLst>
          </p:cNvPr>
          <p:cNvSpPr txBox="1"/>
          <p:nvPr/>
        </p:nvSpPr>
        <p:spPr>
          <a:xfrm>
            <a:off x="7504766" y="6025091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🚫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F7B57E5-3A9C-7D2E-4B18-52F082044E47}"/>
              </a:ext>
            </a:extLst>
          </p:cNvPr>
          <p:cNvSpPr txBox="1"/>
          <p:nvPr/>
        </p:nvSpPr>
        <p:spPr>
          <a:xfrm>
            <a:off x="8106989" y="6024164"/>
            <a:ext cx="2944754" cy="594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CH" sz="2000" dirty="0"/>
              <a:t>ETH transfers</a:t>
            </a:r>
          </a:p>
          <a:p>
            <a:pPr>
              <a:lnSpc>
                <a:spcPct val="80000"/>
              </a:lnSpc>
            </a:pPr>
            <a:r>
              <a:rPr lang="en-CH" sz="2000" dirty="0"/>
              <a:t>from smart contracts</a:t>
            </a:r>
          </a:p>
        </p:txBody>
      </p:sp>
      <p:sp>
        <p:nvSpPr>
          <p:cNvPr id="43" name="Cloud Callout 42">
            <a:extLst>
              <a:ext uri="{FF2B5EF4-FFF2-40B4-BE49-F238E27FC236}">
                <a16:creationId xmlns:a16="http://schemas.microsoft.com/office/drawing/2014/main" id="{9E3C3120-1FA6-54D3-A5FC-9C916942B1A7}"/>
              </a:ext>
            </a:extLst>
          </p:cNvPr>
          <p:cNvSpPr/>
          <p:nvPr/>
        </p:nvSpPr>
        <p:spPr>
          <a:xfrm>
            <a:off x="6785488" y="2586968"/>
            <a:ext cx="4733002" cy="1386278"/>
          </a:xfrm>
          <a:prstGeom prst="cloudCallout">
            <a:avLst>
              <a:gd name="adj1" fmla="val -58215"/>
              <a:gd name="adj2" fmla="val -2353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814C1C3-64FE-4D62-A761-6DA80A506C45}"/>
              </a:ext>
            </a:extLst>
          </p:cNvPr>
          <p:cNvSpPr txBox="1"/>
          <p:nvPr/>
        </p:nvSpPr>
        <p:spPr>
          <a:xfrm>
            <a:off x="7387711" y="2986291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🫤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FEF6DA4-0E39-43F8-42FA-11FA3AEF8AF8}"/>
              </a:ext>
            </a:extLst>
          </p:cNvPr>
          <p:cNvSpPr txBox="1"/>
          <p:nvPr/>
        </p:nvSpPr>
        <p:spPr>
          <a:xfrm>
            <a:off x="7989933" y="2886631"/>
            <a:ext cx="32468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dirty="0"/>
              <a:t>Access lists are best effort</a:t>
            </a:r>
          </a:p>
          <a:p>
            <a:r>
              <a:rPr lang="en-CH" sz="2000" dirty="0"/>
              <a:t>Lots of round trips</a:t>
            </a:r>
          </a:p>
        </p:txBody>
      </p:sp>
    </p:spTree>
    <p:extLst>
      <p:ext uri="{BB962C8B-B14F-4D97-AF65-F5344CB8AC3E}">
        <p14:creationId xmlns:p14="http://schemas.microsoft.com/office/powerpoint/2010/main" val="18478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A72A92-4B30-2C1D-7E8C-6A18A4419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45DEE-F4A7-0F63-9BA9-564B9A3F6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EIP-7708: ETH transfers emit a log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4D597B1-5D8E-F264-B0BA-B037A4FB3865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FBACCB-B2F6-BEFA-AEAB-29E5530439F8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2FFEA3-B333-F37D-B2AF-8196FE8986EC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FEBF79-07B2-6C05-33A9-3D2117EDD87F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7F5D016-7599-E3C8-40FE-258A75001D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929095A-B8DB-D5EF-F459-140D09364572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BB78DD-0073-8A5B-3ACA-F141BA52189C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5423C4-30E7-5628-D67D-E3B218772947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0CDB8A-DDB7-F7E0-CC47-E3ED9E778082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85CF2D-143D-0A01-B84B-1DB1F3C04DC2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E60E84-074F-5E1F-43FD-E2D800E4A224}"/>
              </a:ext>
            </a:extLst>
          </p:cNvPr>
          <p:cNvSpPr/>
          <p:nvPr/>
        </p:nvSpPr>
        <p:spPr>
          <a:xfrm>
            <a:off x="3816430" y="1985547"/>
            <a:ext cx="1434734" cy="5393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Contract address</a:t>
            </a:r>
            <a:endParaRPr lang="en-CH" b="1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CFE4C56-70D9-ECE5-F3E2-305A1A94A3C3}"/>
              </a:ext>
            </a:extLst>
          </p:cNvPr>
          <p:cNvGrpSpPr/>
          <p:nvPr/>
        </p:nvGrpSpPr>
        <p:grpSpPr>
          <a:xfrm>
            <a:off x="5247310" y="1985548"/>
            <a:ext cx="6106489" cy="539304"/>
            <a:chOff x="5247311" y="2781288"/>
            <a:chExt cx="5400414" cy="53930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28BF2A1-B749-E751-BB80-B2443059BF47}"/>
                </a:ext>
              </a:extLst>
            </p:cNvPr>
            <p:cNvSpPr/>
            <p:nvPr/>
          </p:nvSpPr>
          <p:spPr>
            <a:xfrm>
              <a:off x="5247311" y="2781288"/>
              <a:ext cx="963610" cy="53930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Topic 0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F139FD2-DF36-108A-A361-09E8C62408B9}"/>
                </a:ext>
              </a:extLst>
            </p:cNvPr>
            <p:cNvSpPr/>
            <p:nvPr/>
          </p:nvSpPr>
          <p:spPr>
            <a:xfrm>
              <a:off x="6210921" y="2781288"/>
              <a:ext cx="963610" cy="53930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Topic 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E27A9A7-2EF3-3275-6D0A-78C2616EBCFE}"/>
                </a:ext>
              </a:extLst>
            </p:cNvPr>
            <p:cNvSpPr/>
            <p:nvPr/>
          </p:nvSpPr>
          <p:spPr>
            <a:xfrm>
              <a:off x="7170678" y="2781288"/>
              <a:ext cx="963610" cy="53930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Topic 2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CED9B39-35F2-3BCA-DCA0-DB8727775FCF}"/>
                </a:ext>
              </a:extLst>
            </p:cNvPr>
            <p:cNvSpPr/>
            <p:nvPr/>
          </p:nvSpPr>
          <p:spPr>
            <a:xfrm>
              <a:off x="8134288" y="2781288"/>
              <a:ext cx="963610" cy="53930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Topic 3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DB9EC23-8BBF-F294-8218-29CFE1D7ADE7}"/>
                </a:ext>
              </a:extLst>
            </p:cNvPr>
            <p:cNvSpPr/>
            <p:nvPr/>
          </p:nvSpPr>
          <p:spPr>
            <a:xfrm>
              <a:off x="9094044" y="2781288"/>
              <a:ext cx="1553681" cy="53930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Data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4F6D8322-5E25-9745-12F6-12F0BC0F3C39}"/>
              </a:ext>
            </a:extLst>
          </p:cNvPr>
          <p:cNvSpPr/>
          <p:nvPr/>
        </p:nvSpPr>
        <p:spPr>
          <a:xfrm>
            <a:off x="3816430" y="2782708"/>
            <a:ext cx="1434734" cy="5393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System</a:t>
            </a:r>
            <a:endParaRPr lang="en-CH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666F608-3165-7BD4-448E-CB4FD4C14A34}"/>
              </a:ext>
            </a:extLst>
          </p:cNvPr>
          <p:cNvSpPr/>
          <p:nvPr/>
        </p:nvSpPr>
        <p:spPr>
          <a:xfrm>
            <a:off x="5247310" y="2782709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i="1" dirty="0"/>
              <a:t>Transfer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1EE883F-5E65-EAC4-BCF0-CC257BBEAF4C}"/>
              </a:ext>
            </a:extLst>
          </p:cNvPr>
          <p:cNvSpPr/>
          <p:nvPr/>
        </p:nvSpPr>
        <p:spPr>
          <a:xfrm>
            <a:off x="6336907" y="2782709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From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A4296B8-7750-D23E-7A4C-21267B09B3AC}"/>
              </a:ext>
            </a:extLst>
          </p:cNvPr>
          <p:cNvSpPr/>
          <p:nvPr/>
        </p:nvSpPr>
        <p:spPr>
          <a:xfrm>
            <a:off x="7422147" y="2782709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To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C1A80AC-6B84-8853-A88B-70C9B8703175}"/>
              </a:ext>
            </a:extLst>
          </p:cNvPr>
          <p:cNvSpPr/>
          <p:nvPr/>
        </p:nvSpPr>
        <p:spPr>
          <a:xfrm>
            <a:off x="8511744" y="2782709"/>
            <a:ext cx="1089597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i="1" dirty="0"/>
              <a:t>n/a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6850865-E432-659E-DB4B-94A2406DD01F}"/>
              </a:ext>
            </a:extLst>
          </p:cNvPr>
          <p:cNvSpPr/>
          <p:nvPr/>
        </p:nvSpPr>
        <p:spPr>
          <a:xfrm>
            <a:off x="9596983" y="2782709"/>
            <a:ext cx="17568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Value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349149B-DC0C-6039-5B4B-FEC9C309AD12}"/>
              </a:ext>
            </a:extLst>
          </p:cNvPr>
          <p:cNvSpPr/>
          <p:nvPr/>
        </p:nvSpPr>
        <p:spPr>
          <a:xfrm>
            <a:off x="3816430" y="3406044"/>
            <a:ext cx="1434734" cy="5393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System</a:t>
            </a:r>
            <a:endParaRPr lang="en-CH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F0159A0-694F-55A4-C875-8E014B234332}"/>
              </a:ext>
            </a:extLst>
          </p:cNvPr>
          <p:cNvSpPr/>
          <p:nvPr/>
        </p:nvSpPr>
        <p:spPr>
          <a:xfrm>
            <a:off x="5247310" y="3406045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i="1" dirty="0"/>
              <a:t>Fee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75EEA93-1251-664D-5F77-C394942985F0}"/>
              </a:ext>
            </a:extLst>
          </p:cNvPr>
          <p:cNvSpPr/>
          <p:nvPr/>
        </p:nvSpPr>
        <p:spPr>
          <a:xfrm>
            <a:off x="6336907" y="3406045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From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E0B8910-C0FF-C8F1-893B-9576CD97487A}"/>
              </a:ext>
            </a:extLst>
          </p:cNvPr>
          <p:cNvSpPr/>
          <p:nvPr/>
        </p:nvSpPr>
        <p:spPr>
          <a:xfrm>
            <a:off x="7422147" y="3406045"/>
            <a:ext cx="1089597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i="1" dirty="0"/>
              <a:t>n/a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3E52725-E639-C9BE-9255-5345455F6F36}"/>
              </a:ext>
            </a:extLst>
          </p:cNvPr>
          <p:cNvSpPr/>
          <p:nvPr/>
        </p:nvSpPr>
        <p:spPr>
          <a:xfrm>
            <a:off x="8511744" y="3406045"/>
            <a:ext cx="1089597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i="1" dirty="0"/>
              <a:t>n/a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736BE0-0F40-BDFC-4CD2-B3EA8AC58BD4}"/>
              </a:ext>
            </a:extLst>
          </p:cNvPr>
          <p:cNvSpPr/>
          <p:nvPr/>
        </p:nvSpPr>
        <p:spPr>
          <a:xfrm>
            <a:off x="9596983" y="3406045"/>
            <a:ext cx="17568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C268F3-0D3A-2BC8-BEE9-E871E512D932}"/>
              </a:ext>
            </a:extLst>
          </p:cNvPr>
          <p:cNvSpPr txBox="1"/>
          <p:nvPr/>
        </p:nvSpPr>
        <p:spPr>
          <a:xfrm>
            <a:off x="3732118" y="4406570"/>
            <a:ext cx="395838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b="1" dirty="0"/>
              <a:t>Transfer log</a:t>
            </a:r>
          </a:p>
          <a:p>
            <a:r>
              <a:rPr lang="en-CH" sz="2000" dirty="0"/>
              <a:t>Transaction start</a:t>
            </a:r>
          </a:p>
          <a:p>
            <a:r>
              <a:rPr lang="en-CH" sz="2000" dirty="0"/>
              <a:t>Nonzero-value </a:t>
            </a:r>
            <a:r>
              <a:rPr lang="en-CH" sz="2000" i="1" dirty="0"/>
              <a:t>CALL</a:t>
            </a:r>
          </a:p>
          <a:p>
            <a:r>
              <a:rPr lang="en-CH" sz="2000" dirty="0"/>
              <a:t>Nonzero-value </a:t>
            </a:r>
            <a:r>
              <a:rPr lang="en-CH" sz="2000" i="1" dirty="0"/>
              <a:t>SELFDESTRUCT</a:t>
            </a:r>
            <a:endParaRPr lang="en-CH" sz="2000" dirty="0"/>
          </a:p>
          <a:p>
            <a:endParaRPr lang="en-CH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238904-19C0-E8DD-FC17-A52318DC606D}"/>
              </a:ext>
            </a:extLst>
          </p:cNvPr>
          <p:cNvSpPr txBox="1"/>
          <p:nvPr/>
        </p:nvSpPr>
        <p:spPr>
          <a:xfrm>
            <a:off x="7913934" y="4406570"/>
            <a:ext cx="2943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b="1" dirty="0"/>
              <a:t>Fee log</a:t>
            </a:r>
          </a:p>
          <a:p>
            <a:r>
              <a:rPr lang="en-CH" sz="2000" dirty="0"/>
              <a:t>Transaction end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5CACA7-AFC9-A47D-FC94-0D37EE31AD6F}"/>
              </a:ext>
            </a:extLst>
          </p:cNvPr>
          <p:cNvSpPr txBox="1"/>
          <p:nvPr/>
        </p:nvSpPr>
        <p:spPr>
          <a:xfrm>
            <a:off x="3727937" y="6268065"/>
            <a:ext cx="6502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Accurate ETH balance history is available (without local EVM)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F734A6-1699-5191-1EE7-F56D9443A458}"/>
              </a:ext>
            </a:extLst>
          </p:cNvPr>
          <p:cNvSpPr txBox="1"/>
          <p:nvPr/>
        </p:nvSpPr>
        <p:spPr>
          <a:xfrm>
            <a:off x="3251030" y="6274638"/>
            <a:ext cx="412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✅</a:t>
            </a:r>
          </a:p>
        </p:txBody>
      </p:sp>
    </p:spTree>
    <p:extLst>
      <p:ext uri="{BB962C8B-B14F-4D97-AF65-F5344CB8AC3E}">
        <p14:creationId xmlns:p14="http://schemas.microsoft.com/office/powerpoint/2010/main" val="2440663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E0E3BE-CEBF-3DEC-6D9A-54158C5B8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50AC1-5D10-78B8-0E7D-FD5E95ACC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EIP-7668: Remove bloom filters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8E810A9-F3EA-E74E-07FA-174F49AEFF8C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9D2127-6A50-6867-8729-26C2F0873759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AB8069-7475-04DD-0CED-4BAB3FE3A212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720314-E0C8-55B4-F8F1-67790A82C05B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3582E51-6ED8-05AC-379D-3394237E02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07C6F3E-C168-4CEE-0640-96226A0424BF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516B0C-EDBF-8E4A-7446-C7343461CFCB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788937-295E-F7F6-01C8-4D122D9E2D37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D15539-5B20-884B-BA8D-5577424C6CE9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B7098F-47D3-0E24-3478-55ED4FAE9277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874E46-C23F-95F0-78FB-9156078542CE}"/>
              </a:ext>
            </a:extLst>
          </p:cNvPr>
          <p:cNvSpPr txBox="1"/>
          <p:nvPr/>
        </p:nvSpPr>
        <p:spPr>
          <a:xfrm>
            <a:off x="3727937" y="6268065"/>
            <a:ext cx="5498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ETH transfer logs can be stored in saved disk space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47FE82-B011-BBDD-C37C-3DBC2AEF959E}"/>
              </a:ext>
            </a:extLst>
          </p:cNvPr>
          <p:cNvSpPr txBox="1"/>
          <p:nvPr/>
        </p:nvSpPr>
        <p:spPr>
          <a:xfrm>
            <a:off x="3251030" y="6274638"/>
            <a:ext cx="412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✅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7DBCE3-B062-3662-0AE3-4D7EDF99B2C4}"/>
              </a:ext>
            </a:extLst>
          </p:cNvPr>
          <p:cNvSpPr/>
          <p:nvPr/>
        </p:nvSpPr>
        <p:spPr>
          <a:xfrm>
            <a:off x="4522504" y="4221209"/>
            <a:ext cx="710015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Type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C38AD1-5CF0-378D-A4CA-8B110665617A}"/>
              </a:ext>
            </a:extLst>
          </p:cNvPr>
          <p:cNvSpPr/>
          <p:nvPr/>
        </p:nvSpPr>
        <p:spPr>
          <a:xfrm>
            <a:off x="3816430" y="4221209"/>
            <a:ext cx="710015" cy="5393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MPT type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B004E9-B14B-EEC7-DCEB-0A6AC359199F}"/>
              </a:ext>
            </a:extLst>
          </p:cNvPr>
          <p:cNvSpPr/>
          <p:nvPr/>
        </p:nvSpPr>
        <p:spPr>
          <a:xfrm>
            <a:off x="5235819" y="4221209"/>
            <a:ext cx="860181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Status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F91903-C67F-00B5-E711-FCD2876DBEB7}"/>
              </a:ext>
            </a:extLst>
          </p:cNvPr>
          <p:cNvSpPr/>
          <p:nvPr/>
        </p:nvSpPr>
        <p:spPr>
          <a:xfrm>
            <a:off x="6100785" y="4221209"/>
            <a:ext cx="1594065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Cumulative gas used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E87467-4517-B1FA-CFB0-093233A33203}"/>
              </a:ext>
            </a:extLst>
          </p:cNvPr>
          <p:cNvSpPr/>
          <p:nvPr/>
        </p:nvSpPr>
        <p:spPr>
          <a:xfrm>
            <a:off x="7698926" y="4221209"/>
            <a:ext cx="1428135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Logs Bloom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3FA200-9931-0E86-F0E9-FB4271002A10}"/>
              </a:ext>
            </a:extLst>
          </p:cNvPr>
          <p:cNvSpPr/>
          <p:nvPr/>
        </p:nvSpPr>
        <p:spPr>
          <a:xfrm>
            <a:off x="9127061" y="4221209"/>
            <a:ext cx="1428135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Logs</a:t>
            </a: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68F255D6-C0A3-8991-0F77-49BA5AD17911}"/>
              </a:ext>
            </a:extLst>
          </p:cNvPr>
          <p:cNvSpPr/>
          <p:nvPr/>
        </p:nvSpPr>
        <p:spPr>
          <a:xfrm>
            <a:off x="3819832" y="3657600"/>
            <a:ext cx="6740013" cy="563609"/>
          </a:xfrm>
          <a:custGeom>
            <a:avLst/>
            <a:gdLst>
              <a:gd name="connsiteX0" fmla="*/ 1445342 w 6740013"/>
              <a:gd name="connsiteY0" fmla="*/ 0 h 855406"/>
              <a:gd name="connsiteX1" fmla="*/ 0 w 6740013"/>
              <a:gd name="connsiteY1" fmla="*/ 855406 h 855406"/>
              <a:gd name="connsiteX2" fmla="*/ 6740013 w 6740013"/>
              <a:gd name="connsiteY2" fmla="*/ 855406 h 855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40013" h="855406">
                <a:moveTo>
                  <a:pt x="1445342" y="0"/>
                </a:moveTo>
                <a:lnTo>
                  <a:pt x="0" y="855406"/>
                </a:lnTo>
                <a:lnTo>
                  <a:pt x="6740013" y="855406"/>
                </a:lnTo>
              </a:path>
            </a:pathLst>
          </a:custGeom>
          <a:gradFill>
            <a:gsLst>
              <a:gs pos="20000">
                <a:schemeClr val="tx2">
                  <a:lumMod val="25000"/>
                  <a:lumOff val="75000"/>
                  <a:alpha val="70000"/>
                </a:schemeClr>
              </a:gs>
              <a:gs pos="100000">
                <a:schemeClr val="tx2">
                  <a:lumMod val="10000"/>
                  <a:lumOff val="9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59DA99A8-DD17-196C-E10E-11E8E05322F6}"/>
              </a:ext>
            </a:extLst>
          </p:cNvPr>
          <p:cNvSpPr/>
          <p:nvPr/>
        </p:nvSpPr>
        <p:spPr>
          <a:xfrm>
            <a:off x="3816430" y="2186778"/>
            <a:ext cx="3621772" cy="1499782"/>
          </a:xfrm>
          <a:prstGeom prst="triangle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rtlCol="0" anchor="ctr"/>
          <a:lstStyle/>
          <a:p>
            <a:pPr algn="ctr"/>
            <a:r>
              <a:rPr lang="en-CH" sz="2400" b="1" dirty="0"/>
              <a:t>Receipts</a:t>
            </a:r>
            <a:r>
              <a:rPr lang="en-CH" sz="1600" b="1" dirty="0"/>
              <a:t> Merkle-Patricia Trie</a:t>
            </a:r>
          </a:p>
        </p:txBody>
      </p:sp>
      <p:sp>
        <p:nvSpPr>
          <p:cNvPr id="24" name="Lightning Bolt 23">
            <a:extLst>
              <a:ext uri="{FF2B5EF4-FFF2-40B4-BE49-F238E27FC236}">
                <a16:creationId xmlns:a16="http://schemas.microsoft.com/office/drawing/2014/main" id="{CE722B6F-7103-E848-AC95-37FE0FEC8AB1}"/>
              </a:ext>
            </a:extLst>
          </p:cNvPr>
          <p:cNvSpPr/>
          <p:nvPr/>
        </p:nvSpPr>
        <p:spPr>
          <a:xfrm flipH="1">
            <a:off x="7550330" y="3249609"/>
            <a:ext cx="895838" cy="774296"/>
          </a:xfrm>
          <a:prstGeom prst="lightningBolt">
            <a:avLst/>
          </a:prstGeom>
          <a:gradFill flip="none" rotWithShape="1">
            <a:gsLst>
              <a:gs pos="17000">
                <a:srgbClr val="FF0000">
                  <a:alpha val="0"/>
                </a:srgbClr>
              </a:gs>
              <a:gs pos="74000">
                <a:srgbClr val="FF000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E7DBB4-61B5-00FF-39C4-1DD242BAA149}"/>
              </a:ext>
            </a:extLst>
          </p:cNvPr>
          <p:cNvSpPr txBox="1"/>
          <p:nvPr/>
        </p:nvSpPr>
        <p:spPr>
          <a:xfrm>
            <a:off x="8068981" y="2541132"/>
            <a:ext cx="32848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dirty="0"/>
              <a:t>Bloom verification requires</a:t>
            </a:r>
          </a:p>
          <a:p>
            <a:r>
              <a:rPr lang="en-CH" sz="2000" b="1" dirty="0"/>
              <a:t>full</a:t>
            </a:r>
            <a:r>
              <a:rPr lang="en-CH" sz="2000" dirty="0"/>
              <a:t> receipt data (incl logs)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7AD8C4-C04E-2A7F-A571-08D2EE3062D0}"/>
              </a:ext>
            </a:extLst>
          </p:cNvPr>
          <p:cNvSpPr txBox="1"/>
          <p:nvPr/>
        </p:nvSpPr>
        <p:spPr>
          <a:xfrm>
            <a:off x="3732118" y="5195311"/>
            <a:ext cx="5274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b="1" dirty="0"/>
              <a:t>Remove Logs Bloom</a:t>
            </a:r>
          </a:p>
          <a:p>
            <a:r>
              <a:rPr lang="en-CH" sz="2000" dirty="0"/>
              <a:t>Saves 256 bytes per transaction</a:t>
            </a:r>
          </a:p>
        </p:txBody>
      </p:sp>
    </p:spTree>
    <p:extLst>
      <p:ext uri="{BB962C8B-B14F-4D97-AF65-F5344CB8AC3E}">
        <p14:creationId xmlns:p14="http://schemas.microsoft.com/office/powerpoint/2010/main" val="3226491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06B502-FB25-9EE2-1C7C-631548046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244BB-FA80-D7D9-4B9E-C58CBA0D4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EIP-7792: Verifiable logs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00CD6A-9BE4-0438-89A9-54257A4A2EEC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8FE5BD-48B1-B1B0-C033-3A3D6961F3FE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969CD1-AA8A-0A83-9B8D-729B0858205F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C72901-40BB-D0C2-40F3-05D3A13F3C96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F53E744-0E23-DC80-363F-4D91100EEE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EAB416E-B81C-262A-83C7-7FDEDA9CEC77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587196-FDB5-440B-1BFE-961224630C37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BA66B6-6A28-1C5A-A41D-975F84585D6B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2B7DF8-6BF5-F938-8E37-DA9E2D345565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5B4DAE-6F92-DDB4-8934-FFEA15A9E1B8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A74F99-8307-63C3-3B55-A150E159830C}"/>
              </a:ext>
            </a:extLst>
          </p:cNvPr>
          <p:cNvSpPr txBox="1"/>
          <p:nvPr/>
        </p:nvSpPr>
        <p:spPr>
          <a:xfrm>
            <a:off x="3727937" y="6268065"/>
            <a:ext cx="5572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Incomplete eth_getLogs responses can be detected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3D2A75-0614-BFD3-7FCC-9376D1A2DD34}"/>
              </a:ext>
            </a:extLst>
          </p:cNvPr>
          <p:cNvSpPr txBox="1"/>
          <p:nvPr/>
        </p:nvSpPr>
        <p:spPr>
          <a:xfrm>
            <a:off x="3251030" y="6274638"/>
            <a:ext cx="412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✅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774C42F-C57D-D884-9688-E8BFB079F099}"/>
              </a:ext>
            </a:extLst>
          </p:cNvPr>
          <p:cNvSpPr/>
          <p:nvPr/>
        </p:nvSpPr>
        <p:spPr>
          <a:xfrm>
            <a:off x="3825900" y="4586686"/>
            <a:ext cx="130770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Block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ECAD84F-B19E-B44D-EEFB-FB6FBCAD1AF0}"/>
              </a:ext>
            </a:extLst>
          </p:cNvPr>
          <p:cNvSpPr/>
          <p:nvPr/>
        </p:nvSpPr>
        <p:spPr>
          <a:xfrm>
            <a:off x="5477720" y="5456567"/>
            <a:ext cx="1307707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Block number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2BFE4B4-1081-8676-F05B-87AE37275865}"/>
              </a:ext>
            </a:extLst>
          </p:cNvPr>
          <p:cNvSpPr/>
          <p:nvPr/>
        </p:nvSpPr>
        <p:spPr>
          <a:xfrm>
            <a:off x="3825900" y="3722353"/>
            <a:ext cx="130770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Meta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08A61A1-E4A4-865A-D729-6E56959D7E2B}"/>
              </a:ext>
            </a:extLst>
          </p:cNvPr>
          <p:cNvCxnSpPr>
            <a:stCxn id="64" idx="2"/>
            <a:endCxn id="62" idx="0"/>
          </p:cNvCxnSpPr>
          <p:nvPr/>
        </p:nvCxnSpPr>
        <p:spPr>
          <a:xfrm>
            <a:off x="4479754" y="4261657"/>
            <a:ext cx="0" cy="325029"/>
          </a:xfrm>
          <a:prstGeom prst="line">
            <a:avLst/>
          </a:prstGeom>
          <a:ln w="38100"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5D53177-6102-BD2F-961C-300A0094A601}"/>
              </a:ext>
            </a:extLst>
          </p:cNvPr>
          <p:cNvCxnSpPr/>
          <p:nvPr/>
        </p:nvCxnSpPr>
        <p:spPr>
          <a:xfrm>
            <a:off x="5133607" y="5125990"/>
            <a:ext cx="344113" cy="325031"/>
          </a:xfrm>
          <a:prstGeom prst="line">
            <a:avLst/>
          </a:prstGeom>
          <a:ln w="38100"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0C8C9D86-4DDE-FE73-FCDC-890B1E0C9345}"/>
              </a:ext>
            </a:extLst>
          </p:cNvPr>
          <p:cNvSpPr/>
          <p:nvPr/>
        </p:nvSpPr>
        <p:spPr>
          <a:xfrm>
            <a:off x="5481711" y="4590847"/>
            <a:ext cx="1307707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Tx index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A144B1C-C941-4AB4-4E3D-0A9F90F136D2}"/>
              </a:ext>
            </a:extLst>
          </p:cNvPr>
          <p:cNvSpPr/>
          <p:nvPr/>
        </p:nvSpPr>
        <p:spPr>
          <a:xfrm>
            <a:off x="3825899" y="2859407"/>
            <a:ext cx="2959528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Log entry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0E3957A-CF20-7BF1-3E0A-490D93C274E5}"/>
              </a:ext>
            </a:extLst>
          </p:cNvPr>
          <p:cNvCxnSpPr>
            <a:endCxn id="64" idx="0"/>
          </p:cNvCxnSpPr>
          <p:nvPr/>
        </p:nvCxnSpPr>
        <p:spPr>
          <a:xfrm flipH="1">
            <a:off x="4479754" y="3398711"/>
            <a:ext cx="302731" cy="323642"/>
          </a:xfrm>
          <a:prstGeom prst="line">
            <a:avLst/>
          </a:prstGeom>
          <a:ln w="38100"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D68F08F-2738-AD08-F89E-2298107C8729}"/>
              </a:ext>
            </a:extLst>
          </p:cNvPr>
          <p:cNvCxnSpPr/>
          <p:nvPr/>
        </p:nvCxnSpPr>
        <p:spPr>
          <a:xfrm>
            <a:off x="5133607" y="4261657"/>
            <a:ext cx="344113" cy="323642"/>
          </a:xfrm>
          <a:prstGeom prst="line">
            <a:avLst/>
          </a:prstGeom>
          <a:ln w="38100"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2441B58F-D7E8-D9F3-133B-A5A324A30F86}"/>
              </a:ext>
            </a:extLst>
          </p:cNvPr>
          <p:cNvSpPr/>
          <p:nvPr/>
        </p:nvSpPr>
        <p:spPr>
          <a:xfrm>
            <a:off x="5477720" y="3725127"/>
            <a:ext cx="1307707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Log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0892894-DDDE-2F36-E91B-FA25EBE1698D}"/>
              </a:ext>
            </a:extLst>
          </p:cNvPr>
          <p:cNvSpPr/>
          <p:nvPr/>
        </p:nvSpPr>
        <p:spPr>
          <a:xfrm>
            <a:off x="3825899" y="1993687"/>
            <a:ext cx="2959528" cy="5393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Accumulator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CFFF992-5277-79A0-D2E3-ADE2901EA550}"/>
              </a:ext>
            </a:extLst>
          </p:cNvPr>
          <p:cNvCxnSpPr>
            <a:stCxn id="72" idx="2"/>
            <a:endCxn id="68" idx="0"/>
          </p:cNvCxnSpPr>
          <p:nvPr/>
        </p:nvCxnSpPr>
        <p:spPr>
          <a:xfrm>
            <a:off x="5305663" y="2532991"/>
            <a:ext cx="0" cy="326416"/>
          </a:xfrm>
          <a:prstGeom prst="line">
            <a:avLst/>
          </a:prstGeom>
          <a:ln w="38100"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D4C87B6-6AA3-FA8F-6E6C-7A0A9C471918}"/>
              </a:ext>
            </a:extLst>
          </p:cNvPr>
          <p:cNvCxnSpPr>
            <a:endCxn id="71" idx="0"/>
          </p:cNvCxnSpPr>
          <p:nvPr/>
        </p:nvCxnSpPr>
        <p:spPr>
          <a:xfrm>
            <a:off x="5787461" y="3398711"/>
            <a:ext cx="344113" cy="326416"/>
          </a:xfrm>
          <a:prstGeom prst="line">
            <a:avLst/>
          </a:prstGeom>
          <a:ln w="38100"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7A562892-C3C6-6424-4661-F2AB7C100B42}"/>
              </a:ext>
            </a:extLst>
          </p:cNvPr>
          <p:cNvSpPr/>
          <p:nvPr/>
        </p:nvSpPr>
        <p:spPr>
          <a:xfrm>
            <a:off x="3825900" y="5451021"/>
            <a:ext cx="1307707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Timestamp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4F8879E-B810-439B-993B-E0EEF7AEBAB3}"/>
              </a:ext>
            </a:extLst>
          </p:cNvPr>
          <p:cNvCxnSpPr>
            <a:stCxn id="62" idx="2"/>
            <a:endCxn id="77" idx="0"/>
          </p:cNvCxnSpPr>
          <p:nvPr/>
        </p:nvCxnSpPr>
        <p:spPr>
          <a:xfrm>
            <a:off x="4479754" y="5125990"/>
            <a:ext cx="0" cy="325031"/>
          </a:xfrm>
          <a:prstGeom prst="line">
            <a:avLst/>
          </a:prstGeom>
          <a:ln w="38100"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83CE25E-1196-AC8D-4152-192256374F63}"/>
              </a:ext>
            </a:extLst>
          </p:cNvPr>
          <p:cNvSpPr/>
          <p:nvPr/>
        </p:nvSpPr>
        <p:spPr>
          <a:xfrm>
            <a:off x="7694346" y="2859407"/>
            <a:ext cx="1307707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Log entry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915244B-B86B-62B9-F3B0-68230650DCDE}"/>
              </a:ext>
            </a:extLst>
          </p:cNvPr>
          <p:cNvSpPr/>
          <p:nvPr/>
        </p:nvSpPr>
        <p:spPr>
          <a:xfrm>
            <a:off x="7694346" y="1993687"/>
            <a:ext cx="1307707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n - 1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C726261E-B0E1-156D-6D9B-7A784F608BA1}"/>
              </a:ext>
            </a:extLst>
          </p:cNvPr>
          <p:cNvCxnSpPr>
            <a:stCxn id="129" idx="2"/>
            <a:endCxn id="125" idx="0"/>
          </p:cNvCxnSpPr>
          <p:nvPr/>
        </p:nvCxnSpPr>
        <p:spPr>
          <a:xfrm>
            <a:off x="8348200" y="2532991"/>
            <a:ext cx="0" cy="326416"/>
          </a:xfrm>
          <a:prstGeom prst="line">
            <a:avLst/>
          </a:prstGeom>
          <a:ln w="38100"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A2EB11FF-8868-17CE-6552-C94C050215C3}"/>
              </a:ext>
            </a:extLst>
          </p:cNvPr>
          <p:cNvSpPr/>
          <p:nvPr/>
        </p:nvSpPr>
        <p:spPr>
          <a:xfrm>
            <a:off x="9540628" y="2859407"/>
            <a:ext cx="1307707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Log entry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300B7AA-BDC8-9ADF-028B-E4B10B312D8F}"/>
              </a:ext>
            </a:extLst>
          </p:cNvPr>
          <p:cNvSpPr/>
          <p:nvPr/>
        </p:nvSpPr>
        <p:spPr>
          <a:xfrm>
            <a:off x="9540628" y="1993687"/>
            <a:ext cx="1307707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n - 2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D746F5F-6311-66D9-0138-310E8E1CDF59}"/>
              </a:ext>
            </a:extLst>
          </p:cNvPr>
          <p:cNvSpPr/>
          <p:nvPr/>
        </p:nvSpPr>
        <p:spPr>
          <a:xfrm>
            <a:off x="11386910" y="1993687"/>
            <a:ext cx="542401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…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425B871-9354-5C48-2CAA-8DC99DD16607}"/>
              </a:ext>
            </a:extLst>
          </p:cNvPr>
          <p:cNvCxnSpPr>
            <a:stCxn id="137" idx="2"/>
            <a:endCxn id="136" idx="0"/>
          </p:cNvCxnSpPr>
          <p:nvPr/>
        </p:nvCxnSpPr>
        <p:spPr>
          <a:xfrm>
            <a:off x="10194482" y="2532991"/>
            <a:ext cx="0" cy="326416"/>
          </a:xfrm>
          <a:prstGeom prst="line">
            <a:avLst/>
          </a:prstGeom>
          <a:ln w="38100"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01C37DF5-C9E5-BA46-5CD4-2D08E35C3761}"/>
              </a:ext>
            </a:extLst>
          </p:cNvPr>
          <p:cNvCxnSpPr>
            <a:stCxn id="137" idx="3"/>
            <a:endCxn id="138" idx="1"/>
          </p:cNvCxnSpPr>
          <p:nvPr/>
        </p:nvCxnSpPr>
        <p:spPr>
          <a:xfrm>
            <a:off x="10848335" y="2263339"/>
            <a:ext cx="538575" cy="0"/>
          </a:xfrm>
          <a:prstGeom prst="line">
            <a:avLst/>
          </a:prstGeom>
          <a:ln w="38100"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36F8BD1E-0E6A-A577-DE5B-83CAB9919028}"/>
              </a:ext>
            </a:extLst>
          </p:cNvPr>
          <p:cNvCxnSpPr>
            <a:stCxn id="129" idx="3"/>
            <a:endCxn id="137" idx="1"/>
          </p:cNvCxnSpPr>
          <p:nvPr/>
        </p:nvCxnSpPr>
        <p:spPr>
          <a:xfrm>
            <a:off x="9002053" y="2263339"/>
            <a:ext cx="538575" cy="0"/>
          </a:xfrm>
          <a:prstGeom prst="line">
            <a:avLst/>
          </a:prstGeom>
          <a:ln w="38100"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CAE35B1D-8E9D-8FE0-A8CB-2B84DE8E05CF}"/>
              </a:ext>
            </a:extLst>
          </p:cNvPr>
          <p:cNvCxnSpPr>
            <a:endCxn id="129" idx="1"/>
          </p:cNvCxnSpPr>
          <p:nvPr/>
        </p:nvCxnSpPr>
        <p:spPr>
          <a:xfrm>
            <a:off x="6785427" y="2263339"/>
            <a:ext cx="908919" cy="0"/>
          </a:xfrm>
          <a:prstGeom prst="line">
            <a:avLst/>
          </a:prstGeom>
          <a:ln w="38100">
            <a:headEnd type="stealt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139F454C-CB4B-AD35-BF33-5A3F2F429274}"/>
              </a:ext>
            </a:extLst>
          </p:cNvPr>
          <p:cNvSpPr txBox="1"/>
          <p:nvPr/>
        </p:nvSpPr>
        <p:spPr>
          <a:xfrm>
            <a:off x="7694346" y="3751525"/>
            <a:ext cx="409515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b="1" dirty="0"/>
              <a:t>Separate accumulator per filter</a:t>
            </a:r>
          </a:p>
          <a:p>
            <a:r>
              <a:rPr lang="en-CH" sz="2000" dirty="0"/>
              <a:t>Address</a:t>
            </a:r>
          </a:p>
          <a:p>
            <a:r>
              <a:rPr lang="en-CH" sz="2000" dirty="0"/>
              <a:t>Topic</a:t>
            </a:r>
          </a:p>
          <a:p>
            <a:r>
              <a:rPr lang="en-CH" sz="2000" dirty="0"/>
              <a:t>Address &amp; topic combination</a:t>
            </a:r>
          </a:p>
          <a:p>
            <a:endParaRPr lang="en-CH" sz="2000" dirty="0"/>
          </a:p>
          <a:p>
            <a:r>
              <a:rPr lang="en-CH" sz="2000" b="1" dirty="0"/>
              <a:t>Accumulators stored in state</a:t>
            </a:r>
          </a:p>
          <a:p>
            <a:r>
              <a:rPr lang="en-CH" sz="2000" dirty="0"/>
              <a:t>Fetchable with eth_getProof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D5A3CC9F-725F-2460-B840-49A7A6780CCF}"/>
              </a:ext>
            </a:extLst>
          </p:cNvPr>
          <p:cNvSpPr/>
          <p:nvPr/>
        </p:nvSpPr>
        <p:spPr>
          <a:xfrm>
            <a:off x="7268902" y="618016"/>
            <a:ext cx="4640722" cy="100699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EIP-7745: </a:t>
            </a:r>
            <a:r>
              <a:rPr lang="en-GB" dirty="0"/>
              <a:t>Two dimensional log filter data structure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099856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CAD552-F769-E527-9946-A572E5921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16580-2B26-C079-160B-2BD6E67DE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Wallet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7A9CF75-3CC1-E8D0-8B69-A80E389201BD}"/>
              </a:ext>
            </a:extLst>
          </p:cNvPr>
          <p:cNvSpPr/>
          <p:nvPr/>
        </p:nvSpPr>
        <p:spPr>
          <a:xfrm>
            <a:off x="838200" y="1883415"/>
            <a:ext cx="9746226" cy="780993"/>
          </a:xfrm>
          <a:prstGeom prst="rect">
            <a:avLst/>
          </a:prstGeom>
          <a:gradFill>
            <a:gsLst>
              <a:gs pos="20000">
                <a:schemeClr val="accent1">
                  <a:alpha val="50000"/>
                </a:schemeClr>
              </a:gs>
              <a:gs pos="32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6285535-EA5C-A59D-E653-7E948FE9E403}"/>
              </a:ext>
            </a:extLst>
          </p:cNvPr>
          <p:cNvSpPr/>
          <p:nvPr/>
        </p:nvSpPr>
        <p:spPr>
          <a:xfrm>
            <a:off x="838200" y="2655903"/>
            <a:ext cx="9746226" cy="1444149"/>
          </a:xfrm>
          <a:prstGeom prst="rect">
            <a:avLst/>
          </a:prstGeom>
          <a:gradFill>
            <a:gsLst>
              <a:gs pos="20000">
                <a:schemeClr val="accent2">
                  <a:alpha val="50000"/>
                </a:schemeClr>
              </a:gs>
              <a:gs pos="32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CEBE9C6-CB32-B320-55D3-EAEBB0D50E7D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C1310E-1413-03C8-CAD9-155226678661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73F37F-2D26-2F64-2C8B-85CC20F3A2BF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EE4F95-5579-0D4C-4A73-A699B036C6AF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DE232EE-70B5-7712-0B5B-62B08A3A59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1A56204-7BED-E968-B715-4A2C89BA8F10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1B282F6-DFCD-E767-B1D4-1EB324A37102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A08FDB-0AC9-F613-3D7E-027AC534BCF8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870CC95-6FF2-22FF-6811-992460A9E59F}"/>
              </a:ext>
            </a:extLst>
          </p:cNvPr>
          <p:cNvSpPr txBox="1"/>
          <p:nvPr/>
        </p:nvSpPr>
        <p:spPr>
          <a:xfrm>
            <a:off x="3935358" y="4214823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History</a:t>
            </a:r>
          </a:p>
          <a:p>
            <a:r>
              <a:rPr lang="en-CH" sz="2000" dirty="0"/>
              <a:t>Transaction details</a:t>
            </a:r>
          </a:p>
          <a:p>
            <a:r>
              <a:rPr lang="en-CH" sz="2000" dirty="0"/>
              <a:t>Fees &amp; gas usage</a:t>
            </a:r>
          </a:p>
          <a:p>
            <a:r>
              <a:rPr lang="en-CH" sz="2000" dirty="0"/>
              <a:t>Staking operations &amp; rewards</a:t>
            </a:r>
          </a:p>
          <a:p>
            <a:r>
              <a:rPr lang="en-CH" sz="2000" dirty="0"/>
              <a:t>No missing entries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E2B56C4-ABE7-94A9-949D-03FD06487AA9}"/>
              </a:ext>
            </a:extLst>
          </p:cNvPr>
          <p:cNvSpPr txBox="1"/>
          <p:nvPr/>
        </p:nvSpPr>
        <p:spPr>
          <a:xfrm>
            <a:off x="3935358" y="2664408"/>
            <a:ext cx="640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Tokens / NFTs</a:t>
            </a:r>
          </a:p>
          <a:p>
            <a:r>
              <a:rPr lang="en-CH" sz="2000" dirty="0"/>
              <a:t>Metadata</a:t>
            </a:r>
          </a:p>
          <a:p>
            <a:r>
              <a:rPr lang="en-CH" sz="2000" dirty="0"/>
              <a:t>Balances &amp; allowances</a:t>
            </a:r>
          </a:p>
          <a:p>
            <a:r>
              <a:rPr lang="en-CH" sz="2000" dirty="0"/>
              <a:t>Exchange rates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84251AB-DAC9-B9C9-1E87-7CA1B1718210}"/>
              </a:ext>
            </a:extLst>
          </p:cNvPr>
          <p:cNvSpPr txBox="1"/>
          <p:nvPr/>
        </p:nvSpPr>
        <p:spPr>
          <a:xfrm>
            <a:off x="3935358" y="1985547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ETH balance</a:t>
            </a:r>
            <a:endParaRPr lang="en-CH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410CDB-E738-D72F-5C5B-8366CE17008C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08023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96B0EF-F9C8-762B-5CDA-9A925F369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08074-0AE7-39C0-E3ED-A3BDCAEA5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EIP-7799: System logs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132DD4E-3655-E0CB-A1C6-6EF6E85AFCED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13C1F2-B4BA-FB86-DBAC-3644D682EEED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9D6B29-E863-A156-99CA-58EF83EBE9D2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B24527-B93E-44F1-4F45-97685FC8AD25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D4BC5D3-68C1-9ADA-9C62-69D229887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3ED3F9F-6CA1-65CF-5EAF-23678798A452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AB6A3E-BF25-ECB4-5FA5-0B5F539AC7B1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5AF586-0020-018F-3E43-E8C52441D4F3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D97D22-AAEA-80B3-CB61-8E6693BC86BD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4ED77F-A239-0128-7588-A8C00ED3809D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E456E5-830D-26C3-5A42-FA148F431688}"/>
              </a:ext>
            </a:extLst>
          </p:cNvPr>
          <p:cNvSpPr txBox="1"/>
          <p:nvPr/>
        </p:nvSpPr>
        <p:spPr>
          <a:xfrm>
            <a:off x="3727937" y="6268065"/>
            <a:ext cx="7117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Accurate staking reward tracking (without historical block headers)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698BC5-3A28-0876-BEE7-D6AD873B5817}"/>
              </a:ext>
            </a:extLst>
          </p:cNvPr>
          <p:cNvSpPr txBox="1"/>
          <p:nvPr/>
        </p:nvSpPr>
        <p:spPr>
          <a:xfrm>
            <a:off x="3251030" y="6274638"/>
            <a:ext cx="412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✅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ECC401-2ADB-42E0-8D93-A64B24DFCDF9}"/>
              </a:ext>
            </a:extLst>
          </p:cNvPr>
          <p:cNvSpPr/>
          <p:nvPr/>
        </p:nvSpPr>
        <p:spPr>
          <a:xfrm>
            <a:off x="3816430" y="1985547"/>
            <a:ext cx="1434734" cy="5393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Contract address</a:t>
            </a:r>
            <a:endParaRPr lang="en-CH" b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18D4C76-295E-ACD7-C38B-9F5266115734}"/>
              </a:ext>
            </a:extLst>
          </p:cNvPr>
          <p:cNvGrpSpPr/>
          <p:nvPr/>
        </p:nvGrpSpPr>
        <p:grpSpPr>
          <a:xfrm>
            <a:off x="5247310" y="1985548"/>
            <a:ext cx="6106489" cy="539304"/>
            <a:chOff x="5247311" y="2781288"/>
            <a:chExt cx="5400414" cy="53930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13F2FEA-F077-4E63-ECF6-03EBF108E33B}"/>
                </a:ext>
              </a:extLst>
            </p:cNvPr>
            <p:cNvSpPr/>
            <p:nvPr/>
          </p:nvSpPr>
          <p:spPr>
            <a:xfrm>
              <a:off x="5247311" y="2781288"/>
              <a:ext cx="963610" cy="53930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Topic 0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0DA10A3-DC77-73A4-1DD9-2D9680E8C124}"/>
                </a:ext>
              </a:extLst>
            </p:cNvPr>
            <p:cNvSpPr/>
            <p:nvPr/>
          </p:nvSpPr>
          <p:spPr>
            <a:xfrm>
              <a:off x="6210921" y="2781288"/>
              <a:ext cx="963610" cy="53930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Topic 1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4A05123-3C4D-C250-ED35-5E4DA1619D24}"/>
                </a:ext>
              </a:extLst>
            </p:cNvPr>
            <p:cNvSpPr/>
            <p:nvPr/>
          </p:nvSpPr>
          <p:spPr>
            <a:xfrm>
              <a:off x="7170678" y="2781288"/>
              <a:ext cx="963610" cy="53930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Topic 2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FF7E4D9-EB84-05AD-5D30-88DE1D89A27F}"/>
                </a:ext>
              </a:extLst>
            </p:cNvPr>
            <p:cNvSpPr/>
            <p:nvPr/>
          </p:nvSpPr>
          <p:spPr>
            <a:xfrm>
              <a:off x="8134288" y="2781288"/>
              <a:ext cx="963610" cy="53930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Topic 3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2C4C28B-1B65-6AA5-810C-F47AD86CB256}"/>
                </a:ext>
              </a:extLst>
            </p:cNvPr>
            <p:cNvSpPr/>
            <p:nvPr/>
          </p:nvSpPr>
          <p:spPr>
            <a:xfrm>
              <a:off x="9094044" y="2781288"/>
              <a:ext cx="1553681" cy="53930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Data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B8351C32-6A14-4BBD-2750-0F69E52CB8A5}"/>
              </a:ext>
            </a:extLst>
          </p:cNvPr>
          <p:cNvSpPr/>
          <p:nvPr/>
        </p:nvSpPr>
        <p:spPr>
          <a:xfrm>
            <a:off x="3816430" y="2782708"/>
            <a:ext cx="1434734" cy="5393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System</a:t>
            </a:r>
            <a:endParaRPr lang="en-CH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21C4A2C-162A-97E3-4023-555EA976FE6C}"/>
              </a:ext>
            </a:extLst>
          </p:cNvPr>
          <p:cNvSpPr/>
          <p:nvPr/>
        </p:nvSpPr>
        <p:spPr>
          <a:xfrm>
            <a:off x="5247310" y="2782709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i="1" dirty="0"/>
              <a:t>Priority</a:t>
            </a:r>
          </a:p>
          <a:p>
            <a:pPr algn="ctr"/>
            <a:r>
              <a:rPr lang="en-CH" i="1" dirty="0"/>
              <a:t>Rewards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C3B12F-DAF5-2489-7323-6AD35D6C879F}"/>
              </a:ext>
            </a:extLst>
          </p:cNvPr>
          <p:cNvSpPr/>
          <p:nvPr/>
        </p:nvSpPr>
        <p:spPr>
          <a:xfrm>
            <a:off x="6336907" y="2782709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To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219964-C626-2150-4081-2B1A9072FF65}"/>
              </a:ext>
            </a:extLst>
          </p:cNvPr>
          <p:cNvSpPr/>
          <p:nvPr/>
        </p:nvSpPr>
        <p:spPr>
          <a:xfrm>
            <a:off x="7422147" y="2782709"/>
            <a:ext cx="1089597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i="1" dirty="0"/>
              <a:t>n/a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68D5FA3-0D0A-4CE3-22C8-87A8F5653F53}"/>
              </a:ext>
            </a:extLst>
          </p:cNvPr>
          <p:cNvSpPr/>
          <p:nvPr/>
        </p:nvSpPr>
        <p:spPr>
          <a:xfrm>
            <a:off x="8511744" y="2782709"/>
            <a:ext cx="1089597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i="1" dirty="0"/>
              <a:t>n/a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0A0D01A-FD80-5D54-20C6-862B3685CB59}"/>
              </a:ext>
            </a:extLst>
          </p:cNvPr>
          <p:cNvSpPr/>
          <p:nvPr/>
        </p:nvSpPr>
        <p:spPr>
          <a:xfrm>
            <a:off x="9596983" y="2782709"/>
            <a:ext cx="17568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Value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52DB613-D41A-ED56-A1B2-1FFF603BEABD}"/>
              </a:ext>
            </a:extLst>
          </p:cNvPr>
          <p:cNvSpPr/>
          <p:nvPr/>
        </p:nvSpPr>
        <p:spPr>
          <a:xfrm>
            <a:off x="3816430" y="3406044"/>
            <a:ext cx="1434734" cy="5393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System</a:t>
            </a:r>
            <a:endParaRPr lang="en-CH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FA93D70-8E1D-667C-B3E0-210564CA2FBE}"/>
              </a:ext>
            </a:extLst>
          </p:cNvPr>
          <p:cNvSpPr/>
          <p:nvPr/>
        </p:nvSpPr>
        <p:spPr>
          <a:xfrm>
            <a:off x="5247310" y="3406045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i="1" dirty="0"/>
              <a:t>With-drawal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05F547-B9A4-9C5B-BAE9-1EC44242E573}"/>
              </a:ext>
            </a:extLst>
          </p:cNvPr>
          <p:cNvSpPr/>
          <p:nvPr/>
        </p:nvSpPr>
        <p:spPr>
          <a:xfrm>
            <a:off x="6336907" y="3406045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To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B52AE82-3B1B-1E8A-8B03-E0722FEEB3A5}"/>
              </a:ext>
            </a:extLst>
          </p:cNvPr>
          <p:cNvSpPr/>
          <p:nvPr/>
        </p:nvSpPr>
        <p:spPr>
          <a:xfrm>
            <a:off x="7422147" y="3406045"/>
            <a:ext cx="1089597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i="1" dirty="0"/>
              <a:t>n/a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2D0492C-C497-9F8D-8986-4279E37F1E36}"/>
              </a:ext>
            </a:extLst>
          </p:cNvPr>
          <p:cNvSpPr/>
          <p:nvPr/>
        </p:nvSpPr>
        <p:spPr>
          <a:xfrm>
            <a:off x="8511744" y="3406045"/>
            <a:ext cx="1089597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i="1" dirty="0"/>
              <a:t>n/a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A3EA8C2-5E48-D2A7-02C7-E2DCD74310D3}"/>
              </a:ext>
            </a:extLst>
          </p:cNvPr>
          <p:cNvSpPr/>
          <p:nvPr/>
        </p:nvSpPr>
        <p:spPr>
          <a:xfrm>
            <a:off x="9596983" y="3406045"/>
            <a:ext cx="17568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Value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DDD33B8-061B-A47C-E9D5-682F83BD25FD}"/>
              </a:ext>
            </a:extLst>
          </p:cNvPr>
          <p:cNvSpPr/>
          <p:nvPr/>
        </p:nvSpPr>
        <p:spPr>
          <a:xfrm>
            <a:off x="8166103" y="4333149"/>
            <a:ext cx="1430880" cy="14308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5C6B0D6-0D78-2215-E56B-7A119B417F21}"/>
              </a:ext>
            </a:extLst>
          </p:cNvPr>
          <p:cNvSpPr txBox="1"/>
          <p:nvPr/>
        </p:nvSpPr>
        <p:spPr>
          <a:xfrm>
            <a:off x="8166103" y="5764029"/>
            <a:ext cx="14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Block #456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69EF9DA-5F44-F837-F31C-FE1EA8A52D30}"/>
              </a:ext>
            </a:extLst>
          </p:cNvPr>
          <p:cNvSpPr/>
          <p:nvPr/>
        </p:nvSpPr>
        <p:spPr>
          <a:xfrm>
            <a:off x="8166103" y="4793513"/>
            <a:ext cx="1430879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System logs root</a:t>
            </a:r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9144337A-6215-626A-9ED3-938CAFE3D231}"/>
              </a:ext>
            </a:extLst>
          </p:cNvPr>
          <p:cNvSpPr/>
          <p:nvPr/>
        </p:nvSpPr>
        <p:spPr>
          <a:xfrm>
            <a:off x="3834581" y="3952568"/>
            <a:ext cx="7521677" cy="840658"/>
          </a:xfrm>
          <a:custGeom>
            <a:avLst/>
            <a:gdLst>
              <a:gd name="connsiteX0" fmla="*/ 0 w 7521677"/>
              <a:gd name="connsiteY0" fmla="*/ 0 h 840658"/>
              <a:gd name="connsiteX1" fmla="*/ 4321277 w 7521677"/>
              <a:gd name="connsiteY1" fmla="*/ 840658 h 840658"/>
              <a:gd name="connsiteX2" fmla="*/ 5751871 w 7521677"/>
              <a:gd name="connsiteY2" fmla="*/ 840658 h 840658"/>
              <a:gd name="connsiteX3" fmla="*/ 7521677 w 7521677"/>
              <a:gd name="connsiteY3" fmla="*/ 14748 h 840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21677" h="840658">
                <a:moveTo>
                  <a:pt x="0" y="0"/>
                </a:moveTo>
                <a:lnTo>
                  <a:pt x="4321277" y="840658"/>
                </a:lnTo>
                <a:lnTo>
                  <a:pt x="5751871" y="840658"/>
                </a:lnTo>
                <a:lnTo>
                  <a:pt x="7521677" y="14748"/>
                </a:lnTo>
              </a:path>
            </a:pathLst>
          </a:custGeom>
          <a:gradFill>
            <a:gsLst>
              <a:gs pos="20000">
                <a:schemeClr val="accent5">
                  <a:lumMod val="40000"/>
                  <a:lumOff val="60000"/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C87F8EC-C2C9-4C0B-5B2A-EEBCDF2A997A}"/>
              </a:ext>
            </a:extLst>
          </p:cNvPr>
          <p:cNvSpPr txBox="1"/>
          <p:nvPr/>
        </p:nvSpPr>
        <p:spPr>
          <a:xfrm>
            <a:off x="3732118" y="4418602"/>
            <a:ext cx="41485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b="1" dirty="0"/>
              <a:t>Priority Fees</a:t>
            </a:r>
            <a:r>
              <a:rPr lang="en-CH" sz="2000" dirty="0"/>
              <a:t> (EIP-1559)</a:t>
            </a:r>
            <a:endParaRPr lang="en-CH" sz="2000" b="1" dirty="0"/>
          </a:p>
          <a:p>
            <a:r>
              <a:rPr lang="en-CH" sz="2000" dirty="0"/>
              <a:t>No longer paid after each tx</a:t>
            </a:r>
          </a:p>
          <a:p>
            <a:r>
              <a:rPr lang="en-CH" sz="2000" dirty="0"/>
              <a:t>Single combined credit after all txs</a:t>
            </a:r>
          </a:p>
          <a:p>
            <a:r>
              <a:rPr lang="en-CH" sz="2000" dirty="0"/>
              <a:t>Better parallel tx execution</a:t>
            </a:r>
          </a:p>
        </p:txBody>
      </p:sp>
    </p:spTree>
    <p:extLst>
      <p:ext uri="{BB962C8B-B14F-4D97-AF65-F5344CB8AC3E}">
        <p14:creationId xmlns:p14="http://schemas.microsoft.com/office/powerpoint/2010/main" val="917764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87BE8D-AFE5-35B6-E6DE-27FC1AC9D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D4429-53DD-0666-9ABD-82B441603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Wallet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43654C-50B3-CE33-383C-F8AD526D5323}"/>
              </a:ext>
            </a:extLst>
          </p:cNvPr>
          <p:cNvSpPr/>
          <p:nvPr/>
        </p:nvSpPr>
        <p:spPr>
          <a:xfrm>
            <a:off x="838200" y="1883415"/>
            <a:ext cx="9746226" cy="780993"/>
          </a:xfrm>
          <a:prstGeom prst="rect">
            <a:avLst/>
          </a:prstGeom>
          <a:gradFill>
            <a:gsLst>
              <a:gs pos="20000">
                <a:schemeClr val="accent1">
                  <a:alpha val="50000"/>
                </a:schemeClr>
              </a:gs>
              <a:gs pos="32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3590E42-D856-152D-2A57-12C78C16C87E}"/>
              </a:ext>
            </a:extLst>
          </p:cNvPr>
          <p:cNvSpPr/>
          <p:nvPr/>
        </p:nvSpPr>
        <p:spPr>
          <a:xfrm>
            <a:off x="838200" y="2655903"/>
            <a:ext cx="9746226" cy="1444149"/>
          </a:xfrm>
          <a:prstGeom prst="rect">
            <a:avLst/>
          </a:prstGeom>
          <a:gradFill>
            <a:gsLst>
              <a:gs pos="20000">
                <a:schemeClr val="accent2">
                  <a:alpha val="50000"/>
                </a:schemeClr>
              </a:gs>
              <a:gs pos="32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E4CF088-B328-C94F-3D34-2BDFCDA852D1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DD9838-EF8D-4F83-92C9-BB115452F6B3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C421F3-F273-3206-9C20-27A013D4D34A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2B0045-EF7F-47B3-96F2-D03B3E0A92E5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B16597A-D707-1D18-24D3-21C000CBB8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79995C1-C2D4-B591-EB2E-8D2C42090586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89E80D-34C0-09FF-BD58-61EFD451895F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BE22AD9-B89B-C1DB-9EA9-35973D862FD4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AD65393-724B-37A5-2021-4BE240CDE141}"/>
              </a:ext>
            </a:extLst>
          </p:cNvPr>
          <p:cNvSpPr txBox="1"/>
          <p:nvPr/>
        </p:nvSpPr>
        <p:spPr>
          <a:xfrm>
            <a:off x="3935358" y="4214823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History</a:t>
            </a:r>
          </a:p>
          <a:p>
            <a:r>
              <a:rPr lang="en-CH" sz="2000" dirty="0"/>
              <a:t>Transaction details</a:t>
            </a:r>
          </a:p>
          <a:p>
            <a:r>
              <a:rPr lang="en-CH" sz="2000" dirty="0"/>
              <a:t>Fees &amp; gas usage</a:t>
            </a:r>
          </a:p>
          <a:p>
            <a:r>
              <a:rPr lang="en-CH" sz="2000" dirty="0"/>
              <a:t>Staking operations &amp; rewards</a:t>
            </a:r>
          </a:p>
          <a:p>
            <a:r>
              <a:rPr lang="en-CH" sz="2000" dirty="0"/>
              <a:t>No missing entries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CCC979-B8C2-43F4-74DC-788C9755B85F}"/>
              </a:ext>
            </a:extLst>
          </p:cNvPr>
          <p:cNvSpPr txBox="1"/>
          <p:nvPr/>
        </p:nvSpPr>
        <p:spPr>
          <a:xfrm>
            <a:off x="3935358" y="2664408"/>
            <a:ext cx="640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Tokens / NFTs</a:t>
            </a:r>
          </a:p>
          <a:p>
            <a:r>
              <a:rPr lang="en-CH" sz="2000" dirty="0"/>
              <a:t>Metadata</a:t>
            </a:r>
          </a:p>
          <a:p>
            <a:r>
              <a:rPr lang="en-CH" sz="2000" dirty="0"/>
              <a:t>Balances &amp; allowances</a:t>
            </a:r>
          </a:p>
          <a:p>
            <a:r>
              <a:rPr lang="en-CH" sz="2000" dirty="0"/>
              <a:t>Exchange rates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3E73029-6059-C7CC-FF7B-EFAC9E21BA39}"/>
              </a:ext>
            </a:extLst>
          </p:cNvPr>
          <p:cNvSpPr txBox="1"/>
          <p:nvPr/>
        </p:nvSpPr>
        <p:spPr>
          <a:xfrm>
            <a:off x="3935358" y="1985547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ETH balance</a:t>
            </a:r>
            <a:endParaRPr lang="en-CH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D2A8FB-8A17-2B9E-25AF-78C285AE846A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Cloud Callout 8">
            <a:extLst>
              <a:ext uri="{FF2B5EF4-FFF2-40B4-BE49-F238E27FC236}">
                <a16:creationId xmlns:a16="http://schemas.microsoft.com/office/drawing/2014/main" id="{1528C40D-4DEB-6858-605A-A5F9CD61C9D9}"/>
              </a:ext>
            </a:extLst>
          </p:cNvPr>
          <p:cNvSpPr/>
          <p:nvPr/>
        </p:nvSpPr>
        <p:spPr>
          <a:xfrm>
            <a:off x="6400800" y="888851"/>
            <a:ext cx="1371600" cy="1026865"/>
          </a:xfrm>
          <a:prstGeom prst="cloudCallout">
            <a:avLst>
              <a:gd name="adj1" fmla="val -67854"/>
              <a:gd name="adj2" fmla="val 6221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0EC47E-349F-FF38-3326-210A33359B95}"/>
              </a:ext>
            </a:extLst>
          </p:cNvPr>
          <p:cNvSpPr txBox="1"/>
          <p:nvPr/>
        </p:nvSpPr>
        <p:spPr>
          <a:xfrm>
            <a:off x="6709285" y="1151252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🥰</a:t>
            </a:r>
          </a:p>
        </p:txBody>
      </p:sp>
      <p:sp>
        <p:nvSpPr>
          <p:cNvPr id="13" name="Cloud Callout 12">
            <a:extLst>
              <a:ext uri="{FF2B5EF4-FFF2-40B4-BE49-F238E27FC236}">
                <a16:creationId xmlns:a16="http://schemas.microsoft.com/office/drawing/2014/main" id="{D938379E-DD36-4DF3-BF7E-47ADCBC7D27D}"/>
              </a:ext>
            </a:extLst>
          </p:cNvPr>
          <p:cNvSpPr/>
          <p:nvPr/>
        </p:nvSpPr>
        <p:spPr>
          <a:xfrm>
            <a:off x="6932972" y="4195469"/>
            <a:ext cx="1371600" cy="1026865"/>
          </a:xfrm>
          <a:prstGeom prst="cloudCallout">
            <a:avLst>
              <a:gd name="adj1" fmla="val -91510"/>
              <a:gd name="adj2" fmla="val 907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3A1118-D8F2-76E9-D2EF-C253D0E4CBBE}"/>
              </a:ext>
            </a:extLst>
          </p:cNvPr>
          <p:cNvSpPr txBox="1"/>
          <p:nvPr/>
        </p:nvSpPr>
        <p:spPr>
          <a:xfrm>
            <a:off x="7241457" y="4457870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🤯</a:t>
            </a:r>
          </a:p>
        </p:txBody>
      </p:sp>
      <p:sp>
        <p:nvSpPr>
          <p:cNvPr id="27" name="Cloud Callout 26">
            <a:extLst>
              <a:ext uri="{FF2B5EF4-FFF2-40B4-BE49-F238E27FC236}">
                <a16:creationId xmlns:a16="http://schemas.microsoft.com/office/drawing/2014/main" id="{1B03B70A-2995-C8F7-CD8C-64D54BD2E432}"/>
              </a:ext>
            </a:extLst>
          </p:cNvPr>
          <p:cNvSpPr/>
          <p:nvPr/>
        </p:nvSpPr>
        <p:spPr>
          <a:xfrm>
            <a:off x="6902543" y="5197444"/>
            <a:ext cx="4451257" cy="1640651"/>
          </a:xfrm>
          <a:prstGeom prst="cloudCallout">
            <a:avLst>
              <a:gd name="adj1" fmla="val -64841"/>
              <a:gd name="adj2" fmla="val -13373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E4CE73-23F6-25D9-195F-D6184E856AEA}"/>
              </a:ext>
            </a:extLst>
          </p:cNvPr>
          <p:cNvSpPr txBox="1"/>
          <p:nvPr/>
        </p:nvSpPr>
        <p:spPr>
          <a:xfrm>
            <a:off x="7504766" y="5479080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😡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6A2EB51-D303-8E85-8B75-91941FA6153C}"/>
              </a:ext>
            </a:extLst>
          </p:cNvPr>
          <p:cNvSpPr txBox="1"/>
          <p:nvPr/>
        </p:nvSpPr>
        <p:spPr>
          <a:xfrm>
            <a:off x="8106989" y="5535696"/>
            <a:ext cx="2944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dirty="0"/>
              <a:t>Terribly inefficient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B7E6A8-6A0E-1050-EE50-3086A3D1C9C1}"/>
              </a:ext>
            </a:extLst>
          </p:cNvPr>
          <p:cNvSpPr txBox="1"/>
          <p:nvPr/>
        </p:nvSpPr>
        <p:spPr>
          <a:xfrm>
            <a:off x="7504766" y="6025091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🚫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92C57AF-9F20-F2F5-465E-95375A0A5BFD}"/>
              </a:ext>
            </a:extLst>
          </p:cNvPr>
          <p:cNvSpPr txBox="1"/>
          <p:nvPr/>
        </p:nvSpPr>
        <p:spPr>
          <a:xfrm>
            <a:off x="8106989" y="6024164"/>
            <a:ext cx="2944754" cy="594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CH" sz="2000" dirty="0"/>
              <a:t>ETH transfers</a:t>
            </a:r>
          </a:p>
          <a:p>
            <a:pPr>
              <a:lnSpc>
                <a:spcPct val="80000"/>
              </a:lnSpc>
            </a:pPr>
            <a:r>
              <a:rPr lang="en-CH" sz="2000" dirty="0"/>
              <a:t>from smart contracts</a:t>
            </a:r>
          </a:p>
        </p:txBody>
      </p:sp>
      <p:sp>
        <p:nvSpPr>
          <p:cNvPr id="43" name="Cloud Callout 42">
            <a:extLst>
              <a:ext uri="{FF2B5EF4-FFF2-40B4-BE49-F238E27FC236}">
                <a16:creationId xmlns:a16="http://schemas.microsoft.com/office/drawing/2014/main" id="{4D4E29F6-0FA5-A3C8-38C9-67FCBBC8EA85}"/>
              </a:ext>
            </a:extLst>
          </p:cNvPr>
          <p:cNvSpPr/>
          <p:nvPr/>
        </p:nvSpPr>
        <p:spPr>
          <a:xfrm>
            <a:off x="6785488" y="2586968"/>
            <a:ext cx="4733002" cy="1386278"/>
          </a:xfrm>
          <a:prstGeom prst="cloudCallout">
            <a:avLst>
              <a:gd name="adj1" fmla="val -58215"/>
              <a:gd name="adj2" fmla="val -2353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2DF7440-9FB9-0C47-A59A-8BB3255E9F6F}"/>
              </a:ext>
            </a:extLst>
          </p:cNvPr>
          <p:cNvSpPr txBox="1"/>
          <p:nvPr/>
        </p:nvSpPr>
        <p:spPr>
          <a:xfrm>
            <a:off x="7387711" y="2986291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🫤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B7C24F9-228B-BB9C-5E27-8AF3AD954826}"/>
              </a:ext>
            </a:extLst>
          </p:cNvPr>
          <p:cNvSpPr txBox="1"/>
          <p:nvPr/>
        </p:nvSpPr>
        <p:spPr>
          <a:xfrm>
            <a:off x="7989933" y="2886631"/>
            <a:ext cx="32468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dirty="0"/>
              <a:t>Access lists are best effort</a:t>
            </a:r>
          </a:p>
          <a:p>
            <a:r>
              <a:rPr lang="en-CH" sz="2000" dirty="0"/>
              <a:t>Lots of round trips</a:t>
            </a:r>
          </a:p>
        </p:txBody>
      </p:sp>
    </p:spTree>
    <p:extLst>
      <p:ext uri="{BB962C8B-B14F-4D97-AF65-F5344CB8AC3E}">
        <p14:creationId xmlns:p14="http://schemas.microsoft.com/office/powerpoint/2010/main" val="14666374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79DAA5-5C6A-53BE-CC09-79507B311F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E7FCF-B46D-A9EC-1FAF-52724984D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EIP-6466: SSZ receipts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CA08C1-2301-F06D-FEAC-DB55281D3F21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50640D-BF21-35CD-5B7F-0A9DD3360048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2DCAF9-8F09-0FCF-0746-4F9AA1C60F36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6D08F8-DD28-AD1E-D7F8-0347F5FCAAC6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3BF808D-89A3-691D-1B3E-4E1F49AF04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BDCB63A-D3E5-6812-7C87-4A9F770E0FF1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E5F364-DD31-5E6B-1EB2-8822E1235390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0C60A2-F68E-1FA0-B033-56F819A0B730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C95902-FD09-CD52-521C-AAD2870DEFE8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9D6AB7-3870-361A-EDC3-A77408B93EC4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28D813-0FC1-E394-E2D1-678DFEFE9CCE}"/>
              </a:ext>
            </a:extLst>
          </p:cNvPr>
          <p:cNvSpPr txBox="1"/>
          <p:nvPr/>
        </p:nvSpPr>
        <p:spPr>
          <a:xfrm>
            <a:off x="3727937" y="6268065"/>
            <a:ext cx="783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On-chain commitments to relevant data (fewer round trips, more efficient)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AF73F6-D652-99A1-C900-9FC8E141A040}"/>
              </a:ext>
            </a:extLst>
          </p:cNvPr>
          <p:cNvSpPr txBox="1"/>
          <p:nvPr/>
        </p:nvSpPr>
        <p:spPr>
          <a:xfrm>
            <a:off x="3251030" y="6274638"/>
            <a:ext cx="412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✅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D46D65C-05A1-0F27-1F86-52B65F296D5D}"/>
              </a:ext>
            </a:extLst>
          </p:cNvPr>
          <p:cNvSpPr/>
          <p:nvPr/>
        </p:nvSpPr>
        <p:spPr>
          <a:xfrm>
            <a:off x="4522504" y="2271480"/>
            <a:ext cx="710015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Type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DE1B949-C6B8-8668-DF15-32BC4DBECEE0}"/>
              </a:ext>
            </a:extLst>
          </p:cNvPr>
          <p:cNvSpPr/>
          <p:nvPr/>
        </p:nvSpPr>
        <p:spPr>
          <a:xfrm>
            <a:off x="3816430" y="2271480"/>
            <a:ext cx="710015" cy="53930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MPT type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BC68698-34F0-9C98-9B44-4889B8C230C9}"/>
              </a:ext>
            </a:extLst>
          </p:cNvPr>
          <p:cNvSpPr/>
          <p:nvPr/>
        </p:nvSpPr>
        <p:spPr>
          <a:xfrm>
            <a:off x="5235819" y="2271480"/>
            <a:ext cx="86018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Status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441383E-B739-EBB7-B23D-D29183E8CED6}"/>
              </a:ext>
            </a:extLst>
          </p:cNvPr>
          <p:cNvSpPr/>
          <p:nvPr/>
        </p:nvSpPr>
        <p:spPr>
          <a:xfrm>
            <a:off x="6100785" y="2271480"/>
            <a:ext cx="1594065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Cumulative gas used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B75F99E-A148-5C8C-21ED-410C80CF4355}"/>
              </a:ext>
            </a:extLst>
          </p:cNvPr>
          <p:cNvSpPr/>
          <p:nvPr/>
        </p:nvSpPr>
        <p:spPr>
          <a:xfrm>
            <a:off x="7698926" y="2271480"/>
            <a:ext cx="1428135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Logs Bloom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0173552-AC2F-ED75-B2AB-6336F666DD7B}"/>
              </a:ext>
            </a:extLst>
          </p:cNvPr>
          <p:cNvSpPr/>
          <p:nvPr/>
        </p:nvSpPr>
        <p:spPr>
          <a:xfrm>
            <a:off x="9127061" y="2271480"/>
            <a:ext cx="1428135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Logs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F19E209-E8A9-C4F9-6A56-600EFBD48700}"/>
              </a:ext>
            </a:extLst>
          </p:cNvPr>
          <p:cNvSpPr txBox="1"/>
          <p:nvPr/>
        </p:nvSpPr>
        <p:spPr>
          <a:xfrm>
            <a:off x="8328455" y="3753158"/>
            <a:ext cx="3025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/>
              <a:t>SSZ binary tree</a:t>
            </a:r>
            <a:endParaRPr lang="en-CH" dirty="0"/>
          </a:p>
          <a:p>
            <a:pPr algn="ctr"/>
            <a:r>
              <a:rPr lang="en-CH" dirty="0"/>
              <a:t>Proofs for partial data</a:t>
            </a:r>
          </a:p>
          <a:p>
            <a:pPr algn="ctr"/>
            <a:r>
              <a:rPr lang="en-CH" dirty="0"/>
              <a:t>Simpler L2 bridge designs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C609126-18BE-60F1-31E4-99530992EF83}"/>
              </a:ext>
            </a:extLst>
          </p:cNvPr>
          <p:cNvCxnSpPr>
            <a:stCxn id="61" idx="0"/>
            <a:endCxn id="39" idx="2"/>
          </p:cNvCxnSpPr>
          <p:nvPr/>
        </p:nvCxnSpPr>
        <p:spPr>
          <a:xfrm flipV="1">
            <a:off x="9841128" y="2810784"/>
            <a:ext cx="1" cy="942374"/>
          </a:xfrm>
          <a:prstGeom prst="line">
            <a:avLst/>
          </a:prstGeom>
          <a:ln w="38100"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789A3FD-FC7E-C5B8-FDB0-2C9DD55C0878}"/>
              </a:ext>
            </a:extLst>
          </p:cNvPr>
          <p:cNvCxnSpPr>
            <a:stCxn id="70" idx="0"/>
          </p:cNvCxnSpPr>
          <p:nvPr/>
        </p:nvCxnSpPr>
        <p:spPr>
          <a:xfrm flipV="1">
            <a:off x="8400259" y="2810784"/>
            <a:ext cx="0" cy="408158"/>
          </a:xfrm>
          <a:prstGeom prst="line">
            <a:avLst/>
          </a:prstGeom>
          <a:ln w="38100"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A1AD760E-2422-A748-8014-D6CC9A14C06F}"/>
              </a:ext>
            </a:extLst>
          </p:cNvPr>
          <p:cNvSpPr txBox="1"/>
          <p:nvPr/>
        </p:nvSpPr>
        <p:spPr>
          <a:xfrm>
            <a:off x="7736673" y="3218942"/>
            <a:ext cx="1327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/>
              <a:t>Remove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4D34DD1-AEF3-842D-4484-CF499C742749}"/>
              </a:ext>
            </a:extLst>
          </p:cNvPr>
          <p:cNvCxnSpPr/>
          <p:nvPr/>
        </p:nvCxnSpPr>
        <p:spPr>
          <a:xfrm flipV="1">
            <a:off x="6897816" y="2810784"/>
            <a:ext cx="1" cy="942374"/>
          </a:xfrm>
          <a:prstGeom prst="line">
            <a:avLst/>
          </a:prstGeom>
          <a:ln w="38100"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C41B9D83-EA4F-87F3-93DE-99A1AE1A18E4}"/>
              </a:ext>
            </a:extLst>
          </p:cNvPr>
          <p:cNvSpPr txBox="1"/>
          <p:nvPr/>
        </p:nvSpPr>
        <p:spPr>
          <a:xfrm>
            <a:off x="5118727" y="3753158"/>
            <a:ext cx="3558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/>
              <a:t>Tx gas used</a:t>
            </a:r>
            <a:endParaRPr lang="en-CH" dirty="0"/>
          </a:p>
          <a:p>
            <a:pPr algn="ctr"/>
            <a:r>
              <a:rPr lang="en-CH" dirty="0"/>
              <a:t>Prior receipt no longer needed</a:t>
            </a:r>
          </a:p>
          <a:p>
            <a:pPr algn="ctr"/>
            <a:r>
              <a:rPr lang="en-CH" dirty="0"/>
              <a:t>Better parallel tx execution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ABF2C76-DC67-88AC-99B3-F3D6ED0EFC6D}"/>
              </a:ext>
            </a:extLst>
          </p:cNvPr>
          <p:cNvCxnSpPr>
            <a:stCxn id="80" idx="0"/>
          </p:cNvCxnSpPr>
          <p:nvPr/>
        </p:nvCxnSpPr>
        <p:spPr>
          <a:xfrm flipV="1">
            <a:off x="4882768" y="2810784"/>
            <a:ext cx="0" cy="408158"/>
          </a:xfrm>
          <a:prstGeom prst="line">
            <a:avLst/>
          </a:prstGeom>
          <a:ln w="38100"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0272425-C76E-868B-9CD8-693F0678BD6B}"/>
              </a:ext>
            </a:extLst>
          </p:cNvPr>
          <p:cNvSpPr txBox="1"/>
          <p:nvPr/>
        </p:nvSpPr>
        <p:spPr>
          <a:xfrm>
            <a:off x="3645004" y="3218942"/>
            <a:ext cx="2475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/>
              <a:t>StableContainer</a:t>
            </a:r>
          </a:p>
          <a:p>
            <a:pPr algn="ctr"/>
            <a:r>
              <a:rPr lang="en-CH" dirty="0"/>
              <a:t>Forward compatibility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E7EE2A4-88BA-0E75-5D5D-F80A2EF87F48}"/>
              </a:ext>
            </a:extLst>
          </p:cNvPr>
          <p:cNvSpPr txBox="1"/>
          <p:nvPr/>
        </p:nvSpPr>
        <p:spPr>
          <a:xfrm>
            <a:off x="3727937" y="4935160"/>
            <a:ext cx="69802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Add </a:t>
            </a:r>
            <a:r>
              <a:rPr lang="en-CH" b="1" i="1" dirty="0"/>
              <a:t>From</a:t>
            </a:r>
            <a:r>
              <a:rPr lang="en-CH" b="1" dirty="0"/>
              <a:t>, </a:t>
            </a:r>
            <a:r>
              <a:rPr lang="en-CH" b="1" i="1" dirty="0"/>
              <a:t>Contract</a:t>
            </a:r>
            <a:r>
              <a:rPr lang="en-CH" b="1" dirty="0"/>
              <a:t>  (CREATE), and </a:t>
            </a:r>
            <a:r>
              <a:rPr lang="en-CH" b="1" i="1" dirty="0"/>
              <a:t>Authority</a:t>
            </a:r>
            <a:r>
              <a:rPr lang="en-CH" b="1" dirty="0"/>
              <a:t> (EIP-7702)</a:t>
            </a:r>
            <a:r>
              <a:rPr lang="en-CH" b="1" i="1" dirty="0"/>
              <a:t> </a:t>
            </a:r>
            <a:r>
              <a:rPr lang="en-CH" b="1" dirty="0"/>
              <a:t>addresses</a:t>
            </a:r>
          </a:p>
          <a:p>
            <a:r>
              <a:rPr lang="en-CH" dirty="0"/>
              <a:t>Transaction data and </a:t>
            </a:r>
            <a:r>
              <a:rPr lang="en-CH" i="1" dirty="0"/>
              <a:t>ecrecover</a:t>
            </a:r>
            <a:r>
              <a:rPr lang="en-CH" dirty="0"/>
              <a:t> no longer needed for verification</a:t>
            </a:r>
          </a:p>
          <a:p>
            <a:r>
              <a:rPr lang="en-CH" dirty="0"/>
              <a:t>Reduced dependency on EVM internals</a:t>
            </a:r>
          </a:p>
        </p:txBody>
      </p:sp>
    </p:spTree>
    <p:extLst>
      <p:ext uri="{BB962C8B-B14F-4D97-AF65-F5344CB8AC3E}">
        <p14:creationId xmlns:p14="http://schemas.microsoft.com/office/powerpoint/2010/main" val="2286540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37EEAA-BC1A-5827-A8C2-88EF9EC79A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0755A-8E8C-83EB-3222-A463D9D4E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EIP-7706: Separate gas types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24106DF-C454-7098-AB95-301E0C5C33A6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F66106-8DA4-C2EB-069C-905751A39A88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442059-794D-757C-DDD8-644D5657000C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579C58-4B6E-EF53-ADE5-0CC8FE07CE71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FDF5A35-C1B6-28DE-5C21-C736160CCB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CD4C6C6-008D-9DC9-19B4-E5E0E3F78ADD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1690C7-7FAF-5CF2-47DD-A7C75DE6A88C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F2C2DA-0FAD-8BA3-0EF8-B0BE7BF072C9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7AE3B7-41E8-671A-A3C6-25ED57FFD5D1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B66155-D03A-FE4D-0F2F-4FC921546C91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25AFCDEA-CA58-D4EA-66FA-72A5C27AA4A5}"/>
              </a:ext>
            </a:extLst>
          </p:cNvPr>
          <p:cNvGrpSpPr/>
          <p:nvPr/>
        </p:nvGrpSpPr>
        <p:grpSpPr>
          <a:xfrm>
            <a:off x="3816431" y="2955265"/>
            <a:ext cx="6133685" cy="454320"/>
            <a:chOff x="3816431" y="3464959"/>
            <a:chExt cx="6133685" cy="45432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E5D12F9-A165-B8B0-E994-2A84308569FA}"/>
                </a:ext>
              </a:extLst>
            </p:cNvPr>
            <p:cNvSpPr/>
            <p:nvPr/>
          </p:nvSpPr>
          <p:spPr>
            <a:xfrm>
              <a:off x="5038125" y="3464959"/>
              <a:ext cx="706074" cy="45432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1A1C8E8-6D22-A4BB-FB09-C214384815BE}"/>
                </a:ext>
              </a:extLst>
            </p:cNvPr>
            <p:cNvSpPr/>
            <p:nvPr/>
          </p:nvSpPr>
          <p:spPr>
            <a:xfrm>
              <a:off x="5744199" y="3464959"/>
              <a:ext cx="795454" cy="45432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 per gas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2B01CF8-8A11-9F32-AC41-81A2E08D5C75}"/>
                </a:ext>
              </a:extLst>
            </p:cNvPr>
            <p:cNvSpPr/>
            <p:nvPr/>
          </p:nvSpPr>
          <p:spPr>
            <a:xfrm>
              <a:off x="6539654" y="3464959"/>
              <a:ext cx="542254" cy="45432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C63D848-5F7C-0D1F-723C-8FF6D9C6AB6D}"/>
                </a:ext>
              </a:extLst>
            </p:cNvPr>
            <p:cNvSpPr/>
            <p:nvPr/>
          </p:nvSpPr>
          <p:spPr>
            <a:xfrm>
              <a:off x="7081909" y="3464959"/>
              <a:ext cx="360112" cy="45432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A2D121C-758F-BB35-48F3-7F92CFC14CD5}"/>
                </a:ext>
              </a:extLst>
            </p:cNvPr>
            <p:cNvSpPr/>
            <p:nvPr/>
          </p:nvSpPr>
          <p:spPr>
            <a:xfrm>
              <a:off x="7442022" y="3464959"/>
              <a:ext cx="649630" cy="45432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6B9DA97-1284-9C7D-BA1D-259A09B313ED}"/>
                </a:ext>
              </a:extLst>
            </p:cNvPr>
            <p:cNvSpPr/>
            <p:nvPr/>
          </p:nvSpPr>
          <p:spPr>
            <a:xfrm>
              <a:off x="8091652" y="3464959"/>
              <a:ext cx="649630" cy="45432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537E0C0-3CF5-F07F-7BDB-06524D115A26}"/>
                </a:ext>
              </a:extLst>
            </p:cNvPr>
            <p:cNvSpPr/>
            <p:nvPr/>
          </p:nvSpPr>
          <p:spPr>
            <a:xfrm>
              <a:off x="3816431" y="3464959"/>
              <a:ext cx="574334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0x01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8D2FEF6-F317-E6F1-CFBF-A8EF3C0CF39D}"/>
                </a:ext>
              </a:extLst>
            </p:cNvPr>
            <p:cNvSpPr/>
            <p:nvPr/>
          </p:nvSpPr>
          <p:spPr>
            <a:xfrm>
              <a:off x="4385942" y="3464959"/>
              <a:ext cx="652183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Chain ID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41922C4-8F69-0999-30DF-8CADC6F2451F}"/>
                </a:ext>
              </a:extLst>
            </p:cNvPr>
            <p:cNvSpPr/>
            <p:nvPr/>
          </p:nvSpPr>
          <p:spPr>
            <a:xfrm>
              <a:off x="9484927" y="3464959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94CDB5A-175C-13D4-D583-E6BAE74A9D23}"/>
                </a:ext>
              </a:extLst>
            </p:cNvPr>
            <p:cNvSpPr/>
            <p:nvPr/>
          </p:nvSpPr>
          <p:spPr>
            <a:xfrm>
              <a:off x="8741280" y="3464959"/>
              <a:ext cx="748529" cy="45432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Access list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D32ABE69-308E-C20E-5B45-D51077305259}"/>
              </a:ext>
            </a:extLst>
          </p:cNvPr>
          <p:cNvGrpSpPr/>
          <p:nvPr/>
        </p:nvGrpSpPr>
        <p:grpSpPr>
          <a:xfrm>
            <a:off x="3816431" y="2467993"/>
            <a:ext cx="6727424" cy="436944"/>
            <a:chOff x="3816431" y="2782708"/>
            <a:chExt cx="6727424" cy="43694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3F30E66-86FF-789C-B340-5843B6650E86}"/>
                </a:ext>
              </a:extLst>
            </p:cNvPr>
            <p:cNvSpPr/>
            <p:nvPr/>
          </p:nvSpPr>
          <p:spPr>
            <a:xfrm>
              <a:off x="3816431" y="2782708"/>
              <a:ext cx="706074" cy="43694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B57F86C-A32D-D5F8-81C2-7E32940AF0DD}"/>
                </a:ext>
              </a:extLst>
            </p:cNvPr>
            <p:cNvSpPr/>
            <p:nvPr/>
          </p:nvSpPr>
          <p:spPr>
            <a:xfrm>
              <a:off x="4522505" y="2782708"/>
              <a:ext cx="795454" cy="436944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 per gas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51E56B7-87DB-ECA9-644B-D9F33BDFB97B}"/>
                </a:ext>
              </a:extLst>
            </p:cNvPr>
            <p:cNvSpPr/>
            <p:nvPr/>
          </p:nvSpPr>
          <p:spPr>
            <a:xfrm>
              <a:off x="5317960" y="2782708"/>
              <a:ext cx="542254" cy="43694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45398A3-09D1-11BC-F860-48EB9CBC1ABF}"/>
                </a:ext>
              </a:extLst>
            </p:cNvPr>
            <p:cNvSpPr/>
            <p:nvPr/>
          </p:nvSpPr>
          <p:spPr>
            <a:xfrm>
              <a:off x="5860215" y="2782708"/>
              <a:ext cx="360112" cy="43694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B24320C-8DDD-1A40-A499-BA3C565F2A59}"/>
                </a:ext>
              </a:extLst>
            </p:cNvPr>
            <p:cNvSpPr/>
            <p:nvPr/>
          </p:nvSpPr>
          <p:spPr>
            <a:xfrm>
              <a:off x="6220328" y="2782708"/>
              <a:ext cx="649630" cy="43694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A6A895B-E682-D1F6-04B0-75B78E6B154D}"/>
                </a:ext>
              </a:extLst>
            </p:cNvPr>
            <p:cNvSpPr/>
            <p:nvPr/>
          </p:nvSpPr>
          <p:spPr>
            <a:xfrm>
              <a:off x="6869958" y="2782708"/>
              <a:ext cx="649630" cy="43694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EAB5CE6-E11E-352B-4B07-98900AA9DD53}"/>
                </a:ext>
              </a:extLst>
            </p:cNvPr>
            <p:cNvSpPr/>
            <p:nvPr/>
          </p:nvSpPr>
          <p:spPr>
            <a:xfrm>
              <a:off x="7519588" y="2782708"/>
              <a:ext cx="1058928" cy="4369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Signature</a:t>
              </a:r>
            </a:p>
            <a:p>
              <a:pPr algn="ctr"/>
              <a:r>
                <a:rPr lang="en-CH" sz="1400" dirty="0"/>
                <a:t>+ Chain ID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CD25CF4-501F-F252-4E42-752BC4282B2A}"/>
                </a:ext>
              </a:extLst>
            </p:cNvPr>
            <p:cNvSpPr txBox="1"/>
            <p:nvPr/>
          </p:nvSpPr>
          <p:spPr>
            <a:xfrm>
              <a:off x="8741280" y="2798450"/>
              <a:ext cx="1802575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CH" dirty="0"/>
                <a:t>EIP-155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689FFB4-E5CE-92A3-9682-64DF16E3E61E}"/>
              </a:ext>
            </a:extLst>
          </p:cNvPr>
          <p:cNvGrpSpPr/>
          <p:nvPr/>
        </p:nvGrpSpPr>
        <p:grpSpPr>
          <a:xfrm>
            <a:off x="3816431" y="1980721"/>
            <a:ext cx="6727424" cy="436944"/>
            <a:chOff x="3816431" y="1980721"/>
            <a:chExt cx="6727424" cy="4369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AD1270F-EB7F-3B8A-1243-5621CDC6CA5A}"/>
                </a:ext>
              </a:extLst>
            </p:cNvPr>
            <p:cNvSpPr/>
            <p:nvPr/>
          </p:nvSpPr>
          <p:spPr>
            <a:xfrm>
              <a:off x="3816431" y="1980721"/>
              <a:ext cx="706074" cy="43694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4A572FD-10EB-8B09-96CF-8275FF29EB6B}"/>
                </a:ext>
              </a:extLst>
            </p:cNvPr>
            <p:cNvSpPr/>
            <p:nvPr/>
          </p:nvSpPr>
          <p:spPr>
            <a:xfrm>
              <a:off x="4522505" y="1980721"/>
              <a:ext cx="795454" cy="436944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 per gas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2B9F205-D801-6F2F-75B4-8D8654300054}"/>
                </a:ext>
              </a:extLst>
            </p:cNvPr>
            <p:cNvSpPr/>
            <p:nvPr/>
          </p:nvSpPr>
          <p:spPr>
            <a:xfrm>
              <a:off x="5317960" y="1980721"/>
              <a:ext cx="542254" cy="43694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8FE802A-85C3-E1DE-DF54-EDC42AEEFB0C}"/>
                </a:ext>
              </a:extLst>
            </p:cNvPr>
            <p:cNvSpPr/>
            <p:nvPr/>
          </p:nvSpPr>
          <p:spPr>
            <a:xfrm>
              <a:off x="5860215" y="1980721"/>
              <a:ext cx="360112" cy="43694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3ABCF63-18BC-DA4C-EF5C-651144FE03DD}"/>
                </a:ext>
              </a:extLst>
            </p:cNvPr>
            <p:cNvSpPr/>
            <p:nvPr/>
          </p:nvSpPr>
          <p:spPr>
            <a:xfrm>
              <a:off x="6220328" y="1980721"/>
              <a:ext cx="649630" cy="43694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D5A086F-842F-62A2-AA1D-06EFEF6AFD7E}"/>
                </a:ext>
              </a:extLst>
            </p:cNvPr>
            <p:cNvSpPr/>
            <p:nvPr/>
          </p:nvSpPr>
          <p:spPr>
            <a:xfrm>
              <a:off x="6869958" y="1980721"/>
              <a:ext cx="649630" cy="43694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C7F719E-6F35-C972-58F3-3B85CEF8B215}"/>
                </a:ext>
              </a:extLst>
            </p:cNvPr>
            <p:cNvSpPr/>
            <p:nvPr/>
          </p:nvSpPr>
          <p:spPr>
            <a:xfrm>
              <a:off x="7519588" y="1980721"/>
              <a:ext cx="1058928" cy="43694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Replayable signature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E1A528A7-5D9E-97E1-C818-6AA993D2A68D}"/>
                </a:ext>
              </a:extLst>
            </p:cNvPr>
            <p:cNvSpPr txBox="1"/>
            <p:nvPr/>
          </p:nvSpPr>
          <p:spPr>
            <a:xfrm>
              <a:off x="8741280" y="2014527"/>
              <a:ext cx="1802575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CH" dirty="0"/>
                <a:t>Legacy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C2343F39-D7FC-5CE7-0CAF-927A5A753EA8}"/>
              </a:ext>
            </a:extLst>
          </p:cNvPr>
          <p:cNvGrpSpPr/>
          <p:nvPr/>
        </p:nvGrpSpPr>
        <p:grpSpPr>
          <a:xfrm>
            <a:off x="3816431" y="3459913"/>
            <a:ext cx="6932131" cy="454320"/>
            <a:chOff x="3816431" y="4164586"/>
            <a:chExt cx="6932131" cy="45432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F6BEE3C-9A86-B7A5-FF0A-BB57EABF305A}"/>
                </a:ext>
              </a:extLst>
            </p:cNvPr>
            <p:cNvSpPr/>
            <p:nvPr/>
          </p:nvSpPr>
          <p:spPr>
            <a:xfrm>
              <a:off x="5038125" y="4164586"/>
              <a:ext cx="706074" cy="45432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7BDCB5C-B805-8C7F-8797-939201F2FAEB}"/>
                </a:ext>
              </a:extLst>
            </p:cNvPr>
            <p:cNvSpPr/>
            <p:nvPr/>
          </p:nvSpPr>
          <p:spPr>
            <a:xfrm>
              <a:off x="6539653" y="4164586"/>
              <a:ext cx="795454" cy="45432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 per gas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71BCAFE-833A-606D-33DC-7F906B1BE454}"/>
                </a:ext>
              </a:extLst>
            </p:cNvPr>
            <p:cNvSpPr/>
            <p:nvPr/>
          </p:nvSpPr>
          <p:spPr>
            <a:xfrm>
              <a:off x="7335108" y="4164586"/>
              <a:ext cx="542254" cy="45432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B893CE1-D905-34DA-B2FF-9EC7C2597E42}"/>
                </a:ext>
              </a:extLst>
            </p:cNvPr>
            <p:cNvSpPr/>
            <p:nvPr/>
          </p:nvSpPr>
          <p:spPr>
            <a:xfrm>
              <a:off x="7877363" y="4164586"/>
              <a:ext cx="360112" cy="45432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7972E10-65CD-EB96-C832-A00D6554F20F}"/>
                </a:ext>
              </a:extLst>
            </p:cNvPr>
            <p:cNvSpPr/>
            <p:nvPr/>
          </p:nvSpPr>
          <p:spPr>
            <a:xfrm>
              <a:off x="8237476" y="4164586"/>
              <a:ext cx="649630" cy="45432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D8721DD-BD8E-A19D-7019-A0F80C9857BC}"/>
                </a:ext>
              </a:extLst>
            </p:cNvPr>
            <p:cNvSpPr/>
            <p:nvPr/>
          </p:nvSpPr>
          <p:spPr>
            <a:xfrm>
              <a:off x="8887106" y="4164586"/>
              <a:ext cx="649630" cy="45432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91C2142-68F1-F6FC-E86C-5D4062AABCA0}"/>
                </a:ext>
              </a:extLst>
            </p:cNvPr>
            <p:cNvSpPr/>
            <p:nvPr/>
          </p:nvSpPr>
          <p:spPr>
            <a:xfrm>
              <a:off x="3816431" y="4164586"/>
              <a:ext cx="574334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0x02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A60050F-C27A-2022-4689-AF07E8EA7D83}"/>
                </a:ext>
              </a:extLst>
            </p:cNvPr>
            <p:cNvSpPr/>
            <p:nvPr/>
          </p:nvSpPr>
          <p:spPr>
            <a:xfrm>
              <a:off x="4385942" y="4164586"/>
              <a:ext cx="652183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Chain ID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8F1672B-EAA4-4287-321A-F135895A1A9C}"/>
                </a:ext>
              </a:extLst>
            </p:cNvPr>
            <p:cNvSpPr/>
            <p:nvPr/>
          </p:nvSpPr>
          <p:spPr>
            <a:xfrm>
              <a:off x="9536734" y="4164586"/>
              <a:ext cx="748529" cy="45432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Access list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83B1F45-6D0D-24C8-906E-DB272E8F1089}"/>
                </a:ext>
              </a:extLst>
            </p:cNvPr>
            <p:cNvSpPr/>
            <p:nvPr/>
          </p:nvSpPr>
          <p:spPr>
            <a:xfrm>
              <a:off x="5744199" y="4164586"/>
              <a:ext cx="795454" cy="45432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Prio fee per gas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6CA2B5C-A442-9B8C-EB37-8867C047660D}"/>
                </a:ext>
              </a:extLst>
            </p:cNvPr>
            <p:cNvSpPr/>
            <p:nvPr/>
          </p:nvSpPr>
          <p:spPr>
            <a:xfrm>
              <a:off x="10283373" y="4164586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DB51E143-CDA5-7411-D779-351DAD0B6F6C}"/>
              </a:ext>
            </a:extLst>
          </p:cNvPr>
          <p:cNvGrpSpPr/>
          <p:nvPr/>
        </p:nvGrpSpPr>
        <p:grpSpPr>
          <a:xfrm>
            <a:off x="3816431" y="3964561"/>
            <a:ext cx="8337871" cy="454320"/>
            <a:chOff x="3816431" y="4864212"/>
            <a:chExt cx="8337871" cy="454320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555FEEDA-644F-EA10-9D7B-3B9ACF41F072}"/>
                </a:ext>
              </a:extLst>
            </p:cNvPr>
            <p:cNvSpPr/>
            <p:nvPr/>
          </p:nvSpPr>
          <p:spPr>
            <a:xfrm>
              <a:off x="5038125" y="4864213"/>
              <a:ext cx="706074" cy="45431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35941827-4470-5ABC-3CC1-F27C5C66FA40}"/>
                </a:ext>
              </a:extLst>
            </p:cNvPr>
            <p:cNvSpPr/>
            <p:nvPr/>
          </p:nvSpPr>
          <p:spPr>
            <a:xfrm>
              <a:off x="6539653" y="4864213"/>
              <a:ext cx="795454" cy="454319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 per gas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A8673A5B-4EB4-097B-A1E0-9927EEC44085}"/>
                </a:ext>
              </a:extLst>
            </p:cNvPr>
            <p:cNvSpPr/>
            <p:nvPr/>
          </p:nvSpPr>
          <p:spPr>
            <a:xfrm>
              <a:off x="7335108" y="4864213"/>
              <a:ext cx="542254" cy="45431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98C7B57-5B07-B068-C36F-D5BFDA71ADFD}"/>
                </a:ext>
              </a:extLst>
            </p:cNvPr>
            <p:cNvSpPr/>
            <p:nvPr/>
          </p:nvSpPr>
          <p:spPr>
            <a:xfrm>
              <a:off x="7877363" y="4864213"/>
              <a:ext cx="360112" cy="45431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738D999D-4737-B5DA-0C55-BC6BBBCAEE50}"/>
                </a:ext>
              </a:extLst>
            </p:cNvPr>
            <p:cNvSpPr/>
            <p:nvPr/>
          </p:nvSpPr>
          <p:spPr>
            <a:xfrm>
              <a:off x="8237476" y="4864213"/>
              <a:ext cx="649630" cy="45431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DC623D7F-20DE-5386-CB25-530997B5BF00}"/>
                </a:ext>
              </a:extLst>
            </p:cNvPr>
            <p:cNvSpPr/>
            <p:nvPr/>
          </p:nvSpPr>
          <p:spPr>
            <a:xfrm>
              <a:off x="8887106" y="4864213"/>
              <a:ext cx="649630" cy="45431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E42362EA-E775-B1A8-A3F9-3567D0D5246B}"/>
                </a:ext>
              </a:extLst>
            </p:cNvPr>
            <p:cNvSpPr/>
            <p:nvPr/>
          </p:nvSpPr>
          <p:spPr>
            <a:xfrm>
              <a:off x="3816431" y="4864213"/>
              <a:ext cx="574334" cy="45431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0x03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89A7F8F-D3D9-1A37-3FD5-D63BA5BEAB8D}"/>
                </a:ext>
              </a:extLst>
            </p:cNvPr>
            <p:cNvSpPr/>
            <p:nvPr/>
          </p:nvSpPr>
          <p:spPr>
            <a:xfrm>
              <a:off x="4385942" y="4864213"/>
              <a:ext cx="652183" cy="45431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Chain ID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C0D7814-5957-9651-1DB8-0753E32A3E2B}"/>
                </a:ext>
              </a:extLst>
            </p:cNvPr>
            <p:cNvSpPr/>
            <p:nvPr/>
          </p:nvSpPr>
          <p:spPr>
            <a:xfrm>
              <a:off x="9536734" y="4864213"/>
              <a:ext cx="748529" cy="4543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Access list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7B4FA21-84E3-794C-9410-98473F129435}"/>
                </a:ext>
              </a:extLst>
            </p:cNvPr>
            <p:cNvSpPr/>
            <p:nvPr/>
          </p:nvSpPr>
          <p:spPr>
            <a:xfrm>
              <a:off x="5744199" y="4864213"/>
              <a:ext cx="795454" cy="454319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Prio fee per gas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2826794B-006A-AD4B-B95C-76839B34BDEF}"/>
                </a:ext>
              </a:extLst>
            </p:cNvPr>
            <p:cNvSpPr/>
            <p:nvPr/>
          </p:nvSpPr>
          <p:spPr>
            <a:xfrm>
              <a:off x="10280381" y="4864213"/>
              <a:ext cx="748527" cy="45431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Fee per blob gas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9FE02CAA-8966-D18C-9242-0E3511D25495}"/>
                </a:ext>
              </a:extLst>
            </p:cNvPr>
            <p:cNvSpPr/>
            <p:nvPr/>
          </p:nvSpPr>
          <p:spPr>
            <a:xfrm>
              <a:off x="11689113" y="4864212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AF7A098-66D2-4223-2296-17065F1189B1}"/>
                </a:ext>
              </a:extLst>
            </p:cNvPr>
            <p:cNvSpPr/>
            <p:nvPr/>
          </p:nvSpPr>
          <p:spPr>
            <a:xfrm>
              <a:off x="11028908" y="4864213"/>
              <a:ext cx="679082" cy="45431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Blob hashes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DB4E1BC4-9AFC-50EB-4AB6-2D30A7D9FED6}"/>
              </a:ext>
            </a:extLst>
          </p:cNvPr>
          <p:cNvGrpSpPr/>
          <p:nvPr/>
        </p:nvGrpSpPr>
        <p:grpSpPr>
          <a:xfrm>
            <a:off x="3816431" y="4470251"/>
            <a:ext cx="7398774" cy="454320"/>
            <a:chOff x="3816431" y="5562797"/>
            <a:chExt cx="7398774" cy="45432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2F6C438B-089F-EEBC-1008-48552925FC24}"/>
                </a:ext>
              </a:extLst>
            </p:cNvPr>
            <p:cNvSpPr/>
            <p:nvPr/>
          </p:nvSpPr>
          <p:spPr>
            <a:xfrm>
              <a:off x="5038125" y="5562799"/>
              <a:ext cx="70607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E992EA2-E1DE-9820-E7C5-0557D1C84CAD}"/>
                </a:ext>
              </a:extLst>
            </p:cNvPr>
            <p:cNvSpPr/>
            <p:nvPr/>
          </p:nvSpPr>
          <p:spPr>
            <a:xfrm>
              <a:off x="6539653" y="5562799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 per gas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776DFAAD-44ED-D315-FBAD-16521231B2DC}"/>
                </a:ext>
              </a:extLst>
            </p:cNvPr>
            <p:cNvSpPr/>
            <p:nvPr/>
          </p:nvSpPr>
          <p:spPr>
            <a:xfrm>
              <a:off x="7335108" y="5562799"/>
              <a:ext cx="54225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8A5758A-BECD-44BE-0493-F67623257E76}"/>
                </a:ext>
              </a:extLst>
            </p:cNvPr>
            <p:cNvSpPr/>
            <p:nvPr/>
          </p:nvSpPr>
          <p:spPr>
            <a:xfrm>
              <a:off x="7877363" y="5562799"/>
              <a:ext cx="360112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6F2994C-0CD6-A105-B5B6-330443893A5D}"/>
                </a:ext>
              </a:extLst>
            </p:cNvPr>
            <p:cNvSpPr/>
            <p:nvPr/>
          </p:nvSpPr>
          <p:spPr>
            <a:xfrm>
              <a:off x="8237476" y="5562799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1FE88DDA-6A4D-9B43-BD23-7E534E39D0B9}"/>
                </a:ext>
              </a:extLst>
            </p:cNvPr>
            <p:cNvSpPr/>
            <p:nvPr/>
          </p:nvSpPr>
          <p:spPr>
            <a:xfrm>
              <a:off x="8887106" y="5562799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95DB2350-CA2D-89CF-0D1B-380110EA2A5F}"/>
                </a:ext>
              </a:extLst>
            </p:cNvPr>
            <p:cNvSpPr/>
            <p:nvPr/>
          </p:nvSpPr>
          <p:spPr>
            <a:xfrm>
              <a:off x="3816431" y="5562799"/>
              <a:ext cx="574334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0x04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92840E0F-34B7-11F8-82C9-8868F75D5BC4}"/>
                </a:ext>
              </a:extLst>
            </p:cNvPr>
            <p:cNvSpPr/>
            <p:nvPr/>
          </p:nvSpPr>
          <p:spPr>
            <a:xfrm>
              <a:off x="4385942" y="5562799"/>
              <a:ext cx="652183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Chain ID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C1E28CD5-DFCA-136F-BA57-C86676538C76}"/>
                </a:ext>
              </a:extLst>
            </p:cNvPr>
            <p:cNvSpPr/>
            <p:nvPr/>
          </p:nvSpPr>
          <p:spPr>
            <a:xfrm>
              <a:off x="9536734" y="5562799"/>
              <a:ext cx="748529" cy="4543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Access list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627032D4-ABF5-06C6-626D-005B8F2B37F0}"/>
                </a:ext>
              </a:extLst>
            </p:cNvPr>
            <p:cNvSpPr/>
            <p:nvPr/>
          </p:nvSpPr>
          <p:spPr>
            <a:xfrm>
              <a:off x="5744199" y="5562799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Prio fee per gas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85767080-98C9-2A0C-4FAA-C78BFD48A652}"/>
                </a:ext>
              </a:extLst>
            </p:cNvPr>
            <p:cNvSpPr/>
            <p:nvPr/>
          </p:nvSpPr>
          <p:spPr>
            <a:xfrm>
              <a:off x="10280381" y="5562799"/>
              <a:ext cx="468181" cy="45431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Auth list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38E5B3F-7EB0-FAEA-76B6-90DDCFAB12DF}"/>
                </a:ext>
              </a:extLst>
            </p:cNvPr>
            <p:cNvSpPr/>
            <p:nvPr/>
          </p:nvSpPr>
          <p:spPr>
            <a:xfrm>
              <a:off x="10750016" y="5562797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ED16DE7D-06F7-3AD4-E9FD-9AE455B7B7CF}"/>
              </a:ext>
            </a:extLst>
          </p:cNvPr>
          <p:cNvGrpSpPr/>
          <p:nvPr/>
        </p:nvGrpSpPr>
        <p:grpSpPr>
          <a:xfrm>
            <a:off x="3816431" y="5544415"/>
            <a:ext cx="8056021" cy="454320"/>
            <a:chOff x="3816431" y="6220323"/>
            <a:chExt cx="8056021" cy="45432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A974AE0-7E92-520A-7657-786E6D7DF45A}"/>
                </a:ext>
              </a:extLst>
            </p:cNvPr>
            <p:cNvSpPr/>
            <p:nvPr/>
          </p:nvSpPr>
          <p:spPr>
            <a:xfrm>
              <a:off x="5038125" y="6220325"/>
              <a:ext cx="70607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8F09707-D5FE-518E-6AE6-48255A0A5049}"/>
                </a:ext>
              </a:extLst>
            </p:cNvPr>
            <p:cNvSpPr/>
            <p:nvPr/>
          </p:nvSpPr>
          <p:spPr>
            <a:xfrm>
              <a:off x="5744199" y="6220325"/>
              <a:ext cx="54225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0623B9E-DA55-9A37-28CB-49851D66D1F4}"/>
                </a:ext>
              </a:extLst>
            </p:cNvPr>
            <p:cNvSpPr/>
            <p:nvPr/>
          </p:nvSpPr>
          <p:spPr>
            <a:xfrm>
              <a:off x="6286453" y="6220325"/>
              <a:ext cx="360112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FBFC904-FF5C-6DB1-AD73-CA61C2F8A7B8}"/>
                </a:ext>
              </a:extLst>
            </p:cNvPr>
            <p:cNvSpPr/>
            <p:nvPr/>
          </p:nvSpPr>
          <p:spPr>
            <a:xfrm>
              <a:off x="664656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B1E54F9-DFE2-E483-17C1-6816FBF854BE}"/>
                </a:ext>
              </a:extLst>
            </p:cNvPr>
            <p:cNvSpPr/>
            <p:nvPr/>
          </p:nvSpPr>
          <p:spPr>
            <a:xfrm>
              <a:off x="729619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6AE6A3C-20F3-7577-37F6-BD4910122732}"/>
                </a:ext>
              </a:extLst>
            </p:cNvPr>
            <p:cNvSpPr/>
            <p:nvPr/>
          </p:nvSpPr>
          <p:spPr>
            <a:xfrm>
              <a:off x="3816431" y="6220325"/>
              <a:ext cx="574334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0x06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82BE398-AC16-2573-ACE0-D2C677E088CB}"/>
                </a:ext>
              </a:extLst>
            </p:cNvPr>
            <p:cNvSpPr/>
            <p:nvPr/>
          </p:nvSpPr>
          <p:spPr>
            <a:xfrm>
              <a:off x="4385942" y="6220325"/>
              <a:ext cx="652183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Chain ID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30F032E-C4F8-FE4E-1890-596B26EF0A42}"/>
                </a:ext>
              </a:extLst>
            </p:cNvPr>
            <p:cNvSpPr/>
            <p:nvPr/>
          </p:nvSpPr>
          <p:spPr>
            <a:xfrm>
              <a:off x="7945826" y="6220325"/>
              <a:ext cx="748529" cy="4543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Access list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CA35023-8F14-37E7-1C81-43D3318167F4}"/>
                </a:ext>
              </a:extLst>
            </p:cNvPr>
            <p:cNvSpPr/>
            <p:nvPr/>
          </p:nvSpPr>
          <p:spPr>
            <a:xfrm>
              <a:off x="8694355" y="6220324"/>
              <a:ext cx="679082" cy="45431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Blob hashes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A6DDD75C-6612-64F1-CD3B-E7BF124FD08E}"/>
                </a:ext>
              </a:extLst>
            </p:cNvPr>
            <p:cNvSpPr/>
            <p:nvPr/>
          </p:nvSpPr>
          <p:spPr>
            <a:xfrm>
              <a:off x="9366633" y="6220325"/>
              <a:ext cx="468181" cy="45431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Auth list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66EAB12-C7A9-3A8B-D596-F5D71469C84A}"/>
                </a:ext>
              </a:extLst>
            </p:cNvPr>
            <p:cNvSpPr/>
            <p:nvPr/>
          </p:nvSpPr>
          <p:spPr>
            <a:xfrm>
              <a:off x="9831158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fees per gas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AFF114ED-E520-BEAD-CDE3-5B957C135014}"/>
                </a:ext>
              </a:extLst>
            </p:cNvPr>
            <p:cNvSpPr/>
            <p:nvPr/>
          </p:nvSpPr>
          <p:spPr>
            <a:xfrm>
              <a:off x="10619149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Prio fees per gas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54FF4F9B-F35C-FF7E-0733-FDAEE15F5EA5}"/>
                </a:ext>
              </a:extLst>
            </p:cNvPr>
            <p:cNvSpPr/>
            <p:nvPr/>
          </p:nvSpPr>
          <p:spPr>
            <a:xfrm>
              <a:off x="11407263" y="6220323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C8DA682E-48EA-F6E1-C16D-33F15A7B0C9A}"/>
              </a:ext>
            </a:extLst>
          </p:cNvPr>
          <p:cNvSpPr txBox="1"/>
          <p:nvPr/>
        </p:nvSpPr>
        <p:spPr>
          <a:xfrm>
            <a:off x="3727937" y="6268065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Normalized gas fee computation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B813267-DBBE-0354-F089-7D0D616CD3FA}"/>
              </a:ext>
            </a:extLst>
          </p:cNvPr>
          <p:cNvSpPr txBox="1"/>
          <p:nvPr/>
        </p:nvSpPr>
        <p:spPr>
          <a:xfrm>
            <a:off x="3251030" y="6274638"/>
            <a:ext cx="412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✅</a:t>
            </a:r>
          </a:p>
        </p:txBody>
      </p:sp>
    </p:spTree>
    <p:extLst>
      <p:ext uri="{BB962C8B-B14F-4D97-AF65-F5344CB8AC3E}">
        <p14:creationId xmlns:p14="http://schemas.microsoft.com/office/powerpoint/2010/main" val="4075499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D317C-1CC8-D229-F2C6-C8BC52085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C63ED-7FFB-5A04-3855-ECD1B8BF6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EIP-6404: SSZ transactions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09F6C40-EEAE-5F80-DD92-B6BAB17DAFF4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94A5C4-267F-CD47-B53F-6C01FC4A13E0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3B9AAD-B75F-C1CF-B73E-8EED3A05B16A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955405-F72E-FD47-C284-645152CF3D53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D948950-964A-7EA2-4531-B9AF3A23B8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3486D3E-DF60-7F9B-76B0-C36918DC79C4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348606-F831-A77C-55FB-298A51B515FC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ACF9B19-1029-30CB-04D9-78EAC20DA168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55FB89-5DC2-6C38-4DF0-750DBA0E7D67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5A47D2-C5FB-71F2-BA9D-568A0720B94F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9CB1EA2-6C6B-B6CD-27D6-EC20DEF892D9}"/>
              </a:ext>
            </a:extLst>
          </p:cNvPr>
          <p:cNvGrpSpPr/>
          <p:nvPr/>
        </p:nvGrpSpPr>
        <p:grpSpPr>
          <a:xfrm>
            <a:off x="3816431" y="5544415"/>
            <a:ext cx="8056021" cy="454320"/>
            <a:chOff x="3816431" y="6220323"/>
            <a:chExt cx="8056021" cy="45432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486C51F-05AA-26FB-8705-86547EF8372D}"/>
                </a:ext>
              </a:extLst>
            </p:cNvPr>
            <p:cNvSpPr/>
            <p:nvPr/>
          </p:nvSpPr>
          <p:spPr>
            <a:xfrm>
              <a:off x="5038125" y="6220325"/>
              <a:ext cx="70607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022B78F-6ABD-D8B4-4872-07AD46BCCC77}"/>
                </a:ext>
              </a:extLst>
            </p:cNvPr>
            <p:cNvSpPr/>
            <p:nvPr/>
          </p:nvSpPr>
          <p:spPr>
            <a:xfrm>
              <a:off x="5744199" y="6220325"/>
              <a:ext cx="54225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EAEF40F-8EA2-4B83-2F92-AC89BB76A936}"/>
                </a:ext>
              </a:extLst>
            </p:cNvPr>
            <p:cNvSpPr/>
            <p:nvPr/>
          </p:nvSpPr>
          <p:spPr>
            <a:xfrm>
              <a:off x="6286453" y="6220325"/>
              <a:ext cx="360112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0FDCAB5-CB8A-8D94-D65B-08C16111EF7A}"/>
                </a:ext>
              </a:extLst>
            </p:cNvPr>
            <p:cNvSpPr/>
            <p:nvPr/>
          </p:nvSpPr>
          <p:spPr>
            <a:xfrm>
              <a:off x="664656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B862F2D-F874-D8D5-98C6-68B71AD714D7}"/>
                </a:ext>
              </a:extLst>
            </p:cNvPr>
            <p:cNvSpPr/>
            <p:nvPr/>
          </p:nvSpPr>
          <p:spPr>
            <a:xfrm>
              <a:off x="729619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52FCE33-0602-7E11-A3B3-9C0C78B19841}"/>
                </a:ext>
              </a:extLst>
            </p:cNvPr>
            <p:cNvSpPr/>
            <p:nvPr/>
          </p:nvSpPr>
          <p:spPr>
            <a:xfrm>
              <a:off x="3816431" y="6220325"/>
              <a:ext cx="574334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RLP type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9DA3A8F-5AEE-8AD7-0BEA-ED3F93056561}"/>
                </a:ext>
              </a:extLst>
            </p:cNvPr>
            <p:cNvSpPr/>
            <p:nvPr/>
          </p:nvSpPr>
          <p:spPr>
            <a:xfrm>
              <a:off x="4385942" y="6220325"/>
              <a:ext cx="652183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Chain ID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F584E5B-3925-81B6-5244-CBFAB8D09CA5}"/>
                </a:ext>
              </a:extLst>
            </p:cNvPr>
            <p:cNvSpPr/>
            <p:nvPr/>
          </p:nvSpPr>
          <p:spPr>
            <a:xfrm>
              <a:off x="7945826" y="6220325"/>
              <a:ext cx="748529" cy="4543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Access list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0BC2D40-2358-535E-D1AE-3C8A6933307C}"/>
                </a:ext>
              </a:extLst>
            </p:cNvPr>
            <p:cNvSpPr/>
            <p:nvPr/>
          </p:nvSpPr>
          <p:spPr>
            <a:xfrm>
              <a:off x="8694355" y="6220324"/>
              <a:ext cx="679082" cy="45431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Blob hashes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BE017029-D296-4E07-1B73-24FC443542BA}"/>
                </a:ext>
              </a:extLst>
            </p:cNvPr>
            <p:cNvSpPr/>
            <p:nvPr/>
          </p:nvSpPr>
          <p:spPr>
            <a:xfrm>
              <a:off x="9366633" y="6220325"/>
              <a:ext cx="468181" cy="45431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Auth list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559AD252-2371-C273-DFCF-0B1492EA7FAD}"/>
                </a:ext>
              </a:extLst>
            </p:cNvPr>
            <p:cNvSpPr/>
            <p:nvPr/>
          </p:nvSpPr>
          <p:spPr>
            <a:xfrm>
              <a:off x="9831158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fees per gas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DA95AD7-EA2D-C4F5-1C18-8B045FE461B1}"/>
                </a:ext>
              </a:extLst>
            </p:cNvPr>
            <p:cNvSpPr/>
            <p:nvPr/>
          </p:nvSpPr>
          <p:spPr>
            <a:xfrm>
              <a:off x="10619149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Prio fees per gas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20D200D-FC10-B2B8-68C2-9975E585F475}"/>
                </a:ext>
              </a:extLst>
            </p:cNvPr>
            <p:cNvSpPr/>
            <p:nvPr/>
          </p:nvSpPr>
          <p:spPr>
            <a:xfrm>
              <a:off x="11407263" y="6220323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BF011C3F-471E-CADA-E553-FB3CD4D494BC}"/>
              </a:ext>
            </a:extLst>
          </p:cNvPr>
          <p:cNvSpPr txBox="1"/>
          <p:nvPr/>
        </p:nvSpPr>
        <p:spPr>
          <a:xfrm>
            <a:off x="3727937" y="6268065"/>
            <a:ext cx="4750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Type safety for different transaction profiles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30648ED-D57A-8236-DCDC-CDE1E9F680BD}"/>
              </a:ext>
            </a:extLst>
          </p:cNvPr>
          <p:cNvSpPr txBox="1"/>
          <p:nvPr/>
        </p:nvSpPr>
        <p:spPr>
          <a:xfrm>
            <a:off x="3251030" y="6274638"/>
            <a:ext cx="412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✅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FE3AC9AD-D1FB-E862-2905-745379CDE7C2}"/>
              </a:ext>
            </a:extLst>
          </p:cNvPr>
          <p:cNvSpPr/>
          <p:nvPr/>
        </p:nvSpPr>
        <p:spPr>
          <a:xfrm>
            <a:off x="5038125" y="4475528"/>
            <a:ext cx="706074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Nonce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45E2EF19-FD4C-2F54-9C20-8375D3EA8723}"/>
              </a:ext>
            </a:extLst>
          </p:cNvPr>
          <p:cNvSpPr/>
          <p:nvPr/>
        </p:nvSpPr>
        <p:spPr>
          <a:xfrm>
            <a:off x="5744199" y="4475528"/>
            <a:ext cx="542254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Gas limit</a:t>
            </a: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8C4BC900-EDB3-CD43-9674-63F59C09BF9B}"/>
              </a:ext>
            </a:extLst>
          </p:cNvPr>
          <p:cNvSpPr/>
          <p:nvPr/>
        </p:nvSpPr>
        <p:spPr>
          <a:xfrm>
            <a:off x="6286453" y="4475528"/>
            <a:ext cx="360112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To</a:t>
            </a: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327DBE57-60D5-732E-9C6B-7AD4E9B5B75D}"/>
              </a:ext>
            </a:extLst>
          </p:cNvPr>
          <p:cNvSpPr/>
          <p:nvPr/>
        </p:nvSpPr>
        <p:spPr>
          <a:xfrm>
            <a:off x="6646566" y="4475528"/>
            <a:ext cx="649630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Value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AAB51C91-0AEA-B3D3-398E-617368B9556C}"/>
              </a:ext>
            </a:extLst>
          </p:cNvPr>
          <p:cNvSpPr/>
          <p:nvPr/>
        </p:nvSpPr>
        <p:spPr>
          <a:xfrm>
            <a:off x="7296196" y="4475528"/>
            <a:ext cx="649630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Input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DE802861-94A0-5579-21E4-74629A3AD3CC}"/>
              </a:ext>
            </a:extLst>
          </p:cNvPr>
          <p:cNvSpPr/>
          <p:nvPr/>
        </p:nvSpPr>
        <p:spPr>
          <a:xfrm>
            <a:off x="3816431" y="4475528"/>
            <a:ext cx="574334" cy="4543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RLP type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5416DE8B-21C7-F6CA-4F62-F5BE5C5A12AD}"/>
              </a:ext>
            </a:extLst>
          </p:cNvPr>
          <p:cNvSpPr/>
          <p:nvPr/>
        </p:nvSpPr>
        <p:spPr>
          <a:xfrm>
            <a:off x="4385942" y="4475528"/>
            <a:ext cx="652183" cy="4543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Chain ID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BC70EBE9-13D1-C7DC-F511-E3EE27CA46E2}"/>
              </a:ext>
            </a:extLst>
          </p:cNvPr>
          <p:cNvSpPr/>
          <p:nvPr/>
        </p:nvSpPr>
        <p:spPr>
          <a:xfrm>
            <a:off x="7945826" y="4475528"/>
            <a:ext cx="748529" cy="4543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Access list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DA6A407F-A02C-F06D-1AD2-0E94B691066F}"/>
              </a:ext>
            </a:extLst>
          </p:cNvPr>
          <p:cNvSpPr/>
          <p:nvPr/>
        </p:nvSpPr>
        <p:spPr>
          <a:xfrm>
            <a:off x="8694355" y="4475528"/>
            <a:ext cx="468181" cy="4543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Auth list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9F03DEC3-2BBA-C7DC-AE06-DF09ABEF3529}"/>
              </a:ext>
            </a:extLst>
          </p:cNvPr>
          <p:cNvSpPr/>
          <p:nvPr/>
        </p:nvSpPr>
        <p:spPr>
          <a:xfrm>
            <a:off x="9158880" y="4475528"/>
            <a:ext cx="795454" cy="45431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Max fees per gas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58283E83-F3E1-9B05-C010-705E3318EB4E}"/>
              </a:ext>
            </a:extLst>
          </p:cNvPr>
          <p:cNvSpPr/>
          <p:nvPr/>
        </p:nvSpPr>
        <p:spPr>
          <a:xfrm>
            <a:off x="9946871" y="4475528"/>
            <a:ext cx="795454" cy="45431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Prio fees per gas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646BD89C-EE05-36C4-9877-8A39789522CB}"/>
              </a:ext>
            </a:extLst>
          </p:cNvPr>
          <p:cNvSpPr/>
          <p:nvPr/>
        </p:nvSpPr>
        <p:spPr>
          <a:xfrm>
            <a:off x="10734985" y="4475526"/>
            <a:ext cx="465189" cy="454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Sig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219EF437-BB7C-B3BE-552F-AA551E343CC4}"/>
              </a:ext>
            </a:extLst>
          </p:cNvPr>
          <p:cNvSpPr/>
          <p:nvPr/>
        </p:nvSpPr>
        <p:spPr>
          <a:xfrm>
            <a:off x="5038125" y="3977533"/>
            <a:ext cx="706074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Nonce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B66F5B2C-56B6-F9A7-4CEB-C2AF8009F6FB}"/>
              </a:ext>
            </a:extLst>
          </p:cNvPr>
          <p:cNvSpPr/>
          <p:nvPr/>
        </p:nvSpPr>
        <p:spPr>
          <a:xfrm>
            <a:off x="5744199" y="3977533"/>
            <a:ext cx="542254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Gas limit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13B64D52-ADCE-39CC-8798-172205251587}"/>
              </a:ext>
            </a:extLst>
          </p:cNvPr>
          <p:cNvSpPr/>
          <p:nvPr/>
        </p:nvSpPr>
        <p:spPr>
          <a:xfrm>
            <a:off x="6286453" y="3977533"/>
            <a:ext cx="360112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To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E63EA881-80A7-338E-E575-5793BD9C97DB}"/>
              </a:ext>
            </a:extLst>
          </p:cNvPr>
          <p:cNvSpPr/>
          <p:nvPr/>
        </p:nvSpPr>
        <p:spPr>
          <a:xfrm>
            <a:off x="6646566" y="3977533"/>
            <a:ext cx="649630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Value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3342694A-CB4C-DBD8-3DB3-1E7CA8095615}"/>
              </a:ext>
            </a:extLst>
          </p:cNvPr>
          <p:cNvSpPr/>
          <p:nvPr/>
        </p:nvSpPr>
        <p:spPr>
          <a:xfrm>
            <a:off x="7296196" y="3977533"/>
            <a:ext cx="649630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Input</a:t>
            </a: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17DA0AB4-EDFA-FE85-1157-1BB1C57B47B4}"/>
              </a:ext>
            </a:extLst>
          </p:cNvPr>
          <p:cNvSpPr/>
          <p:nvPr/>
        </p:nvSpPr>
        <p:spPr>
          <a:xfrm>
            <a:off x="3816431" y="3977533"/>
            <a:ext cx="574334" cy="4543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RLP type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0A577F6B-AA1A-BB7E-226A-4C630D8A7056}"/>
              </a:ext>
            </a:extLst>
          </p:cNvPr>
          <p:cNvSpPr/>
          <p:nvPr/>
        </p:nvSpPr>
        <p:spPr>
          <a:xfrm>
            <a:off x="4385942" y="3977533"/>
            <a:ext cx="652183" cy="4543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Chain ID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7D2724DB-2285-8F22-80B4-D48B29578BD4}"/>
              </a:ext>
            </a:extLst>
          </p:cNvPr>
          <p:cNvSpPr/>
          <p:nvPr/>
        </p:nvSpPr>
        <p:spPr>
          <a:xfrm>
            <a:off x="7945826" y="3977533"/>
            <a:ext cx="748529" cy="4543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Access list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AE79B31F-210C-3241-3603-A43A1352474B}"/>
              </a:ext>
            </a:extLst>
          </p:cNvPr>
          <p:cNvSpPr/>
          <p:nvPr/>
        </p:nvSpPr>
        <p:spPr>
          <a:xfrm>
            <a:off x="8694355" y="3977532"/>
            <a:ext cx="679082" cy="4543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Blob hashes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276BC730-2003-55CC-9A03-FAA1C54CCABE}"/>
              </a:ext>
            </a:extLst>
          </p:cNvPr>
          <p:cNvSpPr/>
          <p:nvPr/>
        </p:nvSpPr>
        <p:spPr>
          <a:xfrm>
            <a:off x="9366785" y="3977533"/>
            <a:ext cx="795454" cy="45431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Max fees per gas</a:t>
            </a: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D2671D8A-1620-7568-24B1-57788FB8B625}"/>
              </a:ext>
            </a:extLst>
          </p:cNvPr>
          <p:cNvSpPr/>
          <p:nvPr/>
        </p:nvSpPr>
        <p:spPr>
          <a:xfrm>
            <a:off x="10154776" y="3977533"/>
            <a:ext cx="795454" cy="45431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Prio fees per gas</a:t>
            </a: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4A3CE2D7-175E-A9E2-96CA-ACA453C168A4}"/>
              </a:ext>
            </a:extLst>
          </p:cNvPr>
          <p:cNvSpPr/>
          <p:nvPr/>
        </p:nvSpPr>
        <p:spPr>
          <a:xfrm>
            <a:off x="10942890" y="3977531"/>
            <a:ext cx="465189" cy="454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Sig</a:t>
            </a: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ED8B9377-2D21-D942-2306-E21EACD814B7}"/>
              </a:ext>
            </a:extLst>
          </p:cNvPr>
          <p:cNvSpPr/>
          <p:nvPr/>
        </p:nvSpPr>
        <p:spPr>
          <a:xfrm>
            <a:off x="5038125" y="3479537"/>
            <a:ext cx="706074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Nonce</a:t>
            </a: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844E49B9-F385-08B3-DDA5-521DE6EEEA46}"/>
              </a:ext>
            </a:extLst>
          </p:cNvPr>
          <p:cNvSpPr/>
          <p:nvPr/>
        </p:nvSpPr>
        <p:spPr>
          <a:xfrm>
            <a:off x="5744199" y="3479537"/>
            <a:ext cx="542254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Gas limit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C0C813EF-16F5-E7DA-286A-F5CE4BA68B66}"/>
              </a:ext>
            </a:extLst>
          </p:cNvPr>
          <p:cNvSpPr/>
          <p:nvPr/>
        </p:nvSpPr>
        <p:spPr>
          <a:xfrm>
            <a:off x="6286453" y="3479537"/>
            <a:ext cx="360112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To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D205C8D1-87A2-33F3-DFD4-95937FD73D4E}"/>
              </a:ext>
            </a:extLst>
          </p:cNvPr>
          <p:cNvSpPr/>
          <p:nvPr/>
        </p:nvSpPr>
        <p:spPr>
          <a:xfrm>
            <a:off x="6646566" y="3479537"/>
            <a:ext cx="649630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Value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DF50ED7D-D4D1-AA8B-356D-28FDBDD102E5}"/>
              </a:ext>
            </a:extLst>
          </p:cNvPr>
          <p:cNvSpPr/>
          <p:nvPr/>
        </p:nvSpPr>
        <p:spPr>
          <a:xfrm>
            <a:off x="7296196" y="3479537"/>
            <a:ext cx="649630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Input</a:t>
            </a: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3239EA8B-50FA-1DD8-D44C-5220A15E8C7B}"/>
              </a:ext>
            </a:extLst>
          </p:cNvPr>
          <p:cNvSpPr/>
          <p:nvPr/>
        </p:nvSpPr>
        <p:spPr>
          <a:xfrm>
            <a:off x="3816431" y="3479537"/>
            <a:ext cx="574334" cy="4543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RLP type</a:t>
            </a: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473ED648-3AD7-9CD5-0640-1F8771564ADF}"/>
              </a:ext>
            </a:extLst>
          </p:cNvPr>
          <p:cNvSpPr/>
          <p:nvPr/>
        </p:nvSpPr>
        <p:spPr>
          <a:xfrm>
            <a:off x="4385942" y="3479537"/>
            <a:ext cx="652183" cy="4543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Chain ID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61FFB28A-BDE8-239F-F02C-F1929AC405E2}"/>
              </a:ext>
            </a:extLst>
          </p:cNvPr>
          <p:cNvSpPr/>
          <p:nvPr/>
        </p:nvSpPr>
        <p:spPr>
          <a:xfrm>
            <a:off x="7945826" y="3479537"/>
            <a:ext cx="748529" cy="4543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Access list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D86765DA-B1EE-88CB-DAB0-949E9E2BBD32}"/>
              </a:ext>
            </a:extLst>
          </p:cNvPr>
          <p:cNvSpPr/>
          <p:nvPr/>
        </p:nvSpPr>
        <p:spPr>
          <a:xfrm>
            <a:off x="8694355" y="3479537"/>
            <a:ext cx="795454" cy="45431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Max fees per gas</a:t>
            </a: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0D240438-0BFE-057D-307E-5A79A9A06D61}"/>
              </a:ext>
            </a:extLst>
          </p:cNvPr>
          <p:cNvSpPr/>
          <p:nvPr/>
        </p:nvSpPr>
        <p:spPr>
          <a:xfrm>
            <a:off x="9482346" y="3479537"/>
            <a:ext cx="795454" cy="45431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Prio fees per gas</a:t>
            </a: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CAF3E8AC-573C-6925-35FC-4214C28D304D}"/>
              </a:ext>
            </a:extLst>
          </p:cNvPr>
          <p:cNvSpPr/>
          <p:nvPr/>
        </p:nvSpPr>
        <p:spPr>
          <a:xfrm>
            <a:off x="10270460" y="3479535"/>
            <a:ext cx="465189" cy="454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Sig</a:t>
            </a: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F34E5B8F-A83B-293B-5D1A-FCD56F331B76}"/>
              </a:ext>
            </a:extLst>
          </p:cNvPr>
          <p:cNvSpPr/>
          <p:nvPr/>
        </p:nvSpPr>
        <p:spPr>
          <a:xfrm>
            <a:off x="5038125" y="2981541"/>
            <a:ext cx="706074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Nonce</a:t>
            </a: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37E233FE-501B-8037-9D98-47EE46D1E385}"/>
              </a:ext>
            </a:extLst>
          </p:cNvPr>
          <p:cNvSpPr/>
          <p:nvPr/>
        </p:nvSpPr>
        <p:spPr>
          <a:xfrm>
            <a:off x="5744199" y="2981541"/>
            <a:ext cx="542254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Gas limit</a:t>
            </a: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FEDD20B6-FF5C-3044-2B18-D6E4B098F291}"/>
              </a:ext>
            </a:extLst>
          </p:cNvPr>
          <p:cNvSpPr/>
          <p:nvPr/>
        </p:nvSpPr>
        <p:spPr>
          <a:xfrm>
            <a:off x="6286453" y="2981541"/>
            <a:ext cx="360112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To</a:t>
            </a: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021F0343-C2D6-7760-3B16-5E6EE8E1296D}"/>
              </a:ext>
            </a:extLst>
          </p:cNvPr>
          <p:cNvSpPr/>
          <p:nvPr/>
        </p:nvSpPr>
        <p:spPr>
          <a:xfrm>
            <a:off x="6646566" y="2981541"/>
            <a:ext cx="649630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Value</a:t>
            </a: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4EE206F4-A39E-57E7-AA54-F745E2D1F765}"/>
              </a:ext>
            </a:extLst>
          </p:cNvPr>
          <p:cNvSpPr/>
          <p:nvPr/>
        </p:nvSpPr>
        <p:spPr>
          <a:xfrm>
            <a:off x="7296196" y="2981541"/>
            <a:ext cx="649630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Input</a:t>
            </a: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2C07F3C2-E7B1-EA50-00BF-E46A976705D6}"/>
              </a:ext>
            </a:extLst>
          </p:cNvPr>
          <p:cNvSpPr/>
          <p:nvPr/>
        </p:nvSpPr>
        <p:spPr>
          <a:xfrm>
            <a:off x="3816431" y="2981541"/>
            <a:ext cx="574334" cy="4543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RLP type</a:t>
            </a: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202ED795-76B4-121B-ACBD-0C388BFE8655}"/>
              </a:ext>
            </a:extLst>
          </p:cNvPr>
          <p:cNvSpPr/>
          <p:nvPr/>
        </p:nvSpPr>
        <p:spPr>
          <a:xfrm>
            <a:off x="4385942" y="2981541"/>
            <a:ext cx="652183" cy="4543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Chain ID</a:t>
            </a: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DB921F3B-753D-D96D-A546-80D02FC42C3E}"/>
              </a:ext>
            </a:extLst>
          </p:cNvPr>
          <p:cNvSpPr/>
          <p:nvPr/>
        </p:nvSpPr>
        <p:spPr>
          <a:xfrm>
            <a:off x="7945826" y="2981541"/>
            <a:ext cx="748529" cy="4543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Access list</a:t>
            </a:r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2EDA31CF-6106-574F-6943-AEAAAE2CCF5B}"/>
              </a:ext>
            </a:extLst>
          </p:cNvPr>
          <p:cNvSpPr/>
          <p:nvPr/>
        </p:nvSpPr>
        <p:spPr>
          <a:xfrm>
            <a:off x="8694355" y="2981541"/>
            <a:ext cx="795454" cy="45431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Max fees per gas</a:t>
            </a:r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7E0E53D3-CB2F-2F25-9A60-5733FDE74399}"/>
              </a:ext>
            </a:extLst>
          </p:cNvPr>
          <p:cNvSpPr/>
          <p:nvPr/>
        </p:nvSpPr>
        <p:spPr>
          <a:xfrm>
            <a:off x="9489809" y="2981539"/>
            <a:ext cx="465189" cy="454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Sig</a:t>
            </a:r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782636D6-ECD1-9033-6000-8EDD3572D4E4}"/>
              </a:ext>
            </a:extLst>
          </p:cNvPr>
          <p:cNvSpPr/>
          <p:nvPr/>
        </p:nvSpPr>
        <p:spPr>
          <a:xfrm>
            <a:off x="5038125" y="2483545"/>
            <a:ext cx="706074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Nonce</a:t>
            </a: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8A8DB2EB-FCDA-35D2-4A37-1D2DFDE16BB8}"/>
              </a:ext>
            </a:extLst>
          </p:cNvPr>
          <p:cNvSpPr/>
          <p:nvPr/>
        </p:nvSpPr>
        <p:spPr>
          <a:xfrm>
            <a:off x="5744199" y="2483545"/>
            <a:ext cx="542254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Gas limit</a:t>
            </a: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B5E772CA-5DF5-A25F-1833-6A9471742259}"/>
              </a:ext>
            </a:extLst>
          </p:cNvPr>
          <p:cNvSpPr/>
          <p:nvPr/>
        </p:nvSpPr>
        <p:spPr>
          <a:xfrm>
            <a:off x="6286453" y="2483545"/>
            <a:ext cx="360112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To</a:t>
            </a: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2E996799-82ED-C588-17B6-607AEE2CC0D3}"/>
              </a:ext>
            </a:extLst>
          </p:cNvPr>
          <p:cNvSpPr/>
          <p:nvPr/>
        </p:nvSpPr>
        <p:spPr>
          <a:xfrm>
            <a:off x="6646566" y="2483545"/>
            <a:ext cx="649630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Value</a:t>
            </a: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491B6A00-3788-3621-EE96-353105754C47}"/>
              </a:ext>
            </a:extLst>
          </p:cNvPr>
          <p:cNvSpPr/>
          <p:nvPr/>
        </p:nvSpPr>
        <p:spPr>
          <a:xfrm>
            <a:off x="7296196" y="2483545"/>
            <a:ext cx="649630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Input</a:t>
            </a: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B3C52880-8D78-C857-81DE-BAC8E8AA6750}"/>
              </a:ext>
            </a:extLst>
          </p:cNvPr>
          <p:cNvSpPr/>
          <p:nvPr/>
        </p:nvSpPr>
        <p:spPr>
          <a:xfrm>
            <a:off x="3816431" y="2483545"/>
            <a:ext cx="574334" cy="4543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RLP type</a:t>
            </a: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8FD4C9D3-2C53-3446-748E-D17541BEB35C}"/>
              </a:ext>
            </a:extLst>
          </p:cNvPr>
          <p:cNvSpPr/>
          <p:nvPr/>
        </p:nvSpPr>
        <p:spPr>
          <a:xfrm>
            <a:off x="4385942" y="2483545"/>
            <a:ext cx="652183" cy="4543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Chain ID</a:t>
            </a: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46690F17-FBFC-E880-B69F-F94CCD027751}"/>
              </a:ext>
            </a:extLst>
          </p:cNvPr>
          <p:cNvSpPr/>
          <p:nvPr/>
        </p:nvSpPr>
        <p:spPr>
          <a:xfrm>
            <a:off x="7945826" y="2483545"/>
            <a:ext cx="795454" cy="45431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Max fees per gas</a:t>
            </a: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5C5AC031-D198-0134-8259-AF320A7EE9FA}"/>
              </a:ext>
            </a:extLst>
          </p:cNvPr>
          <p:cNvSpPr/>
          <p:nvPr/>
        </p:nvSpPr>
        <p:spPr>
          <a:xfrm>
            <a:off x="8741280" y="2483543"/>
            <a:ext cx="465189" cy="454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Sig</a:t>
            </a: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38599827-7EDA-95C6-C4DC-821C049731FB}"/>
              </a:ext>
            </a:extLst>
          </p:cNvPr>
          <p:cNvSpPr/>
          <p:nvPr/>
        </p:nvSpPr>
        <p:spPr>
          <a:xfrm>
            <a:off x="4376521" y="1985549"/>
            <a:ext cx="706074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Nonce</a:t>
            </a: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88C71CE0-026E-86E0-CEA7-AE3483438DDD}"/>
              </a:ext>
            </a:extLst>
          </p:cNvPr>
          <p:cNvSpPr/>
          <p:nvPr/>
        </p:nvSpPr>
        <p:spPr>
          <a:xfrm>
            <a:off x="5082595" y="1985549"/>
            <a:ext cx="542254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Gas limit</a:t>
            </a: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0B8213D0-C4EE-B9E0-0E94-8547DFF5F7A6}"/>
              </a:ext>
            </a:extLst>
          </p:cNvPr>
          <p:cNvSpPr/>
          <p:nvPr/>
        </p:nvSpPr>
        <p:spPr>
          <a:xfrm>
            <a:off x="5624849" y="1985549"/>
            <a:ext cx="360112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To</a:t>
            </a: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074CE5CF-3388-21BC-6CBE-5E301E62B565}"/>
              </a:ext>
            </a:extLst>
          </p:cNvPr>
          <p:cNvSpPr/>
          <p:nvPr/>
        </p:nvSpPr>
        <p:spPr>
          <a:xfrm>
            <a:off x="5984962" y="1985549"/>
            <a:ext cx="649630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Value</a:t>
            </a: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6E38AE77-9C3E-DDBD-9EF3-067476CE647B}"/>
              </a:ext>
            </a:extLst>
          </p:cNvPr>
          <p:cNvSpPr/>
          <p:nvPr/>
        </p:nvSpPr>
        <p:spPr>
          <a:xfrm>
            <a:off x="6634592" y="1985549"/>
            <a:ext cx="649630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Input</a:t>
            </a: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321462CA-D32D-6106-51B9-2DC2CD4A95FA}"/>
              </a:ext>
            </a:extLst>
          </p:cNvPr>
          <p:cNvSpPr/>
          <p:nvPr/>
        </p:nvSpPr>
        <p:spPr>
          <a:xfrm>
            <a:off x="3816431" y="1985549"/>
            <a:ext cx="574334" cy="4543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RLP type</a:t>
            </a:r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E37B3D4C-B5D1-5DFD-0FF1-D87EDACE2C9D}"/>
              </a:ext>
            </a:extLst>
          </p:cNvPr>
          <p:cNvSpPr/>
          <p:nvPr/>
        </p:nvSpPr>
        <p:spPr>
          <a:xfrm>
            <a:off x="7284222" y="1985549"/>
            <a:ext cx="795454" cy="45431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Max fees per gas</a:t>
            </a:r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B952EE23-0AE4-026C-77E8-6104FAA59B4B}"/>
              </a:ext>
            </a:extLst>
          </p:cNvPr>
          <p:cNvSpPr/>
          <p:nvPr/>
        </p:nvSpPr>
        <p:spPr>
          <a:xfrm>
            <a:off x="8079676" y="1985547"/>
            <a:ext cx="465189" cy="454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Sig</a:t>
            </a:r>
          </a:p>
        </p:txBody>
      </p:sp>
    </p:spTree>
    <p:extLst>
      <p:ext uri="{BB962C8B-B14F-4D97-AF65-F5344CB8AC3E}">
        <p14:creationId xmlns:p14="http://schemas.microsoft.com/office/powerpoint/2010/main" val="20975751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1E1214-370E-74F3-367F-9305E22C50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72C23-7F97-6FDD-EEEB-B2473C430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EIP-7495: SSZ StableContainer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2602259-08F0-9AA1-D9D1-159EBA4E9818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0DEF1E-63C3-D49F-E709-C31506738D45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B4ED93-90D4-2725-CE5D-7D2EE2D92C4D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D979F8-03AF-E526-3B99-1A32436865D4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9CEE751-63F2-AA17-F55D-206E779944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211E348-2BAE-42AD-E4A7-A5D6C374461C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AF59A3-2230-2BA8-B2C3-EF335284C4C7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02BA9BC-268C-7B3B-9181-5ED40A834609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CC4627-40E7-BC7D-9EB4-F66384AA56F9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974B46-E20F-1AD3-781B-3B2283463E78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476267A8-B4AA-5288-EF9B-79D2AD23C3E6}"/>
              </a:ext>
            </a:extLst>
          </p:cNvPr>
          <p:cNvGrpSpPr/>
          <p:nvPr/>
        </p:nvGrpSpPr>
        <p:grpSpPr>
          <a:xfrm>
            <a:off x="3816431" y="5544415"/>
            <a:ext cx="8056021" cy="454320"/>
            <a:chOff x="3816431" y="6220323"/>
            <a:chExt cx="8056021" cy="45432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640C41F-948B-A0EE-07CA-1C0518B2912A}"/>
                </a:ext>
              </a:extLst>
            </p:cNvPr>
            <p:cNvSpPr/>
            <p:nvPr/>
          </p:nvSpPr>
          <p:spPr>
            <a:xfrm>
              <a:off x="5038125" y="6220325"/>
              <a:ext cx="70607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EB945A0-0CE7-CDCC-FC95-A39ECEE68574}"/>
                </a:ext>
              </a:extLst>
            </p:cNvPr>
            <p:cNvSpPr/>
            <p:nvPr/>
          </p:nvSpPr>
          <p:spPr>
            <a:xfrm>
              <a:off x="5744199" y="6220325"/>
              <a:ext cx="54225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768E029-B407-F251-E5EF-ACD26E9C1D2B}"/>
                </a:ext>
              </a:extLst>
            </p:cNvPr>
            <p:cNvSpPr/>
            <p:nvPr/>
          </p:nvSpPr>
          <p:spPr>
            <a:xfrm>
              <a:off x="6286453" y="6220325"/>
              <a:ext cx="360112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96F81C3-EF3A-9FF8-4D35-576C9324FF6C}"/>
                </a:ext>
              </a:extLst>
            </p:cNvPr>
            <p:cNvSpPr/>
            <p:nvPr/>
          </p:nvSpPr>
          <p:spPr>
            <a:xfrm>
              <a:off x="664656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5008299-FA90-CBBE-58AD-701F8275BCCD}"/>
                </a:ext>
              </a:extLst>
            </p:cNvPr>
            <p:cNvSpPr/>
            <p:nvPr/>
          </p:nvSpPr>
          <p:spPr>
            <a:xfrm>
              <a:off x="729619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2E073AA-8AEA-E5C7-6F34-E66348FADB42}"/>
                </a:ext>
              </a:extLst>
            </p:cNvPr>
            <p:cNvSpPr/>
            <p:nvPr/>
          </p:nvSpPr>
          <p:spPr>
            <a:xfrm>
              <a:off x="3816431" y="6220325"/>
              <a:ext cx="574334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RLP type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5773FF1-0ED8-8B6D-09C4-9AFD05DE453D}"/>
                </a:ext>
              </a:extLst>
            </p:cNvPr>
            <p:cNvSpPr/>
            <p:nvPr/>
          </p:nvSpPr>
          <p:spPr>
            <a:xfrm>
              <a:off x="4385942" y="6220325"/>
              <a:ext cx="652183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Chain ID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A6240E0-14D5-0CFE-BD06-F91F1A9B5D36}"/>
                </a:ext>
              </a:extLst>
            </p:cNvPr>
            <p:cNvSpPr/>
            <p:nvPr/>
          </p:nvSpPr>
          <p:spPr>
            <a:xfrm>
              <a:off x="7945826" y="6220325"/>
              <a:ext cx="748529" cy="4543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Access list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14C3CBB-30A4-5CEF-4FE9-5263ECE0E674}"/>
                </a:ext>
              </a:extLst>
            </p:cNvPr>
            <p:cNvSpPr/>
            <p:nvPr/>
          </p:nvSpPr>
          <p:spPr>
            <a:xfrm>
              <a:off x="8694355" y="6220324"/>
              <a:ext cx="679082" cy="45431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Blob hashes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E9F4644-6425-30B4-0CCE-6C0395965AA8}"/>
                </a:ext>
              </a:extLst>
            </p:cNvPr>
            <p:cNvSpPr/>
            <p:nvPr/>
          </p:nvSpPr>
          <p:spPr>
            <a:xfrm>
              <a:off x="9366633" y="6220325"/>
              <a:ext cx="468181" cy="45431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Auth list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296F84F-3A10-BCEA-60EA-58432C66D04D}"/>
                </a:ext>
              </a:extLst>
            </p:cNvPr>
            <p:cNvSpPr/>
            <p:nvPr/>
          </p:nvSpPr>
          <p:spPr>
            <a:xfrm>
              <a:off x="9831158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fees per gas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19E5E5FF-2F24-257A-0255-50DC2C5E154D}"/>
                </a:ext>
              </a:extLst>
            </p:cNvPr>
            <p:cNvSpPr/>
            <p:nvPr/>
          </p:nvSpPr>
          <p:spPr>
            <a:xfrm>
              <a:off x="10619149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Prio fees per gas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67D2DF87-E26B-B968-A73F-A84383895547}"/>
                </a:ext>
              </a:extLst>
            </p:cNvPr>
            <p:cNvSpPr/>
            <p:nvPr/>
          </p:nvSpPr>
          <p:spPr>
            <a:xfrm>
              <a:off x="11407263" y="6220323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D5E65757-26F3-535F-AEDA-4254775490FE}"/>
              </a:ext>
            </a:extLst>
          </p:cNvPr>
          <p:cNvSpPr txBox="1"/>
          <p:nvPr/>
        </p:nvSpPr>
        <p:spPr>
          <a:xfrm>
            <a:off x="3727937" y="6268065"/>
            <a:ext cx="6592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Re-usable verifier (all profiles share stable SSZ merkleization)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CD203A4-5AD9-A766-6E1A-AF44E5D88673}"/>
              </a:ext>
            </a:extLst>
          </p:cNvPr>
          <p:cNvSpPr txBox="1"/>
          <p:nvPr/>
        </p:nvSpPr>
        <p:spPr>
          <a:xfrm>
            <a:off x="3251030" y="6274638"/>
            <a:ext cx="412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✅</a:t>
            </a:r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5397859B-B79A-C82A-E3D4-79F6AE7F4923}"/>
              </a:ext>
            </a:extLst>
          </p:cNvPr>
          <p:cNvGrpSpPr/>
          <p:nvPr/>
        </p:nvGrpSpPr>
        <p:grpSpPr>
          <a:xfrm>
            <a:off x="3816431" y="4475526"/>
            <a:ext cx="8056021" cy="454320"/>
            <a:chOff x="3816431" y="6220323"/>
            <a:chExt cx="8056021" cy="454320"/>
          </a:xfrm>
        </p:grpSpPr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431B78D5-F336-FC5A-E246-E4D1C3DE00B9}"/>
                </a:ext>
              </a:extLst>
            </p:cNvPr>
            <p:cNvSpPr/>
            <p:nvPr/>
          </p:nvSpPr>
          <p:spPr>
            <a:xfrm>
              <a:off x="5038125" y="6220325"/>
              <a:ext cx="70607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F437C194-5C64-4D56-BE22-8509BF19B093}"/>
                </a:ext>
              </a:extLst>
            </p:cNvPr>
            <p:cNvSpPr/>
            <p:nvPr/>
          </p:nvSpPr>
          <p:spPr>
            <a:xfrm>
              <a:off x="5744199" y="6220325"/>
              <a:ext cx="54225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C25A1A4D-4BFD-1EF9-5DBE-CAA695840ECA}"/>
                </a:ext>
              </a:extLst>
            </p:cNvPr>
            <p:cNvSpPr/>
            <p:nvPr/>
          </p:nvSpPr>
          <p:spPr>
            <a:xfrm>
              <a:off x="6286453" y="6220325"/>
              <a:ext cx="360112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9E8301D8-3309-07A4-F99D-66AAA47DC651}"/>
                </a:ext>
              </a:extLst>
            </p:cNvPr>
            <p:cNvSpPr/>
            <p:nvPr/>
          </p:nvSpPr>
          <p:spPr>
            <a:xfrm>
              <a:off x="664656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C8D5B4C4-477E-18C1-1412-9F55045A8A91}"/>
                </a:ext>
              </a:extLst>
            </p:cNvPr>
            <p:cNvSpPr/>
            <p:nvPr/>
          </p:nvSpPr>
          <p:spPr>
            <a:xfrm>
              <a:off x="729619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7A6A332B-93D4-7418-3760-3CF36CF886FC}"/>
                </a:ext>
              </a:extLst>
            </p:cNvPr>
            <p:cNvSpPr/>
            <p:nvPr/>
          </p:nvSpPr>
          <p:spPr>
            <a:xfrm>
              <a:off x="3816431" y="6220325"/>
              <a:ext cx="574334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RLP type</a:t>
              </a: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4B6E72E6-902A-F0D5-A1E6-81C2288301EE}"/>
                </a:ext>
              </a:extLst>
            </p:cNvPr>
            <p:cNvSpPr/>
            <p:nvPr/>
          </p:nvSpPr>
          <p:spPr>
            <a:xfrm>
              <a:off x="4385942" y="6220325"/>
              <a:ext cx="652183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Chain ID</a:t>
              </a: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CB216356-B3F8-460D-21AD-4AB7A9E5E8C8}"/>
                </a:ext>
              </a:extLst>
            </p:cNvPr>
            <p:cNvSpPr/>
            <p:nvPr/>
          </p:nvSpPr>
          <p:spPr>
            <a:xfrm>
              <a:off x="7945826" y="6220325"/>
              <a:ext cx="748529" cy="4543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Access list</a:t>
              </a: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0529A18A-B357-BC3E-FF2D-917FA02158CE}"/>
                </a:ext>
              </a:extLst>
            </p:cNvPr>
            <p:cNvSpPr/>
            <p:nvPr/>
          </p:nvSpPr>
          <p:spPr>
            <a:xfrm>
              <a:off x="8694355" y="6220324"/>
              <a:ext cx="679082" cy="4543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7D7A2296-FB40-9747-B460-70479A900B1F}"/>
                </a:ext>
              </a:extLst>
            </p:cNvPr>
            <p:cNvSpPr/>
            <p:nvPr/>
          </p:nvSpPr>
          <p:spPr>
            <a:xfrm>
              <a:off x="9366633" y="6220325"/>
              <a:ext cx="468181" cy="45431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Auth list</a:t>
              </a:r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516B0D4C-828D-E51F-95C1-0B384C5AA089}"/>
                </a:ext>
              </a:extLst>
            </p:cNvPr>
            <p:cNvSpPr/>
            <p:nvPr/>
          </p:nvSpPr>
          <p:spPr>
            <a:xfrm>
              <a:off x="9831158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fees per gas</a:t>
              </a: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FAA954FE-15AC-B2A2-8DBA-B5E8FC864B43}"/>
                </a:ext>
              </a:extLst>
            </p:cNvPr>
            <p:cNvSpPr/>
            <p:nvPr/>
          </p:nvSpPr>
          <p:spPr>
            <a:xfrm>
              <a:off x="10619149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Prio fees per gas</a:t>
              </a: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DB69487C-1BFB-B937-9908-1C5A2640AD7A}"/>
                </a:ext>
              </a:extLst>
            </p:cNvPr>
            <p:cNvSpPr/>
            <p:nvPr/>
          </p:nvSpPr>
          <p:spPr>
            <a:xfrm>
              <a:off x="11407263" y="6220323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FED8EA96-34F8-4980-E3F3-E9C9A7CE1CCD}"/>
              </a:ext>
            </a:extLst>
          </p:cNvPr>
          <p:cNvGrpSpPr/>
          <p:nvPr/>
        </p:nvGrpSpPr>
        <p:grpSpPr>
          <a:xfrm>
            <a:off x="3816431" y="3977531"/>
            <a:ext cx="8056021" cy="454320"/>
            <a:chOff x="3816431" y="6220323"/>
            <a:chExt cx="8056021" cy="454320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D10A3C67-3A57-897C-F31B-23C1414D7A1B}"/>
                </a:ext>
              </a:extLst>
            </p:cNvPr>
            <p:cNvSpPr/>
            <p:nvPr/>
          </p:nvSpPr>
          <p:spPr>
            <a:xfrm>
              <a:off x="5038125" y="6220325"/>
              <a:ext cx="70607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DAA8F022-5F0E-CA5C-A979-7E8368EFBA92}"/>
                </a:ext>
              </a:extLst>
            </p:cNvPr>
            <p:cNvSpPr/>
            <p:nvPr/>
          </p:nvSpPr>
          <p:spPr>
            <a:xfrm>
              <a:off x="5744199" y="6220325"/>
              <a:ext cx="54225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28E754A8-2B06-1FD9-8A6E-B86C9BF9BD91}"/>
                </a:ext>
              </a:extLst>
            </p:cNvPr>
            <p:cNvSpPr/>
            <p:nvPr/>
          </p:nvSpPr>
          <p:spPr>
            <a:xfrm>
              <a:off x="6286453" y="6220325"/>
              <a:ext cx="360112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035658B7-79F0-766B-B748-BA7B312414E5}"/>
                </a:ext>
              </a:extLst>
            </p:cNvPr>
            <p:cNvSpPr/>
            <p:nvPr/>
          </p:nvSpPr>
          <p:spPr>
            <a:xfrm>
              <a:off x="664656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0C3B5506-8BB1-D963-9E5B-3BCC601646CC}"/>
                </a:ext>
              </a:extLst>
            </p:cNvPr>
            <p:cNvSpPr/>
            <p:nvPr/>
          </p:nvSpPr>
          <p:spPr>
            <a:xfrm>
              <a:off x="729619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3E04918A-1A41-F1EE-8B9F-2EB0A751F8F5}"/>
                </a:ext>
              </a:extLst>
            </p:cNvPr>
            <p:cNvSpPr/>
            <p:nvPr/>
          </p:nvSpPr>
          <p:spPr>
            <a:xfrm>
              <a:off x="3816431" y="6220325"/>
              <a:ext cx="574334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RLP type</a:t>
              </a: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2E18B7D2-2A33-9AE6-D59D-55A372534FFE}"/>
                </a:ext>
              </a:extLst>
            </p:cNvPr>
            <p:cNvSpPr/>
            <p:nvPr/>
          </p:nvSpPr>
          <p:spPr>
            <a:xfrm>
              <a:off x="4385942" y="6220325"/>
              <a:ext cx="652183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Chain ID</a:t>
              </a: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EA43BEBB-9318-48F0-0014-194021E4417E}"/>
                </a:ext>
              </a:extLst>
            </p:cNvPr>
            <p:cNvSpPr/>
            <p:nvPr/>
          </p:nvSpPr>
          <p:spPr>
            <a:xfrm>
              <a:off x="7945826" y="6220325"/>
              <a:ext cx="748529" cy="4543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Access list</a:t>
              </a: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147D980C-FAE9-33F3-414A-3E195F593371}"/>
                </a:ext>
              </a:extLst>
            </p:cNvPr>
            <p:cNvSpPr/>
            <p:nvPr/>
          </p:nvSpPr>
          <p:spPr>
            <a:xfrm>
              <a:off x="8694355" y="6220324"/>
              <a:ext cx="679082" cy="45431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Blob hashes</a:t>
              </a:r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FA9A5F6F-331B-462F-5D8B-E38D3A032C0D}"/>
                </a:ext>
              </a:extLst>
            </p:cNvPr>
            <p:cNvSpPr/>
            <p:nvPr/>
          </p:nvSpPr>
          <p:spPr>
            <a:xfrm>
              <a:off x="9366633" y="6220325"/>
              <a:ext cx="468181" cy="45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95A64CD4-1AD6-5EFE-883F-719511C4F576}"/>
                </a:ext>
              </a:extLst>
            </p:cNvPr>
            <p:cNvSpPr/>
            <p:nvPr/>
          </p:nvSpPr>
          <p:spPr>
            <a:xfrm>
              <a:off x="9831158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fees per gas</a:t>
              </a:r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37DABCB9-8B29-42E3-BCA9-6E51BD593197}"/>
                </a:ext>
              </a:extLst>
            </p:cNvPr>
            <p:cNvSpPr/>
            <p:nvPr/>
          </p:nvSpPr>
          <p:spPr>
            <a:xfrm>
              <a:off x="10619149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Prio fees per gas</a:t>
              </a:r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69B343F9-64A8-B618-ABA1-3BFFC9F04153}"/>
                </a:ext>
              </a:extLst>
            </p:cNvPr>
            <p:cNvSpPr/>
            <p:nvPr/>
          </p:nvSpPr>
          <p:spPr>
            <a:xfrm>
              <a:off x="11407263" y="6220323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F61120A5-D0EB-CE2D-C586-514D1AFD6B4C}"/>
              </a:ext>
            </a:extLst>
          </p:cNvPr>
          <p:cNvGrpSpPr/>
          <p:nvPr/>
        </p:nvGrpSpPr>
        <p:grpSpPr>
          <a:xfrm>
            <a:off x="3816431" y="3479535"/>
            <a:ext cx="8056021" cy="454320"/>
            <a:chOff x="3816431" y="6220323"/>
            <a:chExt cx="8056021" cy="454320"/>
          </a:xfrm>
        </p:grpSpPr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994495C4-A5DD-28A0-959A-F20D576781AB}"/>
                </a:ext>
              </a:extLst>
            </p:cNvPr>
            <p:cNvSpPr/>
            <p:nvPr/>
          </p:nvSpPr>
          <p:spPr>
            <a:xfrm>
              <a:off x="5038125" y="6220325"/>
              <a:ext cx="70607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5F75BFA0-0176-55D9-AFA7-8573B835625D}"/>
                </a:ext>
              </a:extLst>
            </p:cNvPr>
            <p:cNvSpPr/>
            <p:nvPr/>
          </p:nvSpPr>
          <p:spPr>
            <a:xfrm>
              <a:off x="5744199" y="6220325"/>
              <a:ext cx="54225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4A9C7F5E-2B0E-FE79-3DE8-5EFE17A00421}"/>
                </a:ext>
              </a:extLst>
            </p:cNvPr>
            <p:cNvSpPr/>
            <p:nvPr/>
          </p:nvSpPr>
          <p:spPr>
            <a:xfrm>
              <a:off x="6286453" y="6220325"/>
              <a:ext cx="360112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7260211C-E898-1E47-9E97-98EDE461ADEE}"/>
                </a:ext>
              </a:extLst>
            </p:cNvPr>
            <p:cNvSpPr/>
            <p:nvPr/>
          </p:nvSpPr>
          <p:spPr>
            <a:xfrm>
              <a:off x="664656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7A3E0BAD-5C74-1EAF-998D-87870F387F8D}"/>
                </a:ext>
              </a:extLst>
            </p:cNvPr>
            <p:cNvSpPr/>
            <p:nvPr/>
          </p:nvSpPr>
          <p:spPr>
            <a:xfrm>
              <a:off x="729619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5B5025CD-6494-F15D-32EC-DC62D989E684}"/>
                </a:ext>
              </a:extLst>
            </p:cNvPr>
            <p:cNvSpPr/>
            <p:nvPr/>
          </p:nvSpPr>
          <p:spPr>
            <a:xfrm>
              <a:off x="3816431" y="6220325"/>
              <a:ext cx="574334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RLP type</a:t>
              </a: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7DAF4D4D-05FB-F4C4-639F-E94C6922204B}"/>
                </a:ext>
              </a:extLst>
            </p:cNvPr>
            <p:cNvSpPr/>
            <p:nvPr/>
          </p:nvSpPr>
          <p:spPr>
            <a:xfrm>
              <a:off x="4385942" y="6220325"/>
              <a:ext cx="652183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Chain ID</a:t>
              </a:r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619B66E9-0183-D493-6A08-000DA52B4A62}"/>
                </a:ext>
              </a:extLst>
            </p:cNvPr>
            <p:cNvSpPr/>
            <p:nvPr/>
          </p:nvSpPr>
          <p:spPr>
            <a:xfrm>
              <a:off x="7945826" y="6220325"/>
              <a:ext cx="748529" cy="4543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Access list</a:t>
              </a:r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3E3C5715-D557-FCE3-F70E-E9B977C021DF}"/>
                </a:ext>
              </a:extLst>
            </p:cNvPr>
            <p:cNvSpPr/>
            <p:nvPr/>
          </p:nvSpPr>
          <p:spPr>
            <a:xfrm>
              <a:off x="8694355" y="6220324"/>
              <a:ext cx="679082" cy="4543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6F9417A1-38CE-7E95-8EB1-7B730C3F8C6A}"/>
                </a:ext>
              </a:extLst>
            </p:cNvPr>
            <p:cNvSpPr/>
            <p:nvPr/>
          </p:nvSpPr>
          <p:spPr>
            <a:xfrm>
              <a:off x="9366633" y="6220325"/>
              <a:ext cx="468181" cy="45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B1E77560-5218-0848-6D42-4D4E90F53D97}"/>
                </a:ext>
              </a:extLst>
            </p:cNvPr>
            <p:cNvSpPr/>
            <p:nvPr/>
          </p:nvSpPr>
          <p:spPr>
            <a:xfrm>
              <a:off x="9831158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fees per gas</a:t>
              </a: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424B68EE-666D-8C3D-5C8C-653F01B90C54}"/>
                </a:ext>
              </a:extLst>
            </p:cNvPr>
            <p:cNvSpPr/>
            <p:nvPr/>
          </p:nvSpPr>
          <p:spPr>
            <a:xfrm>
              <a:off x="10619149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Prio fees per gas</a:t>
              </a: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E9793CCC-4238-9F5F-8EC9-3141F3C6C09D}"/>
                </a:ext>
              </a:extLst>
            </p:cNvPr>
            <p:cNvSpPr/>
            <p:nvPr/>
          </p:nvSpPr>
          <p:spPr>
            <a:xfrm>
              <a:off x="11407263" y="6220323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24F796BF-C4D5-2F23-AD46-BD5A241EB423}"/>
              </a:ext>
            </a:extLst>
          </p:cNvPr>
          <p:cNvGrpSpPr/>
          <p:nvPr/>
        </p:nvGrpSpPr>
        <p:grpSpPr>
          <a:xfrm>
            <a:off x="3816431" y="2981539"/>
            <a:ext cx="8056021" cy="454320"/>
            <a:chOff x="3816431" y="6220323"/>
            <a:chExt cx="8056021" cy="454320"/>
          </a:xfrm>
        </p:grpSpPr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7209F2B6-B876-B31D-A97D-D2B48FCB0948}"/>
                </a:ext>
              </a:extLst>
            </p:cNvPr>
            <p:cNvSpPr/>
            <p:nvPr/>
          </p:nvSpPr>
          <p:spPr>
            <a:xfrm>
              <a:off x="5038125" y="6220325"/>
              <a:ext cx="70607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71E195E9-3CD1-347F-6E32-B8A7C31691E2}"/>
                </a:ext>
              </a:extLst>
            </p:cNvPr>
            <p:cNvSpPr/>
            <p:nvPr/>
          </p:nvSpPr>
          <p:spPr>
            <a:xfrm>
              <a:off x="5744199" y="6220325"/>
              <a:ext cx="54225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9BF5219E-3F1B-B869-F8C0-385E122D2EC6}"/>
                </a:ext>
              </a:extLst>
            </p:cNvPr>
            <p:cNvSpPr/>
            <p:nvPr/>
          </p:nvSpPr>
          <p:spPr>
            <a:xfrm>
              <a:off x="6286453" y="6220325"/>
              <a:ext cx="360112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39E2CD6B-A44E-692F-A62D-DA769623B005}"/>
                </a:ext>
              </a:extLst>
            </p:cNvPr>
            <p:cNvSpPr/>
            <p:nvPr/>
          </p:nvSpPr>
          <p:spPr>
            <a:xfrm>
              <a:off x="664656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CCE40015-45A0-9418-83F9-29F7D91A5474}"/>
                </a:ext>
              </a:extLst>
            </p:cNvPr>
            <p:cNvSpPr/>
            <p:nvPr/>
          </p:nvSpPr>
          <p:spPr>
            <a:xfrm>
              <a:off x="729619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7932EF5D-6D0E-4A5A-1E12-B66666D943F0}"/>
                </a:ext>
              </a:extLst>
            </p:cNvPr>
            <p:cNvSpPr/>
            <p:nvPr/>
          </p:nvSpPr>
          <p:spPr>
            <a:xfrm>
              <a:off x="3816431" y="6220325"/>
              <a:ext cx="574334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RLP type</a:t>
              </a:r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BA96B0A3-A927-0283-697C-17161E9043BC}"/>
                </a:ext>
              </a:extLst>
            </p:cNvPr>
            <p:cNvSpPr/>
            <p:nvPr/>
          </p:nvSpPr>
          <p:spPr>
            <a:xfrm>
              <a:off x="4385942" y="6220325"/>
              <a:ext cx="652183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Chain ID</a:t>
              </a:r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A4D5933F-F7F0-0765-A9FE-EFE8B8E97386}"/>
                </a:ext>
              </a:extLst>
            </p:cNvPr>
            <p:cNvSpPr/>
            <p:nvPr/>
          </p:nvSpPr>
          <p:spPr>
            <a:xfrm>
              <a:off x="7945826" y="6220325"/>
              <a:ext cx="748529" cy="4543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Access list</a:t>
              </a:r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91F6D035-1830-7FD3-F282-AFFFA3F013E3}"/>
                </a:ext>
              </a:extLst>
            </p:cNvPr>
            <p:cNvSpPr/>
            <p:nvPr/>
          </p:nvSpPr>
          <p:spPr>
            <a:xfrm>
              <a:off x="8694355" y="6220324"/>
              <a:ext cx="679082" cy="4543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E3F4BE27-0061-A6FC-C495-33274D03A7A5}"/>
                </a:ext>
              </a:extLst>
            </p:cNvPr>
            <p:cNvSpPr/>
            <p:nvPr/>
          </p:nvSpPr>
          <p:spPr>
            <a:xfrm>
              <a:off x="9366633" y="6220325"/>
              <a:ext cx="468181" cy="45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31C974F2-3BCA-EA18-BC90-A7A9907C2C85}"/>
                </a:ext>
              </a:extLst>
            </p:cNvPr>
            <p:cNvSpPr/>
            <p:nvPr/>
          </p:nvSpPr>
          <p:spPr>
            <a:xfrm>
              <a:off x="9831158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fees per gas</a:t>
              </a:r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BE965CB2-0F16-21F6-E6D2-3C756B0E3850}"/>
                </a:ext>
              </a:extLst>
            </p:cNvPr>
            <p:cNvSpPr/>
            <p:nvPr/>
          </p:nvSpPr>
          <p:spPr>
            <a:xfrm>
              <a:off x="10619149" y="6220325"/>
              <a:ext cx="795454" cy="45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BF9DACEB-FCE4-C0AF-48B7-2C41ABB60FE9}"/>
                </a:ext>
              </a:extLst>
            </p:cNvPr>
            <p:cNvSpPr/>
            <p:nvPr/>
          </p:nvSpPr>
          <p:spPr>
            <a:xfrm>
              <a:off x="11407263" y="6220323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B3894340-CA85-6C90-0E1D-3C52D2899B14}"/>
              </a:ext>
            </a:extLst>
          </p:cNvPr>
          <p:cNvGrpSpPr/>
          <p:nvPr/>
        </p:nvGrpSpPr>
        <p:grpSpPr>
          <a:xfrm>
            <a:off x="3816431" y="2483543"/>
            <a:ext cx="8056021" cy="454320"/>
            <a:chOff x="3816431" y="6220323"/>
            <a:chExt cx="8056021" cy="454320"/>
          </a:xfrm>
        </p:grpSpPr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5359C1F2-0119-4200-EFA1-176F5C1FE977}"/>
                </a:ext>
              </a:extLst>
            </p:cNvPr>
            <p:cNvSpPr/>
            <p:nvPr/>
          </p:nvSpPr>
          <p:spPr>
            <a:xfrm>
              <a:off x="5038125" y="6220325"/>
              <a:ext cx="70607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C70F3277-99A8-0E89-F58A-13E8398ABA67}"/>
                </a:ext>
              </a:extLst>
            </p:cNvPr>
            <p:cNvSpPr/>
            <p:nvPr/>
          </p:nvSpPr>
          <p:spPr>
            <a:xfrm>
              <a:off x="5744199" y="6220325"/>
              <a:ext cx="54225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439260FE-4A3A-A0CF-7DCC-FF728F95440B}"/>
                </a:ext>
              </a:extLst>
            </p:cNvPr>
            <p:cNvSpPr/>
            <p:nvPr/>
          </p:nvSpPr>
          <p:spPr>
            <a:xfrm>
              <a:off x="6286453" y="6220325"/>
              <a:ext cx="360112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CF0933B9-82A5-2435-CBF8-9A568A59E534}"/>
                </a:ext>
              </a:extLst>
            </p:cNvPr>
            <p:cNvSpPr/>
            <p:nvPr/>
          </p:nvSpPr>
          <p:spPr>
            <a:xfrm>
              <a:off x="664656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1646A483-300E-7AB9-E554-6A07E71F6881}"/>
                </a:ext>
              </a:extLst>
            </p:cNvPr>
            <p:cNvSpPr/>
            <p:nvPr/>
          </p:nvSpPr>
          <p:spPr>
            <a:xfrm>
              <a:off x="729619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F74EFA97-6383-5C5F-0EF4-D69C666F0F31}"/>
                </a:ext>
              </a:extLst>
            </p:cNvPr>
            <p:cNvSpPr/>
            <p:nvPr/>
          </p:nvSpPr>
          <p:spPr>
            <a:xfrm>
              <a:off x="3816431" y="6220325"/>
              <a:ext cx="574334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RLP type</a:t>
              </a:r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DDB5D7D2-B53C-7C32-ED32-7D9AAB2BDFBC}"/>
                </a:ext>
              </a:extLst>
            </p:cNvPr>
            <p:cNvSpPr/>
            <p:nvPr/>
          </p:nvSpPr>
          <p:spPr>
            <a:xfrm>
              <a:off x="4385942" y="6220325"/>
              <a:ext cx="652183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Chain ID</a:t>
              </a:r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87809D1C-4CF3-6CBA-93E1-BFE9B6693339}"/>
                </a:ext>
              </a:extLst>
            </p:cNvPr>
            <p:cNvSpPr/>
            <p:nvPr/>
          </p:nvSpPr>
          <p:spPr>
            <a:xfrm>
              <a:off x="7945826" y="6220325"/>
              <a:ext cx="748529" cy="45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223F7293-7552-510D-CAEF-DF06FD8BE2B8}"/>
                </a:ext>
              </a:extLst>
            </p:cNvPr>
            <p:cNvSpPr/>
            <p:nvPr/>
          </p:nvSpPr>
          <p:spPr>
            <a:xfrm>
              <a:off x="8694355" y="6220324"/>
              <a:ext cx="679082" cy="4543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1544BE7C-F448-3DAF-036D-4439D36EEF75}"/>
                </a:ext>
              </a:extLst>
            </p:cNvPr>
            <p:cNvSpPr/>
            <p:nvPr/>
          </p:nvSpPr>
          <p:spPr>
            <a:xfrm>
              <a:off x="9366633" y="6220325"/>
              <a:ext cx="468181" cy="45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F1A48CB2-A232-2CEB-B86C-ACA555D30259}"/>
                </a:ext>
              </a:extLst>
            </p:cNvPr>
            <p:cNvSpPr/>
            <p:nvPr/>
          </p:nvSpPr>
          <p:spPr>
            <a:xfrm>
              <a:off x="9831158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fees per gas</a:t>
              </a:r>
            </a:p>
          </p:txBody>
        </p:sp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B5590EDF-6CA0-BD41-0C12-7257776D11AF}"/>
                </a:ext>
              </a:extLst>
            </p:cNvPr>
            <p:cNvSpPr/>
            <p:nvPr/>
          </p:nvSpPr>
          <p:spPr>
            <a:xfrm>
              <a:off x="10619149" y="6220325"/>
              <a:ext cx="795454" cy="45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6A2BF0FE-075A-3DAA-1F44-1C95194255AB}"/>
                </a:ext>
              </a:extLst>
            </p:cNvPr>
            <p:cNvSpPr/>
            <p:nvPr/>
          </p:nvSpPr>
          <p:spPr>
            <a:xfrm>
              <a:off x="11407263" y="6220323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2CDD144B-F8A9-BEEB-0439-1E0B1067CC8D}"/>
              </a:ext>
            </a:extLst>
          </p:cNvPr>
          <p:cNvGrpSpPr/>
          <p:nvPr/>
        </p:nvGrpSpPr>
        <p:grpSpPr>
          <a:xfrm>
            <a:off x="3816431" y="1985547"/>
            <a:ext cx="8056021" cy="454320"/>
            <a:chOff x="3816431" y="6220323"/>
            <a:chExt cx="8056021" cy="454320"/>
          </a:xfrm>
        </p:grpSpPr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D773F52A-64C8-9704-F276-76A844AA8D9B}"/>
                </a:ext>
              </a:extLst>
            </p:cNvPr>
            <p:cNvSpPr/>
            <p:nvPr/>
          </p:nvSpPr>
          <p:spPr>
            <a:xfrm>
              <a:off x="5038125" y="6220325"/>
              <a:ext cx="70607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46AC809A-B99E-0A3F-FC30-042EB212A505}"/>
                </a:ext>
              </a:extLst>
            </p:cNvPr>
            <p:cNvSpPr/>
            <p:nvPr/>
          </p:nvSpPr>
          <p:spPr>
            <a:xfrm>
              <a:off x="5744199" y="6220325"/>
              <a:ext cx="54225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23BC9EB2-7BC5-B616-6FB4-9EAE55FBF204}"/>
                </a:ext>
              </a:extLst>
            </p:cNvPr>
            <p:cNvSpPr/>
            <p:nvPr/>
          </p:nvSpPr>
          <p:spPr>
            <a:xfrm>
              <a:off x="6286453" y="6220325"/>
              <a:ext cx="360112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39932DA2-AB84-A117-C982-A4829CCEB8FD}"/>
                </a:ext>
              </a:extLst>
            </p:cNvPr>
            <p:cNvSpPr/>
            <p:nvPr/>
          </p:nvSpPr>
          <p:spPr>
            <a:xfrm>
              <a:off x="664656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85E35CB2-A30A-17F5-F218-8E883D2BCE79}"/>
                </a:ext>
              </a:extLst>
            </p:cNvPr>
            <p:cNvSpPr/>
            <p:nvPr/>
          </p:nvSpPr>
          <p:spPr>
            <a:xfrm>
              <a:off x="729619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66497D66-8310-0DD2-693F-40FDCD78CC97}"/>
                </a:ext>
              </a:extLst>
            </p:cNvPr>
            <p:cNvSpPr/>
            <p:nvPr/>
          </p:nvSpPr>
          <p:spPr>
            <a:xfrm>
              <a:off x="3816431" y="6220325"/>
              <a:ext cx="574334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RLP type</a:t>
              </a:r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B900CDF3-E3CE-4F1E-43C2-D6DF59FAF1AC}"/>
                </a:ext>
              </a:extLst>
            </p:cNvPr>
            <p:cNvSpPr/>
            <p:nvPr/>
          </p:nvSpPr>
          <p:spPr>
            <a:xfrm>
              <a:off x="4385942" y="6220325"/>
              <a:ext cx="652183" cy="45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FBE11A6A-EB68-792F-A49E-07DA3A89CFB0}"/>
                </a:ext>
              </a:extLst>
            </p:cNvPr>
            <p:cNvSpPr/>
            <p:nvPr/>
          </p:nvSpPr>
          <p:spPr>
            <a:xfrm>
              <a:off x="7945826" y="6220325"/>
              <a:ext cx="748529" cy="45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5F25D458-A44B-9891-F3BF-40E301F519F5}"/>
                </a:ext>
              </a:extLst>
            </p:cNvPr>
            <p:cNvSpPr/>
            <p:nvPr/>
          </p:nvSpPr>
          <p:spPr>
            <a:xfrm>
              <a:off x="8694355" y="6220324"/>
              <a:ext cx="679082" cy="4543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13EBE9FF-954F-0BB8-672D-355EA76E0ED6}"/>
                </a:ext>
              </a:extLst>
            </p:cNvPr>
            <p:cNvSpPr/>
            <p:nvPr/>
          </p:nvSpPr>
          <p:spPr>
            <a:xfrm>
              <a:off x="9366633" y="6220325"/>
              <a:ext cx="468181" cy="45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18999AD4-1930-43D9-1287-C89CE494A4BA}"/>
                </a:ext>
              </a:extLst>
            </p:cNvPr>
            <p:cNvSpPr/>
            <p:nvPr/>
          </p:nvSpPr>
          <p:spPr>
            <a:xfrm>
              <a:off x="9831158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fees per gas</a:t>
              </a:r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197F7B0F-E9F1-B4E9-9BD4-04BE3A88EA31}"/>
                </a:ext>
              </a:extLst>
            </p:cNvPr>
            <p:cNvSpPr/>
            <p:nvPr/>
          </p:nvSpPr>
          <p:spPr>
            <a:xfrm>
              <a:off x="10619149" y="6220325"/>
              <a:ext cx="795454" cy="45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7EF609AB-4548-DBBE-11E9-85FE75DF6E7D}"/>
                </a:ext>
              </a:extLst>
            </p:cNvPr>
            <p:cNvSpPr/>
            <p:nvPr/>
          </p:nvSpPr>
          <p:spPr>
            <a:xfrm>
              <a:off x="11407263" y="6220323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21610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A3ECAF-E9B7-9F4C-F864-C8969744FE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19FE4-370B-089F-2DFE-39D4C88A1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EIP-6493: </a:t>
            </a:r>
            <a:r>
              <a:rPr lang="en-GB" dirty="0"/>
              <a:t>SSZ transaction signature scheme</a:t>
            </a:r>
            <a:endParaRPr lang="en-CH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21F6861-FEBC-893F-ABA5-EE50BF13E349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577A14-B903-0504-731E-C307810ED26F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864ABF-DCC0-6D68-82CC-A73892F3ECCE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D65F7C-32AD-33CC-D66F-CC02C945C1DF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302811E-7F6F-ED35-813B-CA9A9E1163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478C2AF-B8F2-5FFF-81DE-53943585498B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1EC0B4-491A-5939-2910-00999E9B539B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8B57F9-DFA3-3E60-A039-F7B115C50634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6683B7-01CF-DE02-1701-EF986B91FEE0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0E182D-55A8-ED74-E877-92C5500F75CA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FEB6BDF1-B312-FF56-994C-DA7D315ABD87}"/>
              </a:ext>
            </a:extLst>
          </p:cNvPr>
          <p:cNvGrpSpPr/>
          <p:nvPr/>
        </p:nvGrpSpPr>
        <p:grpSpPr>
          <a:xfrm>
            <a:off x="3816431" y="5544415"/>
            <a:ext cx="8056021" cy="454320"/>
            <a:chOff x="3816431" y="6220323"/>
            <a:chExt cx="8056021" cy="45432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E6C7450-78EF-7512-20B0-35766B261C00}"/>
                </a:ext>
              </a:extLst>
            </p:cNvPr>
            <p:cNvSpPr/>
            <p:nvPr/>
          </p:nvSpPr>
          <p:spPr>
            <a:xfrm>
              <a:off x="5038125" y="6220325"/>
              <a:ext cx="70607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34BEE43-44F9-495E-2EF8-06B98C4E32A4}"/>
                </a:ext>
              </a:extLst>
            </p:cNvPr>
            <p:cNvSpPr/>
            <p:nvPr/>
          </p:nvSpPr>
          <p:spPr>
            <a:xfrm>
              <a:off x="5744199" y="6220325"/>
              <a:ext cx="54225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E7C60E1-BCCC-3433-6036-A46384F4640C}"/>
                </a:ext>
              </a:extLst>
            </p:cNvPr>
            <p:cNvSpPr/>
            <p:nvPr/>
          </p:nvSpPr>
          <p:spPr>
            <a:xfrm>
              <a:off x="6286453" y="6220325"/>
              <a:ext cx="360112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42D6A74-6AC6-D8FC-EF6F-DE2C749931EB}"/>
                </a:ext>
              </a:extLst>
            </p:cNvPr>
            <p:cNvSpPr/>
            <p:nvPr/>
          </p:nvSpPr>
          <p:spPr>
            <a:xfrm>
              <a:off x="664656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58F89B9-1201-B9D0-5E5D-F55EB42BC818}"/>
                </a:ext>
              </a:extLst>
            </p:cNvPr>
            <p:cNvSpPr/>
            <p:nvPr/>
          </p:nvSpPr>
          <p:spPr>
            <a:xfrm>
              <a:off x="729619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274DC2D-C61C-546C-ECE5-39A8D9FFDE99}"/>
                </a:ext>
              </a:extLst>
            </p:cNvPr>
            <p:cNvSpPr/>
            <p:nvPr/>
          </p:nvSpPr>
          <p:spPr>
            <a:xfrm>
              <a:off x="3816431" y="6220325"/>
              <a:ext cx="574334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RLP type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0FEE437-9A0C-2AEF-1DF6-D28FF822BC69}"/>
                </a:ext>
              </a:extLst>
            </p:cNvPr>
            <p:cNvSpPr/>
            <p:nvPr/>
          </p:nvSpPr>
          <p:spPr>
            <a:xfrm>
              <a:off x="4385942" y="6220325"/>
              <a:ext cx="652183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Chain ID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3C42050-AECB-3A95-C4D3-8D65A5D541DB}"/>
                </a:ext>
              </a:extLst>
            </p:cNvPr>
            <p:cNvSpPr/>
            <p:nvPr/>
          </p:nvSpPr>
          <p:spPr>
            <a:xfrm>
              <a:off x="7945826" y="6220325"/>
              <a:ext cx="748529" cy="4543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Access list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74F1115-4DF0-C43A-7925-9A6DB693C292}"/>
                </a:ext>
              </a:extLst>
            </p:cNvPr>
            <p:cNvSpPr/>
            <p:nvPr/>
          </p:nvSpPr>
          <p:spPr>
            <a:xfrm>
              <a:off x="8694355" y="6220324"/>
              <a:ext cx="679082" cy="45431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Blob hashes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BBA351D6-D443-FCF7-2203-53218985DE83}"/>
                </a:ext>
              </a:extLst>
            </p:cNvPr>
            <p:cNvSpPr/>
            <p:nvPr/>
          </p:nvSpPr>
          <p:spPr>
            <a:xfrm>
              <a:off x="9366633" y="6220325"/>
              <a:ext cx="468181" cy="45431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Auth list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24CCD11-D3F3-5D11-CF27-C212733DEFA9}"/>
                </a:ext>
              </a:extLst>
            </p:cNvPr>
            <p:cNvSpPr/>
            <p:nvPr/>
          </p:nvSpPr>
          <p:spPr>
            <a:xfrm>
              <a:off x="9831158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fees per gas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50B10B4-6013-70FF-6A38-FC843EE2D14E}"/>
                </a:ext>
              </a:extLst>
            </p:cNvPr>
            <p:cNvSpPr/>
            <p:nvPr/>
          </p:nvSpPr>
          <p:spPr>
            <a:xfrm>
              <a:off x="10619149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Prio fees per gas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864D89B4-1D16-03BB-56D3-16A043C94E7B}"/>
                </a:ext>
              </a:extLst>
            </p:cNvPr>
            <p:cNvSpPr/>
            <p:nvPr/>
          </p:nvSpPr>
          <p:spPr>
            <a:xfrm>
              <a:off x="11407263" y="6220323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F8C45FCA-3AC8-A0E9-7880-F479DE4A4BFD}"/>
              </a:ext>
            </a:extLst>
          </p:cNvPr>
          <p:cNvSpPr txBox="1"/>
          <p:nvPr/>
        </p:nvSpPr>
        <p:spPr>
          <a:xfrm>
            <a:off x="3727937" y="6268065"/>
            <a:ext cx="6531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Native SSZ (no conversion back to RLP for sig_hash / tx_hash)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826562D-BDC6-BA0C-9606-1FD2D893AC58}"/>
              </a:ext>
            </a:extLst>
          </p:cNvPr>
          <p:cNvSpPr txBox="1"/>
          <p:nvPr/>
        </p:nvSpPr>
        <p:spPr>
          <a:xfrm>
            <a:off x="3251030" y="6274638"/>
            <a:ext cx="412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✅</a:t>
            </a:r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68517BBA-92A4-F6EC-05C0-B2F7FAD69FF7}"/>
              </a:ext>
            </a:extLst>
          </p:cNvPr>
          <p:cNvGrpSpPr/>
          <p:nvPr/>
        </p:nvGrpSpPr>
        <p:grpSpPr>
          <a:xfrm>
            <a:off x="3816431" y="4475526"/>
            <a:ext cx="8056021" cy="454320"/>
            <a:chOff x="3816431" y="6220323"/>
            <a:chExt cx="8056021" cy="454320"/>
          </a:xfrm>
        </p:grpSpPr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F5535490-8D05-F602-0E1F-23D7A3B271F2}"/>
                </a:ext>
              </a:extLst>
            </p:cNvPr>
            <p:cNvSpPr/>
            <p:nvPr/>
          </p:nvSpPr>
          <p:spPr>
            <a:xfrm>
              <a:off x="5038125" y="6220325"/>
              <a:ext cx="70607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00B91050-9DCE-0526-B685-88028D3A3254}"/>
                </a:ext>
              </a:extLst>
            </p:cNvPr>
            <p:cNvSpPr/>
            <p:nvPr/>
          </p:nvSpPr>
          <p:spPr>
            <a:xfrm>
              <a:off x="5744199" y="6220325"/>
              <a:ext cx="54225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5BA6C480-82EE-A1C2-ED75-10CC8BBBEB1A}"/>
                </a:ext>
              </a:extLst>
            </p:cNvPr>
            <p:cNvSpPr/>
            <p:nvPr/>
          </p:nvSpPr>
          <p:spPr>
            <a:xfrm>
              <a:off x="6286453" y="6220325"/>
              <a:ext cx="360112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88ED2A4C-262E-FE8C-37D4-806876050733}"/>
                </a:ext>
              </a:extLst>
            </p:cNvPr>
            <p:cNvSpPr/>
            <p:nvPr/>
          </p:nvSpPr>
          <p:spPr>
            <a:xfrm>
              <a:off x="664656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FC361DB9-B5D0-80E2-0D7D-6D81FF0F3B0D}"/>
                </a:ext>
              </a:extLst>
            </p:cNvPr>
            <p:cNvSpPr/>
            <p:nvPr/>
          </p:nvSpPr>
          <p:spPr>
            <a:xfrm>
              <a:off x="729619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4CCBAEB1-05AB-BE42-15D3-829DD2E8BB5E}"/>
                </a:ext>
              </a:extLst>
            </p:cNvPr>
            <p:cNvSpPr/>
            <p:nvPr/>
          </p:nvSpPr>
          <p:spPr>
            <a:xfrm>
              <a:off x="3816431" y="6220325"/>
              <a:ext cx="574334" cy="45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57F6004A-6CDE-E420-71D5-E274433E395B}"/>
                </a:ext>
              </a:extLst>
            </p:cNvPr>
            <p:cNvSpPr/>
            <p:nvPr/>
          </p:nvSpPr>
          <p:spPr>
            <a:xfrm>
              <a:off x="4385942" y="6220325"/>
              <a:ext cx="652183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Chain ID</a:t>
              </a: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7EE51985-D8EC-CDFD-29A1-768046AF455F}"/>
                </a:ext>
              </a:extLst>
            </p:cNvPr>
            <p:cNvSpPr/>
            <p:nvPr/>
          </p:nvSpPr>
          <p:spPr>
            <a:xfrm>
              <a:off x="7945826" y="6220325"/>
              <a:ext cx="748529" cy="4543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Access list</a:t>
              </a: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E8232905-3328-C72C-09E9-9BE77B33D186}"/>
                </a:ext>
              </a:extLst>
            </p:cNvPr>
            <p:cNvSpPr/>
            <p:nvPr/>
          </p:nvSpPr>
          <p:spPr>
            <a:xfrm>
              <a:off x="8694355" y="6220324"/>
              <a:ext cx="679082" cy="4543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61BEB967-37F4-62B5-4129-C67AC373AEF6}"/>
                </a:ext>
              </a:extLst>
            </p:cNvPr>
            <p:cNvSpPr/>
            <p:nvPr/>
          </p:nvSpPr>
          <p:spPr>
            <a:xfrm>
              <a:off x="9366633" y="6220325"/>
              <a:ext cx="468181" cy="45431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Auth list</a:t>
              </a:r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CC69186C-142D-52F4-3C62-CC7037B5B6E4}"/>
                </a:ext>
              </a:extLst>
            </p:cNvPr>
            <p:cNvSpPr/>
            <p:nvPr/>
          </p:nvSpPr>
          <p:spPr>
            <a:xfrm>
              <a:off x="9831158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fees per gas</a:t>
              </a: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BF81DEB7-EF82-192A-29ED-3C5112679094}"/>
                </a:ext>
              </a:extLst>
            </p:cNvPr>
            <p:cNvSpPr/>
            <p:nvPr/>
          </p:nvSpPr>
          <p:spPr>
            <a:xfrm>
              <a:off x="10619149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Prio fees per gas</a:t>
              </a: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1B0997F9-564A-7FD7-8F62-442ACB868BC6}"/>
                </a:ext>
              </a:extLst>
            </p:cNvPr>
            <p:cNvSpPr/>
            <p:nvPr/>
          </p:nvSpPr>
          <p:spPr>
            <a:xfrm>
              <a:off x="11407263" y="6220323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4FB6F6B5-CC02-5214-2BFF-558DC4E89E13}"/>
              </a:ext>
            </a:extLst>
          </p:cNvPr>
          <p:cNvGrpSpPr/>
          <p:nvPr/>
        </p:nvGrpSpPr>
        <p:grpSpPr>
          <a:xfrm>
            <a:off x="3816431" y="3977531"/>
            <a:ext cx="8056021" cy="454320"/>
            <a:chOff x="3816431" y="6220323"/>
            <a:chExt cx="8056021" cy="454320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40797983-DC5B-76F8-D2C6-DB2C91ECEB4E}"/>
                </a:ext>
              </a:extLst>
            </p:cNvPr>
            <p:cNvSpPr/>
            <p:nvPr/>
          </p:nvSpPr>
          <p:spPr>
            <a:xfrm>
              <a:off x="5038125" y="6220325"/>
              <a:ext cx="70607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549F6DEB-10E3-A7AC-DD4A-96BB059F6930}"/>
                </a:ext>
              </a:extLst>
            </p:cNvPr>
            <p:cNvSpPr/>
            <p:nvPr/>
          </p:nvSpPr>
          <p:spPr>
            <a:xfrm>
              <a:off x="5744199" y="6220325"/>
              <a:ext cx="54225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0A954CAA-DF3C-F6EF-B13A-BA8863CAE226}"/>
                </a:ext>
              </a:extLst>
            </p:cNvPr>
            <p:cNvSpPr/>
            <p:nvPr/>
          </p:nvSpPr>
          <p:spPr>
            <a:xfrm>
              <a:off x="6286453" y="6220325"/>
              <a:ext cx="360112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5443FDD6-E17B-F5FB-73B1-6CBAF89ADA4A}"/>
                </a:ext>
              </a:extLst>
            </p:cNvPr>
            <p:cNvSpPr/>
            <p:nvPr/>
          </p:nvSpPr>
          <p:spPr>
            <a:xfrm>
              <a:off x="664656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55893FFE-8F5F-C800-539B-DE4CA889D2EB}"/>
                </a:ext>
              </a:extLst>
            </p:cNvPr>
            <p:cNvSpPr/>
            <p:nvPr/>
          </p:nvSpPr>
          <p:spPr>
            <a:xfrm>
              <a:off x="729619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58CD5D88-4556-F6EB-2F2B-CCFAF6BE422F}"/>
                </a:ext>
              </a:extLst>
            </p:cNvPr>
            <p:cNvSpPr/>
            <p:nvPr/>
          </p:nvSpPr>
          <p:spPr>
            <a:xfrm>
              <a:off x="3816431" y="6220325"/>
              <a:ext cx="574334" cy="45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B466CBD3-0799-7CCE-DD6A-1185CEB848D0}"/>
                </a:ext>
              </a:extLst>
            </p:cNvPr>
            <p:cNvSpPr/>
            <p:nvPr/>
          </p:nvSpPr>
          <p:spPr>
            <a:xfrm>
              <a:off x="4385942" y="6220325"/>
              <a:ext cx="652183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Chain ID</a:t>
              </a: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64C768CE-67B5-6A88-9176-5BB0166A6B5F}"/>
                </a:ext>
              </a:extLst>
            </p:cNvPr>
            <p:cNvSpPr/>
            <p:nvPr/>
          </p:nvSpPr>
          <p:spPr>
            <a:xfrm>
              <a:off x="7945826" y="6220325"/>
              <a:ext cx="748529" cy="4543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Access list</a:t>
              </a: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4A935E22-0A48-5887-7419-D40A56805564}"/>
                </a:ext>
              </a:extLst>
            </p:cNvPr>
            <p:cNvSpPr/>
            <p:nvPr/>
          </p:nvSpPr>
          <p:spPr>
            <a:xfrm>
              <a:off x="8694355" y="6220324"/>
              <a:ext cx="679082" cy="45431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Blob hashes</a:t>
              </a:r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F66E6E91-E439-E6C0-086E-A35F877AF39C}"/>
                </a:ext>
              </a:extLst>
            </p:cNvPr>
            <p:cNvSpPr/>
            <p:nvPr/>
          </p:nvSpPr>
          <p:spPr>
            <a:xfrm>
              <a:off x="9366633" y="6220325"/>
              <a:ext cx="468181" cy="45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EB11558F-9783-471E-447A-156D8689ECD9}"/>
                </a:ext>
              </a:extLst>
            </p:cNvPr>
            <p:cNvSpPr/>
            <p:nvPr/>
          </p:nvSpPr>
          <p:spPr>
            <a:xfrm>
              <a:off x="9831158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fees per gas</a:t>
              </a:r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220B0B3F-2CDC-B1AE-F4AD-6AB671CD5B3D}"/>
                </a:ext>
              </a:extLst>
            </p:cNvPr>
            <p:cNvSpPr/>
            <p:nvPr/>
          </p:nvSpPr>
          <p:spPr>
            <a:xfrm>
              <a:off x="10619149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Prio fees per gas</a:t>
              </a:r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E29DFD3C-D2C5-FAE3-7C4F-EE423E6EC9AA}"/>
                </a:ext>
              </a:extLst>
            </p:cNvPr>
            <p:cNvSpPr/>
            <p:nvPr/>
          </p:nvSpPr>
          <p:spPr>
            <a:xfrm>
              <a:off x="11407263" y="6220323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A3A01A79-008C-99F5-95F6-65F70F628B38}"/>
              </a:ext>
            </a:extLst>
          </p:cNvPr>
          <p:cNvGrpSpPr/>
          <p:nvPr/>
        </p:nvGrpSpPr>
        <p:grpSpPr>
          <a:xfrm>
            <a:off x="3816431" y="3479535"/>
            <a:ext cx="8056021" cy="454320"/>
            <a:chOff x="3816431" y="6220323"/>
            <a:chExt cx="8056021" cy="454320"/>
          </a:xfrm>
        </p:grpSpPr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92989C10-FC5C-1625-1989-43D7D7E73C66}"/>
                </a:ext>
              </a:extLst>
            </p:cNvPr>
            <p:cNvSpPr/>
            <p:nvPr/>
          </p:nvSpPr>
          <p:spPr>
            <a:xfrm>
              <a:off x="5038125" y="6220325"/>
              <a:ext cx="70607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0D4DE6E4-9656-6D73-0FBE-EBF0EA569A9A}"/>
                </a:ext>
              </a:extLst>
            </p:cNvPr>
            <p:cNvSpPr/>
            <p:nvPr/>
          </p:nvSpPr>
          <p:spPr>
            <a:xfrm>
              <a:off x="5744199" y="6220325"/>
              <a:ext cx="54225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DB4F5648-FA62-3257-BD7F-8CD71846D733}"/>
                </a:ext>
              </a:extLst>
            </p:cNvPr>
            <p:cNvSpPr/>
            <p:nvPr/>
          </p:nvSpPr>
          <p:spPr>
            <a:xfrm>
              <a:off x="6286453" y="6220325"/>
              <a:ext cx="360112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68E23B35-2710-6099-BCF7-43325E9DE2B7}"/>
                </a:ext>
              </a:extLst>
            </p:cNvPr>
            <p:cNvSpPr/>
            <p:nvPr/>
          </p:nvSpPr>
          <p:spPr>
            <a:xfrm>
              <a:off x="664656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D87C0E53-FEE7-44FF-F6CD-3C34D7F09FF1}"/>
                </a:ext>
              </a:extLst>
            </p:cNvPr>
            <p:cNvSpPr/>
            <p:nvPr/>
          </p:nvSpPr>
          <p:spPr>
            <a:xfrm>
              <a:off x="729619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4E721D2C-4745-86C4-01E4-8F4A6E2AB300}"/>
                </a:ext>
              </a:extLst>
            </p:cNvPr>
            <p:cNvSpPr/>
            <p:nvPr/>
          </p:nvSpPr>
          <p:spPr>
            <a:xfrm>
              <a:off x="3816431" y="6220325"/>
              <a:ext cx="574334" cy="45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C4B9E676-92BB-053F-1A28-50D9368F55F3}"/>
                </a:ext>
              </a:extLst>
            </p:cNvPr>
            <p:cNvSpPr/>
            <p:nvPr/>
          </p:nvSpPr>
          <p:spPr>
            <a:xfrm>
              <a:off x="4385942" y="6220325"/>
              <a:ext cx="652183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Chain ID</a:t>
              </a:r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43C80877-5BBD-D30E-825B-F21C5A85B365}"/>
                </a:ext>
              </a:extLst>
            </p:cNvPr>
            <p:cNvSpPr/>
            <p:nvPr/>
          </p:nvSpPr>
          <p:spPr>
            <a:xfrm>
              <a:off x="7945826" y="6220325"/>
              <a:ext cx="748529" cy="4543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Access list</a:t>
              </a:r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E1DB04AB-8B08-CCDA-2B96-DFE3978B9DF7}"/>
                </a:ext>
              </a:extLst>
            </p:cNvPr>
            <p:cNvSpPr/>
            <p:nvPr/>
          </p:nvSpPr>
          <p:spPr>
            <a:xfrm>
              <a:off x="8694355" y="6220324"/>
              <a:ext cx="679082" cy="4543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6D2C653B-787D-EB4D-9561-DEBB44C14D49}"/>
                </a:ext>
              </a:extLst>
            </p:cNvPr>
            <p:cNvSpPr/>
            <p:nvPr/>
          </p:nvSpPr>
          <p:spPr>
            <a:xfrm>
              <a:off x="9366633" y="6220325"/>
              <a:ext cx="468181" cy="45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9EFEA652-4984-B838-09D3-42AFF611A8FB}"/>
                </a:ext>
              </a:extLst>
            </p:cNvPr>
            <p:cNvSpPr/>
            <p:nvPr/>
          </p:nvSpPr>
          <p:spPr>
            <a:xfrm>
              <a:off x="9831158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fees per gas</a:t>
              </a: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9B6A4CE4-0FA2-4C4B-D3CA-77CBC0F58FA1}"/>
                </a:ext>
              </a:extLst>
            </p:cNvPr>
            <p:cNvSpPr/>
            <p:nvPr/>
          </p:nvSpPr>
          <p:spPr>
            <a:xfrm>
              <a:off x="10619149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Prio fees per gas</a:t>
              </a: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3F6321DE-DCC8-4091-95D1-285CD0D44140}"/>
                </a:ext>
              </a:extLst>
            </p:cNvPr>
            <p:cNvSpPr/>
            <p:nvPr/>
          </p:nvSpPr>
          <p:spPr>
            <a:xfrm>
              <a:off x="11407263" y="6220323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5F27FF4-68C6-2A99-2B0C-991C37CC0558}"/>
              </a:ext>
            </a:extLst>
          </p:cNvPr>
          <p:cNvSpPr txBox="1"/>
          <p:nvPr/>
        </p:nvSpPr>
        <p:spPr>
          <a:xfrm>
            <a:off x="3727937" y="2106342"/>
            <a:ext cx="2475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BasicTransaction</a:t>
            </a:r>
          </a:p>
          <a:p>
            <a:r>
              <a:rPr lang="en-CH" dirty="0"/>
              <a:t>EIP-1559 functionality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1E7AC6-1325-2A3C-C30C-CE6FCA8E2604}"/>
              </a:ext>
            </a:extLst>
          </p:cNvPr>
          <p:cNvSpPr txBox="1"/>
          <p:nvPr/>
        </p:nvSpPr>
        <p:spPr>
          <a:xfrm>
            <a:off x="6466509" y="2106342"/>
            <a:ext cx="2475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BlobTransaction</a:t>
            </a:r>
          </a:p>
          <a:p>
            <a:r>
              <a:rPr lang="en-CH" dirty="0"/>
              <a:t>EIP-4844 functionality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6F3E69-EC2A-8A95-3F97-BCE68BE840D5}"/>
              </a:ext>
            </a:extLst>
          </p:cNvPr>
          <p:cNvSpPr txBox="1"/>
          <p:nvPr/>
        </p:nvSpPr>
        <p:spPr>
          <a:xfrm>
            <a:off x="9396924" y="2106342"/>
            <a:ext cx="2475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SetCodeTransaction</a:t>
            </a:r>
          </a:p>
          <a:p>
            <a:r>
              <a:rPr lang="en-CH" dirty="0"/>
              <a:t>EIP-7702 functionality</a:t>
            </a:r>
          </a:p>
        </p:txBody>
      </p:sp>
    </p:spTree>
    <p:extLst>
      <p:ext uri="{BB962C8B-B14F-4D97-AF65-F5344CB8AC3E}">
        <p14:creationId xmlns:p14="http://schemas.microsoft.com/office/powerpoint/2010/main" val="33875365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680285-56D3-1835-DFFC-AB31F638EF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FCB46-5A5D-AF6A-0988-D4174D6AC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EIP-7807: SSZ execution blocks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8F63E88-70E8-F07F-28A8-77AFDEF48DF1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5D05C9-FDDD-6569-16B3-DA41551ADB62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A772AE-8DBE-EF1C-2C60-78301D901432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625CC3-4CA5-E6BF-3868-8B1EF2038237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E2619B9-1243-6B03-3AE6-02A5C768F7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8F2F08D-59F4-CD7C-7157-F3B4307ADC63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0DCF3E-585B-EE6C-FEA6-51973BAE2EB6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85B6E7-2B23-9F4C-5524-8025A1749BBA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3E1F8D-2F44-4564-1716-3D06AB9B5CE2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DD1FDB-AF0D-0776-EB24-A02F95DEA046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7DFD01D-C9CF-CDCF-3605-B5B8318E70DF}"/>
              </a:ext>
            </a:extLst>
          </p:cNvPr>
          <p:cNvSpPr txBox="1"/>
          <p:nvPr/>
        </p:nvSpPr>
        <p:spPr>
          <a:xfrm>
            <a:off x="3727937" y="6268065"/>
            <a:ext cx="7553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Merkle-Patricia Tries (MPT) removed, encoding and hashing normalized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749256B-4A5B-166D-9A33-18BA82C2C03F}"/>
              </a:ext>
            </a:extLst>
          </p:cNvPr>
          <p:cNvSpPr txBox="1"/>
          <p:nvPr/>
        </p:nvSpPr>
        <p:spPr>
          <a:xfrm>
            <a:off x="3251030" y="6274638"/>
            <a:ext cx="412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✅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637E325-C8CB-290D-C7DB-03FFE4A7C529}"/>
              </a:ext>
            </a:extLst>
          </p:cNvPr>
          <p:cNvSpPr/>
          <p:nvPr/>
        </p:nvSpPr>
        <p:spPr>
          <a:xfrm>
            <a:off x="3813281" y="4501242"/>
            <a:ext cx="911981" cy="5393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Ommers hash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FC067E-33A1-7627-9AAD-1A175C039617}"/>
              </a:ext>
            </a:extLst>
          </p:cNvPr>
          <p:cNvSpPr txBox="1"/>
          <p:nvPr/>
        </p:nvSpPr>
        <p:spPr>
          <a:xfrm>
            <a:off x="3724788" y="4123849"/>
            <a:ext cx="5065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Removed fields </a:t>
            </a:r>
            <a:r>
              <a:rPr lang="en-CH" dirty="0"/>
              <a:t>(PoW era / Bloom)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F03296E-88FC-DAE0-75F8-EE46829ED2AB}"/>
              </a:ext>
            </a:extLst>
          </p:cNvPr>
          <p:cNvSpPr/>
          <p:nvPr/>
        </p:nvSpPr>
        <p:spPr>
          <a:xfrm>
            <a:off x="4725262" y="4501242"/>
            <a:ext cx="911981" cy="5393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Difficulty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AB9F32A-7C58-BF5A-5D53-FDF0411C1CEF}"/>
              </a:ext>
            </a:extLst>
          </p:cNvPr>
          <p:cNvSpPr/>
          <p:nvPr/>
        </p:nvSpPr>
        <p:spPr>
          <a:xfrm>
            <a:off x="3816430" y="3437061"/>
            <a:ext cx="91198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Gas limits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1F2D2DE-9B55-6F9C-7DE9-EBCA39BCBA75}"/>
              </a:ext>
            </a:extLst>
          </p:cNvPr>
          <p:cNvSpPr txBox="1"/>
          <p:nvPr/>
        </p:nvSpPr>
        <p:spPr>
          <a:xfrm>
            <a:off x="3727937" y="3059668"/>
            <a:ext cx="5065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Gas accounting </a:t>
            </a:r>
            <a:r>
              <a:rPr lang="en-CH" dirty="0"/>
              <a:t>(separate gas types)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22C7167-3279-3622-6BC2-79F802602726}"/>
              </a:ext>
            </a:extLst>
          </p:cNvPr>
          <p:cNvSpPr/>
          <p:nvPr/>
        </p:nvSpPr>
        <p:spPr>
          <a:xfrm>
            <a:off x="4727648" y="3437061"/>
            <a:ext cx="91198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Gas</a:t>
            </a:r>
            <a:br>
              <a:rPr lang="en-CH" sz="1400" dirty="0"/>
            </a:br>
            <a:r>
              <a:rPr lang="en-CH" sz="1400" dirty="0"/>
              <a:t>used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A306153-81E2-B282-4A27-6A09E3594391}"/>
              </a:ext>
            </a:extLst>
          </p:cNvPr>
          <p:cNvSpPr/>
          <p:nvPr/>
        </p:nvSpPr>
        <p:spPr>
          <a:xfrm>
            <a:off x="5639629" y="3437061"/>
            <a:ext cx="91198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Base fees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2B06D1E-7321-2466-7424-7F2A137500F8}"/>
              </a:ext>
            </a:extLst>
          </p:cNvPr>
          <p:cNvSpPr/>
          <p:nvPr/>
        </p:nvSpPr>
        <p:spPr>
          <a:xfrm>
            <a:off x="6550847" y="3437061"/>
            <a:ext cx="91198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Excess gas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02EE2EC-7E6A-5189-2EB3-6A01C51113BF}"/>
              </a:ext>
            </a:extLst>
          </p:cNvPr>
          <p:cNvSpPr txBox="1"/>
          <p:nvPr/>
        </p:nvSpPr>
        <p:spPr>
          <a:xfrm>
            <a:off x="8328294" y="3059668"/>
            <a:ext cx="24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Operations</a:t>
            </a:r>
            <a:endParaRPr lang="en-CH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4DBA3B0-558B-26EB-7BB2-0387AF86E2E1}"/>
              </a:ext>
            </a:extLst>
          </p:cNvPr>
          <p:cNvSpPr/>
          <p:nvPr/>
        </p:nvSpPr>
        <p:spPr>
          <a:xfrm>
            <a:off x="9590677" y="3437061"/>
            <a:ext cx="121663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Withdrawals</a:t>
            </a:r>
            <a:br>
              <a:rPr lang="en-CH" sz="1400" dirty="0"/>
            </a:br>
            <a:r>
              <a:rPr lang="en-CH" sz="1400" dirty="0"/>
              <a:t>root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A48F9B4-64DD-7241-F88B-26028B1031EA}"/>
              </a:ext>
            </a:extLst>
          </p:cNvPr>
          <p:cNvSpPr/>
          <p:nvPr/>
        </p:nvSpPr>
        <p:spPr>
          <a:xfrm>
            <a:off x="8374046" y="3437061"/>
            <a:ext cx="121663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Transactions</a:t>
            </a:r>
            <a:br>
              <a:rPr lang="en-CH" sz="1400" dirty="0"/>
            </a:br>
            <a:r>
              <a:rPr lang="en-CH" sz="1400" dirty="0"/>
              <a:t>root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60D74B6-64BC-7EA5-0799-9C1FAF5F916B}"/>
              </a:ext>
            </a:extLst>
          </p:cNvPr>
          <p:cNvSpPr/>
          <p:nvPr/>
        </p:nvSpPr>
        <p:spPr>
          <a:xfrm>
            <a:off x="8374046" y="3978736"/>
            <a:ext cx="121663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Receipts</a:t>
            </a:r>
            <a:br>
              <a:rPr lang="en-CH" sz="1400" dirty="0"/>
            </a:br>
            <a:r>
              <a:rPr lang="en-CH" sz="1400" dirty="0"/>
              <a:t>root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04707DB-EA02-A704-50C5-875D9A25E9F8}"/>
              </a:ext>
            </a:extLst>
          </p:cNvPr>
          <p:cNvSpPr/>
          <p:nvPr/>
        </p:nvSpPr>
        <p:spPr>
          <a:xfrm>
            <a:off x="9590676" y="3978736"/>
            <a:ext cx="1216631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System logs</a:t>
            </a:r>
            <a:br>
              <a:rPr lang="en-CH" sz="1400" dirty="0"/>
            </a:br>
            <a:r>
              <a:rPr lang="en-CH" sz="1400" dirty="0"/>
              <a:t>root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ADD79A2-FC4F-4A24-24C1-FA577C58E343}"/>
              </a:ext>
            </a:extLst>
          </p:cNvPr>
          <p:cNvSpPr/>
          <p:nvPr/>
        </p:nvSpPr>
        <p:spPr>
          <a:xfrm>
            <a:off x="8374045" y="4514403"/>
            <a:ext cx="121663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Requests hash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E13417F-13C1-C731-1965-5D8E8068735B}"/>
              </a:ext>
            </a:extLst>
          </p:cNvPr>
          <p:cNvSpPr/>
          <p:nvPr/>
        </p:nvSpPr>
        <p:spPr>
          <a:xfrm>
            <a:off x="3816430" y="2265228"/>
            <a:ext cx="91198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Parent hash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0FFFFD4-58A5-2FC9-DB3D-2E514BF1B281}"/>
              </a:ext>
            </a:extLst>
          </p:cNvPr>
          <p:cNvSpPr txBox="1"/>
          <p:nvPr/>
        </p:nvSpPr>
        <p:spPr>
          <a:xfrm>
            <a:off x="3727937" y="1887835"/>
            <a:ext cx="5065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Block metadata</a:t>
            </a:r>
            <a:endParaRPr lang="en-CH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641A9AB-2C44-DADE-A512-6DB83FD0EA60}"/>
              </a:ext>
            </a:extLst>
          </p:cNvPr>
          <p:cNvSpPr/>
          <p:nvPr/>
        </p:nvSpPr>
        <p:spPr>
          <a:xfrm>
            <a:off x="4728411" y="2265228"/>
            <a:ext cx="91198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Miner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5D633D2-7818-0AED-0717-ADCD5D696122}"/>
              </a:ext>
            </a:extLst>
          </p:cNvPr>
          <p:cNvSpPr/>
          <p:nvPr/>
        </p:nvSpPr>
        <p:spPr>
          <a:xfrm>
            <a:off x="5639629" y="2265228"/>
            <a:ext cx="91198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State root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9AD5748-2289-9AF4-810B-47DCB97771B9}"/>
              </a:ext>
            </a:extLst>
          </p:cNvPr>
          <p:cNvSpPr/>
          <p:nvPr/>
        </p:nvSpPr>
        <p:spPr>
          <a:xfrm>
            <a:off x="6550847" y="2265228"/>
            <a:ext cx="91198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Number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0C69193-73DE-D35D-5D71-EC16927353CA}"/>
              </a:ext>
            </a:extLst>
          </p:cNvPr>
          <p:cNvSpPr/>
          <p:nvPr/>
        </p:nvSpPr>
        <p:spPr>
          <a:xfrm>
            <a:off x="7462065" y="2265228"/>
            <a:ext cx="91198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Time-stamp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E404499-1807-C715-4B49-F6DDBDE71182}"/>
              </a:ext>
            </a:extLst>
          </p:cNvPr>
          <p:cNvSpPr/>
          <p:nvPr/>
        </p:nvSpPr>
        <p:spPr>
          <a:xfrm>
            <a:off x="8374046" y="2265228"/>
            <a:ext cx="91198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Extra data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947C59C-5AFB-88CA-57A8-9281C27FB24B}"/>
              </a:ext>
            </a:extLst>
          </p:cNvPr>
          <p:cNvSpPr/>
          <p:nvPr/>
        </p:nvSpPr>
        <p:spPr>
          <a:xfrm>
            <a:off x="9284501" y="2265228"/>
            <a:ext cx="91198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Mix</a:t>
            </a:r>
            <a:br>
              <a:rPr lang="en-CH" sz="1400" dirty="0"/>
            </a:br>
            <a:r>
              <a:rPr lang="en-CH" sz="1400" dirty="0"/>
              <a:t>hash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6E1986C-0A9C-1554-DBC4-855CF7EB9061}"/>
              </a:ext>
            </a:extLst>
          </p:cNvPr>
          <p:cNvSpPr/>
          <p:nvPr/>
        </p:nvSpPr>
        <p:spPr>
          <a:xfrm>
            <a:off x="10196824" y="2265228"/>
            <a:ext cx="91198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Parent CL root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135384A-A37F-354A-FEDF-C88011DAC169}"/>
              </a:ext>
            </a:extLst>
          </p:cNvPr>
          <p:cNvSpPr/>
          <p:nvPr/>
        </p:nvSpPr>
        <p:spPr>
          <a:xfrm>
            <a:off x="5642778" y="4501242"/>
            <a:ext cx="911981" cy="5393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Block nonce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E909803-94C8-0080-187C-9D30D560A7A5}"/>
              </a:ext>
            </a:extLst>
          </p:cNvPr>
          <p:cNvSpPr/>
          <p:nvPr/>
        </p:nvSpPr>
        <p:spPr>
          <a:xfrm>
            <a:off x="6554759" y="4501242"/>
            <a:ext cx="911981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Logs</a:t>
            </a:r>
            <a:br>
              <a:rPr lang="en-CH" sz="1400" dirty="0"/>
            </a:br>
            <a:r>
              <a:rPr lang="en-CH" sz="1400" dirty="0"/>
              <a:t>Bloom</a:t>
            </a:r>
          </a:p>
        </p:txBody>
      </p:sp>
    </p:spTree>
    <p:extLst>
      <p:ext uri="{BB962C8B-B14F-4D97-AF65-F5344CB8AC3E}">
        <p14:creationId xmlns:p14="http://schemas.microsoft.com/office/powerpoint/2010/main" val="33791251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CA835E-AAB2-2527-CF6B-AE38C976E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8E5D6-DC18-3128-3BEA-D8719FC92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Inclusion proofs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6CEE9E4-AA27-B72B-8097-ADCD453204F0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FD04B7-48C1-2E16-7D10-D7D6C9536196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0A57B6-311A-BA5D-1393-CD2B7DA9B145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9B9CEF-5FE8-9804-2E39-D9BF2DE8F853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2F4D4B2-6AD3-08C1-12D3-FDFA0E07D2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26BC974-8274-C37F-9F0A-F6355721FF88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6CD4F2-6893-749C-37B7-AAE1B8406E33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AFF588-D6C5-80D0-301D-C592B36F8949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417100-1AF6-77E2-D134-B45256C057C4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B882CF-FB0C-D4B0-6CB4-EEF1A6A710D9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0E80C7D2-9088-A2F9-7543-075DD7B0833E}"/>
              </a:ext>
            </a:extLst>
          </p:cNvPr>
          <p:cNvSpPr txBox="1"/>
          <p:nvPr/>
        </p:nvSpPr>
        <p:spPr>
          <a:xfrm>
            <a:off x="3251030" y="6274638"/>
            <a:ext cx="412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✅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500170-9502-D66C-39FE-BA87067AF6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4157" y="46528"/>
            <a:ext cx="6632247" cy="6790395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8BD62197-FE58-3018-E498-D0BE3D8208DA}"/>
              </a:ext>
            </a:extLst>
          </p:cNvPr>
          <p:cNvSpPr txBox="1"/>
          <p:nvPr/>
        </p:nvSpPr>
        <p:spPr>
          <a:xfrm>
            <a:off x="3727935" y="5959010"/>
            <a:ext cx="2492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No extra data</a:t>
            </a:r>
          </a:p>
          <a:p>
            <a:r>
              <a:rPr lang="en-CH" b="1" dirty="0"/>
              <a:t>required to </a:t>
            </a:r>
            <a:br>
              <a:rPr lang="en-CH" b="1" dirty="0"/>
            </a:br>
            <a:r>
              <a:rPr lang="en-CH" b="1" dirty="0"/>
              <a:t>verify tx</a:t>
            </a:r>
          </a:p>
        </p:txBody>
      </p:sp>
    </p:spTree>
    <p:extLst>
      <p:ext uri="{BB962C8B-B14F-4D97-AF65-F5344CB8AC3E}">
        <p14:creationId xmlns:p14="http://schemas.microsoft.com/office/powerpoint/2010/main" val="21665005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083F98-8F72-C2EE-C8C7-67630EB553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45B84-23F5-92B3-AC8B-023E1FEA9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Wallet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5B7E42-E24A-FC22-CB3C-86E1C4627F81}"/>
              </a:ext>
            </a:extLst>
          </p:cNvPr>
          <p:cNvSpPr/>
          <p:nvPr/>
        </p:nvSpPr>
        <p:spPr>
          <a:xfrm>
            <a:off x="838200" y="1883415"/>
            <a:ext cx="9746226" cy="780993"/>
          </a:xfrm>
          <a:prstGeom prst="rect">
            <a:avLst/>
          </a:prstGeom>
          <a:gradFill>
            <a:gsLst>
              <a:gs pos="20000">
                <a:schemeClr val="accent1">
                  <a:alpha val="50000"/>
                </a:schemeClr>
              </a:gs>
              <a:gs pos="32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042EA9-4C13-A0C2-82FD-649F8171186F}"/>
              </a:ext>
            </a:extLst>
          </p:cNvPr>
          <p:cNvSpPr/>
          <p:nvPr/>
        </p:nvSpPr>
        <p:spPr>
          <a:xfrm>
            <a:off x="838200" y="2655903"/>
            <a:ext cx="9746226" cy="1444149"/>
          </a:xfrm>
          <a:prstGeom prst="rect">
            <a:avLst/>
          </a:prstGeom>
          <a:gradFill>
            <a:gsLst>
              <a:gs pos="20000">
                <a:schemeClr val="accent2">
                  <a:alpha val="50000"/>
                </a:schemeClr>
              </a:gs>
              <a:gs pos="32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0B77830-D833-C015-6871-0660E2DADB15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0A7A6B-F851-A186-4D19-3BCF3E940111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03A8FB-D06E-98DF-647F-B022E44D458A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B5BF8B-6DE4-0825-E15D-1E034BEE549B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7EB4EB6-E331-CBF3-FA6B-E5E2FFAF9C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D063BC8-B35B-04A8-4E4E-B1A2083B1F69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048255-9279-45B8-BCAE-3C1D3BD5373D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FDFD7C-E814-06FD-CF7A-98C1EA782438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8DCDEA-D3B6-30EA-D128-51B17E8D1E40}"/>
              </a:ext>
            </a:extLst>
          </p:cNvPr>
          <p:cNvSpPr txBox="1"/>
          <p:nvPr/>
        </p:nvSpPr>
        <p:spPr>
          <a:xfrm>
            <a:off x="3935358" y="4214823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History</a:t>
            </a:r>
          </a:p>
          <a:p>
            <a:r>
              <a:rPr lang="en-CH" sz="2000" dirty="0"/>
              <a:t>Transaction details</a:t>
            </a:r>
          </a:p>
          <a:p>
            <a:r>
              <a:rPr lang="en-CH" sz="2000" dirty="0"/>
              <a:t>Fees &amp; gas usage</a:t>
            </a:r>
          </a:p>
          <a:p>
            <a:r>
              <a:rPr lang="en-CH" sz="2000" dirty="0"/>
              <a:t>Staking operations &amp; rewards</a:t>
            </a:r>
          </a:p>
          <a:p>
            <a:r>
              <a:rPr lang="en-CH" sz="2000" dirty="0"/>
              <a:t>No missing entries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E51F94-A92A-7317-6123-4E111EBC9C90}"/>
              </a:ext>
            </a:extLst>
          </p:cNvPr>
          <p:cNvSpPr txBox="1"/>
          <p:nvPr/>
        </p:nvSpPr>
        <p:spPr>
          <a:xfrm>
            <a:off x="3935358" y="2664408"/>
            <a:ext cx="640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Tokens / NFTs</a:t>
            </a:r>
          </a:p>
          <a:p>
            <a:r>
              <a:rPr lang="en-CH" sz="2000" dirty="0"/>
              <a:t>Metadata</a:t>
            </a:r>
          </a:p>
          <a:p>
            <a:r>
              <a:rPr lang="en-CH" sz="2000" dirty="0"/>
              <a:t>Balances &amp; allowances</a:t>
            </a:r>
          </a:p>
          <a:p>
            <a:r>
              <a:rPr lang="en-CH" sz="2000" dirty="0"/>
              <a:t>Exchange rates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23B7172-2574-1E4C-2EF4-87697F89171C}"/>
              </a:ext>
            </a:extLst>
          </p:cNvPr>
          <p:cNvSpPr txBox="1"/>
          <p:nvPr/>
        </p:nvSpPr>
        <p:spPr>
          <a:xfrm>
            <a:off x="3935358" y="1985547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ETH balance</a:t>
            </a:r>
            <a:endParaRPr lang="en-CH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8E6DF6-FFB4-CE1D-7FCC-562DC23C546E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Cloud Callout 8">
            <a:extLst>
              <a:ext uri="{FF2B5EF4-FFF2-40B4-BE49-F238E27FC236}">
                <a16:creationId xmlns:a16="http://schemas.microsoft.com/office/drawing/2014/main" id="{5EA4B942-4EFE-96BB-B1CF-D6E8AC2084AF}"/>
              </a:ext>
            </a:extLst>
          </p:cNvPr>
          <p:cNvSpPr/>
          <p:nvPr/>
        </p:nvSpPr>
        <p:spPr>
          <a:xfrm>
            <a:off x="6400800" y="888851"/>
            <a:ext cx="1371600" cy="1026865"/>
          </a:xfrm>
          <a:prstGeom prst="cloudCallout">
            <a:avLst>
              <a:gd name="adj1" fmla="val -67854"/>
              <a:gd name="adj2" fmla="val 6221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9EB06B-9A57-AB3E-7B41-BEC475EB3C24}"/>
              </a:ext>
            </a:extLst>
          </p:cNvPr>
          <p:cNvSpPr txBox="1"/>
          <p:nvPr/>
        </p:nvSpPr>
        <p:spPr>
          <a:xfrm>
            <a:off x="6709285" y="1151252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🥰</a:t>
            </a:r>
          </a:p>
        </p:txBody>
      </p:sp>
      <p:sp>
        <p:nvSpPr>
          <p:cNvPr id="13" name="Cloud Callout 12">
            <a:extLst>
              <a:ext uri="{FF2B5EF4-FFF2-40B4-BE49-F238E27FC236}">
                <a16:creationId xmlns:a16="http://schemas.microsoft.com/office/drawing/2014/main" id="{7D4EE9FB-B20A-A752-22CA-1B69804AD703}"/>
              </a:ext>
            </a:extLst>
          </p:cNvPr>
          <p:cNvSpPr/>
          <p:nvPr/>
        </p:nvSpPr>
        <p:spPr>
          <a:xfrm>
            <a:off x="6932972" y="4195469"/>
            <a:ext cx="1371600" cy="1026865"/>
          </a:xfrm>
          <a:prstGeom prst="cloudCallout">
            <a:avLst>
              <a:gd name="adj1" fmla="val -91510"/>
              <a:gd name="adj2" fmla="val 9072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E56E4F-CAF2-8DCD-1593-250B173692BB}"/>
              </a:ext>
            </a:extLst>
          </p:cNvPr>
          <p:cNvSpPr txBox="1"/>
          <p:nvPr/>
        </p:nvSpPr>
        <p:spPr>
          <a:xfrm>
            <a:off x="7241457" y="4457870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🤯</a:t>
            </a:r>
          </a:p>
        </p:txBody>
      </p:sp>
      <p:sp>
        <p:nvSpPr>
          <p:cNvPr id="27" name="Cloud Callout 26">
            <a:extLst>
              <a:ext uri="{FF2B5EF4-FFF2-40B4-BE49-F238E27FC236}">
                <a16:creationId xmlns:a16="http://schemas.microsoft.com/office/drawing/2014/main" id="{576013A5-38AD-AF93-D29B-313B2E70883F}"/>
              </a:ext>
            </a:extLst>
          </p:cNvPr>
          <p:cNvSpPr/>
          <p:nvPr/>
        </p:nvSpPr>
        <p:spPr>
          <a:xfrm>
            <a:off x="6902543" y="5197444"/>
            <a:ext cx="4451257" cy="1640651"/>
          </a:xfrm>
          <a:prstGeom prst="cloudCallout">
            <a:avLst>
              <a:gd name="adj1" fmla="val -64841"/>
              <a:gd name="adj2" fmla="val -13373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4BD47C-E41A-06AC-C0A8-4B58365CCB8A}"/>
              </a:ext>
            </a:extLst>
          </p:cNvPr>
          <p:cNvSpPr txBox="1"/>
          <p:nvPr/>
        </p:nvSpPr>
        <p:spPr>
          <a:xfrm>
            <a:off x="7504766" y="5479080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😡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E82A93-0BFF-D321-2905-44816597ECC0}"/>
              </a:ext>
            </a:extLst>
          </p:cNvPr>
          <p:cNvSpPr txBox="1"/>
          <p:nvPr/>
        </p:nvSpPr>
        <p:spPr>
          <a:xfrm>
            <a:off x="8106989" y="5535696"/>
            <a:ext cx="2944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dirty="0"/>
              <a:t>Terribly inefficient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9267550-5657-24E3-B6DB-B020B6E1E0EF}"/>
              </a:ext>
            </a:extLst>
          </p:cNvPr>
          <p:cNvSpPr txBox="1"/>
          <p:nvPr/>
        </p:nvSpPr>
        <p:spPr>
          <a:xfrm>
            <a:off x="7504766" y="6025091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🚫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9F77CEE-0D19-9642-4622-8E6062CB1ACC}"/>
              </a:ext>
            </a:extLst>
          </p:cNvPr>
          <p:cNvSpPr txBox="1"/>
          <p:nvPr/>
        </p:nvSpPr>
        <p:spPr>
          <a:xfrm>
            <a:off x="8106989" y="6024164"/>
            <a:ext cx="2944754" cy="594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CH" sz="2000" dirty="0"/>
              <a:t>ETH transfers</a:t>
            </a:r>
          </a:p>
          <a:p>
            <a:pPr>
              <a:lnSpc>
                <a:spcPct val="80000"/>
              </a:lnSpc>
            </a:pPr>
            <a:r>
              <a:rPr lang="en-CH" sz="2000" dirty="0"/>
              <a:t>from smart contracts</a:t>
            </a:r>
          </a:p>
        </p:txBody>
      </p:sp>
      <p:sp>
        <p:nvSpPr>
          <p:cNvPr id="43" name="Cloud Callout 42">
            <a:extLst>
              <a:ext uri="{FF2B5EF4-FFF2-40B4-BE49-F238E27FC236}">
                <a16:creationId xmlns:a16="http://schemas.microsoft.com/office/drawing/2014/main" id="{D0D6D851-7A68-0933-7ED6-D55604502236}"/>
              </a:ext>
            </a:extLst>
          </p:cNvPr>
          <p:cNvSpPr/>
          <p:nvPr/>
        </p:nvSpPr>
        <p:spPr>
          <a:xfrm>
            <a:off x="6785488" y="2586968"/>
            <a:ext cx="4733002" cy="1386278"/>
          </a:xfrm>
          <a:prstGeom prst="cloudCallout">
            <a:avLst>
              <a:gd name="adj1" fmla="val -58215"/>
              <a:gd name="adj2" fmla="val -2353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3F5CA9B-5C26-23A7-6DC8-2B78D564B3FF}"/>
              </a:ext>
            </a:extLst>
          </p:cNvPr>
          <p:cNvSpPr txBox="1"/>
          <p:nvPr/>
        </p:nvSpPr>
        <p:spPr>
          <a:xfrm>
            <a:off x="7387711" y="2986291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🫤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1C31CC4-FE85-C92F-89F4-44DEC91056E2}"/>
              </a:ext>
            </a:extLst>
          </p:cNvPr>
          <p:cNvSpPr txBox="1"/>
          <p:nvPr/>
        </p:nvSpPr>
        <p:spPr>
          <a:xfrm>
            <a:off x="7989933" y="2886631"/>
            <a:ext cx="32468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dirty="0"/>
              <a:t>Access lists are best effort</a:t>
            </a:r>
          </a:p>
          <a:p>
            <a:r>
              <a:rPr lang="en-CH" sz="2000" dirty="0"/>
              <a:t>Lots of round trips</a:t>
            </a:r>
          </a:p>
        </p:txBody>
      </p:sp>
    </p:spTree>
    <p:extLst>
      <p:ext uri="{BB962C8B-B14F-4D97-AF65-F5344CB8AC3E}">
        <p14:creationId xmlns:p14="http://schemas.microsoft.com/office/powerpoint/2010/main" val="2174005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2DFAF3-36C4-F802-7950-8146B6D88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79D1217-4EC4-9E61-4446-29C66BA234FB}"/>
              </a:ext>
            </a:extLst>
          </p:cNvPr>
          <p:cNvSpPr/>
          <p:nvPr/>
        </p:nvSpPr>
        <p:spPr>
          <a:xfrm>
            <a:off x="838200" y="1883415"/>
            <a:ext cx="9746226" cy="780993"/>
          </a:xfrm>
          <a:prstGeom prst="rect">
            <a:avLst/>
          </a:prstGeom>
          <a:gradFill>
            <a:gsLst>
              <a:gs pos="20000">
                <a:schemeClr val="accent1">
                  <a:alpha val="50000"/>
                </a:schemeClr>
              </a:gs>
              <a:gs pos="32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538CCA-1C16-F982-D7A5-0D52CB358747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4E21BA-23FB-3470-B438-6C4EB8616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ETH balance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CDAF39-798B-0AA8-2113-EEEBF51D771D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1BD489-78BA-6EF2-B774-96E7B7565800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957DFA-DA06-A59F-0EBD-949F2C989A2D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0680889-DCCE-D134-B6E1-E25DE8BC34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E0E6C34-4CE4-9D63-D85A-49DC4590777E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163F01-A763-3D10-4F63-5E0E2A09D4A8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EAA670-1DB6-D1CD-59BC-FCAB95C4530B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62DD80-A824-632A-84B8-A08CAA9DABAF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6F308D5-37C3-B76A-4A6F-FDB3F2666CD1}"/>
              </a:ext>
            </a:extLst>
          </p:cNvPr>
          <p:cNvCxnSpPr/>
          <p:nvPr/>
        </p:nvCxnSpPr>
        <p:spPr>
          <a:xfrm>
            <a:off x="3185652" y="3720465"/>
            <a:ext cx="5277464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F2F949D-D71F-C436-5B19-19A93CC65D25}"/>
              </a:ext>
            </a:extLst>
          </p:cNvPr>
          <p:cNvSpPr txBox="1"/>
          <p:nvPr/>
        </p:nvSpPr>
        <p:spPr>
          <a:xfrm>
            <a:off x="3969921" y="3256526"/>
            <a:ext cx="422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dirty="0"/>
              <a:t>eth_getBalance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3B97B0-F943-E629-F647-F38D0FBB3F81}"/>
              </a:ext>
            </a:extLst>
          </p:cNvPr>
          <p:cNvCxnSpPr/>
          <p:nvPr/>
        </p:nvCxnSpPr>
        <p:spPr>
          <a:xfrm>
            <a:off x="3185652" y="4451067"/>
            <a:ext cx="5277464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5C3DBE4-BBD7-73C9-0D9C-E6531A944736}"/>
              </a:ext>
            </a:extLst>
          </p:cNvPr>
          <p:cNvSpPr/>
          <p:nvPr/>
        </p:nvSpPr>
        <p:spPr>
          <a:xfrm>
            <a:off x="5624051" y="3979118"/>
            <a:ext cx="943897" cy="94389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4.75 ETH</a:t>
            </a:r>
          </a:p>
        </p:txBody>
      </p:sp>
      <p:sp>
        <p:nvSpPr>
          <p:cNvPr id="25" name="Lightning Bolt 24">
            <a:extLst>
              <a:ext uri="{FF2B5EF4-FFF2-40B4-BE49-F238E27FC236}">
                <a16:creationId xmlns:a16="http://schemas.microsoft.com/office/drawing/2014/main" id="{E5BA4931-FBD3-319B-5101-31BDA6C8DFD0}"/>
              </a:ext>
            </a:extLst>
          </p:cNvPr>
          <p:cNvSpPr/>
          <p:nvPr/>
        </p:nvSpPr>
        <p:spPr>
          <a:xfrm>
            <a:off x="8339311" y="2555658"/>
            <a:ext cx="667039" cy="930415"/>
          </a:xfrm>
          <a:prstGeom prst="lightningBolt">
            <a:avLst/>
          </a:prstGeom>
          <a:gradFill flip="none" rotWithShape="1">
            <a:gsLst>
              <a:gs pos="17000">
                <a:srgbClr val="FF0000">
                  <a:alpha val="0"/>
                </a:srgbClr>
              </a:gs>
              <a:gs pos="74000">
                <a:srgbClr val="FF000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093993-B592-CDAB-8920-F0485645711C}"/>
              </a:ext>
            </a:extLst>
          </p:cNvPr>
          <p:cNvSpPr txBox="1"/>
          <p:nvPr/>
        </p:nvSpPr>
        <p:spPr>
          <a:xfrm>
            <a:off x="7651954" y="1690688"/>
            <a:ext cx="1312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8000" dirty="0"/>
              <a:t>😇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9D0A8A-C282-5320-19E2-8573A2D74186}"/>
              </a:ext>
            </a:extLst>
          </p:cNvPr>
          <p:cNvSpPr txBox="1"/>
          <p:nvPr/>
        </p:nvSpPr>
        <p:spPr>
          <a:xfrm>
            <a:off x="8769145" y="1971707"/>
            <a:ext cx="2074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 dirty="0"/>
              <a:t>“trust me bro”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9612540B-B763-C5A3-77C2-B1FF21576D61}"/>
              </a:ext>
            </a:extLst>
          </p:cNvPr>
          <p:cNvSpPr/>
          <p:nvPr/>
        </p:nvSpPr>
        <p:spPr>
          <a:xfrm>
            <a:off x="8463115" y="3159342"/>
            <a:ext cx="2986875" cy="162780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2800" dirty="0"/>
              <a:t>Web3 API provider</a:t>
            </a: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5C0F9DF0-451A-E206-16C3-6922F802D0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869434"/>
              </p:ext>
            </p:extLst>
          </p:nvPr>
        </p:nvGraphicFramePr>
        <p:xfrm>
          <a:off x="8429634" y="5244035"/>
          <a:ext cx="2775158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15067">
                  <a:extLst>
                    <a:ext uri="{9D8B030D-6E8A-4147-A177-3AD203B41FA5}">
                      <a16:colId xmlns:a16="http://schemas.microsoft.com/office/drawing/2014/main" val="131553996"/>
                    </a:ext>
                  </a:extLst>
                </a:gridCol>
                <a:gridCol w="1460091">
                  <a:extLst>
                    <a:ext uri="{9D8B030D-6E8A-4147-A177-3AD203B41FA5}">
                      <a16:colId xmlns:a16="http://schemas.microsoft.com/office/drawing/2014/main" val="21932081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H" dirty="0"/>
                        <a:t>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Wallet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455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/>
                        <a:t>123.xyz.0.0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0x131..aF8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405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/>
                        <a:t>123.xyz.0.0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0x42a..E02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606125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175AF1C-5249-4F03-6B5F-78639E023D40}"/>
              </a:ext>
            </a:extLst>
          </p:cNvPr>
          <p:cNvSpPr txBox="1"/>
          <p:nvPr/>
        </p:nvSpPr>
        <p:spPr>
          <a:xfrm>
            <a:off x="10697497" y="4635112"/>
            <a:ext cx="1312606" cy="1323439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CH" sz="8000" dirty="0"/>
              <a:t>🕵️‍♀️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DB8E091-5AA0-5128-D102-682C25699667}"/>
              </a:ext>
            </a:extLst>
          </p:cNvPr>
          <p:cNvSpPr/>
          <p:nvPr/>
        </p:nvSpPr>
        <p:spPr>
          <a:xfrm>
            <a:off x="8463115" y="5633884"/>
            <a:ext cx="1315066" cy="7226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407741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13BF90-2F4D-C3CE-DEE2-AB6C360D4C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5460B-324D-D7FF-F740-29E444B76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Learn more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351F1E9-8672-6463-30D4-340D88B4FCF7}"/>
              </a:ext>
            </a:extLst>
          </p:cNvPr>
          <p:cNvSpPr/>
          <p:nvPr/>
        </p:nvSpPr>
        <p:spPr>
          <a:xfrm>
            <a:off x="838200" y="1883415"/>
            <a:ext cx="9746226" cy="780993"/>
          </a:xfrm>
          <a:prstGeom prst="rect">
            <a:avLst/>
          </a:prstGeom>
          <a:gradFill>
            <a:gsLst>
              <a:gs pos="20000">
                <a:schemeClr val="accent1">
                  <a:alpha val="50000"/>
                </a:schemeClr>
              </a:gs>
              <a:gs pos="32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9A64119-993E-C160-7E44-0F937A7B9B24}"/>
              </a:ext>
            </a:extLst>
          </p:cNvPr>
          <p:cNvSpPr/>
          <p:nvPr/>
        </p:nvSpPr>
        <p:spPr>
          <a:xfrm>
            <a:off x="838200" y="2655903"/>
            <a:ext cx="9746226" cy="1444149"/>
          </a:xfrm>
          <a:prstGeom prst="rect">
            <a:avLst/>
          </a:prstGeom>
          <a:gradFill>
            <a:gsLst>
              <a:gs pos="20000">
                <a:schemeClr val="accent2">
                  <a:alpha val="50000"/>
                </a:schemeClr>
              </a:gs>
              <a:gs pos="32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156CB42-DA82-23F6-4F5C-496D6D15364B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EA87BF-3B37-237C-EE2C-3129CAB21F6A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FA9510-E037-EF3E-0BE5-72C2CB5A2EC3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93A1C4-0822-9966-DC61-BC23C62DF60C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516CD10-2736-982B-91EF-CDB36138A0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6C36731-A9F9-4270-72B1-E8603F65FF97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7C404E0-CEBE-1589-D41A-15221803305A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560814-2455-F4CC-5EB3-5C6F807E5A3F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E526EFD-7C14-EA46-5987-7305DE27F9FF}"/>
              </a:ext>
            </a:extLst>
          </p:cNvPr>
          <p:cNvSpPr txBox="1"/>
          <p:nvPr/>
        </p:nvSpPr>
        <p:spPr>
          <a:xfrm>
            <a:off x="3935358" y="1985547"/>
            <a:ext cx="6400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Devnet</a:t>
            </a:r>
          </a:p>
          <a:p>
            <a:r>
              <a:rPr lang="en-CH" sz="2000" dirty="0"/>
              <a:t>Nimbus + EthereumJS + Helios</a:t>
            </a:r>
          </a:p>
          <a:p>
            <a:endParaRPr lang="en-CH" sz="2000" dirty="0"/>
          </a:p>
          <a:p>
            <a:r>
              <a:rPr lang="en-CH" sz="2800" dirty="0"/>
              <a:t>Buidling guides</a:t>
            </a:r>
          </a:p>
          <a:p>
            <a:r>
              <a:rPr lang="en-CH" sz="2000" dirty="0"/>
              <a:t>Verifying wallets</a:t>
            </a:r>
          </a:p>
          <a:p>
            <a:r>
              <a:rPr lang="en-CH" sz="2000" dirty="0"/>
              <a:t>Web3 purifiers</a:t>
            </a:r>
          </a:p>
          <a:p>
            <a:endParaRPr lang="en-CH" sz="2800" dirty="0"/>
          </a:p>
          <a:p>
            <a:r>
              <a:rPr lang="en-CH" sz="2800" dirty="0"/>
              <a:t>Developer tools</a:t>
            </a:r>
          </a:p>
          <a:p>
            <a:r>
              <a:rPr lang="en-CH" sz="2000" dirty="0">
                <a:sym typeface="Wingdings" pitchFamily="2" charset="2"/>
              </a:rPr>
              <a:t>Kurtosis network config</a:t>
            </a:r>
            <a:endParaRPr lang="en-CH" sz="2000" dirty="0"/>
          </a:p>
          <a:p>
            <a:r>
              <a:rPr lang="en-CH" sz="2000" dirty="0"/>
              <a:t>RLP </a:t>
            </a:r>
            <a:r>
              <a:rPr lang="en-CH" sz="2000" dirty="0">
                <a:sym typeface="Wingdings" pitchFamily="2" charset="2"/>
              </a:rPr>
              <a:t> SSZ converting explorer</a:t>
            </a:r>
          </a:p>
          <a:p>
            <a:r>
              <a:rPr lang="en-CH" sz="2000" dirty="0">
                <a:sym typeface="Wingdings" pitchFamily="2" charset="2"/>
              </a:rPr>
              <a:t>SSZ StableContainer implementations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A89788-8B38-4D10-B6AA-65BA405B2243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8" name="Picture 2" descr="A QR Code">
            <a:extLst>
              <a:ext uri="{FF2B5EF4-FFF2-40B4-BE49-F238E27FC236}">
                <a16:creationId xmlns:a16="http://schemas.microsoft.com/office/drawing/2014/main" id="{0AD5CDDF-DB5B-BDB5-0C23-2C8809591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7610" y="1883415"/>
            <a:ext cx="2719136" cy="271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F6CA57A-748B-EA6D-D523-38B86FBE010D}"/>
              </a:ext>
            </a:extLst>
          </p:cNvPr>
          <p:cNvSpPr txBox="1"/>
          <p:nvPr/>
        </p:nvSpPr>
        <p:spPr>
          <a:xfrm>
            <a:off x="8041745" y="4493601"/>
            <a:ext cx="3640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b="1" dirty="0"/>
              <a:t>https://fusaka-light.box</a:t>
            </a:r>
          </a:p>
        </p:txBody>
      </p:sp>
    </p:spTree>
    <p:extLst>
      <p:ext uri="{BB962C8B-B14F-4D97-AF65-F5344CB8AC3E}">
        <p14:creationId xmlns:p14="http://schemas.microsoft.com/office/powerpoint/2010/main" val="7459180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F3016-C7BA-C116-BC7E-99905F27C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Related sessions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746B892-A097-A5FA-0DA6-B8EE1A22A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142" y="2187365"/>
            <a:ext cx="957847" cy="1087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88BEE1-1968-5BB3-A355-596704953918}"/>
              </a:ext>
            </a:extLst>
          </p:cNvPr>
          <p:cNvSpPr txBox="1"/>
          <p:nvPr/>
        </p:nvSpPr>
        <p:spPr>
          <a:xfrm>
            <a:off x="3284621" y="2443973"/>
            <a:ext cx="7170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Today </a:t>
            </a:r>
            <a:r>
              <a:rPr lang="en-GB" sz="2400" b="1" dirty="0" err="1"/>
              <a:t>Verkle</a:t>
            </a:r>
            <a:r>
              <a:rPr lang="en-GB" sz="2400" b="1" dirty="0"/>
              <a:t> + Tomorrow ZK = </a:t>
            </a:r>
          </a:p>
          <a:p>
            <a:r>
              <a:rPr lang="en-GB" sz="2400" b="1" dirty="0"/>
              <a:t>Everything Stateless, Everything </a:t>
            </a:r>
            <a:r>
              <a:rPr lang="en-GB" sz="2400" b="1" dirty="0" err="1"/>
              <a:t>Lightclient</a:t>
            </a:r>
            <a:endParaRPr lang="en-CH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370BD4-5F90-991A-68BA-3212B247C341}"/>
              </a:ext>
            </a:extLst>
          </p:cNvPr>
          <p:cNvSpPr txBox="1"/>
          <p:nvPr/>
        </p:nvSpPr>
        <p:spPr>
          <a:xfrm>
            <a:off x="3284621" y="3264502"/>
            <a:ext cx="6677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Nov 13th — 4:30 PM - 5:00 PM                               Talk - Stage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9EE206-7D18-B4EF-D6AF-483E8A568ACE}"/>
              </a:ext>
            </a:extLst>
          </p:cNvPr>
          <p:cNvSpPr txBox="1"/>
          <p:nvPr/>
        </p:nvSpPr>
        <p:spPr>
          <a:xfrm>
            <a:off x="3284621" y="2074641"/>
            <a:ext cx="6677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Gajinder</a:t>
            </a:r>
            <a:r>
              <a:rPr lang="en-GB" dirty="0"/>
              <a:t> Singh, Jason </a:t>
            </a:r>
            <a:r>
              <a:rPr lang="en-GB" dirty="0" err="1"/>
              <a:t>Chaskin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2630E8-7699-1A2C-108D-56DD720BFC2B}"/>
              </a:ext>
            </a:extLst>
          </p:cNvPr>
          <p:cNvSpPr txBox="1"/>
          <p:nvPr/>
        </p:nvSpPr>
        <p:spPr>
          <a:xfrm>
            <a:off x="3284621" y="4585594"/>
            <a:ext cx="7170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The Future of Light Clients</a:t>
            </a:r>
            <a:endParaRPr lang="en-CH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84FA05-5440-1EFA-7E11-D6B7F6755022}"/>
              </a:ext>
            </a:extLst>
          </p:cNvPr>
          <p:cNvSpPr txBox="1"/>
          <p:nvPr/>
        </p:nvSpPr>
        <p:spPr>
          <a:xfrm>
            <a:off x="3284621" y="5047259"/>
            <a:ext cx="6677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Nov 13th — 5:30 PM - 6:00 PM                               Talk - Stage 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E3FD35-B318-921F-47BB-1AD06959B47B}"/>
              </a:ext>
            </a:extLst>
          </p:cNvPr>
          <p:cNvSpPr txBox="1"/>
          <p:nvPr/>
        </p:nvSpPr>
        <p:spPr>
          <a:xfrm>
            <a:off x="3284621" y="4216262"/>
            <a:ext cx="6677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Noah Citron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164F9939-D740-3722-D1DD-096001A2A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434" y="4329283"/>
            <a:ext cx="1115261" cy="1191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023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E7F0C0-475D-ACD1-3B15-28D22AA25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8251A69-63BA-BAA5-22CD-005F374E4E6C}"/>
              </a:ext>
            </a:extLst>
          </p:cNvPr>
          <p:cNvSpPr/>
          <p:nvPr/>
        </p:nvSpPr>
        <p:spPr>
          <a:xfrm>
            <a:off x="838200" y="1883415"/>
            <a:ext cx="9746226" cy="780993"/>
          </a:xfrm>
          <a:prstGeom prst="rect">
            <a:avLst/>
          </a:prstGeom>
          <a:gradFill>
            <a:gsLst>
              <a:gs pos="20000">
                <a:schemeClr val="accent1">
                  <a:alpha val="50000"/>
                </a:schemeClr>
              </a:gs>
              <a:gs pos="32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62E664-9F1B-19ED-DFC9-DEA2B42856C0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3CE237-D7EB-60E8-D4E9-47F0BB073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ETH balance (trust-minimized)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B11932-B12C-1563-0D2E-721B191FC9C5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42F229-8478-1DA9-5258-2D3B2B237663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AB4D4B-8E1A-F2EE-66E1-630888865D31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0428621-0806-61E6-4BC5-91B7DF694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E8FA574-A964-589E-8F28-68CAD3F9D48A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A55A8F-F43B-789F-DDFE-2B156867C318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2725DD-6BDD-8E2B-C05B-51A0D82363A8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49A1E2-1D4A-1102-3432-0236B8749D0D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8432EF9-87F2-71BA-2323-CA590762624C}"/>
              </a:ext>
            </a:extLst>
          </p:cNvPr>
          <p:cNvCxnSpPr/>
          <p:nvPr/>
        </p:nvCxnSpPr>
        <p:spPr>
          <a:xfrm>
            <a:off x="3185652" y="4800902"/>
            <a:ext cx="5277464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8B1881F-8F9D-77F2-EC91-7F0CE86C1299}"/>
              </a:ext>
            </a:extLst>
          </p:cNvPr>
          <p:cNvCxnSpPr/>
          <p:nvPr/>
        </p:nvCxnSpPr>
        <p:spPr>
          <a:xfrm>
            <a:off x="3185652" y="5531504"/>
            <a:ext cx="5277464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Cloud 31">
            <a:extLst>
              <a:ext uri="{FF2B5EF4-FFF2-40B4-BE49-F238E27FC236}">
                <a16:creationId xmlns:a16="http://schemas.microsoft.com/office/drawing/2014/main" id="{66A6B831-740C-890E-68C8-62728C9D2AE5}"/>
              </a:ext>
            </a:extLst>
          </p:cNvPr>
          <p:cNvSpPr/>
          <p:nvPr/>
        </p:nvSpPr>
        <p:spPr>
          <a:xfrm>
            <a:off x="8463115" y="4239779"/>
            <a:ext cx="2986875" cy="162780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2800" dirty="0"/>
              <a:t>Web3 API provider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DFBAC98-656B-13C2-B3AA-7F31C232F38C}"/>
              </a:ext>
            </a:extLst>
          </p:cNvPr>
          <p:cNvCxnSpPr/>
          <p:nvPr/>
        </p:nvCxnSpPr>
        <p:spPr>
          <a:xfrm>
            <a:off x="3185652" y="2546670"/>
            <a:ext cx="5277464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470D4E6-66C5-E740-C1A4-0ABBB33A42A2}"/>
              </a:ext>
            </a:extLst>
          </p:cNvPr>
          <p:cNvSpPr txBox="1"/>
          <p:nvPr/>
        </p:nvSpPr>
        <p:spPr>
          <a:xfrm>
            <a:off x="3964090" y="2082731"/>
            <a:ext cx="422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dirty="0"/>
              <a:t>/eth/v1/beacon/light_client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3890C91-BF6C-BC8C-71B6-77E5549F94AF}"/>
              </a:ext>
            </a:extLst>
          </p:cNvPr>
          <p:cNvCxnSpPr/>
          <p:nvPr/>
        </p:nvCxnSpPr>
        <p:spPr>
          <a:xfrm>
            <a:off x="3185652" y="3277272"/>
            <a:ext cx="5277464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Cloud 42">
            <a:extLst>
              <a:ext uri="{FF2B5EF4-FFF2-40B4-BE49-F238E27FC236}">
                <a16:creationId xmlns:a16="http://schemas.microsoft.com/office/drawing/2014/main" id="{03516942-B97C-A4C2-B90D-5C48FFCF08DC}"/>
              </a:ext>
            </a:extLst>
          </p:cNvPr>
          <p:cNvSpPr/>
          <p:nvPr/>
        </p:nvSpPr>
        <p:spPr>
          <a:xfrm>
            <a:off x="8463115" y="1985547"/>
            <a:ext cx="2986875" cy="162780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2800" dirty="0"/>
              <a:t>Beacon API provider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5195208-F9D5-BF39-CA87-A9769762A683}"/>
              </a:ext>
            </a:extLst>
          </p:cNvPr>
          <p:cNvSpPr/>
          <p:nvPr/>
        </p:nvSpPr>
        <p:spPr>
          <a:xfrm>
            <a:off x="4211729" y="2963586"/>
            <a:ext cx="1694835" cy="59939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Root hash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8E87A59-85DE-2404-020C-D1A600D9C7E1}"/>
              </a:ext>
            </a:extLst>
          </p:cNvPr>
          <p:cNvSpPr/>
          <p:nvPr/>
        </p:nvSpPr>
        <p:spPr>
          <a:xfrm>
            <a:off x="6043311" y="2976246"/>
            <a:ext cx="1900387" cy="60595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Light client data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A7E87F3-0A51-6247-B704-CD8FE3E54041}"/>
              </a:ext>
            </a:extLst>
          </p:cNvPr>
          <p:cNvSpPr txBox="1"/>
          <p:nvPr/>
        </p:nvSpPr>
        <p:spPr>
          <a:xfrm>
            <a:off x="3969921" y="4331805"/>
            <a:ext cx="422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dirty="0"/>
              <a:t>eth_getProof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9BBAE94-FB3C-D21B-D11C-B5C566904126}"/>
              </a:ext>
            </a:extLst>
          </p:cNvPr>
          <p:cNvSpPr/>
          <p:nvPr/>
        </p:nvSpPr>
        <p:spPr>
          <a:xfrm>
            <a:off x="4676952" y="5054397"/>
            <a:ext cx="943897" cy="94389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4.75 ETH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F217071-DFDF-EA5B-68FC-513FD238AA05}"/>
              </a:ext>
            </a:extLst>
          </p:cNvPr>
          <p:cNvSpPr/>
          <p:nvPr/>
        </p:nvSpPr>
        <p:spPr>
          <a:xfrm>
            <a:off x="6043311" y="5054397"/>
            <a:ext cx="943897" cy="94389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843CCE3-B790-148B-019C-75F2BEE4ACE1}"/>
              </a:ext>
            </a:extLst>
          </p:cNvPr>
          <p:cNvSpPr/>
          <p:nvPr/>
        </p:nvSpPr>
        <p:spPr>
          <a:xfrm>
            <a:off x="6413090" y="5054397"/>
            <a:ext cx="943897" cy="94389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6A615E3-2A4F-CD31-F0B3-9AC062E501D2}"/>
              </a:ext>
            </a:extLst>
          </p:cNvPr>
          <p:cNvSpPr/>
          <p:nvPr/>
        </p:nvSpPr>
        <p:spPr>
          <a:xfrm>
            <a:off x="6781205" y="5054397"/>
            <a:ext cx="943897" cy="94389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CH" sz="1600" dirty="0"/>
              <a:t>Merkle proof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9B98239-5EAB-0217-6EBB-E97372CB72BF}"/>
              </a:ext>
            </a:extLst>
          </p:cNvPr>
          <p:cNvSpPr txBox="1"/>
          <p:nvPr/>
        </p:nvSpPr>
        <p:spPr>
          <a:xfrm>
            <a:off x="8463115" y="6062412"/>
            <a:ext cx="3302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(may use anonymizing network)</a:t>
            </a:r>
          </a:p>
        </p:txBody>
      </p:sp>
    </p:spTree>
    <p:extLst>
      <p:ext uri="{BB962C8B-B14F-4D97-AF65-F5344CB8AC3E}">
        <p14:creationId xmlns:p14="http://schemas.microsoft.com/office/powerpoint/2010/main" val="2561770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8AC05A-ADC4-005F-4FF6-5D5DFB7A48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D60F746-7803-9090-7A67-988BF454DAE9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CAB4C6-269E-2AF6-0D5B-57C23717E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ETH balance (with purifier)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4531E2E-84C3-48E3-2417-83D61AD04291}"/>
              </a:ext>
            </a:extLst>
          </p:cNvPr>
          <p:cNvCxnSpPr/>
          <p:nvPr/>
        </p:nvCxnSpPr>
        <p:spPr>
          <a:xfrm>
            <a:off x="3185652" y="4800902"/>
            <a:ext cx="5277464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78084E1-841B-E643-3C94-01E9598B17AF}"/>
              </a:ext>
            </a:extLst>
          </p:cNvPr>
          <p:cNvCxnSpPr/>
          <p:nvPr/>
        </p:nvCxnSpPr>
        <p:spPr>
          <a:xfrm>
            <a:off x="3185652" y="5531504"/>
            <a:ext cx="5277464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Cloud 31">
            <a:extLst>
              <a:ext uri="{FF2B5EF4-FFF2-40B4-BE49-F238E27FC236}">
                <a16:creationId xmlns:a16="http://schemas.microsoft.com/office/drawing/2014/main" id="{DE285995-DCFF-4D7E-1946-B22BD91C78FE}"/>
              </a:ext>
            </a:extLst>
          </p:cNvPr>
          <p:cNvSpPr/>
          <p:nvPr/>
        </p:nvSpPr>
        <p:spPr>
          <a:xfrm>
            <a:off x="8463115" y="4239779"/>
            <a:ext cx="2986875" cy="162780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2800" dirty="0"/>
              <a:t>Web3 API provider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85B5A12-F83F-61F2-7202-13876FA5F8BA}"/>
              </a:ext>
            </a:extLst>
          </p:cNvPr>
          <p:cNvCxnSpPr/>
          <p:nvPr/>
        </p:nvCxnSpPr>
        <p:spPr>
          <a:xfrm>
            <a:off x="3185652" y="2546670"/>
            <a:ext cx="5277464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E9F55F2-59FB-E016-504E-D74D45FB653B}"/>
              </a:ext>
            </a:extLst>
          </p:cNvPr>
          <p:cNvSpPr txBox="1"/>
          <p:nvPr/>
        </p:nvSpPr>
        <p:spPr>
          <a:xfrm>
            <a:off x="3964090" y="2082731"/>
            <a:ext cx="422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dirty="0"/>
              <a:t>/eth/v1/beacon/light_client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D78DE0A-0F67-36FB-2EEE-3423DBCA22FD}"/>
              </a:ext>
            </a:extLst>
          </p:cNvPr>
          <p:cNvCxnSpPr/>
          <p:nvPr/>
        </p:nvCxnSpPr>
        <p:spPr>
          <a:xfrm>
            <a:off x="3185652" y="3277272"/>
            <a:ext cx="5277464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Cloud 42">
            <a:extLst>
              <a:ext uri="{FF2B5EF4-FFF2-40B4-BE49-F238E27FC236}">
                <a16:creationId xmlns:a16="http://schemas.microsoft.com/office/drawing/2014/main" id="{54FC4B61-FCBC-AF2E-D846-CED6CF848037}"/>
              </a:ext>
            </a:extLst>
          </p:cNvPr>
          <p:cNvSpPr/>
          <p:nvPr/>
        </p:nvSpPr>
        <p:spPr>
          <a:xfrm>
            <a:off x="8463115" y="1985547"/>
            <a:ext cx="2986875" cy="162780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2800" dirty="0"/>
              <a:t>Beacon API provider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989C9A9-8790-F648-0823-813F99DAD1AC}"/>
              </a:ext>
            </a:extLst>
          </p:cNvPr>
          <p:cNvSpPr/>
          <p:nvPr/>
        </p:nvSpPr>
        <p:spPr>
          <a:xfrm>
            <a:off x="4211729" y="2963586"/>
            <a:ext cx="1694835" cy="59939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Root hash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A8C3EB16-A506-EEB5-2337-02CD8096D83B}"/>
              </a:ext>
            </a:extLst>
          </p:cNvPr>
          <p:cNvSpPr/>
          <p:nvPr/>
        </p:nvSpPr>
        <p:spPr>
          <a:xfrm>
            <a:off x="6043311" y="2976246"/>
            <a:ext cx="1900387" cy="60595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Light client data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95A0D1-5B72-17A0-FD9A-2FD68A061447}"/>
              </a:ext>
            </a:extLst>
          </p:cNvPr>
          <p:cNvSpPr txBox="1"/>
          <p:nvPr/>
        </p:nvSpPr>
        <p:spPr>
          <a:xfrm>
            <a:off x="3969921" y="4331805"/>
            <a:ext cx="422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dirty="0"/>
              <a:t>eth_getProof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29339CB-6A3A-9373-0EB7-E064647A0530}"/>
              </a:ext>
            </a:extLst>
          </p:cNvPr>
          <p:cNvSpPr/>
          <p:nvPr/>
        </p:nvSpPr>
        <p:spPr>
          <a:xfrm>
            <a:off x="4676952" y="5054397"/>
            <a:ext cx="943897" cy="94389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4.75 ETH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DC5D449-3FF2-74F6-56C8-91905AEFAACD}"/>
              </a:ext>
            </a:extLst>
          </p:cNvPr>
          <p:cNvSpPr/>
          <p:nvPr/>
        </p:nvSpPr>
        <p:spPr>
          <a:xfrm>
            <a:off x="6043311" y="5054397"/>
            <a:ext cx="943897" cy="94389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FB969A8-DF74-6583-AFA3-01691B717C3D}"/>
              </a:ext>
            </a:extLst>
          </p:cNvPr>
          <p:cNvSpPr/>
          <p:nvPr/>
        </p:nvSpPr>
        <p:spPr>
          <a:xfrm>
            <a:off x="6413090" y="5054397"/>
            <a:ext cx="943897" cy="94389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2B3CAFB-794C-413E-DBD3-2446256557D2}"/>
              </a:ext>
            </a:extLst>
          </p:cNvPr>
          <p:cNvSpPr/>
          <p:nvPr/>
        </p:nvSpPr>
        <p:spPr>
          <a:xfrm>
            <a:off x="6781205" y="5054397"/>
            <a:ext cx="943897" cy="94389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CH" sz="1600" dirty="0"/>
              <a:t>Merkle proof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3228F20-F25F-76E1-7FB7-BC62E5E79AE3}"/>
              </a:ext>
            </a:extLst>
          </p:cNvPr>
          <p:cNvSpPr txBox="1"/>
          <p:nvPr/>
        </p:nvSpPr>
        <p:spPr>
          <a:xfrm>
            <a:off x="8463115" y="6062412"/>
            <a:ext cx="3302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(may use anonymizing network)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DF93BD-8EB3-F4AF-F881-B2FB95918A37}"/>
              </a:ext>
            </a:extLst>
          </p:cNvPr>
          <p:cNvSpPr/>
          <p:nvPr/>
        </p:nvSpPr>
        <p:spPr>
          <a:xfrm>
            <a:off x="838200" y="1883415"/>
            <a:ext cx="385916" cy="42371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H" b="1" dirty="0"/>
              <a:t>Wallet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86B8C2-CCE6-C525-6894-EEA8A6FFB1AC}"/>
              </a:ext>
            </a:extLst>
          </p:cNvPr>
          <p:cNvSpPr/>
          <p:nvPr/>
        </p:nvSpPr>
        <p:spPr>
          <a:xfrm>
            <a:off x="2784516" y="1883415"/>
            <a:ext cx="385916" cy="42371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H" b="1" dirty="0"/>
              <a:t>Web3 purifier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55847C-1B50-77B9-7DCE-286A70F2C059}"/>
              </a:ext>
            </a:extLst>
          </p:cNvPr>
          <p:cNvCxnSpPr/>
          <p:nvPr/>
        </p:nvCxnSpPr>
        <p:spPr>
          <a:xfrm>
            <a:off x="1194624" y="4795744"/>
            <a:ext cx="1589892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9FB6B47-ED64-639A-8307-0175329B7628}"/>
              </a:ext>
            </a:extLst>
          </p:cNvPr>
          <p:cNvSpPr txBox="1"/>
          <p:nvPr/>
        </p:nvSpPr>
        <p:spPr>
          <a:xfrm>
            <a:off x="131217" y="4465985"/>
            <a:ext cx="3832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1400" dirty="0"/>
              <a:t>eth_getBalance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F34F4D2-4CCC-C988-15AE-8626D9D99B84}"/>
              </a:ext>
            </a:extLst>
          </p:cNvPr>
          <p:cNvCxnSpPr/>
          <p:nvPr/>
        </p:nvCxnSpPr>
        <p:spPr>
          <a:xfrm>
            <a:off x="1194624" y="5526346"/>
            <a:ext cx="1589892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2C206010-AE39-49F7-C7A0-150B00BFEE8A}"/>
              </a:ext>
            </a:extLst>
          </p:cNvPr>
          <p:cNvSpPr/>
          <p:nvPr/>
        </p:nvSpPr>
        <p:spPr>
          <a:xfrm>
            <a:off x="1575704" y="5054397"/>
            <a:ext cx="943897" cy="94389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4.75 ETH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5960C6B-C128-A127-DF98-60906DAA2344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13123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2C7BC-11D8-3831-0D43-A9B105F9B3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39D8C-8A0D-79B1-A82E-7107BDF02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Wallet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47300E4-0D8C-82FD-84EE-4BABBFB73C93}"/>
              </a:ext>
            </a:extLst>
          </p:cNvPr>
          <p:cNvSpPr/>
          <p:nvPr/>
        </p:nvSpPr>
        <p:spPr>
          <a:xfrm>
            <a:off x="838200" y="1883415"/>
            <a:ext cx="9746226" cy="780993"/>
          </a:xfrm>
          <a:prstGeom prst="rect">
            <a:avLst/>
          </a:prstGeom>
          <a:gradFill>
            <a:gsLst>
              <a:gs pos="20000">
                <a:schemeClr val="accent1">
                  <a:alpha val="50000"/>
                </a:schemeClr>
              </a:gs>
              <a:gs pos="32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76C9950-0A58-BC84-DC2C-B3C7AAAC29FC}"/>
              </a:ext>
            </a:extLst>
          </p:cNvPr>
          <p:cNvSpPr/>
          <p:nvPr/>
        </p:nvSpPr>
        <p:spPr>
          <a:xfrm>
            <a:off x="838200" y="2655903"/>
            <a:ext cx="9746226" cy="1444149"/>
          </a:xfrm>
          <a:prstGeom prst="rect">
            <a:avLst/>
          </a:prstGeom>
          <a:gradFill>
            <a:gsLst>
              <a:gs pos="20000">
                <a:schemeClr val="accent2">
                  <a:alpha val="50000"/>
                </a:schemeClr>
              </a:gs>
              <a:gs pos="32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FF20088-6F2E-FCF1-A315-A908124E9169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86DA60-70B8-C45B-22E6-228B516ECF38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EB89A2-51CA-DBC9-D84D-F65D9225790D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540099-2BCB-5295-07C1-791A8F16291F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9429AF8-E516-2C0B-075B-5A0AD64BA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2BCC6C0-9B48-E9C5-A714-96B6BB6F551E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3BB85E-4FD8-8B1C-5D33-9C1F1CE9940A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33A51F-F8D9-7D09-6406-68F01C347A0F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B7A589-B99B-0CE5-ED06-D3BB58B06E37}"/>
              </a:ext>
            </a:extLst>
          </p:cNvPr>
          <p:cNvSpPr txBox="1"/>
          <p:nvPr/>
        </p:nvSpPr>
        <p:spPr>
          <a:xfrm>
            <a:off x="3935358" y="4214823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History</a:t>
            </a:r>
          </a:p>
          <a:p>
            <a:r>
              <a:rPr lang="en-CH" sz="2000" dirty="0"/>
              <a:t>Transaction details</a:t>
            </a:r>
          </a:p>
          <a:p>
            <a:r>
              <a:rPr lang="en-CH" sz="2000" dirty="0"/>
              <a:t>Fees &amp; gas usage</a:t>
            </a:r>
          </a:p>
          <a:p>
            <a:r>
              <a:rPr lang="en-CH" sz="2000" dirty="0"/>
              <a:t>Staking operations &amp; rewards</a:t>
            </a:r>
          </a:p>
          <a:p>
            <a:r>
              <a:rPr lang="en-CH" sz="2000" dirty="0"/>
              <a:t>No missing entries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28EB0D-503C-3D63-A289-214D6F46FCED}"/>
              </a:ext>
            </a:extLst>
          </p:cNvPr>
          <p:cNvSpPr txBox="1"/>
          <p:nvPr/>
        </p:nvSpPr>
        <p:spPr>
          <a:xfrm>
            <a:off x="3935358" y="2664408"/>
            <a:ext cx="640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Tokens / NFTs</a:t>
            </a:r>
          </a:p>
          <a:p>
            <a:r>
              <a:rPr lang="en-CH" sz="2000" dirty="0"/>
              <a:t>Metadata</a:t>
            </a:r>
          </a:p>
          <a:p>
            <a:r>
              <a:rPr lang="en-CH" sz="2000" dirty="0"/>
              <a:t>Balances &amp; allowances</a:t>
            </a:r>
          </a:p>
          <a:p>
            <a:r>
              <a:rPr lang="en-CH" sz="2000" dirty="0"/>
              <a:t>Exchange rates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766D31-9B8E-9B0C-9641-1D386A181CB3}"/>
              </a:ext>
            </a:extLst>
          </p:cNvPr>
          <p:cNvSpPr txBox="1"/>
          <p:nvPr/>
        </p:nvSpPr>
        <p:spPr>
          <a:xfrm>
            <a:off x="3935358" y="1985547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ETH balance</a:t>
            </a:r>
            <a:endParaRPr lang="en-CH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92FEB1-2E9C-EA4C-EF36-A4308AB16D69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Cloud Callout 8">
            <a:extLst>
              <a:ext uri="{FF2B5EF4-FFF2-40B4-BE49-F238E27FC236}">
                <a16:creationId xmlns:a16="http://schemas.microsoft.com/office/drawing/2014/main" id="{A8C16F67-0103-BDBF-6008-3919B8CFEC10}"/>
              </a:ext>
            </a:extLst>
          </p:cNvPr>
          <p:cNvSpPr/>
          <p:nvPr/>
        </p:nvSpPr>
        <p:spPr>
          <a:xfrm>
            <a:off x="6400800" y="888851"/>
            <a:ext cx="1371600" cy="1026865"/>
          </a:xfrm>
          <a:prstGeom prst="cloudCallout">
            <a:avLst>
              <a:gd name="adj1" fmla="val -67854"/>
              <a:gd name="adj2" fmla="val 6221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5BD5FB-8A3A-4191-B70B-36B975FC3E46}"/>
              </a:ext>
            </a:extLst>
          </p:cNvPr>
          <p:cNvSpPr txBox="1"/>
          <p:nvPr/>
        </p:nvSpPr>
        <p:spPr>
          <a:xfrm>
            <a:off x="6709285" y="1151252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🥰</a:t>
            </a:r>
          </a:p>
        </p:txBody>
      </p:sp>
    </p:spTree>
    <p:extLst>
      <p:ext uri="{BB962C8B-B14F-4D97-AF65-F5344CB8AC3E}">
        <p14:creationId xmlns:p14="http://schemas.microsoft.com/office/powerpoint/2010/main" val="1895259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EB324-FD3C-AAD0-062F-26037DD9B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6DE6F-103B-C640-B4E2-87AAD60B5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Token balance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BEBD1C-BA33-32BB-92C8-562A735C4E66}"/>
              </a:ext>
            </a:extLst>
          </p:cNvPr>
          <p:cNvSpPr/>
          <p:nvPr/>
        </p:nvSpPr>
        <p:spPr>
          <a:xfrm>
            <a:off x="838200" y="2655903"/>
            <a:ext cx="9746226" cy="1444149"/>
          </a:xfrm>
          <a:prstGeom prst="rect">
            <a:avLst/>
          </a:prstGeom>
          <a:gradFill>
            <a:gsLst>
              <a:gs pos="20000">
                <a:schemeClr val="accent2">
                  <a:alpha val="50000"/>
                </a:schemeClr>
              </a:gs>
              <a:gs pos="32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F2AB5C-6001-E49E-8CDC-B71C2D44FA82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E42339-EA41-D5DE-04A9-7ED83129156A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9AC69E-8204-B89B-CA46-E5EB99110BA3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5888E77-8EDB-D571-C6B5-B512BA95CB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09F70E2-C88A-2B66-9DFA-66A460FF5368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F85A2C-6AEE-E2BA-B354-146F95558CF2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20CB12-DF33-FCE5-8CC9-2A436ACA950B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1FA337-C78D-D2B5-20C3-53847342CD36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435E8F-D79F-B1C4-8847-8B588AC35EFA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C06E31-D9E9-C392-F318-B070EA0C1DAD}"/>
              </a:ext>
            </a:extLst>
          </p:cNvPr>
          <p:cNvSpPr/>
          <p:nvPr/>
        </p:nvSpPr>
        <p:spPr>
          <a:xfrm>
            <a:off x="4397479" y="1883415"/>
            <a:ext cx="1990914" cy="423716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79DE17-29D6-00B9-31AB-BA805E3AD897}"/>
              </a:ext>
            </a:extLst>
          </p:cNvPr>
          <p:cNvCxnSpPr/>
          <p:nvPr/>
        </p:nvCxnSpPr>
        <p:spPr>
          <a:xfrm>
            <a:off x="3194271" y="3000862"/>
            <a:ext cx="1194588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5BDF6D5-20E4-C130-5A17-5220CC6EE3D5}"/>
              </a:ext>
            </a:extLst>
          </p:cNvPr>
          <p:cNvSpPr txBox="1"/>
          <p:nvPr/>
        </p:nvSpPr>
        <p:spPr>
          <a:xfrm>
            <a:off x="3190504" y="2609548"/>
            <a:ext cx="119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eth_call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EC4B55F-A128-7C26-1565-9CADE653BF07}"/>
              </a:ext>
            </a:extLst>
          </p:cNvPr>
          <p:cNvCxnSpPr/>
          <p:nvPr/>
        </p:nvCxnSpPr>
        <p:spPr>
          <a:xfrm>
            <a:off x="6415531" y="3005243"/>
            <a:ext cx="1798013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966479A-4603-64AB-99AF-79A652AABFC0}"/>
              </a:ext>
            </a:extLst>
          </p:cNvPr>
          <p:cNvSpPr txBox="1"/>
          <p:nvPr/>
        </p:nvSpPr>
        <p:spPr>
          <a:xfrm>
            <a:off x="6314989" y="2609548"/>
            <a:ext cx="1869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eth_getCode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4962C65-FFBE-AEA0-2652-53CF383AD56D}"/>
              </a:ext>
            </a:extLst>
          </p:cNvPr>
          <p:cNvCxnSpPr/>
          <p:nvPr/>
        </p:nvCxnSpPr>
        <p:spPr>
          <a:xfrm>
            <a:off x="8591767" y="3009109"/>
            <a:ext cx="2220512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F147E91-71B7-0FF8-B670-AF0769C83CD1}"/>
              </a:ext>
            </a:extLst>
          </p:cNvPr>
          <p:cNvSpPr txBox="1"/>
          <p:nvPr/>
        </p:nvSpPr>
        <p:spPr>
          <a:xfrm>
            <a:off x="9002407" y="2613414"/>
            <a:ext cx="1501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eth_getProof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4E4D464-F81D-A1F3-3614-849A01850FFD}"/>
              </a:ext>
            </a:extLst>
          </p:cNvPr>
          <p:cNvCxnSpPr/>
          <p:nvPr/>
        </p:nvCxnSpPr>
        <p:spPr>
          <a:xfrm>
            <a:off x="6419347" y="3639085"/>
            <a:ext cx="1786504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Vertical Scroll 44">
            <a:extLst>
              <a:ext uri="{FF2B5EF4-FFF2-40B4-BE49-F238E27FC236}">
                <a16:creationId xmlns:a16="http://schemas.microsoft.com/office/drawing/2014/main" id="{3AF79B66-F3C5-3A96-4AA1-1DB395A753D3}"/>
              </a:ext>
            </a:extLst>
          </p:cNvPr>
          <p:cNvSpPr/>
          <p:nvPr/>
        </p:nvSpPr>
        <p:spPr>
          <a:xfrm>
            <a:off x="6880756" y="3319580"/>
            <a:ext cx="944308" cy="648929"/>
          </a:xfrm>
          <a:prstGeom prst="verticalScroll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Code</a:t>
            </a:r>
          </a:p>
        </p:txBody>
      </p:sp>
      <p:sp>
        <p:nvSpPr>
          <p:cNvPr id="20" name="Bevel 19">
            <a:extLst>
              <a:ext uri="{FF2B5EF4-FFF2-40B4-BE49-F238E27FC236}">
                <a16:creationId xmlns:a16="http://schemas.microsoft.com/office/drawing/2014/main" id="{13C3BAB7-416C-B36F-F22F-1500D7EAC9C7}"/>
              </a:ext>
            </a:extLst>
          </p:cNvPr>
          <p:cNvSpPr/>
          <p:nvPr/>
        </p:nvSpPr>
        <p:spPr>
          <a:xfrm>
            <a:off x="4701126" y="2625070"/>
            <a:ext cx="1387734" cy="1387734"/>
          </a:xfrm>
          <a:prstGeom prst="beve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0694407-AE73-D08C-9C76-BF0C65E420DC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10032" y="2919907"/>
            <a:ext cx="489862" cy="81684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ED4843A-81EB-49DF-9E30-715826E1A27C}"/>
              </a:ext>
            </a:extLst>
          </p:cNvPr>
          <p:cNvSpPr txBox="1"/>
          <p:nvPr/>
        </p:nvSpPr>
        <p:spPr>
          <a:xfrm>
            <a:off x="5429559" y="2625070"/>
            <a:ext cx="553998" cy="138773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CH" sz="2400" b="1" dirty="0">
                <a:solidFill>
                  <a:schemeClr val="bg1"/>
                </a:solidFill>
              </a:rPr>
              <a:t>EVM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5BA92C4-6C70-E487-C83A-29FE2F91E619}"/>
              </a:ext>
            </a:extLst>
          </p:cNvPr>
          <p:cNvCxnSpPr/>
          <p:nvPr/>
        </p:nvCxnSpPr>
        <p:spPr>
          <a:xfrm flipV="1">
            <a:off x="5706554" y="4082677"/>
            <a:ext cx="0" cy="618344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Magnetic Disk 45">
            <a:extLst>
              <a:ext uri="{FF2B5EF4-FFF2-40B4-BE49-F238E27FC236}">
                <a16:creationId xmlns:a16="http://schemas.microsoft.com/office/drawing/2014/main" id="{82B03121-0A8A-C0E6-ABF5-FD5FD257E6F0}"/>
              </a:ext>
            </a:extLst>
          </p:cNvPr>
          <p:cNvSpPr/>
          <p:nvPr/>
        </p:nvSpPr>
        <p:spPr>
          <a:xfrm>
            <a:off x="4701126" y="4760013"/>
            <a:ext cx="1387734" cy="1043616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ctr"/>
          <a:lstStyle/>
          <a:p>
            <a:pPr algn="ctr"/>
            <a:r>
              <a:rPr lang="en-CH" b="1" dirty="0"/>
              <a:t>State database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43BF4A0-CB03-88CD-7F25-211FF1B7A7D6}"/>
              </a:ext>
            </a:extLst>
          </p:cNvPr>
          <p:cNvSpPr/>
          <p:nvPr/>
        </p:nvSpPr>
        <p:spPr>
          <a:xfrm>
            <a:off x="8205851" y="1883415"/>
            <a:ext cx="385916" cy="42371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H" b="1" dirty="0"/>
              <a:t>Web3 purifier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299C5F9-96C1-7B61-5F93-B65676D0D10C}"/>
              </a:ext>
            </a:extLst>
          </p:cNvPr>
          <p:cNvCxnSpPr/>
          <p:nvPr/>
        </p:nvCxnSpPr>
        <p:spPr>
          <a:xfrm flipV="1">
            <a:off x="5087127" y="4082677"/>
            <a:ext cx="0" cy="618344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0D3B417-1EDC-7DA9-F5B4-35DD44683423}"/>
              </a:ext>
            </a:extLst>
          </p:cNvPr>
          <p:cNvCxnSpPr/>
          <p:nvPr/>
        </p:nvCxnSpPr>
        <p:spPr>
          <a:xfrm>
            <a:off x="8591767" y="3639085"/>
            <a:ext cx="2351534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Vertical Scroll 74">
            <a:extLst>
              <a:ext uri="{FF2B5EF4-FFF2-40B4-BE49-F238E27FC236}">
                <a16:creationId xmlns:a16="http://schemas.microsoft.com/office/drawing/2014/main" id="{497DC818-489C-30F3-8DF7-8046C3F92025}"/>
              </a:ext>
            </a:extLst>
          </p:cNvPr>
          <p:cNvSpPr/>
          <p:nvPr/>
        </p:nvSpPr>
        <p:spPr>
          <a:xfrm>
            <a:off x="8797588" y="3319580"/>
            <a:ext cx="944308" cy="648929"/>
          </a:xfrm>
          <a:prstGeom prst="verticalScroll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Code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5C7B0082-0C36-0FFD-F052-830D0C290FA4}"/>
              </a:ext>
            </a:extLst>
          </p:cNvPr>
          <p:cNvSpPr/>
          <p:nvPr/>
        </p:nvSpPr>
        <p:spPr>
          <a:xfrm>
            <a:off x="9770523" y="3338778"/>
            <a:ext cx="620389" cy="6203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8A9259AF-037E-BAA2-7208-EE2CB5283A4A}"/>
              </a:ext>
            </a:extLst>
          </p:cNvPr>
          <p:cNvSpPr/>
          <p:nvPr/>
        </p:nvSpPr>
        <p:spPr>
          <a:xfrm>
            <a:off x="9898330" y="3338778"/>
            <a:ext cx="620389" cy="6203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93B1FE1E-67FE-AAF9-2C18-C307140587AF}"/>
              </a:ext>
            </a:extLst>
          </p:cNvPr>
          <p:cNvSpPr/>
          <p:nvPr/>
        </p:nvSpPr>
        <p:spPr>
          <a:xfrm>
            <a:off x="10021726" y="3338778"/>
            <a:ext cx="620389" cy="6203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CH" sz="1400" dirty="0"/>
              <a:t>Proof</a:t>
            </a:r>
          </a:p>
        </p:txBody>
      </p:sp>
      <p:sp>
        <p:nvSpPr>
          <p:cNvPr id="63" name="Cloud 62">
            <a:extLst>
              <a:ext uri="{FF2B5EF4-FFF2-40B4-BE49-F238E27FC236}">
                <a16:creationId xmlns:a16="http://schemas.microsoft.com/office/drawing/2014/main" id="{3F329304-D859-042F-2A79-271F529D1191}"/>
              </a:ext>
            </a:extLst>
          </p:cNvPr>
          <p:cNvSpPr/>
          <p:nvPr/>
        </p:nvSpPr>
        <p:spPr>
          <a:xfrm rot="16200000">
            <a:off x="9606224" y="3758626"/>
            <a:ext cx="3251055" cy="838945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2800" dirty="0"/>
              <a:t>Web3 API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22A5A15-7199-9C7E-839E-0D5A1A52AC59}"/>
              </a:ext>
            </a:extLst>
          </p:cNvPr>
          <p:cNvCxnSpPr/>
          <p:nvPr/>
        </p:nvCxnSpPr>
        <p:spPr>
          <a:xfrm>
            <a:off x="6415531" y="4840363"/>
            <a:ext cx="1798013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E4881CEE-6D65-1DDF-B798-04AF2496998C}"/>
              </a:ext>
            </a:extLst>
          </p:cNvPr>
          <p:cNvSpPr txBox="1"/>
          <p:nvPr/>
        </p:nvSpPr>
        <p:spPr>
          <a:xfrm>
            <a:off x="6314989" y="4444668"/>
            <a:ext cx="1964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eth_getStorageAt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C1A8C45-CDB4-99A8-A6B1-F24506558E9A}"/>
              </a:ext>
            </a:extLst>
          </p:cNvPr>
          <p:cNvCxnSpPr/>
          <p:nvPr/>
        </p:nvCxnSpPr>
        <p:spPr>
          <a:xfrm>
            <a:off x="6419347" y="5474205"/>
            <a:ext cx="1786504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B7FFE90D-A4B1-EB52-5AC0-62DD3A1C2C25}"/>
              </a:ext>
            </a:extLst>
          </p:cNvPr>
          <p:cNvSpPr/>
          <p:nvPr/>
        </p:nvSpPr>
        <p:spPr>
          <a:xfrm>
            <a:off x="838200" y="1883415"/>
            <a:ext cx="7753567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01D6389-331A-DC12-CC84-7DCF1AC54083}"/>
              </a:ext>
            </a:extLst>
          </p:cNvPr>
          <p:cNvCxnSpPr/>
          <p:nvPr/>
        </p:nvCxnSpPr>
        <p:spPr>
          <a:xfrm>
            <a:off x="8591767" y="4862780"/>
            <a:ext cx="2220512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A68908EC-1EDA-7950-09B4-0ADF94683EFE}"/>
              </a:ext>
            </a:extLst>
          </p:cNvPr>
          <p:cNvSpPr txBox="1"/>
          <p:nvPr/>
        </p:nvSpPr>
        <p:spPr>
          <a:xfrm>
            <a:off x="9002407" y="4467085"/>
            <a:ext cx="1501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eth_getProof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5F1BB62-5BF1-ABFA-38C5-D46893B32088}"/>
              </a:ext>
            </a:extLst>
          </p:cNvPr>
          <p:cNvCxnSpPr/>
          <p:nvPr/>
        </p:nvCxnSpPr>
        <p:spPr>
          <a:xfrm>
            <a:off x="8591767" y="5492756"/>
            <a:ext cx="2351534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B8302B25-C1BF-173D-7C16-4ED049289B9A}"/>
              </a:ext>
            </a:extLst>
          </p:cNvPr>
          <p:cNvSpPr/>
          <p:nvPr/>
        </p:nvSpPr>
        <p:spPr>
          <a:xfrm>
            <a:off x="9770523" y="5177701"/>
            <a:ext cx="620389" cy="6203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E9C92FC7-76F0-43D6-A8EC-8BC1BE284167}"/>
              </a:ext>
            </a:extLst>
          </p:cNvPr>
          <p:cNvSpPr/>
          <p:nvPr/>
        </p:nvSpPr>
        <p:spPr>
          <a:xfrm>
            <a:off x="9898330" y="5177701"/>
            <a:ext cx="620389" cy="6203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8F8D79E4-032B-835D-DEE5-2EE09617E55E}"/>
              </a:ext>
            </a:extLst>
          </p:cNvPr>
          <p:cNvSpPr/>
          <p:nvPr/>
        </p:nvSpPr>
        <p:spPr>
          <a:xfrm>
            <a:off x="10021726" y="5177701"/>
            <a:ext cx="620389" cy="6203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CH" sz="1400" dirty="0"/>
              <a:t>Proof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53C8D52-5857-BA4E-649D-0D7EF0302E0B}"/>
              </a:ext>
            </a:extLst>
          </p:cNvPr>
          <p:cNvSpPr/>
          <p:nvPr/>
        </p:nvSpPr>
        <p:spPr>
          <a:xfrm>
            <a:off x="8936507" y="5135274"/>
            <a:ext cx="702046" cy="70204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CH" dirty="0"/>
              <a:t>Data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F88264B8-C2A0-309D-3007-57FA1BD1CA8F}"/>
              </a:ext>
            </a:extLst>
          </p:cNvPr>
          <p:cNvSpPr/>
          <p:nvPr/>
        </p:nvSpPr>
        <p:spPr>
          <a:xfrm>
            <a:off x="7005405" y="5135274"/>
            <a:ext cx="702046" cy="70204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CH" dirty="0"/>
              <a:t>Data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8267E3A0-FDB2-5CA1-EAD6-5E5775B4EEF7}"/>
              </a:ext>
            </a:extLst>
          </p:cNvPr>
          <p:cNvCxnSpPr/>
          <p:nvPr/>
        </p:nvCxnSpPr>
        <p:spPr>
          <a:xfrm>
            <a:off x="3194271" y="3605394"/>
            <a:ext cx="1194588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21544330-F322-2BD9-20B8-0E0192E39202}"/>
              </a:ext>
            </a:extLst>
          </p:cNvPr>
          <p:cNvSpPr/>
          <p:nvPr/>
        </p:nvSpPr>
        <p:spPr>
          <a:xfrm>
            <a:off x="3435656" y="3266463"/>
            <a:ext cx="702046" cy="70204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CH" dirty="0"/>
              <a:t>0.1 BTC</a:t>
            </a:r>
          </a:p>
        </p:txBody>
      </p:sp>
    </p:spTree>
    <p:extLst>
      <p:ext uri="{BB962C8B-B14F-4D97-AF65-F5344CB8AC3E}">
        <p14:creationId xmlns:p14="http://schemas.microsoft.com/office/powerpoint/2010/main" val="765784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4D55C4-B7C7-26B7-7D7A-9C83F9AD80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4B052-01FB-6B23-F4EE-82C5AEB88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Wallet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943F44-599F-6782-7E36-6CD61137DF22}"/>
              </a:ext>
            </a:extLst>
          </p:cNvPr>
          <p:cNvSpPr/>
          <p:nvPr/>
        </p:nvSpPr>
        <p:spPr>
          <a:xfrm>
            <a:off x="838200" y="1883415"/>
            <a:ext cx="9746226" cy="780993"/>
          </a:xfrm>
          <a:prstGeom prst="rect">
            <a:avLst/>
          </a:prstGeom>
          <a:gradFill>
            <a:gsLst>
              <a:gs pos="20000">
                <a:schemeClr val="accent1">
                  <a:alpha val="50000"/>
                </a:schemeClr>
              </a:gs>
              <a:gs pos="32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B4A74C3-959D-CBFF-BCD0-2333C9B00B93}"/>
              </a:ext>
            </a:extLst>
          </p:cNvPr>
          <p:cNvSpPr/>
          <p:nvPr/>
        </p:nvSpPr>
        <p:spPr>
          <a:xfrm>
            <a:off x="838200" y="2655903"/>
            <a:ext cx="9746226" cy="1444149"/>
          </a:xfrm>
          <a:prstGeom prst="rect">
            <a:avLst/>
          </a:prstGeom>
          <a:gradFill>
            <a:gsLst>
              <a:gs pos="20000">
                <a:schemeClr val="accent2">
                  <a:alpha val="50000"/>
                </a:schemeClr>
              </a:gs>
              <a:gs pos="32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85528B4-359C-38A8-7688-B44BAEA83298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C3E8F4-39BA-BBA2-C084-B6A37F965CDF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489CB-5F4B-7264-ACB8-5D179E8A62CE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788848-B68A-BE6A-F490-CFDEB1EACE5F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D00BD8C-3D3A-9854-915F-686498D69E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DDEAC8C-04DF-6547-17C1-D3D84D10EF5A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0F289D-F0E7-0ACF-8025-9A3BCE7353C0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36C6978-BDAC-FE30-4804-CB22CE3BD678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014099-4E1B-EC7A-A0B1-0711CF6C29F3}"/>
              </a:ext>
            </a:extLst>
          </p:cNvPr>
          <p:cNvSpPr txBox="1"/>
          <p:nvPr/>
        </p:nvSpPr>
        <p:spPr>
          <a:xfrm>
            <a:off x="3935358" y="4214823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History</a:t>
            </a:r>
          </a:p>
          <a:p>
            <a:r>
              <a:rPr lang="en-CH" sz="2000" dirty="0"/>
              <a:t>Transaction details</a:t>
            </a:r>
          </a:p>
          <a:p>
            <a:r>
              <a:rPr lang="en-CH" sz="2000" dirty="0"/>
              <a:t>Fees &amp; gas usage</a:t>
            </a:r>
          </a:p>
          <a:p>
            <a:r>
              <a:rPr lang="en-CH" sz="2000" dirty="0"/>
              <a:t>Staking operations &amp; rewards</a:t>
            </a:r>
          </a:p>
          <a:p>
            <a:r>
              <a:rPr lang="en-CH" sz="2000" dirty="0"/>
              <a:t>No missing entries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E47AF7D-29BF-959D-9797-5650C7A81528}"/>
              </a:ext>
            </a:extLst>
          </p:cNvPr>
          <p:cNvSpPr txBox="1"/>
          <p:nvPr/>
        </p:nvSpPr>
        <p:spPr>
          <a:xfrm>
            <a:off x="3935358" y="2664408"/>
            <a:ext cx="640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Tokens / NFTs</a:t>
            </a:r>
          </a:p>
          <a:p>
            <a:r>
              <a:rPr lang="en-CH" sz="2000" dirty="0"/>
              <a:t>Metadata</a:t>
            </a:r>
          </a:p>
          <a:p>
            <a:r>
              <a:rPr lang="en-CH" sz="2000" dirty="0"/>
              <a:t>Balances &amp; allowances</a:t>
            </a:r>
          </a:p>
          <a:p>
            <a:r>
              <a:rPr lang="en-CH" sz="2000" dirty="0"/>
              <a:t>Exchange rates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AAD7D96-1BDA-EF83-332E-8089BFA8615B}"/>
              </a:ext>
            </a:extLst>
          </p:cNvPr>
          <p:cNvSpPr txBox="1"/>
          <p:nvPr/>
        </p:nvSpPr>
        <p:spPr>
          <a:xfrm>
            <a:off x="3935358" y="1985547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ETH balance</a:t>
            </a:r>
            <a:endParaRPr lang="en-CH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55594E-C8E2-D56A-F016-43E05034C6C7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Cloud Callout 8">
            <a:extLst>
              <a:ext uri="{FF2B5EF4-FFF2-40B4-BE49-F238E27FC236}">
                <a16:creationId xmlns:a16="http://schemas.microsoft.com/office/drawing/2014/main" id="{17A4C652-75AE-3155-08F9-E08A903CF58B}"/>
              </a:ext>
            </a:extLst>
          </p:cNvPr>
          <p:cNvSpPr/>
          <p:nvPr/>
        </p:nvSpPr>
        <p:spPr>
          <a:xfrm>
            <a:off x="6400800" y="888851"/>
            <a:ext cx="1371600" cy="1026865"/>
          </a:xfrm>
          <a:prstGeom prst="cloudCallout">
            <a:avLst>
              <a:gd name="adj1" fmla="val -67854"/>
              <a:gd name="adj2" fmla="val 6221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8357D4-C94C-F6D6-90CB-58BA7100D851}"/>
              </a:ext>
            </a:extLst>
          </p:cNvPr>
          <p:cNvSpPr txBox="1"/>
          <p:nvPr/>
        </p:nvSpPr>
        <p:spPr>
          <a:xfrm>
            <a:off x="6709285" y="1151252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🥰</a:t>
            </a:r>
          </a:p>
        </p:txBody>
      </p:sp>
      <p:sp>
        <p:nvSpPr>
          <p:cNvPr id="8" name="Cloud Callout 7">
            <a:extLst>
              <a:ext uri="{FF2B5EF4-FFF2-40B4-BE49-F238E27FC236}">
                <a16:creationId xmlns:a16="http://schemas.microsoft.com/office/drawing/2014/main" id="{D5BF6FC1-54C2-BFC5-5F24-BA15CBD54157}"/>
              </a:ext>
            </a:extLst>
          </p:cNvPr>
          <p:cNvSpPr/>
          <p:nvPr/>
        </p:nvSpPr>
        <p:spPr>
          <a:xfrm>
            <a:off x="6785488" y="2586968"/>
            <a:ext cx="4733002" cy="1386278"/>
          </a:xfrm>
          <a:prstGeom prst="cloudCallout">
            <a:avLst>
              <a:gd name="adj1" fmla="val -58215"/>
              <a:gd name="adj2" fmla="val -2353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EAC7E2-3622-56BA-3C0D-5F2B86BC4019}"/>
              </a:ext>
            </a:extLst>
          </p:cNvPr>
          <p:cNvSpPr txBox="1"/>
          <p:nvPr/>
        </p:nvSpPr>
        <p:spPr>
          <a:xfrm>
            <a:off x="7387711" y="2986291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8E5CCB-3088-7CBF-BEA3-4EED0317C2EA}"/>
              </a:ext>
            </a:extLst>
          </p:cNvPr>
          <p:cNvSpPr txBox="1"/>
          <p:nvPr/>
        </p:nvSpPr>
        <p:spPr>
          <a:xfrm>
            <a:off x="7989933" y="2886631"/>
            <a:ext cx="32468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dirty="0"/>
              <a:t>Access lists are best effort</a:t>
            </a:r>
          </a:p>
          <a:p>
            <a:r>
              <a:rPr lang="en-CH" sz="2000" dirty="0"/>
              <a:t>Lots of round trips</a:t>
            </a:r>
          </a:p>
        </p:txBody>
      </p:sp>
    </p:spTree>
    <p:extLst>
      <p:ext uri="{BB962C8B-B14F-4D97-AF65-F5344CB8AC3E}">
        <p14:creationId xmlns:p14="http://schemas.microsoft.com/office/powerpoint/2010/main" val="3408331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EE68CE-0AB6-613C-9CEE-3F0029B2E0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4FE08-BEAA-853C-5137-5F0B70115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Transaction details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B4D7DE-467F-2F9C-DC3C-4837FC279B3B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7F4C2D-19D2-ABAC-8532-DE445CA9DF2C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FB0BE1-6846-27D7-E02B-E065690E0011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B0B4B3-CE1A-32B4-B925-4B334BDE20A5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608B5F0-706B-8C03-3444-0997521C47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C9503B8-C112-FDA0-D864-57226025FACF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178795-C549-607D-ADEC-A4F543DCE0B3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92AA1F-DCAE-A256-235C-5F11CB64E031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16FF36-C2B1-9E07-116B-C9B454D03938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E0C094-55C9-7F13-1C25-B52A2C5462F0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7F279B5-0E10-A34D-592E-37ED59515FFA}"/>
              </a:ext>
            </a:extLst>
          </p:cNvPr>
          <p:cNvGrpSpPr/>
          <p:nvPr/>
        </p:nvGrpSpPr>
        <p:grpSpPr>
          <a:xfrm>
            <a:off x="3474286" y="5444243"/>
            <a:ext cx="3870024" cy="627258"/>
            <a:chOff x="3504617" y="5458991"/>
            <a:chExt cx="3870024" cy="62725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535A214-7E37-EB6A-91F7-9E3010A033A3}"/>
                </a:ext>
              </a:extLst>
            </p:cNvPr>
            <p:cNvSpPr/>
            <p:nvPr/>
          </p:nvSpPr>
          <p:spPr>
            <a:xfrm>
              <a:off x="3504617" y="5546945"/>
              <a:ext cx="53930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sz="3600" dirty="0"/>
                <a:t>⛽️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AD90075-0B2A-A6AE-2EAE-46866E69AE29}"/>
                </a:ext>
              </a:extLst>
            </p:cNvPr>
            <p:cNvSpPr/>
            <p:nvPr/>
          </p:nvSpPr>
          <p:spPr>
            <a:xfrm>
              <a:off x="4167727" y="5458991"/>
              <a:ext cx="320691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H" sz="2800" dirty="0"/>
                <a:t>Gas fees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28565C0-4B5B-EFD7-7698-430A863BEB62}"/>
              </a:ext>
            </a:extLst>
          </p:cNvPr>
          <p:cNvGrpSpPr/>
          <p:nvPr/>
        </p:nvGrpSpPr>
        <p:grpSpPr>
          <a:xfrm>
            <a:off x="3474286" y="4579936"/>
            <a:ext cx="3870024" cy="627258"/>
            <a:chOff x="3504617" y="4832215"/>
            <a:chExt cx="3870024" cy="62725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A476CBC-0756-2D09-902A-43870E5B53AF}"/>
                </a:ext>
              </a:extLst>
            </p:cNvPr>
            <p:cNvSpPr/>
            <p:nvPr/>
          </p:nvSpPr>
          <p:spPr>
            <a:xfrm>
              <a:off x="3504617" y="4920169"/>
              <a:ext cx="53930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sz="3600" dirty="0"/>
                <a:t>📆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7378B1B-EF5F-821F-AA85-2730E44172F5}"/>
                </a:ext>
              </a:extLst>
            </p:cNvPr>
            <p:cNvSpPr/>
            <p:nvPr/>
          </p:nvSpPr>
          <p:spPr>
            <a:xfrm>
              <a:off x="4167727" y="4832215"/>
              <a:ext cx="320691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H" sz="2800" dirty="0"/>
                <a:t>Transaction data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075DA00-7DB3-49A6-689F-964C6081D1FC}"/>
              </a:ext>
            </a:extLst>
          </p:cNvPr>
          <p:cNvGrpSpPr/>
          <p:nvPr/>
        </p:nvGrpSpPr>
        <p:grpSpPr>
          <a:xfrm>
            <a:off x="3474286" y="3715629"/>
            <a:ext cx="3870024" cy="627258"/>
            <a:chOff x="3504617" y="4214823"/>
            <a:chExt cx="3870024" cy="62725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1579AF6-0BA0-216B-DD0C-FBEB10B7235A}"/>
                </a:ext>
              </a:extLst>
            </p:cNvPr>
            <p:cNvSpPr/>
            <p:nvPr/>
          </p:nvSpPr>
          <p:spPr>
            <a:xfrm>
              <a:off x="3504617" y="4302777"/>
              <a:ext cx="53930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sz="3600" dirty="0"/>
                <a:t>💰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0B7E77F-2A77-8AFB-1BC1-3EB95D03F480}"/>
                </a:ext>
              </a:extLst>
            </p:cNvPr>
            <p:cNvSpPr/>
            <p:nvPr/>
          </p:nvSpPr>
          <p:spPr>
            <a:xfrm>
              <a:off x="4167727" y="4214823"/>
              <a:ext cx="320691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H" sz="2800" dirty="0"/>
                <a:t>Value transferred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3974ECE-A502-0095-4256-4B4D87941618}"/>
              </a:ext>
            </a:extLst>
          </p:cNvPr>
          <p:cNvGrpSpPr/>
          <p:nvPr/>
        </p:nvGrpSpPr>
        <p:grpSpPr>
          <a:xfrm>
            <a:off x="3474286" y="2851322"/>
            <a:ext cx="3870024" cy="627258"/>
            <a:chOff x="3504617" y="3433942"/>
            <a:chExt cx="3870024" cy="62725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EA99599-B44D-1D1A-CE8E-09CAAA3A08B6}"/>
                </a:ext>
              </a:extLst>
            </p:cNvPr>
            <p:cNvSpPr/>
            <p:nvPr/>
          </p:nvSpPr>
          <p:spPr>
            <a:xfrm>
              <a:off x="3504617" y="3521896"/>
              <a:ext cx="53930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sz="3600" dirty="0"/>
                <a:t>📥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DCA2047-1872-B888-8082-4D418029EF2C}"/>
                </a:ext>
              </a:extLst>
            </p:cNvPr>
            <p:cNvSpPr/>
            <p:nvPr/>
          </p:nvSpPr>
          <p:spPr>
            <a:xfrm>
              <a:off x="4167727" y="3433942"/>
              <a:ext cx="320691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H" sz="2800" i="1" dirty="0"/>
                <a:t>To</a:t>
              </a:r>
              <a:r>
                <a:rPr lang="en-CH" sz="2800" dirty="0"/>
                <a:t> address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F1EC575-402B-77B2-1DCE-DCBBC60D6331}"/>
              </a:ext>
            </a:extLst>
          </p:cNvPr>
          <p:cNvGrpSpPr/>
          <p:nvPr/>
        </p:nvGrpSpPr>
        <p:grpSpPr>
          <a:xfrm>
            <a:off x="3474286" y="1987015"/>
            <a:ext cx="3870024" cy="627258"/>
            <a:chOff x="3504617" y="3433942"/>
            <a:chExt cx="3870024" cy="627258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6401356-3657-011B-9839-0F691B409E60}"/>
                </a:ext>
              </a:extLst>
            </p:cNvPr>
            <p:cNvSpPr/>
            <p:nvPr/>
          </p:nvSpPr>
          <p:spPr>
            <a:xfrm>
              <a:off x="3504617" y="3521896"/>
              <a:ext cx="53930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sz="3600" dirty="0"/>
                <a:t>📤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C8B3AEE-5AF6-9A5F-7A81-B7D44A364EFE}"/>
                </a:ext>
              </a:extLst>
            </p:cNvPr>
            <p:cNvSpPr/>
            <p:nvPr/>
          </p:nvSpPr>
          <p:spPr>
            <a:xfrm>
              <a:off x="4167727" y="3433942"/>
              <a:ext cx="320691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H" sz="2800" i="1" dirty="0"/>
                <a:t>From</a:t>
              </a:r>
              <a:r>
                <a:rPr lang="en-CH" sz="2800" dirty="0"/>
                <a:t> 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8281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6050</TotalTime>
  <Words>2760</Words>
  <Application>Microsoft Macintosh PowerPoint</Application>
  <PresentationFormat>Widescreen</PresentationFormat>
  <Paragraphs>967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Aptos Display</vt:lpstr>
      <vt:lpstr>Aptos</vt:lpstr>
      <vt:lpstr>Arial</vt:lpstr>
      <vt:lpstr>Wingdings</vt:lpstr>
      <vt:lpstr>Office Theme</vt:lpstr>
      <vt:lpstr>Verifying wallets</vt:lpstr>
      <vt:lpstr>Wallet</vt:lpstr>
      <vt:lpstr>ETH balance</vt:lpstr>
      <vt:lpstr>ETH balance (trust-minimized)</vt:lpstr>
      <vt:lpstr>ETH balance (with purifier)</vt:lpstr>
      <vt:lpstr>Wallet</vt:lpstr>
      <vt:lpstr>Token balance</vt:lpstr>
      <vt:lpstr>Wallet</vt:lpstr>
      <vt:lpstr>Transaction details</vt:lpstr>
      <vt:lpstr>Transaction details</vt:lpstr>
      <vt:lpstr>Transaction details</vt:lpstr>
      <vt:lpstr>Transaction details</vt:lpstr>
      <vt:lpstr>Wallet</vt:lpstr>
      <vt:lpstr>History</vt:lpstr>
      <vt:lpstr>History (withholding mitigation)</vt:lpstr>
      <vt:lpstr>Wallet</vt:lpstr>
      <vt:lpstr>EIP-7708: ETH transfers emit a log</vt:lpstr>
      <vt:lpstr>EIP-7668: Remove bloom filters</vt:lpstr>
      <vt:lpstr>EIP-7792: Verifiable logs</vt:lpstr>
      <vt:lpstr>EIP-7799: System logs</vt:lpstr>
      <vt:lpstr>Wallet</vt:lpstr>
      <vt:lpstr>EIP-6466: SSZ receipts</vt:lpstr>
      <vt:lpstr>EIP-7706: Separate gas types</vt:lpstr>
      <vt:lpstr>EIP-6404: SSZ transactions</vt:lpstr>
      <vt:lpstr>EIP-7495: SSZ StableContainer</vt:lpstr>
      <vt:lpstr>EIP-6493: SSZ transaction signature scheme</vt:lpstr>
      <vt:lpstr>EIP-7807: SSZ execution blocks</vt:lpstr>
      <vt:lpstr>Inclusion proofs</vt:lpstr>
      <vt:lpstr>Wallet</vt:lpstr>
      <vt:lpstr>Learn more</vt:lpstr>
      <vt:lpstr>Related sessions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Etan Kissling</dc:creator>
  <cp:lastModifiedBy>Etan Kissling</cp:lastModifiedBy>
  <cp:revision>119</cp:revision>
  <cp:lastPrinted>2024-11-11T04:59:20Z</cp:lastPrinted>
  <dcterms:created xsi:type="dcterms:W3CDTF">2024-11-04T14:43:11Z</dcterms:created>
  <dcterms:modified xsi:type="dcterms:W3CDTF">2024-11-11T05:12:15Z</dcterms:modified>
</cp:coreProperties>
</file>