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7" r:id="rId3"/>
    <p:sldId id="268" r:id="rId4"/>
    <p:sldId id="269" r:id="rId5"/>
    <p:sldId id="270" r:id="rId6"/>
    <p:sldId id="277" r:id="rId7"/>
    <p:sldId id="272" r:id="rId8"/>
    <p:sldId id="279" r:id="rId9"/>
    <p:sldId id="280" r:id="rId10"/>
    <p:sldId id="281" r:id="rId11"/>
    <p:sldId id="282" r:id="rId12"/>
    <p:sldId id="284" r:id="rId13"/>
    <p:sldId id="285" r:id="rId14"/>
    <p:sldId id="283" r:id="rId15"/>
    <p:sldId id="286" r:id="rId16"/>
    <p:sldId id="289" r:id="rId17"/>
    <p:sldId id="293" r:id="rId18"/>
    <p:sldId id="295" r:id="rId19"/>
    <p:sldId id="294" r:id="rId20"/>
    <p:sldId id="296" r:id="rId21"/>
    <p:sldId id="297" r:id="rId22"/>
    <p:sldId id="300" r:id="rId23"/>
    <p:sldId id="303" r:id="rId24"/>
    <p:sldId id="313" r:id="rId25"/>
    <p:sldId id="304" r:id="rId26"/>
    <p:sldId id="314" r:id="rId27"/>
    <p:sldId id="305" r:id="rId28"/>
    <p:sldId id="308" r:id="rId29"/>
    <p:sldId id="309" r:id="rId30"/>
    <p:sldId id="311" r:id="rId31"/>
    <p:sldId id="298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86395"/>
  </p:normalViewPr>
  <p:slideViewPr>
    <p:cSldViewPr snapToGrid="0">
      <p:cViewPr varScale="1">
        <p:scale>
          <a:sx n="110" d="100"/>
          <a:sy n="110" d="100"/>
        </p:scale>
        <p:origin x="8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5C6CD-5F06-0246-BE5E-2C304CA8388D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4FD6-C914-D34A-993A-21413EA42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736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1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1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29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4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741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814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70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607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5494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180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420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624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057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565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43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404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6A70-9619-08F7-E19F-EB6AD815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81C89-2624-5E13-EDBA-04AD9E913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A37C2-85A6-8206-79F4-FD8683EB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F6F24-2F12-991B-0167-EC507823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048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55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43D1-4023-07D1-0010-B5F57C99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F02BC-BAAD-6587-76A1-18EE8CD9A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EF57B-37B8-4196-3C7F-5A2E163C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6A96-15F9-01D1-B0C9-8608A77D2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399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076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88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489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4991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7962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011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879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359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83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2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801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514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CB3-9A8E-B92B-2A70-388AEF2A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5481-24CD-468C-2ED1-387BA0D9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54C-413B-3B68-4ED7-57D84AF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C76D-7536-72CA-276C-AB27F02C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52D-5322-749D-5ED7-399349A8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5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8E-9BF6-B94C-FE3C-6BC8DA5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0A57-1E6B-F5FD-8989-10F9D601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765A-1517-152B-7FE4-F907A24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FABE-F1F4-8CD0-D486-CB9D5D5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9143-5B7D-0E01-955A-C29BBC3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3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D5C07-282F-8C37-D2B8-778852CA9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F025-8C3E-CE8B-B56D-4A434D55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9E7-C2FB-22F2-BEE2-7722E9BC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1F3F-7EFB-22DE-10BD-2A2722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5BC-B603-5EA9-D90E-EB284D2C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3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C59-9DBF-874C-B1E8-1A6359D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0D52-CE5D-68F6-7E04-6F2DDB5C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EAD9-BA94-72C8-3E79-118FF96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B1F4-7332-CF24-FFD6-0D4D0B9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25F-1442-43F1-A632-A7A8F2CD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0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2E1-61EA-EE64-4272-9F1D726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CACE-04D0-6DF0-65EA-8C2F304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D1F0-BF67-8BB8-8019-D60C78D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382-BED7-D27C-223E-6E3BCDEE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A62-ED42-6DC9-E22B-20D11A1C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51BA-1B3A-E953-1BDD-D52E444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2C47-E895-AFFB-2A23-E2290F25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2269-EB78-96EA-92F9-E0B15B32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B3DB-CF13-9364-1C46-5E5038B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CD31-1449-368F-8EA1-5435918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459E-EEFB-1858-AD0A-8EE0EEA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56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69F-51A9-8EF5-3013-B2D959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3177-0637-48A1-FAFE-580AC864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5C3-EA0A-518E-4F81-1EEED2DE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EAC67-6041-80A4-E2E6-68A99E84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B7C51-C901-5545-A3F4-84050A12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B0C8F-C899-5AC2-7EEB-02ABB7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F8D0-ED7F-EDA3-64B1-CD0E07FD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9F2A-D5EC-9C8F-E080-CBAA3F6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62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F15-3A44-4833-15C6-4C06BB5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9F7F-D784-DB82-AFCF-45650A6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6081-B666-4696-666E-10FB7BE8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BC0B-BEF3-E7C7-9713-72C611E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1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0A787-B9CE-0FA6-6B39-C28E4C57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B306F-A256-B998-A371-E30EC20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1BAC-1543-5701-A09A-B97B9D5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7325-9D07-E3B7-AA05-4A7BBDF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B8B-8964-701C-D564-50DAE94B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9982-8E7C-F6F7-8B32-12AE2969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91CB-6DA8-2C13-870A-B9E7DDB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D379-488A-05E5-06EB-664576B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2F5C-1210-3C8F-6F49-80660A64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52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568E-0584-17F3-9C90-D07AB6A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B4617-2CD4-62A0-C717-7788749B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6C8E-47A8-BCC0-0ED8-EFB16A2F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C9E9-0EBC-9A03-AFBA-475CD21D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1D7E-ACA7-CF79-2F2B-38F67E0C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C7DD-4FA9-2BED-1ED8-AA3DD24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0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AAB7-1FC8-C3D5-3AD0-FED730B6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316F-EB8D-F1F5-8690-0898A56E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47C5-8674-80EF-B03C-A8A3E0D1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27CD-3F67-3688-C0E3-D7C36D69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400B-E173-267B-3F0B-BE0CEDAB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4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467705-AE38-9C76-21AF-9C1EAF76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Verifying wallets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BD6E46-4003-BE6D-69A9-409E1F7B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/>
              <a:t>Devcon 2024 Bangkok</a:t>
            </a:r>
          </a:p>
        </p:txBody>
      </p:sp>
    </p:spTree>
    <p:extLst>
      <p:ext uri="{BB962C8B-B14F-4D97-AF65-F5344CB8AC3E}">
        <p14:creationId xmlns:p14="http://schemas.microsoft.com/office/powerpoint/2010/main" val="158191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8F92-9902-D0AE-123F-1A7E9AF2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93F-EA9B-DE39-D9C7-27C07A80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799D-36FE-B56F-E027-A9FEB0BBE012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03C54-17D0-6BDA-4005-B683D300797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86D1-F356-35E7-064C-1443D957D08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415C6-59B7-92D1-FEF7-98711B29EE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0078B-8FB0-78DA-2D9B-EF6F42C3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048F0E-A6FD-BF33-9B53-8789C6D3056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0C713-8EC3-D016-062C-473D4B28EB0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16A12-0222-802C-CE11-3730811C2E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088D-FC89-B9E4-B8DD-92D387AAC85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22B11-AAC2-AD81-AE18-875B31ECAC2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6B9FBF-B22F-818F-CF9E-0849EF99596B}"/>
              </a:ext>
            </a:extLst>
          </p:cNvPr>
          <p:cNvCxnSpPr>
            <a:endCxn id="47" idx="0"/>
          </p:cNvCxnSpPr>
          <p:nvPr/>
        </p:nvCxnSpPr>
        <p:spPr>
          <a:xfrm>
            <a:off x="8405618" y="2312160"/>
            <a:ext cx="0" cy="827522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382564-8618-A2C9-5D13-B057AC4C68EB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3AD593A2-3C2A-821E-2DB6-A54F28255E50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FC39004-A8A0-7967-0A54-C96E2AEB7725}"/>
              </a:ext>
            </a:extLst>
          </p:cNvPr>
          <p:cNvSpPr/>
          <p:nvPr/>
        </p:nvSpPr>
        <p:spPr>
          <a:xfrm>
            <a:off x="3808250" y="3672348"/>
            <a:ext cx="5309419" cy="840658"/>
          </a:xfrm>
          <a:custGeom>
            <a:avLst/>
            <a:gdLst>
              <a:gd name="connsiteX0" fmla="*/ 1430594 w 5309419"/>
              <a:gd name="connsiteY0" fmla="*/ 0 h 840658"/>
              <a:gd name="connsiteX1" fmla="*/ 0 w 5309419"/>
              <a:gd name="connsiteY1" fmla="*/ 840658 h 840658"/>
              <a:gd name="connsiteX2" fmla="*/ 5309419 w 5309419"/>
              <a:gd name="connsiteY2" fmla="*/ 84065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19" h="840658">
                <a:moveTo>
                  <a:pt x="1430594" y="0"/>
                </a:moveTo>
                <a:lnTo>
                  <a:pt x="0" y="840658"/>
                </a:lnTo>
                <a:lnTo>
                  <a:pt x="5309419" y="84065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622F800-C22D-A4DF-926C-6E5547871DE1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Transactions</a:t>
            </a:r>
            <a:r>
              <a:rPr lang="en-CH" sz="1600" b="1" dirty="0"/>
              <a:t> Merkle-Patricia Trie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ADFC047-C5C9-415B-E875-020C0B7586BF}"/>
              </a:ext>
            </a:extLst>
          </p:cNvPr>
          <p:cNvSpPr/>
          <p:nvPr/>
        </p:nvSpPr>
        <p:spPr>
          <a:xfrm>
            <a:off x="4530921" y="3672348"/>
            <a:ext cx="4586748" cy="840658"/>
          </a:xfrm>
          <a:custGeom>
            <a:avLst/>
            <a:gdLst>
              <a:gd name="connsiteX0" fmla="*/ 3156155 w 4586748"/>
              <a:gd name="connsiteY0" fmla="*/ 0 h 840658"/>
              <a:gd name="connsiteX1" fmla="*/ 0 w 4586748"/>
              <a:gd name="connsiteY1" fmla="*/ 840658 h 840658"/>
              <a:gd name="connsiteX2" fmla="*/ 4586748 w 4586748"/>
              <a:gd name="connsiteY2" fmla="*/ 840658 h 840658"/>
              <a:gd name="connsiteX3" fmla="*/ 4586748 w 4586748"/>
              <a:gd name="connsiteY3" fmla="*/ 14749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48" h="840658">
                <a:moveTo>
                  <a:pt x="3156155" y="0"/>
                </a:moveTo>
                <a:lnTo>
                  <a:pt x="0" y="840658"/>
                </a:lnTo>
                <a:lnTo>
                  <a:pt x="4586748" y="840658"/>
                </a:lnTo>
                <a:lnTo>
                  <a:pt x="4586748" y="14749"/>
                </a:lnTo>
              </a:path>
            </a:pathLst>
          </a:custGeom>
          <a:gradFill>
            <a:gsLst>
              <a:gs pos="20000">
                <a:schemeClr val="accent2">
                  <a:lumMod val="70000"/>
                  <a:lumOff val="3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B1DB8-AC90-74D1-775A-7C685BE26EAB}"/>
              </a:ext>
            </a:extLst>
          </p:cNvPr>
          <p:cNvSpPr/>
          <p:nvPr/>
        </p:nvSpPr>
        <p:spPr>
          <a:xfrm>
            <a:off x="7688251" y="3139682"/>
            <a:ext cx="1434734" cy="539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tx_hash</a:t>
            </a:r>
            <a:endParaRPr lang="en-CH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59EAEF5-657F-6F45-911E-350BDCBA18A4}"/>
              </a:ext>
            </a:extLst>
          </p:cNvPr>
          <p:cNvSpPr/>
          <p:nvPr/>
        </p:nvSpPr>
        <p:spPr>
          <a:xfrm>
            <a:off x="4530921" y="5058697"/>
            <a:ext cx="4616245" cy="545690"/>
          </a:xfrm>
          <a:custGeom>
            <a:avLst/>
            <a:gdLst>
              <a:gd name="connsiteX0" fmla="*/ 0 w 4616245"/>
              <a:gd name="connsiteY0" fmla="*/ 0 h 545690"/>
              <a:gd name="connsiteX1" fmla="*/ 3156155 w 4616245"/>
              <a:gd name="connsiteY1" fmla="*/ 545690 h 545690"/>
              <a:gd name="connsiteX2" fmla="*/ 4616245 w 4616245"/>
              <a:gd name="connsiteY2" fmla="*/ 545690 h 545690"/>
              <a:gd name="connsiteX3" fmla="*/ 3170903 w 4616245"/>
              <a:gd name="connsiteY3" fmla="*/ 14748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5" h="545690">
                <a:moveTo>
                  <a:pt x="0" y="0"/>
                </a:moveTo>
                <a:lnTo>
                  <a:pt x="3156155" y="545690"/>
                </a:lnTo>
                <a:lnTo>
                  <a:pt x="4616245" y="545690"/>
                </a:lnTo>
                <a:lnTo>
                  <a:pt x="3170903" y="14748"/>
                </a:lnTo>
              </a:path>
            </a:pathLst>
          </a:custGeom>
          <a:gradFill>
            <a:gsLst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A1ACB7-0089-9741-D618-200B8FE96611}"/>
              </a:ext>
            </a:extLst>
          </p:cNvPr>
          <p:cNvCxnSpPr>
            <a:stCxn id="34" idx="0"/>
            <a:endCxn id="12" idx="2"/>
          </p:cNvCxnSpPr>
          <p:nvPr/>
        </p:nvCxnSpPr>
        <p:spPr>
          <a:xfrm flipH="1" flipV="1">
            <a:off x="8408918" y="5053813"/>
            <a:ext cx="3299" cy="54248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513F1D-24DF-1FED-D481-1A4A7C72FA9E}"/>
              </a:ext>
            </a:extLst>
          </p:cNvPr>
          <p:cNvSpPr/>
          <p:nvPr/>
        </p:nvSpPr>
        <p:spPr>
          <a:xfrm>
            <a:off x="7694850" y="5596293"/>
            <a:ext cx="1434734" cy="539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sig_hash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C562-6EC1-FCEE-038F-DEB797C468E8}"/>
              </a:ext>
            </a:extLst>
          </p:cNvPr>
          <p:cNvSpPr/>
          <p:nvPr/>
        </p:nvSpPr>
        <p:spPr>
          <a:xfrm>
            <a:off x="5235819" y="4514509"/>
            <a:ext cx="2463546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data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BD540-F9E9-EBCB-AAE5-F4FF6BC831B2}"/>
              </a:ext>
            </a:extLst>
          </p:cNvPr>
          <p:cNvSpPr/>
          <p:nvPr/>
        </p:nvSpPr>
        <p:spPr>
          <a:xfrm>
            <a:off x="4522504" y="4514509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2263F-AC23-8891-B786-9DB70B413AD4}"/>
              </a:ext>
            </a:extLst>
          </p:cNvPr>
          <p:cNvSpPr/>
          <p:nvPr/>
        </p:nvSpPr>
        <p:spPr>
          <a:xfrm>
            <a:off x="7694850" y="4514509"/>
            <a:ext cx="1428135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Signature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F336A2-52B1-9C04-D7F8-89D34FB5B769}"/>
              </a:ext>
            </a:extLst>
          </p:cNvPr>
          <p:cNvSpPr/>
          <p:nvPr/>
        </p:nvSpPr>
        <p:spPr>
          <a:xfrm>
            <a:off x="3816430" y="4514509"/>
            <a:ext cx="71001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10AC8F-3B2F-A780-08DA-8056DDBBD490}"/>
              </a:ext>
            </a:extLst>
          </p:cNvPr>
          <p:cNvSpPr/>
          <p:nvPr/>
        </p:nvSpPr>
        <p:spPr>
          <a:xfrm>
            <a:off x="9815119" y="5053813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 address</a:t>
            </a:r>
            <a:endParaRPr lang="en-CH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F46302-899F-3AB6-CD40-FD35A420D953}"/>
              </a:ext>
            </a:extLst>
          </p:cNvPr>
          <p:cNvCxnSpPr/>
          <p:nvPr/>
        </p:nvCxnSpPr>
        <p:spPr>
          <a:xfrm>
            <a:off x="9147166" y="4760513"/>
            <a:ext cx="667953" cy="2933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381CAD-1339-99D0-40A7-7F0151ADCBEF}"/>
              </a:ext>
            </a:extLst>
          </p:cNvPr>
          <p:cNvCxnSpPr>
            <a:stCxn id="34" idx="3"/>
          </p:cNvCxnSpPr>
          <p:nvPr/>
        </p:nvCxnSpPr>
        <p:spPr>
          <a:xfrm flipV="1">
            <a:off x="9129584" y="5591409"/>
            <a:ext cx="682301" cy="27453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1D8EC6A-4BEF-874F-ADB5-63B67DF9D171}"/>
              </a:ext>
            </a:extLst>
          </p:cNvPr>
          <p:cNvSpPr txBox="1"/>
          <p:nvPr/>
        </p:nvSpPr>
        <p:spPr>
          <a:xfrm>
            <a:off x="9162402" y="323299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(no on-chain commitment)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5FB7B1-0B7B-3944-F225-12DEA2586D7A}"/>
              </a:ext>
            </a:extLst>
          </p:cNvPr>
          <p:cNvCxnSpPr/>
          <p:nvPr/>
        </p:nvCxnSpPr>
        <p:spPr>
          <a:xfrm>
            <a:off x="6462432" y="6442277"/>
            <a:ext cx="334945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088C47-5B50-063E-1037-B52513C81D8B}"/>
              </a:ext>
            </a:extLst>
          </p:cNvPr>
          <p:cNvCxnSpPr>
            <a:stCxn id="11" idx="2"/>
          </p:cNvCxnSpPr>
          <p:nvPr/>
        </p:nvCxnSpPr>
        <p:spPr>
          <a:xfrm>
            <a:off x="6467592" y="5053813"/>
            <a:ext cx="0" cy="138685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3E77FD-2272-5EB4-EE8D-64B005C0CA47}"/>
              </a:ext>
            </a:extLst>
          </p:cNvPr>
          <p:cNvSpPr/>
          <p:nvPr/>
        </p:nvSpPr>
        <p:spPr>
          <a:xfrm>
            <a:off x="9815119" y="6171010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1C733-2156-3819-E855-38BA7D1CE8A2}"/>
              </a:ext>
            </a:extLst>
          </p:cNvPr>
          <p:cNvSpPr txBox="1"/>
          <p:nvPr/>
        </p:nvSpPr>
        <p:spPr>
          <a:xfrm>
            <a:off x="5321049" y="6102201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Nonce</a:t>
            </a:r>
          </a:p>
          <a:p>
            <a:pPr algn="ctr"/>
            <a:r>
              <a:rPr lang="en-CH" dirty="0"/>
              <a:t>(create tx)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B09315-BC91-08BC-3F58-3C041004965A}"/>
              </a:ext>
            </a:extLst>
          </p:cNvPr>
          <p:cNvCxnSpPr>
            <a:stCxn id="85" idx="2"/>
            <a:endCxn id="102" idx="0"/>
          </p:cNvCxnSpPr>
          <p:nvPr/>
        </p:nvCxnSpPr>
        <p:spPr>
          <a:xfrm>
            <a:off x="10532486" y="5593118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8D22E-6FCE-4665-0A25-C102FF259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C40-AE6B-BB47-79E0-EB5B3D1F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859DA-D283-CE74-90F7-24132A6DD60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36F6B-2BAF-C384-0772-104C76B4B1F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4F5E9-04DE-D79F-C24E-9179EC2DEC0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0475F-AEE5-83A4-E072-8D412DF424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E23ABA-B7FD-794E-ABD9-48A21232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881BE6-705C-F2C2-8E0D-0E527EB8635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FAE58-E47D-B98E-2721-6D1CD11CF9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79A3-C28C-ECC0-A6B3-71284CBEF48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7D969-3B6E-A349-95D1-F8AF84E4A4A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D4902-A672-A724-EFDE-930B579E21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F1351-1CFB-0107-AA6D-D84AD5DBE33F}"/>
              </a:ext>
            </a:extLst>
          </p:cNvPr>
          <p:cNvSpPr/>
          <p:nvPr/>
        </p:nvSpPr>
        <p:spPr>
          <a:xfrm>
            <a:off x="4522504" y="485049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5A411-7E04-E190-FC05-A86860A458EC}"/>
              </a:ext>
            </a:extLst>
          </p:cNvPr>
          <p:cNvSpPr/>
          <p:nvPr/>
        </p:nvSpPr>
        <p:spPr>
          <a:xfrm>
            <a:off x="3816430" y="485049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C8378B-9223-1B4C-81E9-F8D246BEE563}"/>
              </a:ext>
            </a:extLst>
          </p:cNvPr>
          <p:cNvSpPr/>
          <p:nvPr/>
        </p:nvSpPr>
        <p:spPr>
          <a:xfrm>
            <a:off x="5235819" y="4850490"/>
            <a:ext cx="860181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C7968-67F9-DBCE-F185-47C6D8521CC9}"/>
              </a:ext>
            </a:extLst>
          </p:cNvPr>
          <p:cNvSpPr/>
          <p:nvPr/>
        </p:nvSpPr>
        <p:spPr>
          <a:xfrm>
            <a:off x="6100785" y="485049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6D793-7D56-CB7C-2876-BC5051EB6C2B}"/>
              </a:ext>
            </a:extLst>
          </p:cNvPr>
          <p:cNvSpPr/>
          <p:nvPr/>
        </p:nvSpPr>
        <p:spPr>
          <a:xfrm>
            <a:off x="7698926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50BC1-99EF-63B6-3047-DDC48BE2E42D}"/>
              </a:ext>
            </a:extLst>
          </p:cNvPr>
          <p:cNvSpPr/>
          <p:nvPr/>
        </p:nvSpPr>
        <p:spPr>
          <a:xfrm>
            <a:off x="9127061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35DAA5-912E-F0AB-BC49-9D20D1585E03}"/>
              </a:ext>
            </a:extLst>
          </p:cNvPr>
          <p:cNvSpPr/>
          <p:nvPr/>
        </p:nvSpPr>
        <p:spPr>
          <a:xfrm>
            <a:off x="4522504" y="4214823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79676-09C7-E4B2-2D1C-1C3AC8B0BF9B}"/>
              </a:ext>
            </a:extLst>
          </p:cNvPr>
          <p:cNvSpPr/>
          <p:nvPr/>
        </p:nvSpPr>
        <p:spPr>
          <a:xfrm>
            <a:off x="3816430" y="4214823"/>
            <a:ext cx="710015" cy="539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B47D2-1AA9-7F53-1FC0-A407904C60D5}"/>
              </a:ext>
            </a:extLst>
          </p:cNvPr>
          <p:cNvSpPr/>
          <p:nvPr/>
        </p:nvSpPr>
        <p:spPr>
          <a:xfrm>
            <a:off x="5235819" y="4214823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FB6D7-E5D8-88E5-73A1-3C1E1F8B7616}"/>
              </a:ext>
            </a:extLst>
          </p:cNvPr>
          <p:cNvSpPr/>
          <p:nvPr/>
        </p:nvSpPr>
        <p:spPr>
          <a:xfrm>
            <a:off x="6100785" y="4214823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48C6B-7034-C7D5-1919-C4162170A554}"/>
              </a:ext>
            </a:extLst>
          </p:cNvPr>
          <p:cNvSpPr/>
          <p:nvPr/>
        </p:nvSpPr>
        <p:spPr>
          <a:xfrm>
            <a:off x="7698926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</a:t>
            </a:r>
            <a:r>
              <a:rPr lang="en-GB" dirty="0"/>
              <a:t>B</a:t>
            </a:r>
            <a:r>
              <a:rPr lang="en-CH" dirty="0"/>
              <a:t>loom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968816-F064-B6A6-E971-767D95D0BF96}"/>
              </a:ext>
            </a:extLst>
          </p:cNvPr>
          <p:cNvSpPr/>
          <p:nvPr/>
        </p:nvSpPr>
        <p:spPr>
          <a:xfrm>
            <a:off x="9127061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129B66-8129-FD20-560D-FE9A382A1677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400B3168-75FC-959F-649C-6D706935A82B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06ABB2-04AC-8B61-CA62-1D3C337F959A}"/>
              </a:ext>
            </a:extLst>
          </p:cNvPr>
          <p:cNvSpPr/>
          <p:nvPr/>
        </p:nvSpPr>
        <p:spPr>
          <a:xfrm>
            <a:off x="6096000" y="5965270"/>
            <a:ext cx="1598850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Gas used</a:t>
            </a:r>
            <a:endParaRPr lang="en-CH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3CDA8CE-99AF-1771-D050-279742FEB855}"/>
              </a:ext>
            </a:extLst>
          </p:cNvPr>
          <p:cNvSpPr/>
          <p:nvPr/>
        </p:nvSpPr>
        <p:spPr>
          <a:xfrm>
            <a:off x="3819832" y="3716058"/>
            <a:ext cx="6740013" cy="498766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  <a:gd name="connsiteX0" fmla="*/ 1091381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  <a:gd name="connsiteX0" fmla="*/ 766917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24787">
                <a:moveTo>
                  <a:pt x="766917" y="0"/>
                </a:moveTo>
                <a:lnTo>
                  <a:pt x="0" y="824787"/>
                </a:lnTo>
                <a:lnTo>
                  <a:pt x="6740013" y="824787"/>
                </a:lnTo>
              </a:path>
            </a:pathLst>
          </a:custGeom>
          <a:gradFill>
            <a:gsLst>
              <a:gs pos="20000">
                <a:schemeClr val="bg1">
                  <a:lumMod val="7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3788AC1-0C04-F031-A085-56E98BDE6741}"/>
              </a:ext>
            </a:extLst>
          </p:cNvPr>
          <p:cNvSpPr/>
          <p:nvPr/>
        </p:nvSpPr>
        <p:spPr>
          <a:xfrm>
            <a:off x="3819832" y="3657600"/>
            <a:ext cx="6740013" cy="1192890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3BF9474-FF8E-639E-C8DF-B216EE626C20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0B846C-7DAD-7B5C-1BC3-57500527E931}"/>
              </a:ext>
            </a:extLst>
          </p:cNvPr>
          <p:cNvCxnSpPr/>
          <p:nvPr/>
        </p:nvCxnSpPr>
        <p:spPr>
          <a:xfrm>
            <a:off x="6889635" y="5389794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CA6C70B-A265-ABC4-4C33-4788AD6895F4}"/>
              </a:ext>
            </a:extLst>
          </p:cNvPr>
          <p:cNvSpPr txBox="1"/>
          <p:nvPr/>
        </p:nvSpPr>
        <p:spPr>
          <a:xfrm>
            <a:off x="10709110" y="4299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 - 1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7F77EA-5DAB-D01B-118C-E4CA7F7AB6DD}"/>
              </a:ext>
            </a:extLst>
          </p:cNvPr>
          <p:cNvSpPr txBox="1"/>
          <p:nvPr/>
        </p:nvSpPr>
        <p:spPr>
          <a:xfrm>
            <a:off x="10856586" y="4935476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3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845B-7283-F53A-AAF1-A356F524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35E-DA6C-DF40-2E5E-835004A5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358AF-E96F-9749-EA66-BC811F3D151F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70B74-3FEB-021D-7F7F-6B6325F39B4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F222C-CAA2-C457-AF94-5EE63D42C3A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45CF-6FE7-C48D-1884-A9529AAE023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8484E-F73D-5BDD-89EC-E4ADC8BF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54678D-BA95-C3D2-B955-0264301738D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74E34-F587-7F34-3E6F-0FA70228E1C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0E685-8CF2-EAE4-2315-EA897069E67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DC5F8-5F80-9B2F-EA8B-7F2CE520582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C2973-6FC0-BAF3-F4C4-94EEA54DE87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867A0-E166-BAFF-9800-EE0E2E504F22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FC6C89-189D-24B3-F9E2-23156EE2F6BF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7AFD6F-53D2-469A-9FC9-ED1C77362A3E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6DAC3B-56DC-1C49-01C7-8DE6735942AE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C98C6B-2C44-E61F-0391-692D97F3D809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70F70-A038-4E4A-E083-E0B2191D12B3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B314B-DDB8-FB84-5495-6C6BF823CA85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55072-1E71-D257-F938-E1370A8CFAD4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82E206-22E8-A5CC-7CC1-EEDCA8EDF97E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1E88D8-39C7-DDA2-8358-E013DB8E7E9D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6B8C1A-98DE-F73E-FFF9-3223D87E6D0B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3B0726-9C06-9B89-2B75-4ADCAE2D8CB7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AE36E0-FFBA-5D63-6DB1-696366AA9733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5C766-5B1C-EB0D-5D24-856E23122445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F08EAE-5810-9313-C608-14C64BB6CA80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C241471-E7D0-8F7A-B7BB-533DC50EEA9A}"/>
              </a:ext>
            </a:extLst>
          </p:cNvPr>
          <p:cNvSpPr/>
          <p:nvPr/>
        </p:nvSpPr>
        <p:spPr>
          <a:xfrm>
            <a:off x="6681455" y="2663225"/>
            <a:ext cx="4379835" cy="903084"/>
          </a:xfrm>
          <a:prstGeom prst="cloudCallout">
            <a:avLst>
              <a:gd name="adj1" fmla="val -63767"/>
              <a:gd name="adj2" fmla="val -16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CREATE contract address requires </a:t>
            </a:r>
            <a:r>
              <a:rPr lang="en-CH" i="1" dirty="0"/>
              <a:t>from</a:t>
            </a:r>
            <a:r>
              <a:rPr lang="en-CH" dirty="0"/>
              <a:t> address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A1516AC0-C962-186D-AE41-85793B0BD988}"/>
              </a:ext>
            </a:extLst>
          </p:cNvPr>
          <p:cNvSpPr/>
          <p:nvPr/>
        </p:nvSpPr>
        <p:spPr>
          <a:xfrm>
            <a:off x="7468116" y="3968869"/>
            <a:ext cx="1371600" cy="1026865"/>
          </a:xfrm>
          <a:prstGeom prst="cloudCallout">
            <a:avLst>
              <a:gd name="adj1" fmla="val -85058"/>
              <a:gd name="adj2" fmla="val -36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4ABD7CFC-F2A5-8324-91A7-0E64EAE1DAE8}"/>
              </a:ext>
            </a:extLst>
          </p:cNvPr>
          <p:cNvSpPr/>
          <p:nvPr/>
        </p:nvSpPr>
        <p:spPr>
          <a:xfrm>
            <a:off x="6062577" y="5679012"/>
            <a:ext cx="4316521" cy="903084"/>
          </a:xfrm>
          <a:prstGeom prst="cloudCallout">
            <a:avLst>
              <a:gd name="adj1" fmla="val -55567"/>
              <a:gd name="adj2" fmla="val -408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data required incl logs</a:t>
            </a:r>
          </a:p>
          <a:p>
            <a:pPr algn="ctr"/>
            <a:r>
              <a:rPr lang="en-CH" dirty="0"/>
              <a:t>Prior receipt needed</a:t>
            </a:r>
          </a:p>
        </p:txBody>
      </p: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7E4652D4-D6A6-1BA9-6092-F44FC1AEE66E}"/>
              </a:ext>
            </a:extLst>
          </p:cNvPr>
          <p:cNvSpPr/>
          <p:nvPr/>
        </p:nvSpPr>
        <p:spPr>
          <a:xfrm>
            <a:off x="7468116" y="3973246"/>
            <a:ext cx="1371600" cy="1026865"/>
          </a:xfrm>
          <a:prstGeom prst="cloudCallout">
            <a:avLst>
              <a:gd name="adj1" fmla="val -91509"/>
              <a:gd name="adj2" fmla="val 277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C7BEC-91FC-4B47-04AA-B861D482B115}"/>
              </a:ext>
            </a:extLst>
          </p:cNvPr>
          <p:cNvSpPr txBox="1"/>
          <p:nvPr/>
        </p:nvSpPr>
        <p:spPr>
          <a:xfrm>
            <a:off x="7776601" y="42312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✅</a:t>
            </a:r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B083C62E-95B7-AFB6-2BF2-8C70BBE2E8A6}"/>
              </a:ext>
            </a:extLst>
          </p:cNvPr>
          <p:cNvSpPr/>
          <p:nvPr/>
        </p:nvSpPr>
        <p:spPr>
          <a:xfrm>
            <a:off x="6848090" y="1231219"/>
            <a:ext cx="3387292" cy="903084"/>
          </a:xfrm>
          <a:prstGeom prst="cloudCallout">
            <a:avLst>
              <a:gd name="adj1" fmla="val -57959"/>
              <a:gd name="adj2" fmla="val 57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tx data required</a:t>
            </a:r>
          </a:p>
          <a:p>
            <a:pPr algn="ctr"/>
            <a:r>
              <a:rPr lang="en-CH" dirty="0"/>
              <a:t>Expensive ecrecover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7373F63-017D-D3C7-A2E4-47216ACD7502}"/>
              </a:ext>
            </a:extLst>
          </p:cNvPr>
          <p:cNvSpPr/>
          <p:nvPr/>
        </p:nvSpPr>
        <p:spPr>
          <a:xfrm>
            <a:off x="8568814" y="4737804"/>
            <a:ext cx="3592272" cy="8562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dirty="0"/>
              <a:t>Tx type inconsistencies</a:t>
            </a:r>
          </a:p>
          <a:p>
            <a:pPr algn="ctr"/>
            <a:r>
              <a:rPr lang="en-CH" dirty="0"/>
              <a:t>Inefficient hashes</a:t>
            </a:r>
          </a:p>
        </p:txBody>
      </p:sp>
    </p:spTree>
    <p:extLst>
      <p:ext uri="{BB962C8B-B14F-4D97-AF65-F5344CB8AC3E}">
        <p14:creationId xmlns:p14="http://schemas.microsoft.com/office/powerpoint/2010/main" val="218418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757C-DF11-92C4-FE69-B09EF383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08C3-123F-2527-C9C1-4BA051A7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E869F-058A-FFB3-275D-A55736C1E24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2AADF-AF1B-28F2-3553-882F669D9E11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436310-5AD3-387B-657F-1B9DB3FE8D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7C8F4-F39C-63DE-CA0D-9085E696F9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8EFB1-9C18-0D64-EFA5-0FC893BE439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77228-6AEB-DC90-949A-DF740FF5B58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E0C456-E9EB-A645-829D-C787C431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2ECAAB-3E17-CE84-4F65-428607081E5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6C1FCA-3A0C-BD03-34A9-53D921CF170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86ED4-103B-969A-7570-AE47361BA3D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0B6CC-671C-7C75-3613-05FE880E95C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99BDE-52A6-00C7-DB07-13FA7109157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8AC83-7A1B-BCEC-8CBF-17661E9718C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FCEAB-0008-0804-6D60-956D51122CD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8AE76456-EB10-392A-8866-36D84C7B73E6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3B66A-F3A4-C1C7-1818-B5C8A1939F69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AB0A759A-A63A-264E-71F1-F4C285E1A14A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39E42-5C91-AC91-62DD-0ECEDACBBF63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5E93B195-B8EF-54F5-1903-54F2BFF59FE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F1CC6-610C-4E7C-7E9B-AAD6A9460C53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4969-8DC1-A968-7EB8-1928ECDDEF05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64106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929B-B524-704F-3EA2-96B06CEE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0EAD-520B-32D5-A6FD-D7DE52C1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FF4AB-9771-3AC1-3210-F7AC7F5C04B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96760-87C0-2817-ADEF-1968CA743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5663E-FD9D-C81D-A5F4-3BF347CA5F2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D4E73-0AFD-BA69-FC18-7525D67BEB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83323C-7E0B-0139-BF90-77EDE2BB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D47AAF-0FD8-9EAC-40A1-AC0837049A8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D272FC-84C3-A357-64F4-37CD479785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79FF5-B206-B6AA-5BD7-144A260FE8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D142C-74C6-6928-96A8-02470EAD5E5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ABF57-6E0A-7CEC-000A-1E11D650930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10032-935C-6933-2A75-2D8B1DBEAC21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F410E1-4027-218F-384E-78D7B275208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CE913-B82D-836A-5B01-4211C67AD4C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1AFFE-F3CC-3FE2-B13B-EE03D12A95BD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0525AB-7C74-E353-4808-4C45E64DCF1A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4D19-1073-FC88-1E6A-EDD5E125C70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32500B-6DCE-3A40-66C3-8574986A0778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35ED915-0F3C-CBAD-0ABB-10EC5F39FB4C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6F6A1C-B419-AB08-C829-E463E1F93075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6AC644-E920-43B3-C749-17EB7519C330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AD83A-5D71-050F-5847-BA9B37528EF1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046423-A1F2-B4F8-E350-D7AF8E56239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61068C-98DF-6B32-D212-BFEF5C51CD95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60B9D-73F3-AB3B-2626-630159F54715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5F2156-E1D8-499D-FC06-3370E59021F0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11B89-23D1-C96D-EF51-8028D8B89C3B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F234F-4CCA-094E-535B-EA59C98F4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66B4F9-F7FF-37D9-3FDB-B3A55233E6D5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B24014-6932-2D21-E31F-90C2FD6F8971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11033B-A79C-E5FA-2ACE-4B4884BBED30}"/>
              </a:ext>
            </a:extLst>
          </p:cNvPr>
          <p:cNvCxnSpPr/>
          <p:nvPr/>
        </p:nvCxnSpPr>
        <p:spPr>
          <a:xfrm>
            <a:off x="3185652" y="4707108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4B635B-D809-5994-8DE4-9937205C6E2E}"/>
              </a:ext>
            </a:extLst>
          </p:cNvPr>
          <p:cNvSpPr txBox="1"/>
          <p:nvPr/>
        </p:nvSpPr>
        <p:spPr>
          <a:xfrm>
            <a:off x="3928133" y="424544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eth_getLogs(address/topic)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D1D94B-DBA7-A9D1-8CAB-3682BB299D35}"/>
              </a:ext>
            </a:extLst>
          </p:cNvPr>
          <p:cNvCxnSpPr/>
          <p:nvPr/>
        </p:nvCxnSpPr>
        <p:spPr>
          <a:xfrm flipH="1">
            <a:off x="3185652" y="6044911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3D28B6-02A1-2DB6-F963-98C93C9A3CB1}"/>
              </a:ext>
            </a:extLst>
          </p:cNvPr>
          <p:cNvCxnSpPr/>
          <p:nvPr/>
        </p:nvCxnSpPr>
        <p:spPr>
          <a:xfrm flipH="1">
            <a:off x="3185652" y="5103133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loud 63">
            <a:extLst>
              <a:ext uri="{FF2B5EF4-FFF2-40B4-BE49-F238E27FC236}">
                <a16:creationId xmlns:a16="http://schemas.microsoft.com/office/drawing/2014/main" id="{4D4C6D20-AC49-5588-DC41-96EC5630358C}"/>
              </a:ext>
            </a:extLst>
          </p:cNvPr>
          <p:cNvSpPr/>
          <p:nvPr/>
        </p:nvSpPr>
        <p:spPr>
          <a:xfrm>
            <a:off x="8463115" y="449277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2622E641-A8D0-6E27-13A2-4D763CE07EEC}"/>
              </a:ext>
            </a:extLst>
          </p:cNvPr>
          <p:cNvSpPr/>
          <p:nvPr/>
        </p:nvSpPr>
        <p:spPr>
          <a:xfrm>
            <a:off x="4141699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1</a:t>
            </a:r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F0ED1156-9D49-16F1-501F-EA4956E7FD5F}"/>
              </a:ext>
            </a:extLst>
          </p:cNvPr>
          <p:cNvSpPr/>
          <p:nvPr/>
        </p:nvSpPr>
        <p:spPr>
          <a:xfrm>
            <a:off x="5401131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2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903B0F18-ADCB-594A-B37B-59713E056CD6}"/>
              </a:ext>
            </a:extLst>
          </p:cNvPr>
          <p:cNvSpPr/>
          <p:nvPr/>
        </p:nvSpPr>
        <p:spPr>
          <a:xfrm>
            <a:off x="6660458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F4A92A-0741-1D95-DB42-80EFE32544B2}"/>
              </a:ext>
            </a:extLst>
          </p:cNvPr>
          <p:cNvCxnSpPr/>
          <p:nvPr/>
        </p:nvCxnSpPr>
        <p:spPr>
          <a:xfrm>
            <a:off x="3185652" y="5610871"/>
            <a:ext cx="53260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2DA751-D804-B04E-38E2-93AA115A49BA}"/>
              </a:ext>
            </a:extLst>
          </p:cNvPr>
          <p:cNvSpPr txBox="1"/>
          <p:nvPr/>
        </p:nvSpPr>
        <p:spPr>
          <a:xfrm>
            <a:off x="3728886" y="5610871"/>
            <a:ext cx="446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Fetch corersponding tx / receipt</a:t>
            </a:r>
          </a:p>
        </p:txBody>
      </p:sp>
    </p:spTree>
    <p:extLst>
      <p:ext uri="{BB962C8B-B14F-4D97-AF65-F5344CB8AC3E}">
        <p14:creationId xmlns:p14="http://schemas.microsoft.com/office/powerpoint/2010/main" val="404957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0B1D-C406-B493-8A33-87A7DBF4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724B-36A3-CA92-3FF3-94D9209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 (withholding mitigation)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10331-DBF4-B0BC-45B1-F7FFE91EB0E7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D4BA5-3664-66A0-E665-C2A2ECB9133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94323-0B36-315D-9E78-AF03BA1F79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F2B60-BD82-E844-FD69-8D72B64E844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614E2C-65B3-B94A-178F-0EB2B003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F2457C-B19C-F0FD-5CCB-EA3BD5E170B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0B70B-4573-DD86-B344-9F701131225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CCC83-B41C-2122-92CD-C465A4501F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6041E-B7BD-4EF9-8C7C-B4FBD9B3E23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C1E5C-58C7-DB83-89BF-B16C77B8B74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257EB0-DE9B-92C7-0D6B-E474E469E02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2F531F-5583-EF31-DF76-365625E89AC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3AA1E3-F0A1-5D41-5164-115FFDB6CF7D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7639E4-7C5E-D759-C5A0-B8DDB710B58C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1D3714-91AB-677F-74D9-A406A588ACB9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0BDA41-D35E-C287-06B2-80064509DFDE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35A45D-34DD-094D-C696-66DC73D51F5C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3B66F76-F3EA-3C93-F1F7-6FC73217891F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27C77E-CD25-F36E-B99C-0E8D4838BF4F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E0486-35F7-3723-6C18-A995BDAFE8FA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D06AE7-3359-CD75-6535-C94FB3858CB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9ED250-851A-3EDB-178F-771C2C0211A9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663D10-FF02-8A05-E011-0210A32A00F1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648078-F1DA-5DF6-84B0-F23AE09A4916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B50162-B46A-1071-77E4-9D18D5E23EFC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8C6E6C-3114-ADE6-0F37-22ABB7CAD8B4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5C82AA-1E46-B56D-8451-8FCDC31EC210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BC24D4-117F-41E2-16C1-DDC132B5430B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9BA13-2160-EE3F-05FA-806686DCAA7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E85340-E058-9BA5-099C-7DA456F4C94D}"/>
              </a:ext>
            </a:extLst>
          </p:cNvPr>
          <p:cNvSpPr/>
          <p:nvPr/>
        </p:nvSpPr>
        <p:spPr>
          <a:xfrm>
            <a:off x="3816430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58512-AE90-4370-5E0D-6D9F19E0A7DA}"/>
              </a:ext>
            </a:extLst>
          </p:cNvPr>
          <p:cNvSpPr txBox="1"/>
          <p:nvPr/>
        </p:nvSpPr>
        <p:spPr>
          <a:xfrm>
            <a:off x="3816430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A80F0D-C4F9-1F68-F9E6-AC4206E4D298}"/>
              </a:ext>
            </a:extLst>
          </p:cNvPr>
          <p:cNvSpPr/>
          <p:nvPr/>
        </p:nvSpPr>
        <p:spPr>
          <a:xfrm>
            <a:off x="3816430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9188B3-9345-C685-4DEF-DA9B2507C4EC}"/>
              </a:ext>
            </a:extLst>
          </p:cNvPr>
          <p:cNvSpPr/>
          <p:nvPr/>
        </p:nvSpPr>
        <p:spPr>
          <a:xfrm>
            <a:off x="5991266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995013-D9A5-42E1-31DB-3D4DA021FD29}"/>
              </a:ext>
            </a:extLst>
          </p:cNvPr>
          <p:cNvSpPr txBox="1"/>
          <p:nvPr/>
        </p:nvSpPr>
        <p:spPr>
          <a:xfrm>
            <a:off x="5991266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4CC1E-11CC-3BDB-9FBE-E0D14DD72391}"/>
              </a:ext>
            </a:extLst>
          </p:cNvPr>
          <p:cNvSpPr/>
          <p:nvPr/>
        </p:nvSpPr>
        <p:spPr>
          <a:xfrm>
            <a:off x="5991266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3F0885-C60D-3C3B-137C-7C50F927BEEC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C8EA69-000C-A789-5DD2-6C7304E50E3E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62373-A8BF-5B91-BC35-12C531677E82}"/>
              </a:ext>
            </a:extLst>
          </p:cNvPr>
          <p:cNvCxnSpPr>
            <a:stCxn id="37" idx="1"/>
            <a:endCxn id="34" idx="3"/>
          </p:cNvCxnSpPr>
          <p:nvPr/>
        </p:nvCxnSpPr>
        <p:spPr>
          <a:xfrm flipH="1">
            <a:off x="5247309" y="506316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0CF05-C2C2-2FA7-B71D-9D8A700CC16A}"/>
              </a:ext>
            </a:extLst>
          </p:cNvPr>
          <p:cNvCxnSpPr/>
          <p:nvPr/>
        </p:nvCxnSpPr>
        <p:spPr>
          <a:xfrm flipH="1">
            <a:off x="7422146" y="5077913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loud Callout 59">
            <a:extLst>
              <a:ext uri="{FF2B5EF4-FFF2-40B4-BE49-F238E27FC236}">
                <a16:creationId xmlns:a16="http://schemas.microsoft.com/office/drawing/2014/main" id="{B3B2D2BC-9732-D138-D52D-BADD2B1DD05F}"/>
              </a:ext>
            </a:extLst>
          </p:cNvPr>
          <p:cNvSpPr/>
          <p:nvPr/>
        </p:nvSpPr>
        <p:spPr>
          <a:xfrm>
            <a:off x="10058399" y="4810857"/>
            <a:ext cx="2047577" cy="1026865"/>
          </a:xfrm>
          <a:prstGeom prst="cloudCallout">
            <a:avLst>
              <a:gd name="adj1" fmla="val -68502"/>
              <a:gd name="adj2" fmla="val -225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lots of false positives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0E03B4-A4C5-22F8-329D-F5A5BE4427C7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AD9531-C386-F98B-F109-34BE0C0DEFBB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A9F443-766E-E2FA-CC7C-53426899A1EE}"/>
              </a:ext>
            </a:extLst>
          </p:cNvPr>
          <p:cNvSpPr txBox="1"/>
          <p:nvPr/>
        </p:nvSpPr>
        <p:spPr>
          <a:xfrm>
            <a:off x="3727937" y="6268065"/>
            <a:ext cx="724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Get </a:t>
            </a:r>
            <a:r>
              <a:rPr lang="en-CH" b="1" i="1" dirty="0"/>
              <a:t>all</a:t>
            </a:r>
            <a:r>
              <a:rPr lang="en-CH" b="1" dirty="0"/>
              <a:t> block headers, check Bloom, get </a:t>
            </a:r>
            <a:r>
              <a:rPr lang="en-CH" b="1" i="1" dirty="0"/>
              <a:t>all</a:t>
            </a:r>
            <a:r>
              <a:rPr lang="en-CH" b="1" dirty="0"/>
              <a:t> transactions / receipts…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B86B9-7161-E269-30B9-2CC463CF57CD}"/>
              </a:ext>
            </a:extLst>
          </p:cNvPr>
          <p:cNvSpPr txBox="1"/>
          <p:nvPr/>
        </p:nvSpPr>
        <p:spPr>
          <a:xfrm>
            <a:off x="3314982" y="6231265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⚠️</a:t>
            </a:r>
          </a:p>
        </p:txBody>
      </p:sp>
    </p:spTree>
    <p:extLst>
      <p:ext uri="{BB962C8B-B14F-4D97-AF65-F5344CB8AC3E}">
        <p14:creationId xmlns:p14="http://schemas.microsoft.com/office/powerpoint/2010/main" val="395141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21B2A-463A-D26C-CAE3-AF76F86B2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9F5-9D17-A238-2324-5D193DCF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D0EF38-B64B-F690-8DDC-56E294579F08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4CE7D-C032-191A-83C4-D0DA263C5CA0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470FE-07A0-D841-EF5E-9C3C49286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C4882-0F61-603C-4D95-02C86BDC691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4A118-F678-9FE8-CAD6-06BFAC735ED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C05D2-239D-BDBC-7EA2-49D26833BDB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3B8B45-87B1-A4E2-8ED8-065D76E9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6DF209-B4D0-526C-7DB1-28D290786D4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8DD9D-D922-8D09-10A7-95E90D58616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40D87E-77E8-887F-43B0-1B31742D597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686B50-80B1-8B5D-7D54-85E5252D046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7F44E-4757-AFEF-ECBB-4517A471C8E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24276-76CE-D978-3173-7AEBED6AC96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533-BE99-F268-54AA-5017A7840CF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092EBDD5-8EDD-B107-92E0-5A968ED0566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75C24-81A0-CC5A-C694-C1CD809D9CF8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8CC804E-065D-8119-7194-E8E99E7E3820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73C44-E916-C809-1443-E4D069644405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C1885D53-A925-4217-B29A-323AB8B18FD7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1C21-A4D3-0901-80EB-615B5359D354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0AE77-7405-1EC3-4C0F-D43CEB093221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09F3F-A35B-B0E8-437A-ACC4FE04F3D4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7B57E5-3A9C-7D2E-4B18-52F082044E47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9E3C3120-1FA6-54D3-A5FC-9C916942B1A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14C1C3-64FE-4D62-A761-6DA80A506C45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EF6DA4-0E39-43F8-42FA-11FA3AEF8AF8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847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2A92-4B30-2C1D-7E8C-6A18A441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5DEE-F4A7-0F63-9BA9-564B9A3F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EIP-7708: ETH transfers emit a 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597B1-5D8E-F264-B0BA-B037A4FB386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BACCB-B2F6-BEFA-AEAB-29E5530439F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FFEA3-B333-F37D-B2AF-8196FE8986E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EBF79-07B2-6C05-33A9-3D2117EDD87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F5D016-7599-E3C8-40FE-258A7500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9095A-B8DB-D5EF-F459-140D0936457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B78DD-0073-8A5B-3ACA-F141BA52189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23C4-30E7-5628-D67D-E3B21877294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CDB8A-DDB7-F7E0-CC47-E3ED9E77808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85CF2D-143D-0A01-B84B-1DB1F3C04DC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0E84-074F-5E1F-43FD-E2D800E4A224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FE4C56-70D9-ECE5-F3E2-305A1A94A3C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8BF2A1-B749-E751-BB80-B2443059BF47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139FD2-DF36-108A-A361-09E8C62408B9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27A9A7-2EF3-3275-6D0A-78C2616EBCFE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ED9B39-35F2-3BCA-DCA0-DB8727775FC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B9EC23-8BBF-F294-8218-29CFE1D7ADE7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F6D8322-5E25-9745-12F6-12F0BC0F3C39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66F608-3165-7BD4-448E-CB4FD4C14A34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E883F-5E65-EAC4-BCF0-CC257BBEAF4C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4296B8-7750-D23E-7A4C-21267B09B3A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1A80AC-6B84-8853-A88B-70C9B870317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50865-E432-659E-DB4B-94A2406DD01F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49149B-DC0C-6039-5B4B-FEC9C309AD12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0159A0-694F-55A4-C875-8E014B234332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Fee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EEA93-1251-664D-5F77-C394942985F0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0B8910-C0FF-C8F1-893B-9576CD97487A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E52725-E639-C9BE-9255-5345455F6F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736BE0-0F40-BDFC-4CD2-B3EA8AC58BD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8F3-0D3A-2BC8-BEE9-E871E512D932}"/>
              </a:ext>
            </a:extLst>
          </p:cNvPr>
          <p:cNvSpPr txBox="1"/>
          <p:nvPr/>
        </p:nvSpPr>
        <p:spPr>
          <a:xfrm>
            <a:off x="3732118" y="4406570"/>
            <a:ext cx="3958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Transfer log</a:t>
            </a:r>
          </a:p>
          <a:p>
            <a:r>
              <a:rPr lang="en-CH" sz="2000" dirty="0"/>
              <a:t>Transaction start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CALL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SELFDESTRUCT</a:t>
            </a:r>
            <a:endParaRPr lang="en-CH" sz="2000" dirty="0"/>
          </a:p>
          <a:p>
            <a:endParaRPr lang="en-CH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38904-19C0-E8DD-FC17-A52318DC606D}"/>
              </a:ext>
            </a:extLst>
          </p:cNvPr>
          <p:cNvSpPr txBox="1"/>
          <p:nvPr/>
        </p:nvSpPr>
        <p:spPr>
          <a:xfrm>
            <a:off x="7913934" y="4406570"/>
            <a:ext cx="2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Fee log</a:t>
            </a:r>
          </a:p>
          <a:p>
            <a:r>
              <a:rPr lang="en-CH" sz="2000" dirty="0"/>
              <a:t>Transaction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CACA7-AFC9-A47D-FC94-0D37EE31AD6F}"/>
              </a:ext>
            </a:extLst>
          </p:cNvPr>
          <p:cNvSpPr txBox="1"/>
          <p:nvPr/>
        </p:nvSpPr>
        <p:spPr>
          <a:xfrm>
            <a:off x="3727937" y="6268065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ETH balance history is available (without local EVM)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734A6-1699-5191-1EE7-F56D9443A4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44066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E3BE-CEBF-3DEC-6D9A-54158C5B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0AC1-5D10-78B8-0E7D-FD5E95AC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EIP-7668: Remove bloom filters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E810A9-F3EA-E74E-07FA-174F49AEF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D2127-6A50-6867-8729-26C2F087375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B8069-7475-04DD-0CED-4BAB3FE3A21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20314-E0C8-55B4-F8F1-67790A82C05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582E51-6ED8-05AC-379D-3394237E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7C6F3E-C168-4CEE-0640-96226A0424B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16B0C-EDBF-8E4A-7446-C7343461CFC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88937-295E-F7F6-01C8-4D122D9E2D3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15539-5B20-884B-BA8D-5577424C6C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7098F-47D3-0E24-3478-55ED4FAE927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4E46-C23F-95F0-78FB-9156078542CE}"/>
              </a:ext>
            </a:extLst>
          </p:cNvPr>
          <p:cNvSpPr txBox="1"/>
          <p:nvPr/>
        </p:nvSpPr>
        <p:spPr>
          <a:xfrm>
            <a:off x="3727937" y="6268065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ETH transfer logs can be stored in saved disk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FE82-B011-BBDD-C37C-3DBC2AEF959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DBCE3-B062-3662-0AE3-4D7EDF99B2C4}"/>
              </a:ext>
            </a:extLst>
          </p:cNvPr>
          <p:cNvSpPr/>
          <p:nvPr/>
        </p:nvSpPr>
        <p:spPr>
          <a:xfrm>
            <a:off x="4522504" y="4221209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38AD1-5CF0-378D-A4CA-8B110665617A}"/>
              </a:ext>
            </a:extLst>
          </p:cNvPr>
          <p:cNvSpPr/>
          <p:nvPr/>
        </p:nvSpPr>
        <p:spPr>
          <a:xfrm>
            <a:off x="3816430" y="4221209"/>
            <a:ext cx="710015" cy="5393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004E9-B14B-EEC7-DCEB-0A6AC359199F}"/>
              </a:ext>
            </a:extLst>
          </p:cNvPr>
          <p:cNvSpPr/>
          <p:nvPr/>
        </p:nvSpPr>
        <p:spPr>
          <a:xfrm>
            <a:off x="5235819" y="4221209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91903-C67F-00B5-E711-FCD2876DBEB7}"/>
              </a:ext>
            </a:extLst>
          </p:cNvPr>
          <p:cNvSpPr/>
          <p:nvPr/>
        </p:nvSpPr>
        <p:spPr>
          <a:xfrm>
            <a:off x="6100785" y="4221209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E87467-4517-B1FA-CFB0-093233A33203}"/>
              </a:ext>
            </a:extLst>
          </p:cNvPr>
          <p:cNvSpPr/>
          <p:nvPr/>
        </p:nvSpPr>
        <p:spPr>
          <a:xfrm>
            <a:off x="7698926" y="4221209"/>
            <a:ext cx="142813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3FA200-9931-0E86-F0E9-FB4271002A10}"/>
              </a:ext>
            </a:extLst>
          </p:cNvPr>
          <p:cNvSpPr/>
          <p:nvPr/>
        </p:nvSpPr>
        <p:spPr>
          <a:xfrm>
            <a:off x="9127061" y="4221209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8F255D6-C0A3-8991-0F77-49BA5AD17911}"/>
              </a:ext>
            </a:extLst>
          </p:cNvPr>
          <p:cNvSpPr/>
          <p:nvPr/>
        </p:nvSpPr>
        <p:spPr>
          <a:xfrm>
            <a:off x="3819832" y="3657600"/>
            <a:ext cx="6740013" cy="563609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59DA99A8-DD17-196C-E10E-11E8E05322F6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E722B6F-7103-E848-AC95-37FE0FEC8AB1}"/>
              </a:ext>
            </a:extLst>
          </p:cNvPr>
          <p:cNvSpPr/>
          <p:nvPr/>
        </p:nvSpPr>
        <p:spPr>
          <a:xfrm flipH="1">
            <a:off x="7550330" y="3249609"/>
            <a:ext cx="895838" cy="774296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7DBB4-61B5-00FF-39C4-1DD242BAA149}"/>
              </a:ext>
            </a:extLst>
          </p:cNvPr>
          <p:cNvSpPr txBox="1"/>
          <p:nvPr/>
        </p:nvSpPr>
        <p:spPr>
          <a:xfrm>
            <a:off x="8068981" y="2541132"/>
            <a:ext cx="328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Bloom verification requires</a:t>
            </a:r>
          </a:p>
          <a:p>
            <a:r>
              <a:rPr lang="en-CH" sz="2000" b="1" dirty="0"/>
              <a:t>full</a:t>
            </a:r>
            <a:r>
              <a:rPr lang="en-CH" sz="2000" dirty="0"/>
              <a:t> receipt data (incl logs)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7AD8C4-C04E-2A7F-A571-08D2EE3062D0}"/>
              </a:ext>
            </a:extLst>
          </p:cNvPr>
          <p:cNvSpPr txBox="1"/>
          <p:nvPr/>
        </p:nvSpPr>
        <p:spPr>
          <a:xfrm>
            <a:off x="3732118" y="5195311"/>
            <a:ext cx="52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Remove Logs Bloom</a:t>
            </a:r>
          </a:p>
          <a:p>
            <a:r>
              <a:rPr lang="en-CH" sz="2000" dirty="0"/>
              <a:t>Saves 256 bytes per transaction</a:t>
            </a:r>
          </a:p>
        </p:txBody>
      </p:sp>
    </p:spTree>
    <p:extLst>
      <p:ext uri="{BB962C8B-B14F-4D97-AF65-F5344CB8AC3E}">
        <p14:creationId xmlns:p14="http://schemas.microsoft.com/office/powerpoint/2010/main" val="32264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B502-FB25-9EE2-1C7C-63154804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44BB-FA80-D7D9-4B9E-C58CBA0D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EIP-7792: Verifiable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0CD6A-9BE4-0438-89A9-54257A4A2EE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FE5BD-48B1-B1B0-C033-3A3D6961F3FE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69CD1-AA8A-0A83-9B8D-729B0858205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72901-40BB-D0C2-40F3-05D3A13F3C9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53E744-0E23-DC80-363F-4D91100E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AB416E-B81C-262A-83C7-7FDEDA9CEC7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87196-FDB5-440B-1BFE-961224630C3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A66B6-6A28-1C5A-A41D-975F84585D6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B7DF8-6BF5-F938-8E37-DA9E2D345565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B4DAE-6F92-DDB4-8934-FFEA15A9E1B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74F99-8307-63C3-3B55-A150E159830C}"/>
              </a:ext>
            </a:extLst>
          </p:cNvPr>
          <p:cNvSpPr txBox="1"/>
          <p:nvPr/>
        </p:nvSpPr>
        <p:spPr>
          <a:xfrm>
            <a:off x="3727937" y="6268065"/>
            <a:ext cx="557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Incomplete eth_getLogs responses can be detected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D2A75-0614-BFD3-7FCC-9376D1A2DD34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74C42F-C57D-D884-9688-E8BFB079F099}"/>
              </a:ext>
            </a:extLst>
          </p:cNvPr>
          <p:cNvSpPr/>
          <p:nvPr/>
        </p:nvSpPr>
        <p:spPr>
          <a:xfrm>
            <a:off x="3825900" y="4586686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CAD84F-B19E-B44D-EEFB-FB6FBCAD1AF0}"/>
              </a:ext>
            </a:extLst>
          </p:cNvPr>
          <p:cNvSpPr/>
          <p:nvPr/>
        </p:nvSpPr>
        <p:spPr>
          <a:xfrm>
            <a:off x="5477720" y="545656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 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BFE4B4-1081-8676-F05B-87AE37275865}"/>
              </a:ext>
            </a:extLst>
          </p:cNvPr>
          <p:cNvSpPr/>
          <p:nvPr/>
        </p:nvSpPr>
        <p:spPr>
          <a:xfrm>
            <a:off x="3825900" y="3722353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Meta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8A61A1-E4A4-865A-D729-6E56959D7E2B}"/>
              </a:ext>
            </a:extLst>
          </p:cNvPr>
          <p:cNvCxnSpPr>
            <a:stCxn id="64" idx="2"/>
            <a:endCxn id="62" idx="0"/>
          </p:cNvCxnSpPr>
          <p:nvPr/>
        </p:nvCxnSpPr>
        <p:spPr>
          <a:xfrm>
            <a:off x="4479754" y="4261657"/>
            <a:ext cx="0" cy="325029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D53177-6102-BD2F-961C-300A0094A601}"/>
              </a:ext>
            </a:extLst>
          </p:cNvPr>
          <p:cNvCxnSpPr/>
          <p:nvPr/>
        </p:nvCxnSpPr>
        <p:spPr>
          <a:xfrm>
            <a:off x="5133607" y="5125990"/>
            <a:ext cx="344113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C8C9D86-4DDE-FE73-FCDC-890B1E0C9345}"/>
              </a:ext>
            </a:extLst>
          </p:cNvPr>
          <p:cNvSpPr/>
          <p:nvPr/>
        </p:nvSpPr>
        <p:spPr>
          <a:xfrm>
            <a:off x="5481711" y="459084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Tx index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144B1C-C941-4AB4-4E3D-0A9F90F136D2}"/>
              </a:ext>
            </a:extLst>
          </p:cNvPr>
          <p:cNvSpPr/>
          <p:nvPr/>
        </p:nvSpPr>
        <p:spPr>
          <a:xfrm>
            <a:off x="3825899" y="2859407"/>
            <a:ext cx="295952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E3957A-CF20-7BF1-3E0A-490D93C274E5}"/>
              </a:ext>
            </a:extLst>
          </p:cNvPr>
          <p:cNvCxnSpPr>
            <a:endCxn id="64" idx="0"/>
          </p:cNvCxnSpPr>
          <p:nvPr/>
        </p:nvCxnSpPr>
        <p:spPr>
          <a:xfrm flipH="1">
            <a:off x="4479754" y="3398711"/>
            <a:ext cx="302731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68F08F-2738-AD08-F89E-2298107C8729}"/>
              </a:ext>
            </a:extLst>
          </p:cNvPr>
          <p:cNvCxnSpPr/>
          <p:nvPr/>
        </p:nvCxnSpPr>
        <p:spPr>
          <a:xfrm>
            <a:off x="5133607" y="4261657"/>
            <a:ext cx="344113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441B58F-D7E8-D9F3-133B-A5A324A30F86}"/>
              </a:ext>
            </a:extLst>
          </p:cNvPr>
          <p:cNvSpPr/>
          <p:nvPr/>
        </p:nvSpPr>
        <p:spPr>
          <a:xfrm>
            <a:off x="5477720" y="372512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892894-DDDE-2F36-E91B-FA25EBE1698D}"/>
              </a:ext>
            </a:extLst>
          </p:cNvPr>
          <p:cNvSpPr/>
          <p:nvPr/>
        </p:nvSpPr>
        <p:spPr>
          <a:xfrm>
            <a:off x="3825899" y="1993687"/>
            <a:ext cx="295952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Accumulator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FFF992-5277-79A0-D2E3-ADE2901EA550}"/>
              </a:ext>
            </a:extLst>
          </p:cNvPr>
          <p:cNvCxnSpPr>
            <a:stCxn id="72" idx="2"/>
            <a:endCxn id="68" idx="0"/>
          </p:cNvCxnSpPr>
          <p:nvPr/>
        </p:nvCxnSpPr>
        <p:spPr>
          <a:xfrm>
            <a:off x="5305663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4C87B6-6AA3-FA8F-6E6C-7A0A9C471918}"/>
              </a:ext>
            </a:extLst>
          </p:cNvPr>
          <p:cNvCxnSpPr>
            <a:endCxn id="71" idx="0"/>
          </p:cNvCxnSpPr>
          <p:nvPr/>
        </p:nvCxnSpPr>
        <p:spPr>
          <a:xfrm>
            <a:off x="5787461" y="3398711"/>
            <a:ext cx="344113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62892-C3C6-6424-4661-F2AB7C100B42}"/>
              </a:ext>
            </a:extLst>
          </p:cNvPr>
          <p:cNvSpPr/>
          <p:nvPr/>
        </p:nvSpPr>
        <p:spPr>
          <a:xfrm>
            <a:off x="3825900" y="5451021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Timestamp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F8879E-B810-439B-993B-E0EEF7AEBAB3}"/>
              </a:ext>
            </a:extLst>
          </p:cNvPr>
          <p:cNvCxnSpPr>
            <a:stCxn id="62" idx="2"/>
            <a:endCxn id="77" idx="0"/>
          </p:cNvCxnSpPr>
          <p:nvPr/>
        </p:nvCxnSpPr>
        <p:spPr>
          <a:xfrm>
            <a:off x="4479754" y="5125990"/>
            <a:ext cx="0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83CE25E-1196-AC8D-4152-192256374F63}"/>
              </a:ext>
            </a:extLst>
          </p:cNvPr>
          <p:cNvSpPr/>
          <p:nvPr/>
        </p:nvSpPr>
        <p:spPr>
          <a:xfrm>
            <a:off x="7694346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15244B-B86B-62B9-F3B0-68230650DCDE}"/>
              </a:ext>
            </a:extLst>
          </p:cNvPr>
          <p:cNvSpPr/>
          <p:nvPr/>
        </p:nvSpPr>
        <p:spPr>
          <a:xfrm>
            <a:off x="7694346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6261E-B0E1-156D-6D9B-7A784F608BA1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>
            <a:off x="8348200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2EB11FF-8868-17CE-6552-C94C050215C3}"/>
              </a:ext>
            </a:extLst>
          </p:cNvPr>
          <p:cNvSpPr/>
          <p:nvPr/>
        </p:nvSpPr>
        <p:spPr>
          <a:xfrm>
            <a:off x="9540628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00B7AA-BDC8-9ADF-028B-E4B10B312D8F}"/>
              </a:ext>
            </a:extLst>
          </p:cNvPr>
          <p:cNvSpPr/>
          <p:nvPr/>
        </p:nvSpPr>
        <p:spPr>
          <a:xfrm>
            <a:off x="9540628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746F5F-6311-66D9-0138-310E8E1CDF59}"/>
              </a:ext>
            </a:extLst>
          </p:cNvPr>
          <p:cNvSpPr/>
          <p:nvPr/>
        </p:nvSpPr>
        <p:spPr>
          <a:xfrm>
            <a:off x="11386910" y="1993687"/>
            <a:ext cx="54240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…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425B871-9354-5C48-2CAA-8DC99DD16607}"/>
              </a:ext>
            </a:extLst>
          </p:cNvPr>
          <p:cNvCxnSpPr>
            <a:stCxn id="137" idx="2"/>
            <a:endCxn id="136" idx="0"/>
          </p:cNvCxnSpPr>
          <p:nvPr/>
        </p:nvCxnSpPr>
        <p:spPr>
          <a:xfrm>
            <a:off x="10194482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C37DF5-C9E5-BA46-5CD4-2D08E35C3761}"/>
              </a:ext>
            </a:extLst>
          </p:cNvPr>
          <p:cNvCxnSpPr>
            <a:stCxn id="137" idx="3"/>
            <a:endCxn id="138" idx="1"/>
          </p:cNvCxnSpPr>
          <p:nvPr/>
        </p:nvCxnSpPr>
        <p:spPr>
          <a:xfrm>
            <a:off x="10848335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6F8BD1E-0E6A-A577-DE5B-83CAB9919028}"/>
              </a:ext>
            </a:extLst>
          </p:cNvPr>
          <p:cNvCxnSpPr>
            <a:stCxn id="129" idx="3"/>
            <a:endCxn id="137" idx="1"/>
          </p:cNvCxnSpPr>
          <p:nvPr/>
        </p:nvCxnSpPr>
        <p:spPr>
          <a:xfrm>
            <a:off x="9002053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E35B1D-8E9D-8FE0-A8CB-2B84DE8E05CF}"/>
              </a:ext>
            </a:extLst>
          </p:cNvPr>
          <p:cNvCxnSpPr>
            <a:endCxn id="129" idx="1"/>
          </p:cNvCxnSpPr>
          <p:nvPr/>
        </p:nvCxnSpPr>
        <p:spPr>
          <a:xfrm>
            <a:off x="6785427" y="2263339"/>
            <a:ext cx="908919" cy="0"/>
          </a:xfrm>
          <a:prstGeom prst="line">
            <a:avLst/>
          </a:prstGeom>
          <a:ln w="38100"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39F454C-CB4B-AD35-BF33-5A3F2F429274}"/>
              </a:ext>
            </a:extLst>
          </p:cNvPr>
          <p:cNvSpPr txBox="1"/>
          <p:nvPr/>
        </p:nvSpPr>
        <p:spPr>
          <a:xfrm>
            <a:off x="7694346" y="3751525"/>
            <a:ext cx="4095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Separate accumulator per filter</a:t>
            </a:r>
          </a:p>
          <a:p>
            <a:r>
              <a:rPr lang="en-CH" sz="2000" dirty="0"/>
              <a:t>Address</a:t>
            </a:r>
          </a:p>
          <a:p>
            <a:r>
              <a:rPr lang="en-CH" sz="2000" dirty="0"/>
              <a:t>Topic</a:t>
            </a:r>
          </a:p>
          <a:p>
            <a:r>
              <a:rPr lang="en-CH" sz="2000" dirty="0"/>
              <a:t>Address &amp; topic combination</a:t>
            </a:r>
          </a:p>
          <a:p>
            <a:endParaRPr lang="en-CH" sz="2000" dirty="0"/>
          </a:p>
          <a:p>
            <a:r>
              <a:rPr lang="en-CH" sz="2000" b="1" dirty="0"/>
              <a:t>Accumulators stored in state</a:t>
            </a:r>
          </a:p>
          <a:p>
            <a:r>
              <a:rPr lang="en-CH" sz="2000" dirty="0"/>
              <a:t>Fetchable with eth_getProof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5A3CC9F-725F-2460-B840-49A7A6780CCF}"/>
              </a:ext>
            </a:extLst>
          </p:cNvPr>
          <p:cNvSpPr/>
          <p:nvPr/>
        </p:nvSpPr>
        <p:spPr>
          <a:xfrm>
            <a:off x="7574220" y="618016"/>
            <a:ext cx="4335403" cy="100699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EIP-7745: </a:t>
            </a:r>
            <a:r>
              <a:rPr lang="en-GB" dirty="0"/>
              <a:t>Two dimensional log filter data structure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998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AD552-F769-E527-9946-A572E59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6580-2B26-C079-160B-2BD6E67D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9CF75-3CC1-E8D0-8B69-A80E389201B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85535-EA5C-A59D-E653-7E948FE9E40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EBE9C6-CB32-B320-55D3-EAEBB0D50E7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1310E-1413-03C8-CAD9-15522667866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3F37F-2D26-2F64-2C8B-85CC20F3A2B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E4F95-5579-0D4C-4A73-A699B036C6A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E232EE-70B5-7712-0B5B-62B08A3A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A56204-7BED-E968-B715-4A2C89BA8F1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B282F6-DFCD-E767-B1D4-1EB324A3710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08FDB-0AC9-F613-3D7E-027AC534BCF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0CC95-6FF2-22FF-6811-992460A9E59F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2B56C4-ABE7-94A9-949D-03FD06487AA9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251AB-DAC9-B9C9-1E87-7CA1B1718210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10CDB-E738-D72F-5C5B-8366CE17008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802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B0EF-F9C8-762B-5CDA-9A925F36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074-0AE7-39C0-E3ED-A3BDCAEA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EIP-7799: System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32DD4E-3655-E0CB-A1C6-6EF6E85AFCE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3C1F2-B4BA-FB86-DBAC-3644D682EEE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D6B29-E863-A156-99CA-58EF83EBE9D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24527-B93E-44F1-4F45-97685FC8AD2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BC5D3-68C1-9ADA-9C62-69D22988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3F9F-6CA1-65CF-5EAF-23678798A45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B6A3E-BF25-ECB4-5FA5-0B5F539AC7B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AF586-0020-018F-3E43-E8C52441D4F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97D22-AAEA-80B3-CB61-8E6693BC86BD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ED77F-A239-0128-7588-A8C00ED3809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456E5-830D-26C3-5A42-FA148F431688}"/>
              </a:ext>
            </a:extLst>
          </p:cNvPr>
          <p:cNvSpPr txBox="1"/>
          <p:nvPr/>
        </p:nvSpPr>
        <p:spPr>
          <a:xfrm>
            <a:off x="3727937" y="6268065"/>
            <a:ext cx="711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staking reward tracking (without historical block headers)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8BC5-3A28-0876-BEE7-D6AD873B5817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CC401-2ADB-42E0-8D93-A64B24DFCDF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D4C76-295E-ACD7-C38B-9F526611573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3F2FEA-F077-4E63-ECF6-03EBF108E33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DA10A3-DC77-73A4-1DD9-2D9680E8C124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A05123-3C4D-C250-ED35-5E4DA1619D24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F7E4D9-EB84-05AD-5D30-88DE1D89A27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4C28B-1B65-6AA5-810C-F47AD86CB256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51C32-6A14-4BBD-2750-0F69E52CB8A5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C4A2C-162A-97E3-4023-555EA976FE6C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Priority</a:t>
            </a:r>
          </a:p>
          <a:p>
            <a:pPr algn="ctr"/>
            <a:r>
              <a:rPr lang="en-CH" i="1" dirty="0"/>
              <a:t>Rewards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3B12F-DAF5-2489-7323-6AD35D6C879F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219964-C626-2150-4081-2B1A9072FF65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D5FA3-0D0A-4CE3-22C8-87A8F5653F53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A0D01A-FD80-5D54-20C6-862B3685CB59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DB613-D41A-ED56-A1B2-1FFF603BEABD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93D70-8E1D-667C-B3E0-210564CA2FBE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With-drawal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05F547-B9A4-9C5B-BAE9-1EC44242E573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52AE82-3B1B-1E8A-8B03-E0722FEEB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D0492C-C497-9F8D-8986-4279E37F1E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3EA8C2-5E48-D2A7-02C7-E2DCD74310D3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DD33B8-061B-A47C-E9D5-682F83BD25FD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C6B0D6-0D78-2215-E56B-7A119B417F21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#456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9EF9DA-5F44-F837-F31C-FE1EA8A52D30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System logs root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144337A-6215-626A-9ED3-938CAFE3D231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87F8EC-C2C9-4C0B-5B2A-EEBCDF2A997A}"/>
              </a:ext>
            </a:extLst>
          </p:cNvPr>
          <p:cNvSpPr txBox="1"/>
          <p:nvPr/>
        </p:nvSpPr>
        <p:spPr>
          <a:xfrm>
            <a:off x="3732118" y="4418602"/>
            <a:ext cx="4148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Priority Fees</a:t>
            </a:r>
            <a:r>
              <a:rPr lang="en-CH" sz="2000" dirty="0"/>
              <a:t> (EIP-1559)</a:t>
            </a:r>
            <a:endParaRPr lang="en-CH" sz="2000" b="1" dirty="0"/>
          </a:p>
          <a:p>
            <a:r>
              <a:rPr lang="en-CH" sz="2000" dirty="0"/>
              <a:t>No longer paid after each tx</a:t>
            </a:r>
          </a:p>
          <a:p>
            <a:r>
              <a:rPr lang="en-CH" sz="2000" dirty="0"/>
              <a:t>Single combined credit after all txs</a:t>
            </a:r>
          </a:p>
          <a:p>
            <a:r>
              <a:rPr lang="en-CH" sz="2000" dirty="0"/>
              <a:t>Better parallel tx execution</a:t>
            </a:r>
          </a:p>
        </p:txBody>
      </p:sp>
    </p:spTree>
    <p:extLst>
      <p:ext uri="{BB962C8B-B14F-4D97-AF65-F5344CB8AC3E}">
        <p14:creationId xmlns:p14="http://schemas.microsoft.com/office/powerpoint/2010/main" val="9177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7BE8D-AFE5-35B6-E6DE-27FC1AC9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429-53DD-0666-9ABD-82B44160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3654C-50B3-CE33-383C-F8AD526D532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90E42-D856-152D-2A57-12C78C16C87E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4CF088-B328-C94F-3D34-2BDFCDA852D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D9838-EF8D-4F83-92C9-BB115452F6B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421F3-F273-3206-9C20-27A013D4D34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B0045-EF7F-47B3-96F2-D03B3E0A92E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597A-D707-1D18-24D3-21C000CBB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9995C1-C2D4-B591-EB2E-8D2C4209058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9E80D-34C0-09FF-BD58-61EFD451895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22AD9-B89B-C1DB-9EA9-35973D862F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65393-724B-37A5-2021-4BE240CDE141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CCC979-B8C2-43F4-74DC-788C9755B85F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E73029-6059-C7CC-FF7B-EFAC9E21BA3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2A8FB-8A17-2B9E-25AF-78C285AE846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528C40D-4DEB-6858-605A-A5F9CD61C9D9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EC47E-349F-FF38-3326-210A33359B95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938379E-DD36-4DF3-BF7E-47ADCBC7D27D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A1118-D8F2-76E9-D2EF-C253D0E4CBBE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1B03B70A-2995-C8F7-CD8C-64D54BD2E432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4CE73-23F6-25D9-195F-D6184E856AE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2EB51-D303-8E85-8B75-91941FA6153C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B7E6A8-6A0E-1050-EE50-3086A3D1C9C1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57AF-9F20-F2F5-465E-95375A0A5BFD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4D4E29F6-0FA5-A3C8-38C9-67FCBBC8EA85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DF7440-9FB9-0C47-A59A-8BB3255E9F6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C24F9-228B-BB9C-5E27-8AF3AD954826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46663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9DAA5-5C6A-53BE-CC09-79507B3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FCF-B46D-A9EC-1FAF-52724984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EIP-6466: SSZ receipts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A08C1-2301-F06D-FEAC-DB55281D3F2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0640D-BF21-35CD-5B7F-0A9DD336004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CAF9-8F09-0FCF-0746-4F9AA1C60F3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D08F8-DD28-AD1E-D7F8-0347F5FCAAC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BF808D-89A3-691D-1B3E-4E1F49A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DCB63A-D3E5-6812-7C87-4A9F770E0FF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5F364-DD31-5E6B-1EB2-8822E123539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0C60A2-F68E-1FA0-B033-56F819A0B7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95902-FD09-CD52-521C-AAD2870DEFE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D6AB7-3870-361A-EDC3-A77408B93E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D813-0FC1-E394-E2D1-678DFEFE9CCE}"/>
              </a:ext>
            </a:extLst>
          </p:cNvPr>
          <p:cNvSpPr txBox="1"/>
          <p:nvPr/>
        </p:nvSpPr>
        <p:spPr>
          <a:xfrm>
            <a:off x="3727937" y="6268065"/>
            <a:ext cx="783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On-chain commitments to relevant data (fewer round trips, more efficient)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F73F6-D652-99A1-C900-9FC8E141A040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6D65C-05A1-0F27-1F86-52B65F296D5D}"/>
              </a:ext>
            </a:extLst>
          </p:cNvPr>
          <p:cNvSpPr/>
          <p:nvPr/>
        </p:nvSpPr>
        <p:spPr>
          <a:xfrm>
            <a:off x="4522504" y="227148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1B949-C6B8-8668-DF15-32BC4DBECEE0}"/>
              </a:ext>
            </a:extLst>
          </p:cNvPr>
          <p:cNvSpPr/>
          <p:nvPr/>
        </p:nvSpPr>
        <p:spPr>
          <a:xfrm>
            <a:off x="3816430" y="227148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68698-34F0-9C98-9B44-4889B8C230C9}"/>
              </a:ext>
            </a:extLst>
          </p:cNvPr>
          <p:cNvSpPr/>
          <p:nvPr/>
        </p:nvSpPr>
        <p:spPr>
          <a:xfrm>
            <a:off x="5235819" y="2271480"/>
            <a:ext cx="8601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383E-B739-EBB7-B23D-D29183E8CED6}"/>
              </a:ext>
            </a:extLst>
          </p:cNvPr>
          <p:cNvSpPr/>
          <p:nvPr/>
        </p:nvSpPr>
        <p:spPr>
          <a:xfrm>
            <a:off x="6100785" y="227148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5F99E-A148-5C8C-21ED-410C80CF4355}"/>
              </a:ext>
            </a:extLst>
          </p:cNvPr>
          <p:cNvSpPr/>
          <p:nvPr/>
        </p:nvSpPr>
        <p:spPr>
          <a:xfrm>
            <a:off x="7698926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173552-AC2F-ED75-B2AB-6336F666DD7B}"/>
              </a:ext>
            </a:extLst>
          </p:cNvPr>
          <p:cNvSpPr/>
          <p:nvPr/>
        </p:nvSpPr>
        <p:spPr>
          <a:xfrm>
            <a:off x="9127061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9E209-E8A9-C4F9-6A56-600EFBD48700}"/>
              </a:ext>
            </a:extLst>
          </p:cNvPr>
          <p:cNvSpPr txBox="1"/>
          <p:nvPr/>
        </p:nvSpPr>
        <p:spPr>
          <a:xfrm>
            <a:off x="8328455" y="3753158"/>
            <a:ext cx="302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SSZ binary tree</a:t>
            </a:r>
            <a:endParaRPr lang="en-CH" dirty="0"/>
          </a:p>
          <a:p>
            <a:pPr algn="ctr"/>
            <a:r>
              <a:rPr lang="en-CH" dirty="0"/>
              <a:t>Proofs for partial data</a:t>
            </a:r>
          </a:p>
          <a:p>
            <a:pPr algn="ctr"/>
            <a:r>
              <a:rPr lang="en-CH" dirty="0"/>
              <a:t>Simpler L2 bridge designs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609126-18BE-60F1-31E4-99530992EF83}"/>
              </a:ext>
            </a:extLst>
          </p:cNvPr>
          <p:cNvCxnSpPr>
            <a:stCxn id="61" idx="0"/>
            <a:endCxn id="39" idx="2"/>
          </p:cNvCxnSpPr>
          <p:nvPr/>
        </p:nvCxnSpPr>
        <p:spPr>
          <a:xfrm flipV="1">
            <a:off x="9841128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89A3FD-FC7E-C5B8-FDB0-2C9DD55C0878}"/>
              </a:ext>
            </a:extLst>
          </p:cNvPr>
          <p:cNvCxnSpPr>
            <a:stCxn id="70" idx="0"/>
          </p:cNvCxnSpPr>
          <p:nvPr/>
        </p:nvCxnSpPr>
        <p:spPr>
          <a:xfrm flipV="1">
            <a:off x="8400259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AD760E-2422-A748-8014-D6CC9A14C06F}"/>
              </a:ext>
            </a:extLst>
          </p:cNvPr>
          <p:cNvSpPr txBox="1"/>
          <p:nvPr/>
        </p:nvSpPr>
        <p:spPr>
          <a:xfrm>
            <a:off x="7736673" y="3218942"/>
            <a:ext cx="1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Remove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D34DD1-AEF3-842D-4484-CF499C742749}"/>
              </a:ext>
            </a:extLst>
          </p:cNvPr>
          <p:cNvCxnSpPr/>
          <p:nvPr/>
        </p:nvCxnSpPr>
        <p:spPr>
          <a:xfrm flipV="1">
            <a:off x="6897816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1B9D83-EA4F-87F3-93DE-99A1AE1A18E4}"/>
              </a:ext>
            </a:extLst>
          </p:cNvPr>
          <p:cNvSpPr txBox="1"/>
          <p:nvPr/>
        </p:nvSpPr>
        <p:spPr>
          <a:xfrm>
            <a:off x="5118727" y="3753158"/>
            <a:ext cx="355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Tx gas used</a:t>
            </a:r>
            <a:endParaRPr lang="en-CH" dirty="0"/>
          </a:p>
          <a:p>
            <a:pPr algn="ctr"/>
            <a:r>
              <a:rPr lang="en-CH" dirty="0"/>
              <a:t>Prior receipt no longer needed</a:t>
            </a:r>
          </a:p>
          <a:p>
            <a:pPr algn="ctr"/>
            <a:r>
              <a:rPr lang="en-CH" dirty="0"/>
              <a:t>Better parallel tx execution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BF2C76-DC67-88AC-99B3-F3D6ED0EFC6D}"/>
              </a:ext>
            </a:extLst>
          </p:cNvPr>
          <p:cNvCxnSpPr>
            <a:stCxn id="80" idx="0"/>
          </p:cNvCxnSpPr>
          <p:nvPr/>
        </p:nvCxnSpPr>
        <p:spPr>
          <a:xfrm flipV="1">
            <a:off x="4882768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272425-C76E-868B-9CD8-693F0678BD6B}"/>
              </a:ext>
            </a:extLst>
          </p:cNvPr>
          <p:cNvSpPr txBox="1"/>
          <p:nvPr/>
        </p:nvSpPr>
        <p:spPr>
          <a:xfrm>
            <a:off x="3645004" y="32189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StableContainer</a:t>
            </a:r>
          </a:p>
          <a:p>
            <a:pPr algn="ctr"/>
            <a:r>
              <a:rPr lang="en-CH" dirty="0"/>
              <a:t>Forward compatibility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EE2A4-88BA-0E75-5D5D-F80A2EF87F48}"/>
              </a:ext>
            </a:extLst>
          </p:cNvPr>
          <p:cNvSpPr txBox="1"/>
          <p:nvPr/>
        </p:nvSpPr>
        <p:spPr>
          <a:xfrm>
            <a:off x="3727937" y="4935160"/>
            <a:ext cx="69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Add </a:t>
            </a:r>
            <a:r>
              <a:rPr lang="en-CH" b="1" i="1" dirty="0"/>
              <a:t>From</a:t>
            </a:r>
            <a:r>
              <a:rPr lang="en-CH" b="1" dirty="0"/>
              <a:t>, </a:t>
            </a:r>
            <a:r>
              <a:rPr lang="en-CH" b="1" i="1" dirty="0"/>
              <a:t>Contract</a:t>
            </a:r>
            <a:r>
              <a:rPr lang="en-CH" b="1" dirty="0"/>
              <a:t>  (CREATE), and </a:t>
            </a:r>
            <a:r>
              <a:rPr lang="en-CH" b="1" i="1" dirty="0"/>
              <a:t>Authority</a:t>
            </a:r>
            <a:r>
              <a:rPr lang="en-CH" b="1" dirty="0"/>
              <a:t> (EIP-7702)</a:t>
            </a:r>
            <a:r>
              <a:rPr lang="en-CH" b="1" i="1" dirty="0"/>
              <a:t> </a:t>
            </a:r>
            <a:r>
              <a:rPr lang="en-CH" b="1" dirty="0"/>
              <a:t>addresses</a:t>
            </a:r>
          </a:p>
          <a:p>
            <a:r>
              <a:rPr lang="en-CH" dirty="0"/>
              <a:t>Transaction data and </a:t>
            </a:r>
            <a:r>
              <a:rPr lang="en-CH" i="1" dirty="0"/>
              <a:t>ecrecover</a:t>
            </a:r>
            <a:r>
              <a:rPr lang="en-CH" dirty="0"/>
              <a:t> no longer needed for verification</a:t>
            </a:r>
          </a:p>
          <a:p>
            <a:r>
              <a:rPr lang="en-CH" dirty="0"/>
              <a:t>Reduced dependency on EVM internals</a:t>
            </a:r>
          </a:p>
        </p:txBody>
      </p:sp>
    </p:spTree>
    <p:extLst>
      <p:ext uri="{BB962C8B-B14F-4D97-AF65-F5344CB8AC3E}">
        <p14:creationId xmlns:p14="http://schemas.microsoft.com/office/powerpoint/2010/main" val="228654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EEAA-BC1A-5827-A8C2-88EF9EC7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55A-8E8C-83EB-3222-A463D9D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EIP-7706: Separate gas types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06DF-C454-7098-AB95-301E0C5C33A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66106-8DA4-C2EB-069C-905751A39A8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42059-794D-757C-DDD8-644D5657000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79C58-4B6E-EF53-ADE5-0CC8FE07CE7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DF5A35-C1B6-28DE-5C21-C736160C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D4C6C6-008D-9DC9-19B4-E5E0E3F78AD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690C7-7FAF-5CF2-47DD-A7C75DE6A88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C2DA-0FAD-8BA3-0EF8-B0BE7BF072C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AE3B7-41E8-671A-A3C6-25ED57FFD5D1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66155-D03A-FE4D-0F2F-4FC921546C9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AFCDEA-CA58-D4EA-66FA-72A5C27AA4A5}"/>
              </a:ext>
            </a:extLst>
          </p:cNvPr>
          <p:cNvGrpSpPr/>
          <p:nvPr/>
        </p:nvGrpSpPr>
        <p:grpSpPr>
          <a:xfrm>
            <a:off x="3816431" y="2955265"/>
            <a:ext cx="6133685" cy="454320"/>
            <a:chOff x="3816431" y="3464959"/>
            <a:chExt cx="6133685" cy="454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5D12F9-A165-B8B0-E994-2A84308569FA}"/>
                </a:ext>
              </a:extLst>
            </p:cNvPr>
            <p:cNvSpPr/>
            <p:nvPr/>
          </p:nvSpPr>
          <p:spPr>
            <a:xfrm>
              <a:off x="5038125" y="3464959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A1C8E8-6D22-A4BB-FB09-C214384815BE}"/>
                </a:ext>
              </a:extLst>
            </p:cNvPr>
            <p:cNvSpPr/>
            <p:nvPr/>
          </p:nvSpPr>
          <p:spPr>
            <a:xfrm>
              <a:off x="5744199" y="3464959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B01CF8-8A11-9F32-AC41-81A2E08D5C75}"/>
                </a:ext>
              </a:extLst>
            </p:cNvPr>
            <p:cNvSpPr/>
            <p:nvPr/>
          </p:nvSpPr>
          <p:spPr>
            <a:xfrm>
              <a:off x="6539654" y="3464959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63D848-5F7C-0D1F-723C-8FF6D9C6AB6D}"/>
                </a:ext>
              </a:extLst>
            </p:cNvPr>
            <p:cNvSpPr/>
            <p:nvPr/>
          </p:nvSpPr>
          <p:spPr>
            <a:xfrm>
              <a:off x="7081909" y="3464959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D121C-758F-BB35-48F3-7F92CFC14CD5}"/>
                </a:ext>
              </a:extLst>
            </p:cNvPr>
            <p:cNvSpPr/>
            <p:nvPr/>
          </p:nvSpPr>
          <p:spPr>
            <a:xfrm>
              <a:off x="744202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B9DA97-1284-9C7D-BA1D-259A09B313ED}"/>
                </a:ext>
              </a:extLst>
            </p:cNvPr>
            <p:cNvSpPr/>
            <p:nvPr/>
          </p:nvSpPr>
          <p:spPr>
            <a:xfrm>
              <a:off x="809165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37E0C0-3CF5-F07F-7BDB-06524D115A26}"/>
                </a:ext>
              </a:extLst>
            </p:cNvPr>
            <p:cNvSpPr/>
            <p:nvPr/>
          </p:nvSpPr>
          <p:spPr>
            <a:xfrm>
              <a:off x="3816431" y="3464959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D2FEF6-F317-E6F1-CFBF-A8EF3C0CF39D}"/>
                </a:ext>
              </a:extLst>
            </p:cNvPr>
            <p:cNvSpPr/>
            <p:nvPr/>
          </p:nvSpPr>
          <p:spPr>
            <a:xfrm>
              <a:off x="4385942" y="3464959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1922C4-8F69-0999-30DF-8CADC6F2451F}"/>
                </a:ext>
              </a:extLst>
            </p:cNvPr>
            <p:cNvSpPr/>
            <p:nvPr/>
          </p:nvSpPr>
          <p:spPr>
            <a:xfrm>
              <a:off x="9484927" y="3464959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4CDB5A-175C-13D4-D583-E6BAE74A9D23}"/>
                </a:ext>
              </a:extLst>
            </p:cNvPr>
            <p:cNvSpPr/>
            <p:nvPr/>
          </p:nvSpPr>
          <p:spPr>
            <a:xfrm>
              <a:off x="8741280" y="3464959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2ABE69-308E-C20E-5B45-D51077305259}"/>
              </a:ext>
            </a:extLst>
          </p:cNvPr>
          <p:cNvGrpSpPr/>
          <p:nvPr/>
        </p:nvGrpSpPr>
        <p:grpSpPr>
          <a:xfrm>
            <a:off x="3816431" y="2467993"/>
            <a:ext cx="6727424" cy="436944"/>
            <a:chOff x="3816431" y="2782708"/>
            <a:chExt cx="6727424" cy="4369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30E66-86FF-789C-B340-5843B6650E86}"/>
                </a:ext>
              </a:extLst>
            </p:cNvPr>
            <p:cNvSpPr/>
            <p:nvPr/>
          </p:nvSpPr>
          <p:spPr>
            <a:xfrm>
              <a:off x="3816431" y="2782708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7F86C-A32D-D5F8-81C2-7E32940AF0DD}"/>
                </a:ext>
              </a:extLst>
            </p:cNvPr>
            <p:cNvSpPr/>
            <p:nvPr/>
          </p:nvSpPr>
          <p:spPr>
            <a:xfrm>
              <a:off x="4522505" y="2782708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E56B7-87DB-ECA9-644B-D9F33BDFB97B}"/>
                </a:ext>
              </a:extLst>
            </p:cNvPr>
            <p:cNvSpPr/>
            <p:nvPr/>
          </p:nvSpPr>
          <p:spPr>
            <a:xfrm>
              <a:off x="5317960" y="2782708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5398A3-09D1-11BC-F860-48EB9CBC1ABF}"/>
                </a:ext>
              </a:extLst>
            </p:cNvPr>
            <p:cNvSpPr/>
            <p:nvPr/>
          </p:nvSpPr>
          <p:spPr>
            <a:xfrm>
              <a:off x="5860215" y="2782708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24320C-8DDD-1A40-A499-BA3C565F2A59}"/>
                </a:ext>
              </a:extLst>
            </p:cNvPr>
            <p:cNvSpPr/>
            <p:nvPr/>
          </p:nvSpPr>
          <p:spPr>
            <a:xfrm>
              <a:off x="622032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6A895B-E682-D1F6-04B0-75B78E6B154D}"/>
                </a:ext>
              </a:extLst>
            </p:cNvPr>
            <p:cNvSpPr/>
            <p:nvPr/>
          </p:nvSpPr>
          <p:spPr>
            <a:xfrm>
              <a:off x="686995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AB5CE6-E11E-352B-4B07-98900AA9DD53}"/>
                </a:ext>
              </a:extLst>
            </p:cNvPr>
            <p:cNvSpPr/>
            <p:nvPr/>
          </p:nvSpPr>
          <p:spPr>
            <a:xfrm>
              <a:off x="7519588" y="2782708"/>
              <a:ext cx="1058928" cy="436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Signature</a:t>
              </a:r>
            </a:p>
            <a:p>
              <a:pPr algn="ctr"/>
              <a:r>
                <a:rPr lang="en-CH" sz="1400" dirty="0"/>
                <a:t>+ Chain ID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D25CF4-501F-F252-4E42-752BC4282B2A}"/>
                </a:ext>
              </a:extLst>
            </p:cNvPr>
            <p:cNvSpPr txBox="1"/>
            <p:nvPr/>
          </p:nvSpPr>
          <p:spPr>
            <a:xfrm>
              <a:off x="8741280" y="2798450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EIP-155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689FFB4-E5CE-92A3-9682-64DF16E3E61E}"/>
              </a:ext>
            </a:extLst>
          </p:cNvPr>
          <p:cNvGrpSpPr/>
          <p:nvPr/>
        </p:nvGrpSpPr>
        <p:grpSpPr>
          <a:xfrm>
            <a:off x="3816431" y="1980721"/>
            <a:ext cx="6727424" cy="436944"/>
            <a:chOff x="3816431" y="1980721"/>
            <a:chExt cx="6727424" cy="4369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D1270F-EB7F-3B8A-1243-5621CDC6CA5A}"/>
                </a:ext>
              </a:extLst>
            </p:cNvPr>
            <p:cNvSpPr/>
            <p:nvPr/>
          </p:nvSpPr>
          <p:spPr>
            <a:xfrm>
              <a:off x="3816431" y="1980721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572FD-10EB-8B09-96CF-8275FF29EB6B}"/>
                </a:ext>
              </a:extLst>
            </p:cNvPr>
            <p:cNvSpPr/>
            <p:nvPr/>
          </p:nvSpPr>
          <p:spPr>
            <a:xfrm>
              <a:off x="4522505" y="1980721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B9F205-D801-6F2F-75B4-8D8654300054}"/>
                </a:ext>
              </a:extLst>
            </p:cNvPr>
            <p:cNvSpPr/>
            <p:nvPr/>
          </p:nvSpPr>
          <p:spPr>
            <a:xfrm>
              <a:off x="5317960" y="1980721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FE802A-85C3-E1DE-DF54-EDC42AEEFB0C}"/>
                </a:ext>
              </a:extLst>
            </p:cNvPr>
            <p:cNvSpPr/>
            <p:nvPr/>
          </p:nvSpPr>
          <p:spPr>
            <a:xfrm>
              <a:off x="5860215" y="1980721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ABCF63-18BC-DA4C-EF5C-651144FE03DD}"/>
                </a:ext>
              </a:extLst>
            </p:cNvPr>
            <p:cNvSpPr/>
            <p:nvPr/>
          </p:nvSpPr>
          <p:spPr>
            <a:xfrm>
              <a:off x="622032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A086F-842F-62A2-AA1D-06EFEF6AFD7E}"/>
                </a:ext>
              </a:extLst>
            </p:cNvPr>
            <p:cNvSpPr/>
            <p:nvPr/>
          </p:nvSpPr>
          <p:spPr>
            <a:xfrm>
              <a:off x="686995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7F719E-6F35-C972-58F3-3B85CEF8B215}"/>
                </a:ext>
              </a:extLst>
            </p:cNvPr>
            <p:cNvSpPr/>
            <p:nvPr/>
          </p:nvSpPr>
          <p:spPr>
            <a:xfrm>
              <a:off x="7519588" y="1980721"/>
              <a:ext cx="1058928" cy="436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Replayable 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A528A7-5D9E-97E1-C818-6AA993D2A68D}"/>
                </a:ext>
              </a:extLst>
            </p:cNvPr>
            <p:cNvSpPr txBox="1"/>
            <p:nvPr/>
          </p:nvSpPr>
          <p:spPr>
            <a:xfrm>
              <a:off x="8741280" y="2014527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Legacy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343F39-D7FC-5CE7-0CAF-927A5A753EA8}"/>
              </a:ext>
            </a:extLst>
          </p:cNvPr>
          <p:cNvGrpSpPr/>
          <p:nvPr/>
        </p:nvGrpSpPr>
        <p:grpSpPr>
          <a:xfrm>
            <a:off x="3816431" y="3459913"/>
            <a:ext cx="6932131" cy="454320"/>
            <a:chOff x="3816431" y="4164586"/>
            <a:chExt cx="6932131" cy="4543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BEE3C-9A86-B7A5-FF0A-BB57EABF305A}"/>
                </a:ext>
              </a:extLst>
            </p:cNvPr>
            <p:cNvSpPr/>
            <p:nvPr/>
          </p:nvSpPr>
          <p:spPr>
            <a:xfrm>
              <a:off x="5038125" y="4164586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BDCB5C-B805-8C7F-8797-939201F2FAEB}"/>
                </a:ext>
              </a:extLst>
            </p:cNvPr>
            <p:cNvSpPr/>
            <p:nvPr/>
          </p:nvSpPr>
          <p:spPr>
            <a:xfrm>
              <a:off x="6539653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1BCAFE-833A-606D-33DC-7F906B1BE454}"/>
                </a:ext>
              </a:extLst>
            </p:cNvPr>
            <p:cNvSpPr/>
            <p:nvPr/>
          </p:nvSpPr>
          <p:spPr>
            <a:xfrm>
              <a:off x="7335108" y="4164586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93CE1-D905-34DA-B2FF-9EC7C2597E42}"/>
                </a:ext>
              </a:extLst>
            </p:cNvPr>
            <p:cNvSpPr/>
            <p:nvPr/>
          </p:nvSpPr>
          <p:spPr>
            <a:xfrm>
              <a:off x="7877363" y="4164586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972E10-65CD-EB96-C832-A00D6554F20F}"/>
                </a:ext>
              </a:extLst>
            </p:cNvPr>
            <p:cNvSpPr/>
            <p:nvPr/>
          </p:nvSpPr>
          <p:spPr>
            <a:xfrm>
              <a:off x="823747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8721DD-BD8E-A19D-7019-A0F80C9857BC}"/>
                </a:ext>
              </a:extLst>
            </p:cNvPr>
            <p:cNvSpPr/>
            <p:nvPr/>
          </p:nvSpPr>
          <p:spPr>
            <a:xfrm>
              <a:off x="888710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1C2142-68F1-F6FC-E86C-5D4062AABCA0}"/>
                </a:ext>
              </a:extLst>
            </p:cNvPr>
            <p:cNvSpPr/>
            <p:nvPr/>
          </p:nvSpPr>
          <p:spPr>
            <a:xfrm>
              <a:off x="3816431" y="4164586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60050F-C27A-2022-4689-AF07E8EA7D83}"/>
                </a:ext>
              </a:extLst>
            </p:cNvPr>
            <p:cNvSpPr/>
            <p:nvPr/>
          </p:nvSpPr>
          <p:spPr>
            <a:xfrm>
              <a:off x="4385942" y="4164586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F1672B-EAA4-4287-321A-F135895A1A9C}"/>
                </a:ext>
              </a:extLst>
            </p:cNvPr>
            <p:cNvSpPr/>
            <p:nvPr/>
          </p:nvSpPr>
          <p:spPr>
            <a:xfrm>
              <a:off x="9536734" y="4164586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3B1F45-6D0D-24C8-906E-DB272E8F1089}"/>
                </a:ext>
              </a:extLst>
            </p:cNvPr>
            <p:cNvSpPr/>
            <p:nvPr/>
          </p:nvSpPr>
          <p:spPr>
            <a:xfrm>
              <a:off x="5744199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CA2B5C-A442-9B8C-EB37-8867C047660D}"/>
                </a:ext>
              </a:extLst>
            </p:cNvPr>
            <p:cNvSpPr/>
            <p:nvPr/>
          </p:nvSpPr>
          <p:spPr>
            <a:xfrm>
              <a:off x="10283373" y="4164586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51E143-CDA5-7411-D779-351DAD0B6F6C}"/>
              </a:ext>
            </a:extLst>
          </p:cNvPr>
          <p:cNvGrpSpPr/>
          <p:nvPr/>
        </p:nvGrpSpPr>
        <p:grpSpPr>
          <a:xfrm>
            <a:off x="3816431" y="3964561"/>
            <a:ext cx="8337871" cy="454320"/>
            <a:chOff x="3816431" y="4864212"/>
            <a:chExt cx="8337871" cy="45432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5FEEDA-644F-EA10-9D7B-3B9ACF41F072}"/>
                </a:ext>
              </a:extLst>
            </p:cNvPr>
            <p:cNvSpPr/>
            <p:nvPr/>
          </p:nvSpPr>
          <p:spPr>
            <a:xfrm>
              <a:off x="5038125" y="4864213"/>
              <a:ext cx="70607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941827-4470-5ABC-3CC1-F27C5C66FA40}"/>
                </a:ext>
              </a:extLst>
            </p:cNvPr>
            <p:cNvSpPr/>
            <p:nvPr/>
          </p:nvSpPr>
          <p:spPr>
            <a:xfrm>
              <a:off x="6539653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673A5B-4EB4-097B-A1E0-9927EEC44085}"/>
                </a:ext>
              </a:extLst>
            </p:cNvPr>
            <p:cNvSpPr/>
            <p:nvPr/>
          </p:nvSpPr>
          <p:spPr>
            <a:xfrm>
              <a:off x="7335108" y="4864213"/>
              <a:ext cx="54225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8C7B57-5B07-B068-C36F-D5BFDA71ADFD}"/>
                </a:ext>
              </a:extLst>
            </p:cNvPr>
            <p:cNvSpPr/>
            <p:nvPr/>
          </p:nvSpPr>
          <p:spPr>
            <a:xfrm>
              <a:off x="7877363" y="4864213"/>
              <a:ext cx="360112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8D999D-4737-B5DA-0C55-BC6BBBCAEE50}"/>
                </a:ext>
              </a:extLst>
            </p:cNvPr>
            <p:cNvSpPr/>
            <p:nvPr/>
          </p:nvSpPr>
          <p:spPr>
            <a:xfrm>
              <a:off x="823747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623D7F-20DE-5386-CB25-530997B5BF00}"/>
                </a:ext>
              </a:extLst>
            </p:cNvPr>
            <p:cNvSpPr/>
            <p:nvPr/>
          </p:nvSpPr>
          <p:spPr>
            <a:xfrm>
              <a:off x="888710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2362EA-E775-B1A8-A3F9-3567D0D5246B}"/>
                </a:ext>
              </a:extLst>
            </p:cNvPr>
            <p:cNvSpPr/>
            <p:nvPr/>
          </p:nvSpPr>
          <p:spPr>
            <a:xfrm>
              <a:off x="3816431" y="4864213"/>
              <a:ext cx="574334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9A7F8F-D3D9-1A37-3FD5-D63BA5BEAB8D}"/>
                </a:ext>
              </a:extLst>
            </p:cNvPr>
            <p:cNvSpPr/>
            <p:nvPr/>
          </p:nvSpPr>
          <p:spPr>
            <a:xfrm>
              <a:off x="4385942" y="4864213"/>
              <a:ext cx="652183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C0D7814-5957-9651-1DB8-0753E32A3E2B}"/>
                </a:ext>
              </a:extLst>
            </p:cNvPr>
            <p:cNvSpPr/>
            <p:nvPr/>
          </p:nvSpPr>
          <p:spPr>
            <a:xfrm>
              <a:off x="9536734" y="4864213"/>
              <a:ext cx="748529" cy="454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B4FA21-84E3-794C-9410-98473F129435}"/>
                </a:ext>
              </a:extLst>
            </p:cNvPr>
            <p:cNvSpPr/>
            <p:nvPr/>
          </p:nvSpPr>
          <p:spPr>
            <a:xfrm>
              <a:off x="5744199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26794B-006A-AD4B-B95C-76839B34BDEF}"/>
                </a:ext>
              </a:extLst>
            </p:cNvPr>
            <p:cNvSpPr/>
            <p:nvPr/>
          </p:nvSpPr>
          <p:spPr>
            <a:xfrm>
              <a:off x="10280381" y="4864213"/>
              <a:ext cx="748527" cy="454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Fee per blob gas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FE02CAA-8966-D18C-9242-0E3511D25495}"/>
                </a:ext>
              </a:extLst>
            </p:cNvPr>
            <p:cNvSpPr/>
            <p:nvPr/>
          </p:nvSpPr>
          <p:spPr>
            <a:xfrm>
              <a:off x="11689113" y="4864212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F7A098-66D2-4223-2296-17065F1189B1}"/>
                </a:ext>
              </a:extLst>
            </p:cNvPr>
            <p:cNvSpPr/>
            <p:nvPr/>
          </p:nvSpPr>
          <p:spPr>
            <a:xfrm>
              <a:off x="11028908" y="4864213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4E1BC4-9AFC-50EB-4AB6-2D30A7D9FED6}"/>
              </a:ext>
            </a:extLst>
          </p:cNvPr>
          <p:cNvGrpSpPr/>
          <p:nvPr/>
        </p:nvGrpSpPr>
        <p:grpSpPr>
          <a:xfrm>
            <a:off x="3816431" y="4470251"/>
            <a:ext cx="7398774" cy="454320"/>
            <a:chOff x="3816431" y="5562797"/>
            <a:chExt cx="7398774" cy="4543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6C438B-089F-EEBC-1008-48552925FC24}"/>
                </a:ext>
              </a:extLst>
            </p:cNvPr>
            <p:cNvSpPr/>
            <p:nvPr/>
          </p:nvSpPr>
          <p:spPr>
            <a:xfrm>
              <a:off x="5038125" y="5562799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992EA2-E1DE-9820-E7C5-0557D1C84CAD}"/>
                </a:ext>
              </a:extLst>
            </p:cNvPr>
            <p:cNvSpPr/>
            <p:nvPr/>
          </p:nvSpPr>
          <p:spPr>
            <a:xfrm>
              <a:off x="6539653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6DFAAD-44ED-D315-FBAD-16521231B2DC}"/>
                </a:ext>
              </a:extLst>
            </p:cNvPr>
            <p:cNvSpPr/>
            <p:nvPr/>
          </p:nvSpPr>
          <p:spPr>
            <a:xfrm>
              <a:off x="7335108" y="5562799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8A5758A-BECD-44BE-0493-F67623257E76}"/>
                </a:ext>
              </a:extLst>
            </p:cNvPr>
            <p:cNvSpPr/>
            <p:nvPr/>
          </p:nvSpPr>
          <p:spPr>
            <a:xfrm>
              <a:off x="7877363" y="5562799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F2994C-0CD6-A105-B5B6-330443893A5D}"/>
                </a:ext>
              </a:extLst>
            </p:cNvPr>
            <p:cNvSpPr/>
            <p:nvPr/>
          </p:nvSpPr>
          <p:spPr>
            <a:xfrm>
              <a:off x="823747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E88DDA-6A4D-9B43-BD23-7E534E39D0B9}"/>
                </a:ext>
              </a:extLst>
            </p:cNvPr>
            <p:cNvSpPr/>
            <p:nvPr/>
          </p:nvSpPr>
          <p:spPr>
            <a:xfrm>
              <a:off x="888710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5DB2350-CA2D-89CF-0D1B-380110EA2A5F}"/>
                </a:ext>
              </a:extLst>
            </p:cNvPr>
            <p:cNvSpPr/>
            <p:nvPr/>
          </p:nvSpPr>
          <p:spPr>
            <a:xfrm>
              <a:off x="3816431" y="5562799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840E0F-34B7-11F8-82C9-8868F75D5BC4}"/>
                </a:ext>
              </a:extLst>
            </p:cNvPr>
            <p:cNvSpPr/>
            <p:nvPr/>
          </p:nvSpPr>
          <p:spPr>
            <a:xfrm>
              <a:off x="4385942" y="5562799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28CD5-DFCA-136F-BA57-C86676538C76}"/>
                </a:ext>
              </a:extLst>
            </p:cNvPr>
            <p:cNvSpPr/>
            <p:nvPr/>
          </p:nvSpPr>
          <p:spPr>
            <a:xfrm>
              <a:off x="9536734" y="5562799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7032D4-ABF5-06C6-626D-005B8F2B37F0}"/>
                </a:ext>
              </a:extLst>
            </p:cNvPr>
            <p:cNvSpPr/>
            <p:nvPr/>
          </p:nvSpPr>
          <p:spPr>
            <a:xfrm>
              <a:off x="5744199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767080-98C9-2A0C-4FAA-C78BFD48A652}"/>
                </a:ext>
              </a:extLst>
            </p:cNvPr>
            <p:cNvSpPr/>
            <p:nvPr/>
          </p:nvSpPr>
          <p:spPr>
            <a:xfrm>
              <a:off x="10280381" y="5562799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8E5B3F-7EB0-FAEA-76B6-90DDCFAB12DF}"/>
                </a:ext>
              </a:extLst>
            </p:cNvPr>
            <p:cNvSpPr/>
            <p:nvPr/>
          </p:nvSpPr>
          <p:spPr>
            <a:xfrm>
              <a:off x="10750016" y="5562797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16DE7D-06F7-3AD4-E9FD-9AE455B7B7CF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974AE0-7E92-520A-7657-786E6D7DF45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09707-D5FE-518E-6AE6-48255A0A5049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623B9E-DA55-9A37-28CB-49851D66D1F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BFC904-FF5C-6DB1-AD73-CA61C2F8A7B8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1E54F9-DFE2-E483-17C1-6816FBF854BE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AE6A3C-20F3-7577-37F6-BD491012273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2BE398-AC16-2573-ACE0-D2C677E088C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0F032E-C4F8-FE4E-1890-596B26EF0A4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CA35023-8F14-37E7-1C81-43D3318167F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DDD75C-6612-64F1-CD3B-E7BF124FD08E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6EAB12-C7A9-3A8B-D596-F5D71469C84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F114ED-E520-BEAD-CDE3-5B957C13501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FF4F9B-F35C-FF7E-0733-FDAEE15F5EA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A682E-48EA-F6E1-C16D-33F15A7B0C9A}"/>
              </a:ext>
            </a:extLst>
          </p:cNvPr>
          <p:cNvSpPr txBox="1"/>
          <p:nvPr/>
        </p:nvSpPr>
        <p:spPr>
          <a:xfrm>
            <a:off x="3727937" y="62680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Normalized gas fee computation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13267-DBBE-0354-F089-7D0D616CD3FA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7549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D317C-1CC8-D229-F2C6-C8BC5208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63ED-7FFB-5A04-3855-ECD1B8B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EIP-6404: SSZ transactions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F6C40-EEAE-5F80-DD92-B6BAB17DAFF4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4A5C4-267F-CD47-B53F-6C01FC4A13E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B9AAD-B75F-C1CF-B73E-8EED3A05B1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55405-F72E-FD47-C284-645152CF3D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948950-964A-7EA2-4531-B9AF3A23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486D3E-DF60-7F9B-76B0-C36918DC79C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8606-F831-A77C-55FB-298A51B515F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F9B19-1029-30CB-04D9-78EAC20DA16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5FB89-5DC2-6C38-4DF0-750DBA0E7D6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A47D2-C5FB-71F2-BA9D-568A0720B94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CB1EA2-6C6B-B6CD-27D6-EC20DEF892D9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86C51F-05AA-26FB-8705-86547EF8372D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22B78F-6ABD-D8B4-4872-07AD46BCCC7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AEF40F-8EA2-4B83-2F92-AC89BB76A93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FDCAB5-CB8A-8D94-D65B-08C16111EF7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62F2D-F874-D8D5-98C6-68B71AD714D7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FCE33-0602-7E11-A3B3-9C0C78B1984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A3A8F-5AEE-8AD7-0BEA-ED3F93056561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584E5B-3925-81B6-5244-CBFAB8D09CA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C2D40-2358-535E-D1AE-3C8A6933307C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E017029-D296-4E07-1B73-24FC443542B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59AD252-2371-C273-DFCF-0B1492EA7FA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A95AD7-EA2D-C4F5-1C18-8B045FE461B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0D200D-FC10-B2B8-68C2-9975E585F47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BF011C3F-471E-CADA-E553-FB3CD4D494BC}"/>
              </a:ext>
            </a:extLst>
          </p:cNvPr>
          <p:cNvSpPr txBox="1"/>
          <p:nvPr/>
        </p:nvSpPr>
        <p:spPr>
          <a:xfrm>
            <a:off x="3727937" y="6268065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Type safety for different transaction profiles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30648ED-D57A-8236-DCDC-CDE1E9F680BD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AC9AD-D1FB-E862-2905-745379CDE7C2}"/>
              </a:ext>
            </a:extLst>
          </p:cNvPr>
          <p:cNvSpPr/>
          <p:nvPr/>
        </p:nvSpPr>
        <p:spPr>
          <a:xfrm>
            <a:off x="5038125" y="4475528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E2EF19-FD4C-2F54-9C20-8375D3EA8723}"/>
              </a:ext>
            </a:extLst>
          </p:cNvPr>
          <p:cNvSpPr/>
          <p:nvPr/>
        </p:nvSpPr>
        <p:spPr>
          <a:xfrm>
            <a:off x="5744199" y="4475528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4BC900-EDB3-CD43-9674-63F59C09BF9B}"/>
              </a:ext>
            </a:extLst>
          </p:cNvPr>
          <p:cNvSpPr/>
          <p:nvPr/>
        </p:nvSpPr>
        <p:spPr>
          <a:xfrm>
            <a:off x="6286453" y="4475528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27DBE57-60D5-732E-9C6B-7AD4E9B5B75D}"/>
              </a:ext>
            </a:extLst>
          </p:cNvPr>
          <p:cNvSpPr/>
          <p:nvPr/>
        </p:nvSpPr>
        <p:spPr>
          <a:xfrm>
            <a:off x="664656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B51C91-0AEA-B3D3-398E-617368B9556C}"/>
              </a:ext>
            </a:extLst>
          </p:cNvPr>
          <p:cNvSpPr/>
          <p:nvPr/>
        </p:nvSpPr>
        <p:spPr>
          <a:xfrm>
            <a:off x="729619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E802861-94A0-5579-21E4-74629A3AD3CC}"/>
              </a:ext>
            </a:extLst>
          </p:cNvPr>
          <p:cNvSpPr/>
          <p:nvPr/>
        </p:nvSpPr>
        <p:spPr>
          <a:xfrm>
            <a:off x="3816431" y="4475528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416DE8B-21C7-F6CA-4F62-F5BE5C5A12AD}"/>
              </a:ext>
            </a:extLst>
          </p:cNvPr>
          <p:cNvSpPr/>
          <p:nvPr/>
        </p:nvSpPr>
        <p:spPr>
          <a:xfrm>
            <a:off x="4385942" y="4475528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C70EBE9-13D1-C7DC-F511-E3EE27CA46E2}"/>
              </a:ext>
            </a:extLst>
          </p:cNvPr>
          <p:cNvSpPr/>
          <p:nvPr/>
        </p:nvSpPr>
        <p:spPr>
          <a:xfrm>
            <a:off x="7945826" y="4475528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6A407F-A02C-F06D-1AD2-0E94B691066F}"/>
              </a:ext>
            </a:extLst>
          </p:cNvPr>
          <p:cNvSpPr/>
          <p:nvPr/>
        </p:nvSpPr>
        <p:spPr>
          <a:xfrm>
            <a:off x="8694355" y="4475528"/>
            <a:ext cx="468181" cy="454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Auth list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F03DEC3-2BBA-C7DC-AE06-DF09ABEF3529}"/>
              </a:ext>
            </a:extLst>
          </p:cNvPr>
          <p:cNvSpPr/>
          <p:nvPr/>
        </p:nvSpPr>
        <p:spPr>
          <a:xfrm>
            <a:off x="9158880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8283E83-F3E1-9B05-C010-705E3318EB4E}"/>
              </a:ext>
            </a:extLst>
          </p:cNvPr>
          <p:cNvSpPr/>
          <p:nvPr/>
        </p:nvSpPr>
        <p:spPr>
          <a:xfrm>
            <a:off x="9946871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46BD89C-EE05-36C4-9877-8A39789522CB}"/>
              </a:ext>
            </a:extLst>
          </p:cNvPr>
          <p:cNvSpPr/>
          <p:nvPr/>
        </p:nvSpPr>
        <p:spPr>
          <a:xfrm>
            <a:off x="10734985" y="4475526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19EF437-BB7C-B3BE-552F-AA551E343CC4}"/>
              </a:ext>
            </a:extLst>
          </p:cNvPr>
          <p:cNvSpPr/>
          <p:nvPr/>
        </p:nvSpPr>
        <p:spPr>
          <a:xfrm>
            <a:off x="5038125" y="3977533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66F5B2C-56B6-F9A7-4CEB-C2AF8009F6FB}"/>
              </a:ext>
            </a:extLst>
          </p:cNvPr>
          <p:cNvSpPr/>
          <p:nvPr/>
        </p:nvSpPr>
        <p:spPr>
          <a:xfrm>
            <a:off x="5744199" y="3977533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3B64D52-ADCE-39CC-8798-172205251587}"/>
              </a:ext>
            </a:extLst>
          </p:cNvPr>
          <p:cNvSpPr/>
          <p:nvPr/>
        </p:nvSpPr>
        <p:spPr>
          <a:xfrm>
            <a:off x="6286453" y="3977533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63EA881-80A7-338E-E575-5793BD9C97DB}"/>
              </a:ext>
            </a:extLst>
          </p:cNvPr>
          <p:cNvSpPr/>
          <p:nvPr/>
        </p:nvSpPr>
        <p:spPr>
          <a:xfrm>
            <a:off x="664656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42694A-CB4C-DBD8-3DB3-1E7CA8095615}"/>
              </a:ext>
            </a:extLst>
          </p:cNvPr>
          <p:cNvSpPr/>
          <p:nvPr/>
        </p:nvSpPr>
        <p:spPr>
          <a:xfrm>
            <a:off x="729619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7DA0AB4-EDFA-FE85-1157-1BB1C57B47B4}"/>
              </a:ext>
            </a:extLst>
          </p:cNvPr>
          <p:cNvSpPr/>
          <p:nvPr/>
        </p:nvSpPr>
        <p:spPr>
          <a:xfrm>
            <a:off x="3816431" y="3977533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A577F6B-AA1A-BB7E-226A-4C630D8A7056}"/>
              </a:ext>
            </a:extLst>
          </p:cNvPr>
          <p:cNvSpPr/>
          <p:nvPr/>
        </p:nvSpPr>
        <p:spPr>
          <a:xfrm>
            <a:off x="4385942" y="3977533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2724DB-2285-8F22-80B4-D48B29578BD4}"/>
              </a:ext>
            </a:extLst>
          </p:cNvPr>
          <p:cNvSpPr/>
          <p:nvPr/>
        </p:nvSpPr>
        <p:spPr>
          <a:xfrm>
            <a:off x="7945826" y="3977533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E79B31F-210C-3241-3603-A43A1352474B}"/>
              </a:ext>
            </a:extLst>
          </p:cNvPr>
          <p:cNvSpPr/>
          <p:nvPr/>
        </p:nvSpPr>
        <p:spPr>
          <a:xfrm>
            <a:off x="8694355" y="3977532"/>
            <a:ext cx="679082" cy="4543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Blob hashes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6BC730-2003-55CC-9A03-FAA1C54CCABE}"/>
              </a:ext>
            </a:extLst>
          </p:cNvPr>
          <p:cNvSpPr/>
          <p:nvPr/>
        </p:nvSpPr>
        <p:spPr>
          <a:xfrm>
            <a:off x="9366785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2671D8A-1620-7568-24B1-57788FB8B625}"/>
              </a:ext>
            </a:extLst>
          </p:cNvPr>
          <p:cNvSpPr/>
          <p:nvPr/>
        </p:nvSpPr>
        <p:spPr>
          <a:xfrm>
            <a:off x="10154776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A3CE2D7-175E-A9E2-96CA-ACA453C168A4}"/>
              </a:ext>
            </a:extLst>
          </p:cNvPr>
          <p:cNvSpPr/>
          <p:nvPr/>
        </p:nvSpPr>
        <p:spPr>
          <a:xfrm>
            <a:off x="10942890" y="3977531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8B9377-2D21-D942-2306-E21EACD814B7}"/>
              </a:ext>
            </a:extLst>
          </p:cNvPr>
          <p:cNvSpPr/>
          <p:nvPr/>
        </p:nvSpPr>
        <p:spPr>
          <a:xfrm>
            <a:off x="5038125" y="3479537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44E49B9-F385-08B3-DDA5-521DE6EEEA46}"/>
              </a:ext>
            </a:extLst>
          </p:cNvPr>
          <p:cNvSpPr/>
          <p:nvPr/>
        </p:nvSpPr>
        <p:spPr>
          <a:xfrm>
            <a:off x="5744199" y="3479537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0C813EF-16F5-E7DA-286A-F5CE4BA68B66}"/>
              </a:ext>
            </a:extLst>
          </p:cNvPr>
          <p:cNvSpPr/>
          <p:nvPr/>
        </p:nvSpPr>
        <p:spPr>
          <a:xfrm>
            <a:off x="6286453" y="3479537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205C8D1-87A2-33F3-DFD4-95937FD73D4E}"/>
              </a:ext>
            </a:extLst>
          </p:cNvPr>
          <p:cNvSpPr/>
          <p:nvPr/>
        </p:nvSpPr>
        <p:spPr>
          <a:xfrm>
            <a:off x="664656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F50ED7D-D4D1-AA8B-356D-28FDBDD102E5}"/>
              </a:ext>
            </a:extLst>
          </p:cNvPr>
          <p:cNvSpPr/>
          <p:nvPr/>
        </p:nvSpPr>
        <p:spPr>
          <a:xfrm>
            <a:off x="729619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239EA8B-50FA-1DD8-D44C-5220A15E8C7B}"/>
              </a:ext>
            </a:extLst>
          </p:cNvPr>
          <p:cNvSpPr/>
          <p:nvPr/>
        </p:nvSpPr>
        <p:spPr>
          <a:xfrm>
            <a:off x="3816431" y="3479537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3ED648-3AD7-9CD5-0640-1F8771564ADF}"/>
              </a:ext>
            </a:extLst>
          </p:cNvPr>
          <p:cNvSpPr/>
          <p:nvPr/>
        </p:nvSpPr>
        <p:spPr>
          <a:xfrm>
            <a:off x="4385942" y="3479537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1FFB28A-BDE8-239F-F02C-F1929AC405E2}"/>
              </a:ext>
            </a:extLst>
          </p:cNvPr>
          <p:cNvSpPr/>
          <p:nvPr/>
        </p:nvSpPr>
        <p:spPr>
          <a:xfrm>
            <a:off x="7945826" y="3479537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86765DA-B1EE-88CB-DAB0-949E9E2BBD32}"/>
              </a:ext>
            </a:extLst>
          </p:cNvPr>
          <p:cNvSpPr/>
          <p:nvPr/>
        </p:nvSpPr>
        <p:spPr>
          <a:xfrm>
            <a:off x="8694355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240438-0BFE-057D-307E-5A79A9A06D61}"/>
              </a:ext>
            </a:extLst>
          </p:cNvPr>
          <p:cNvSpPr/>
          <p:nvPr/>
        </p:nvSpPr>
        <p:spPr>
          <a:xfrm>
            <a:off x="9482346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F3E8AC-573C-6925-35FC-4214C28D304D}"/>
              </a:ext>
            </a:extLst>
          </p:cNvPr>
          <p:cNvSpPr/>
          <p:nvPr/>
        </p:nvSpPr>
        <p:spPr>
          <a:xfrm>
            <a:off x="10270460" y="3479535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34E5B8F-A83B-293B-5D1A-FCD56F331B76}"/>
              </a:ext>
            </a:extLst>
          </p:cNvPr>
          <p:cNvSpPr/>
          <p:nvPr/>
        </p:nvSpPr>
        <p:spPr>
          <a:xfrm>
            <a:off x="5038125" y="2981541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7E233FE-501B-8037-9D98-47EE46D1E385}"/>
              </a:ext>
            </a:extLst>
          </p:cNvPr>
          <p:cNvSpPr/>
          <p:nvPr/>
        </p:nvSpPr>
        <p:spPr>
          <a:xfrm>
            <a:off x="5744199" y="2981541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EDD20B6-FF5C-3044-2B18-D6E4B098F291}"/>
              </a:ext>
            </a:extLst>
          </p:cNvPr>
          <p:cNvSpPr/>
          <p:nvPr/>
        </p:nvSpPr>
        <p:spPr>
          <a:xfrm>
            <a:off x="6286453" y="2981541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21F0343-C2D6-7760-3B16-5E6EE8E1296D}"/>
              </a:ext>
            </a:extLst>
          </p:cNvPr>
          <p:cNvSpPr/>
          <p:nvPr/>
        </p:nvSpPr>
        <p:spPr>
          <a:xfrm>
            <a:off x="664656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EE206F4-A39E-57E7-AA54-F745E2D1F765}"/>
              </a:ext>
            </a:extLst>
          </p:cNvPr>
          <p:cNvSpPr/>
          <p:nvPr/>
        </p:nvSpPr>
        <p:spPr>
          <a:xfrm>
            <a:off x="729619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C07F3C2-E7B1-EA50-00BF-E46A976705D6}"/>
              </a:ext>
            </a:extLst>
          </p:cNvPr>
          <p:cNvSpPr/>
          <p:nvPr/>
        </p:nvSpPr>
        <p:spPr>
          <a:xfrm>
            <a:off x="3816431" y="2981541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02ED795-76B4-121B-ACBD-0C388BFE8655}"/>
              </a:ext>
            </a:extLst>
          </p:cNvPr>
          <p:cNvSpPr/>
          <p:nvPr/>
        </p:nvSpPr>
        <p:spPr>
          <a:xfrm>
            <a:off x="4385942" y="2981541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B921F3B-753D-D96D-A546-80D02FC42C3E}"/>
              </a:ext>
            </a:extLst>
          </p:cNvPr>
          <p:cNvSpPr/>
          <p:nvPr/>
        </p:nvSpPr>
        <p:spPr>
          <a:xfrm>
            <a:off x="7945826" y="2981541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EDA31CF-6106-574F-6943-AEAAAE2CCF5B}"/>
              </a:ext>
            </a:extLst>
          </p:cNvPr>
          <p:cNvSpPr/>
          <p:nvPr/>
        </p:nvSpPr>
        <p:spPr>
          <a:xfrm>
            <a:off x="8694355" y="2981541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E0E53D3-CB2F-2F25-9A60-5733FDE74399}"/>
              </a:ext>
            </a:extLst>
          </p:cNvPr>
          <p:cNvSpPr/>
          <p:nvPr/>
        </p:nvSpPr>
        <p:spPr>
          <a:xfrm>
            <a:off x="9489809" y="2981539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82636D6-ECD1-9033-6000-8EDD3572D4E4}"/>
              </a:ext>
            </a:extLst>
          </p:cNvPr>
          <p:cNvSpPr/>
          <p:nvPr/>
        </p:nvSpPr>
        <p:spPr>
          <a:xfrm>
            <a:off x="5038125" y="2483545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A8DB2EB-FCDA-35D2-4A37-1D2DFDE16BB8}"/>
              </a:ext>
            </a:extLst>
          </p:cNvPr>
          <p:cNvSpPr/>
          <p:nvPr/>
        </p:nvSpPr>
        <p:spPr>
          <a:xfrm>
            <a:off x="5744199" y="2483545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E772CA-5DF5-A25F-1833-6A9471742259}"/>
              </a:ext>
            </a:extLst>
          </p:cNvPr>
          <p:cNvSpPr/>
          <p:nvPr/>
        </p:nvSpPr>
        <p:spPr>
          <a:xfrm>
            <a:off x="6286453" y="2483545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E996799-82ED-C588-17B6-607AEE2CC0D3}"/>
              </a:ext>
            </a:extLst>
          </p:cNvPr>
          <p:cNvSpPr/>
          <p:nvPr/>
        </p:nvSpPr>
        <p:spPr>
          <a:xfrm>
            <a:off x="664656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91B6A00-3788-3621-EE96-353105754C47}"/>
              </a:ext>
            </a:extLst>
          </p:cNvPr>
          <p:cNvSpPr/>
          <p:nvPr/>
        </p:nvSpPr>
        <p:spPr>
          <a:xfrm>
            <a:off x="729619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3C52880-8D78-C857-81DE-BAC8E8AA6750}"/>
              </a:ext>
            </a:extLst>
          </p:cNvPr>
          <p:cNvSpPr/>
          <p:nvPr/>
        </p:nvSpPr>
        <p:spPr>
          <a:xfrm>
            <a:off x="3816431" y="2483545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D4C9D3-2C53-3446-748E-D17541BEB35C}"/>
              </a:ext>
            </a:extLst>
          </p:cNvPr>
          <p:cNvSpPr/>
          <p:nvPr/>
        </p:nvSpPr>
        <p:spPr>
          <a:xfrm>
            <a:off x="4385942" y="2483545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6690F17-FBFC-E880-B69F-F94CCD027751}"/>
              </a:ext>
            </a:extLst>
          </p:cNvPr>
          <p:cNvSpPr/>
          <p:nvPr/>
        </p:nvSpPr>
        <p:spPr>
          <a:xfrm>
            <a:off x="7945826" y="2483545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C5AC031-D198-0134-8259-AF320A7EE9FA}"/>
              </a:ext>
            </a:extLst>
          </p:cNvPr>
          <p:cNvSpPr/>
          <p:nvPr/>
        </p:nvSpPr>
        <p:spPr>
          <a:xfrm>
            <a:off x="8741280" y="2483543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8599827-7EDA-95C6-C4DC-821C049731FB}"/>
              </a:ext>
            </a:extLst>
          </p:cNvPr>
          <p:cNvSpPr/>
          <p:nvPr/>
        </p:nvSpPr>
        <p:spPr>
          <a:xfrm>
            <a:off x="4376521" y="1985549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8C71CE0-026E-86E0-CEA7-AE3483438DDD}"/>
              </a:ext>
            </a:extLst>
          </p:cNvPr>
          <p:cNvSpPr/>
          <p:nvPr/>
        </p:nvSpPr>
        <p:spPr>
          <a:xfrm>
            <a:off x="5082595" y="1985549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B8213D0-C4EE-B9E0-0E94-8547DFF5F7A6}"/>
              </a:ext>
            </a:extLst>
          </p:cNvPr>
          <p:cNvSpPr/>
          <p:nvPr/>
        </p:nvSpPr>
        <p:spPr>
          <a:xfrm>
            <a:off x="5624849" y="1985549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74CE5CF-3388-21BC-6CBE-5E301E62B565}"/>
              </a:ext>
            </a:extLst>
          </p:cNvPr>
          <p:cNvSpPr/>
          <p:nvPr/>
        </p:nvSpPr>
        <p:spPr>
          <a:xfrm>
            <a:off x="598496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38AE77-9C3E-DDBD-9EF3-067476CE647B}"/>
              </a:ext>
            </a:extLst>
          </p:cNvPr>
          <p:cNvSpPr/>
          <p:nvPr/>
        </p:nvSpPr>
        <p:spPr>
          <a:xfrm>
            <a:off x="663459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21462CA-D32D-6106-51B9-2DC2CD4A95FA}"/>
              </a:ext>
            </a:extLst>
          </p:cNvPr>
          <p:cNvSpPr/>
          <p:nvPr/>
        </p:nvSpPr>
        <p:spPr>
          <a:xfrm>
            <a:off x="3816431" y="1985549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7B3D4C-B5D1-5DFD-0FF1-D87EDACE2C9D}"/>
              </a:ext>
            </a:extLst>
          </p:cNvPr>
          <p:cNvSpPr/>
          <p:nvPr/>
        </p:nvSpPr>
        <p:spPr>
          <a:xfrm>
            <a:off x="7284222" y="1985549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952EE23-0AE4-026C-77E8-6104FAA59B4B}"/>
              </a:ext>
            </a:extLst>
          </p:cNvPr>
          <p:cNvSpPr/>
          <p:nvPr/>
        </p:nvSpPr>
        <p:spPr>
          <a:xfrm>
            <a:off x="8079676" y="1985547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209757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1214-370E-74F3-367F-9305E22C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C23-7F97-6FDD-EEEB-B2473C4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EIP-7495: SSZ StableContainer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02259-08F0-9AA1-D9D1-159EBA4E981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DEF1E-63C3-D49F-E709-C31506738D4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4ED93-90D4-2725-CE5D-7D2EE2D92C4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979F8-03AF-E526-3B99-1A32436865D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CEE751-63F2-AA17-F55D-206E7799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11E348-2BAE-42AD-E4A7-A5D6C374461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59A3-2230-2BA8-B2C3-EF335284C4C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A9BC-268C-7B3B-9181-5ED40A83460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C4627-40E7-BC7D-9EB4-F66384AA56F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4B46-E20F-1AD3-781B-3B2283463E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6267A8-B4AA-5288-EF9B-79D2AD23C3E6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40C41F-948B-A0EE-07CA-1C0518B2912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B945A0-0CE7-CDCC-FC95-A39ECEE6857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68E029-B407-F251-E5EF-ACD26E9C1D2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F81C3-EF3A-9FF8-4D35-576C9324FF6C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008299-FA90-CBBE-58AD-701F8275BCC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073AA-8AEA-E5C7-6F34-E66348FADB4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773FF1-0ED8-8B6D-09C4-9AFD05DE453D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6240E0-14D5-0CFE-BD06-F91F1A9B5D3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4C3CBB-30A4-5CEF-4FE9-5263ECE0E67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9F4644-6425-30B4-0CCE-6C0395965AA8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296F84F-3A10-BCEA-60EA-58432C66D04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E5E5FF-2F24-257A-0255-50DC2C5E154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D2DF87-E26B-B968-A73F-A84383895547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5E65757-26F3-535F-AEDA-4254775490FE}"/>
              </a:ext>
            </a:extLst>
          </p:cNvPr>
          <p:cNvSpPr txBox="1"/>
          <p:nvPr/>
        </p:nvSpPr>
        <p:spPr>
          <a:xfrm>
            <a:off x="3727937" y="6268065"/>
            <a:ext cx="659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Re-usable verifier (all profiles share stable SSZ merkleization)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D203A4-5AD9-A766-6E1A-AF44E5D88673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397859B-B79A-C82A-E3D4-79F6AE7F4923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31B78D5-F336-FC5A-E246-E4D1C3DE00B9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437C194-5C64-4D56-BE22-8509BF19B093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25A1A4D-4BFD-1EF9-5DBE-CAA695840EC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E8301D8-3309-07A4-F99D-66AAA47DC651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8D5B4C4-477E-18C1-1412-9F55045A8A9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A6A332B-93D4-7418-3760-3CF36CF886FC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B6E72E6-902A-F0D5-A1E6-81C2288301E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216356-B3F8-460D-21AD-4AB7A9E5E8C8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529A18A-B357-BC3E-FF2D-917FA02158CE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D7A2296-FB40-9747-B460-70479A900B1F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16B0D4C-828D-E51F-95C1-0B384C5AA08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AA954FE-15AC-B2A2-8DBA-B5E8FC864B43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69487C-1BFB-B937-9908-1C5A2640AD7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D8EA96-34F8-4980-E3F3-E9C9A7CE1CCD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10A3C67-3A57-897C-F31B-23C1414D7A1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AA8F022-5F0E-CA5C-A979-7E8368EFBA9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8E754A8-2B06-1FD9-8A6E-B86C9BF9BD9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5658B7-79F0-766B-B748-BA7B312414E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C3B5506-8BB1-D963-9E5B-3BCC601646CC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E04918A-1A41-F1EE-8B9F-2EB0A751F8F5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E18B7D2-2A33-9AE6-D59D-55A372534FF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43BEBB-9318-48F0-0014-194021E4417E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47D980C-FAE9-33F3-414A-3E195F593371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A9A5F6F-331B-462F-5D8B-E38D3A032C0D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5A64CD4-1AD6-5EFE-883F-719511C4F576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7DABCB9-8B29-42E3-BCA9-6E51BD593197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9B343F9-64A8-B618-ABA1-3BFFC9F04153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61120A5-D0EB-CE2D-C586-514D1AFD6B4C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94495C4-A5DD-28A0-959A-F20D576781A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F75BFA0-0176-55D9-AFA7-8573B835625D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A9C7F5E-2B0E-FE79-3DE8-5EFE17A0042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60211C-E898-1E47-9E97-98EDE461ADEE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A3E0BAD-5C74-1EAF-998D-87870F387F8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B5025CD-6494-F15D-32EC-DC62D989E684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DAF4D4D-05FB-F4C4-639F-E94C6922204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19B66E9-0183-D493-6A08-000DA52B4A6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C5715-D557-FCE3-F70E-E9B977C021DF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9417A1-38CE-7E95-8EB1-7B730C3F8C6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1E77560-5218-0848-6D42-4D4E90F53D97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24B68EE-666D-8C3D-5C8C-653F01B90C5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9793CCC-4238-9F5F-8EC9-3141F3C6C09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4F796BF-C4D5-2F23-AD46-BD5A241EB423}"/>
              </a:ext>
            </a:extLst>
          </p:cNvPr>
          <p:cNvGrpSpPr/>
          <p:nvPr/>
        </p:nvGrpSpPr>
        <p:grpSpPr>
          <a:xfrm>
            <a:off x="3816431" y="2981539"/>
            <a:ext cx="8056021" cy="454320"/>
            <a:chOff x="3816431" y="6220323"/>
            <a:chExt cx="8056021" cy="45432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209F2B6-B876-B31D-A97D-D2B48FCB0948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1E195E9-3CD1-347F-6E32-B8A7C31691E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BF5219E-3F1B-B869-F8C0-385E122D2EC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9E2CD6B-A44E-692F-A62D-DA769623B00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CE40015-45A0-9418-83F9-29F7D91A5474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932EF5D-6D0E-4A5A-1E12-B66666D943F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A96B0A3-A927-0283-697C-17161E9043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4D5933F-F7F0-0765-A9FE-EFE8B8E9738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F6D035-1830-7FD3-F282-AFFFA3F013E3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4BE27-0061-A6FC-C495-33274D03A7A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1C974F2-3BCA-EA18-BC90-A7A9907C2C85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E965CB2-0F16-21F6-E6D2-3C756B0E3850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9DACEB-FCE4-C0AF-48B7-2C41ABB60FE9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3894340-CA85-6C90-0E1D-3C52D2899B14}"/>
              </a:ext>
            </a:extLst>
          </p:cNvPr>
          <p:cNvGrpSpPr/>
          <p:nvPr/>
        </p:nvGrpSpPr>
        <p:grpSpPr>
          <a:xfrm>
            <a:off x="3816431" y="2483543"/>
            <a:ext cx="8056021" cy="454320"/>
            <a:chOff x="3816431" y="6220323"/>
            <a:chExt cx="8056021" cy="45432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359C1F2-0119-4200-EFA1-176F5C1FE977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70F3277-99A8-0E89-F58A-13E8398ABA6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39260FE-4A3A-A0CF-7DCC-FF728F95440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0933B9-82A5-2435-CBF8-9A568A59E534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46A483-300E-7AB9-E554-6A07E71F688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74EFA97-6383-5C5F-0EF4-D69C666F0F3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DB5D7D2-B53C-7C32-ED32-7D9AAB2BDF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7809D1C-4CF3-6CBA-93E1-BFE9B6693339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23F7293-7552-510D-CAEF-DF06FD8BE2B8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544BE7C-F448-3DAF-036D-4439D36EEF7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1A48CB2-A232-2CEB-B86C-ACA555D3025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5590EDF-6CA0-BD41-0C12-7257776D11AF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A2BF0FE-075A-3DAA-1F44-1C95194255A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CDD144B-F8A9-BEEB-0439-1E0B1067CC8D}"/>
              </a:ext>
            </a:extLst>
          </p:cNvPr>
          <p:cNvGrpSpPr/>
          <p:nvPr/>
        </p:nvGrpSpPr>
        <p:grpSpPr>
          <a:xfrm>
            <a:off x="3816431" y="1985547"/>
            <a:ext cx="8056021" cy="454320"/>
            <a:chOff x="3816431" y="6220323"/>
            <a:chExt cx="8056021" cy="45432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73F52A-64C8-9704-F276-76A844AA8D9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6AC809A-B99E-0A3F-FC30-042EB212A505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3BC9EB2-7BC5-B616-6FB4-9EAE55FBF20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9932DA2-AB84-A117-C982-A4829CCEB8FD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5E35CB2-A30A-17F5-F218-8E883D2BCE79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6497D66-8310-0DD2-693F-40FDCD78CC97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900CDF3-E3CE-4F1E-43C2-D6DF59FAF1A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BE11A6A-EB68-792F-A49E-07DA3A89CFB0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F25D458-A44B-9891-F3BF-40E301F519F5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EBE9FF-954F-0BB8-672D-355EA76E0ED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8999AD4-1930-43D9-1287-C89CE494A4B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97F7B0F-E9F1-B4E9-9BD4-04BE3A88EA3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F609AB-4548-DBBE-11E9-85FE75DF6E7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6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3ECAF-E9B7-9F4C-F864-C8969744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9FE4-370B-089F-2DFE-39D4C88A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EIP-6493: </a:t>
            </a:r>
            <a:r>
              <a:rPr lang="en-GB" dirty="0"/>
              <a:t>SSZ transaction signature scheme</a:t>
            </a:r>
            <a:endParaRPr lang="en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F6861-FEBC-893F-ABA5-EE50BF13E34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77A14-B903-0504-731E-C307810ED2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4ABF-DCC0-6D68-82CC-A73892F3EC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65F7C-32AD-33CC-D66F-CC02C945C1D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02811E-7F6F-ED35-813B-CA9A9E116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78C2AF-B8F2-5FFF-81DE-53943585498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EC0B4-491A-5939-2910-00999E9B539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B57F9-DFA3-3E60-A039-F7B115C5063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683B7-01CF-DE02-1701-EF986B91FEE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E182D-55A8-ED74-E877-92C5500F75C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EB6BDF1-B312-FF56-994C-DA7D315ABD87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6C7450-78EF-7512-20B0-35766B261C00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4BEE43-44F9-495E-2EF8-06B98C4E32A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7C60E1-BCCC-3433-6036-A46384F4640C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2D6A74-6AC6-D8FC-EF6F-DE2C749931EB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8F89B9-1201-B9D0-5E5D-F55EB42BC818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74DC2D-C61C-546C-ECE5-39A8D9FFDE99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FEE437-9A0C-2AEF-1DF6-D28FF822BC69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C42050-AECB-3A95-C4D3-8D65A5D541DB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4F1115-4DF0-C43A-7925-9A6DB693C292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A351D6-D443-FCF7-2203-53218985DE83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4CCD11-D3F3-5D11-CF27-C212733DEFA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50B10B4-6013-70FF-6A38-FC843EE2D14E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4D89B4-1D16-03BB-56D3-16A043C94E7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8C45FCA-3AC8-A0E9-7880-F479DE4A4BFD}"/>
              </a:ext>
            </a:extLst>
          </p:cNvPr>
          <p:cNvSpPr txBox="1"/>
          <p:nvPr/>
        </p:nvSpPr>
        <p:spPr>
          <a:xfrm>
            <a:off x="3727937" y="6268065"/>
            <a:ext cx="65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Native SSZ (no conversion back to RLP for sig_hash / tx_hash)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26562D-BDC6-BA0C-9606-1FD2D893AC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8517BBA-92A4-F6EC-05C0-B2F7FAD69FF7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5535490-8D05-F602-0E1F-23D7A3B271F2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0B91050-9DCE-0526-B685-88028D3A325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BA6C480-82EE-A1C2-ED75-10CC8BBBEB1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8ED2A4C-262E-FE8C-37D4-806876050733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C361DB9-B5D0-80E2-0D7D-6D81FF0F3B0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BAEB1-05AB-BE42-15D3-829DD2E8BB5E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7F6004A-6CDE-E420-71D5-E274433E395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EE51985-D8EC-CDFD-29A1-768046AF45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232905-3328-C72C-09E9-9BE77B33D186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1BEB967-37F4-62B5-4129-C67AC373AEF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69186C-142D-52F4-3C62-CC7037B5B6E4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F81DEB7-EF82-192A-29ED-3C511267909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B0997F9-564A-7FD7-8F62-442ACB868BC6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FB6F6B5-CC02-5214-2BFF-558DC4E89E13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0797983-DC5B-76F8-D2C6-DB2C91ECEB4E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49F6DEB-10E3-A7AC-DD4A-96BB059F6930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A954CAA-DF3C-F6EF-B13A-BA8863CAE22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443FDD6-E17B-F5FB-73B1-6CBAF89ADA4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5893FFE-8F5F-C800-539B-DE4CA889D2EB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8CD5D88-4556-F6EB-2F2B-CCFAF6BE422F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466CBD3-0799-7CCE-DD6A-1185CEB848D0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4C768CE-67B5-6A88-9176-5BB0166A6B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A935E22-0A48-5887-7419-D40A5680556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66E6E91-E439-E6C0-086E-A35F877AF39C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B11558F-9783-471E-447A-156D8689ECD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20B0B3F-2CDC-B1AE-F4AD-6AB671CD5B3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9DFD3C-D2C5-FAE3-7C4F-EE423E6EC9A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3A01A79-008C-99F5-95F6-65F70F628B38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2989C10-FC5C-1625-1989-43D7D7E73C66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D4DE6E4-9656-6D73-0FBE-EBF0EA569A9A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B4F5648-FA62-3257-BD7F-8CD71846D733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E23B35-2710-6099-BCF7-43325E9DE2B7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87C0E53-FEE7-44FF-F6CD-3C34D7F09FF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E721D2C-4745-86C4-01E4-8F4A6E2AB30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4B9E676-92BB-053F-1A28-50D9368F55F3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3C80877-5BBD-D30E-825B-F21C5A85B36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DB04AB-8B08-CCDA-2B96-DFE3978B9DF7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D2C653B-787D-EB4D-9561-DEBB44C14D49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EFEA652-4984-B838-09D3-42AFF611A8FB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B6A4CE4-0FA2-4C4B-D3CA-77CBC0F58FA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F6321DE-DCC8-4091-95D1-285CD0D44140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F27FF4-68C6-2A99-2B0C-991C37CC0558}"/>
              </a:ext>
            </a:extLst>
          </p:cNvPr>
          <p:cNvSpPr txBox="1"/>
          <p:nvPr/>
        </p:nvSpPr>
        <p:spPr>
          <a:xfrm>
            <a:off x="3727937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BasicTransaction</a:t>
            </a:r>
          </a:p>
          <a:p>
            <a:r>
              <a:rPr lang="en-CH" dirty="0"/>
              <a:t>EIP-1559 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E7AC6-1325-2A3C-C30C-CE6FCA8E2604}"/>
              </a:ext>
            </a:extLst>
          </p:cNvPr>
          <p:cNvSpPr txBox="1"/>
          <p:nvPr/>
        </p:nvSpPr>
        <p:spPr>
          <a:xfrm>
            <a:off x="6466509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BlobTransaction</a:t>
            </a:r>
          </a:p>
          <a:p>
            <a:r>
              <a:rPr lang="en-CH" dirty="0"/>
              <a:t>EIP-4844 functionality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F3E69-EC2A-8A95-3F97-BCE68BE840D5}"/>
              </a:ext>
            </a:extLst>
          </p:cNvPr>
          <p:cNvSpPr txBox="1"/>
          <p:nvPr/>
        </p:nvSpPr>
        <p:spPr>
          <a:xfrm>
            <a:off x="9396924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SetCodeTransaction</a:t>
            </a:r>
          </a:p>
          <a:p>
            <a:r>
              <a:rPr lang="en-CH" dirty="0"/>
              <a:t>EIP-7702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8753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0285-56D3-1835-DFFC-AB31F638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B46-5A5D-AF6A-0988-D4174D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EIP-7807: SSZ execution blocks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3E88-70E8-F07F-28A8-77AFDEF48DF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D05C9-FDDD-6569-16B3-DA41551ADB6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772AE-8DBE-EF1C-2C60-78301D90143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25CC3-4CA5-E6BF-3868-8B1EF203823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2619B9-1243-6B03-3AE6-02A5C768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F2F08D-59F4-CD7C-7157-F3B4307ADC6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DCF3E-585B-EE6C-FEA6-51973BAE2EB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5B6E7-2B23-9F4C-5524-8025A1749BB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E1F8D-2F44-4564-1716-3D06AB9B5CE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D1FDB-AF0D-0776-EB24-A02F95DEA04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DFD01D-C9CF-CDCF-3605-B5B8318E70DF}"/>
              </a:ext>
            </a:extLst>
          </p:cNvPr>
          <p:cNvSpPr txBox="1"/>
          <p:nvPr/>
        </p:nvSpPr>
        <p:spPr>
          <a:xfrm>
            <a:off x="3727937" y="6268065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Merkle-Patricia Tries (MPT) removed, encoding and hashing normalized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49256B-4A5B-166D-9A33-18BA82C2C03F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7E325-C8CB-290D-C7DB-03FFE4A7C529}"/>
              </a:ext>
            </a:extLst>
          </p:cNvPr>
          <p:cNvSpPr/>
          <p:nvPr/>
        </p:nvSpPr>
        <p:spPr>
          <a:xfrm>
            <a:off x="3813281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Ommers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C067E-33A1-7627-9AAD-1A175C039617}"/>
              </a:ext>
            </a:extLst>
          </p:cNvPr>
          <p:cNvSpPr txBox="1"/>
          <p:nvPr/>
        </p:nvSpPr>
        <p:spPr>
          <a:xfrm>
            <a:off x="3724788" y="4123849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Removed fields </a:t>
            </a:r>
            <a:r>
              <a:rPr lang="en-CH" dirty="0"/>
              <a:t>(PoW era / Bloom)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3296E-88FC-DAE0-75F8-EE46829ED2AB}"/>
              </a:ext>
            </a:extLst>
          </p:cNvPr>
          <p:cNvSpPr/>
          <p:nvPr/>
        </p:nvSpPr>
        <p:spPr>
          <a:xfrm>
            <a:off x="4725262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9F32A-7C58-BF5A-5D53-FDF0411C1CEF}"/>
              </a:ext>
            </a:extLst>
          </p:cNvPr>
          <p:cNvSpPr/>
          <p:nvPr/>
        </p:nvSpPr>
        <p:spPr>
          <a:xfrm>
            <a:off x="3816430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 limits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F2D2DE-9B55-6F9C-7DE9-EBCA39BCBA75}"/>
              </a:ext>
            </a:extLst>
          </p:cNvPr>
          <p:cNvSpPr txBox="1"/>
          <p:nvPr/>
        </p:nvSpPr>
        <p:spPr>
          <a:xfrm>
            <a:off x="3727937" y="3059668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Gas accounting </a:t>
            </a:r>
            <a:r>
              <a:rPr lang="en-CH" dirty="0"/>
              <a:t>(separate gas types)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2C7167-3279-3622-6BC2-79F802602726}"/>
              </a:ext>
            </a:extLst>
          </p:cNvPr>
          <p:cNvSpPr/>
          <p:nvPr/>
        </p:nvSpPr>
        <p:spPr>
          <a:xfrm>
            <a:off x="4727648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</a:t>
            </a:r>
            <a:br>
              <a:rPr lang="en-CH" sz="1400" dirty="0"/>
            </a:br>
            <a:r>
              <a:rPr lang="en-CH" sz="1400" dirty="0"/>
              <a:t>used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306153-81E2-B282-4A27-6A09E3594391}"/>
              </a:ext>
            </a:extLst>
          </p:cNvPr>
          <p:cNvSpPr/>
          <p:nvPr/>
        </p:nvSpPr>
        <p:spPr>
          <a:xfrm>
            <a:off x="5639629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Base fees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B06D1E-7321-2466-7424-7F2A137500F8}"/>
              </a:ext>
            </a:extLst>
          </p:cNvPr>
          <p:cNvSpPr/>
          <p:nvPr/>
        </p:nvSpPr>
        <p:spPr>
          <a:xfrm>
            <a:off x="6550847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Excess gas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2EE2EC-7E6A-5189-2EB3-6A01C51113BF}"/>
              </a:ext>
            </a:extLst>
          </p:cNvPr>
          <p:cNvSpPr txBox="1"/>
          <p:nvPr/>
        </p:nvSpPr>
        <p:spPr>
          <a:xfrm>
            <a:off x="8328294" y="3059668"/>
            <a:ext cx="2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Operations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BA3B0-558B-26EB-7BB2-0387AF86E2E1}"/>
              </a:ext>
            </a:extLst>
          </p:cNvPr>
          <p:cNvSpPr/>
          <p:nvPr/>
        </p:nvSpPr>
        <p:spPr>
          <a:xfrm>
            <a:off x="9590677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Withdrawals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48F9B4-64DD-7241-F88B-26028B1031EA}"/>
              </a:ext>
            </a:extLst>
          </p:cNvPr>
          <p:cNvSpPr/>
          <p:nvPr/>
        </p:nvSpPr>
        <p:spPr>
          <a:xfrm>
            <a:off x="8374046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Transactions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D74B6-64BC-7EA5-0799-9C1FAF5F916B}"/>
              </a:ext>
            </a:extLst>
          </p:cNvPr>
          <p:cNvSpPr/>
          <p:nvPr/>
        </p:nvSpPr>
        <p:spPr>
          <a:xfrm>
            <a:off x="8374046" y="3978736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Receipts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4707DB-EA02-A704-50C5-875D9A25E9F8}"/>
              </a:ext>
            </a:extLst>
          </p:cNvPr>
          <p:cNvSpPr/>
          <p:nvPr/>
        </p:nvSpPr>
        <p:spPr>
          <a:xfrm>
            <a:off x="9590676" y="3978736"/>
            <a:ext cx="1216631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System logs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DD79A2-FC4F-4A24-24C1-FA577C58E343}"/>
              </a:ext>
            </a:extLst>
          </p:cNvPr>
          <p:cNvSpPr/>
          <p:nvPr/>
        </p:nvSpPr>
        <p:spPr>
          <a:xfrm>
            <a:off x="8374045" y="4514403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Requests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3417F-13C1-C731-1965-5D8E8068735B}"/>
              </a:ext>
            </a:extLst>
          </p:cNvPr>
          <p:cNvSpPr/>
          <p:nvPr/>
        </p:nvSpPr>
        <p:spPr>
          <a:xfrm>
            <a:off x="3816430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hash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FFFFD4-58A5-2FC9-DB3D-2E514BF1B281}"/>
              </a:ext>
            </a:extLst>
          </p:cNvPr>
          <p:cNvSpPr txBox="1"/>
          <p:nvPr/>
        </p:nvSpPr>
        <p:spPr>
          <a:xfrm>
            <a:off x="3727937" y="1887835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Block metadata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41A9AB-2C44-DADE-A512-6DB83FD0EA60}"/>
              </a:ext>
            </a:extLst>
          </p:cNvPr>
          <p:cNvSpPr/>
          <p:nvPr/>
        </p:nvSpPr>
        <p:spPr>
          <a:xfrm>
            <a:off x="472841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Miner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D633D2-7818-0AED-0717-ADCD5D696122}"/>
              </a:ext>
            </a:extLst>
          </p:cNvPr>
          <p:cNvSpPr/>
          <p:nvPr/>
        </p:nvSpPr>
        <p:spPr>
          <a:xfrm>
            <a:off x="5639629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State root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AD5748-2289-9AF4-810B-47DCB97771B9}"/>
              </a:ext>
            </a:extLst>
          </p:cNvPr>
          <p:cNvSpPr/>
          <p:nvPr/>
        </p:nvSpPr>
        <p:spPr>
          <a:xfrm>
            <a:off x="6550847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69193-73DE-D35D-5D71-EC16927353CA}"/>
              </a:ext>
            </a:extLst>
          </p:cNvPr>
          <p:cNvSpPr/>
          <p:nvPr/>
        </p:nvSpPr>
        <p:spPr>
          <a:xfrm>
            <a:off x="7462065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Time-stamp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404499-1807-C715-4B49-F6DDBDE71182}"/>
              </a:ext>
            </a:extLst>
          </p:cNvPr>
          <p:cNvSpPr/>
          <p:nvPr/>
        </p:nvSpPr>
        <p:spPr>
          <a:xfrm>
            <a:off x="8374046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Extra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7C59C-5AFB-88CA-57A8-9281C27FB24B}"/>
              </a:ext>
            </a:extLst>
          </p:cNvPr>
          <p:cNvSpPr/>
          <p:nvPr/>
        </p:nvSpPr>
        <p:spPr>
          <a:xfrm>
            <a:off x="928450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Mix</a:t>
            </a:r>
            <a:br>
              <a:rPr lang="en-CH" sz="1400" dirty="0"/>
            </a:br>
            <a:r>
              <a:rPr lang="en-CH" sz="1400" dirty="0"/>
              <a:t>hash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1986C-0A9C-1554-DBC4-855CF7EB9061}"/>
              </a:ext>
            </a:extLst>
          </p:cNvPr>
          <p:cNvSpPr/>
          <p:nvPr/>
        </p:nvSpPr>
        <p:spPr>
          <a:xfrm>
            <a:off x="10196824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CL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5384A-A37F-354A-FEDF-C88011DAC169}"/>
              </a:ext>
            </a:extLst>
          </p:cNvPr>
          <p:cNvSpPr/>
          <p:nvPr/>
        </p:nvSpPr>
        <p:spPr>
          <a:xfrm>
            <a:off x="5642778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Block nonce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909803-94C8-0080-187C-9D30D560A7A5}"/>
              </a:ext>
            </a:extLst>
          </p:cNvPr>
          <p:cNvSpPr/>
          <p:nvPr/>
        </p:nvSpPr>
        <p:spPr>
          <a:xfrm>
            <a:off x="6554759" y="4501242"/>
            <a:ext cx="91198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Logs</a:t>
            </a:r>
            <a:br>
              <a:rPr lang="en-CH" sz="1400" dirty="0"/>
            </a:br>
            <a:r>
              <a:rPr lang="en-CH" sz="1400" dirty="0"/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7912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835E-AAB2-2527-CF6B-AE38C976E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5D6-DC18-3128-3BEA-D8719FC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Inclusion proofs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EE9E4-AA27-B72B-8097-ADCD453204F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D04B7-48C1-2E16-7D10-D7D6C953619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A57B6-311A-BA5D-1393-CD2B7DA9B14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B9CEF-5FE8-9804-2E39-D9BF2DE8F8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F4D4B2-6AD3-08C1-12D3-FDFA0E07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6BC974-8274-C37F-9F0A-F6355721FF8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CD4F2-6893-749C-37B7-AAE1B8406E3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FF588-D6C5-80D0-301D-C592B36F894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17100-1AF6-77E2-D134-B45256C057C4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882CF-FB0C-D4B0-6CB4-EEF1A6A710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80C7D2-9088-A2F9-7543-075DD7B0833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0170-9502-D66C-39FE-BA87067A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57" y="46528"/>
            <a:ext cx="6632247" cy="679039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D62197-FE58-3018-E498-D0BE3D8208DA}"/>
              </a:ext>
            </a:extLst>
          </p:cNvPr>
          <p:cNvSpPr txBox="1"/>
          <p:nvPr/>
        </p:nvSpPr>
        <p:spPr>
          <a:xfrm>
            <a:off x="3727935" y="5959010"/>
            <a:ext cx="249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No extra data</a:t>
            </a:r>
          </a:p>
          <a:p>
            <a:r>
              <a:rPr lang="en-CH" b="1" dirty="0"/>
              <a:t>required to </a:t>
            </a:r>
            <a:br>
              <a:rPr lang="en-CH" b="1" dirty="0"/>
            </a:br>
            <a:r>
              <a:rPr lang="en-CH" b="1" dirty="0"/>
              <a:t>verify tx</a:t>
            </a:r>
          </a:p>
        </p:txBody>
      </p:sp>
    </p:spTree>
    <p:extLst>
      <p:ext uri="{BB962C8B-B14F-4D97-AF65-F5344CB8AC3E}">
        <p14:creationId xmlns:p14="http://schemas.microsoft.com/office/powerpoint/2010/main" val="216650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3F98-8F72-C2EE-C8C7-67630EB5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5B84-23F5-92B3-AC8B-023E1FEA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B7E42-E24A-FC22-CB3C-86E1C4627F81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42EA9-4C13-A0C2-82FD-649F8171186F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77830-D833-C015-6871-0660E2DADB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A7A6B-F851-A186-4D19-3BCF3E94011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3A8FB-D06E-98DF-647F-B022E44D458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5BF8B-6DE4-0825-E15D-1E034BEE54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EB4EB6-E331-CBF3-FA6B-E5E2FFAF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063BC8-B35B-04A8-4E4E-B1A2083B1F6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48255-9279-45B8-BCAE-3C1D3BD5373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DFD7C-E814-06FD-CF7A-98C1EA78243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DCDEA-D3B6-30EA-D128-51B17E8D1E40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51F94-A92A-7317-6123-4E111EBC9C90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B7172-2574-1E4C-2EF4-87697F89171C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E6DF6-FFB4-CE1D-7FCC-562DC23C546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5EA4B942-4EFE-96BB-B1CF-D6E8AC2084AF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EB06B-9A57-AB3E-7B41-BEC475EB3C24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7D4EE9FB-B20A-A752-22CA-1B69804AD703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56E4F-CAF2-8DCD-1593-250B173692BB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576013A5-38AD-AF93-D29B-313B2E70883F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4BD47C-E41A-06AC-C0A8-4B58365CCB8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2A93-0BFF-D321-2905-44816597ECC0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267550-5657-24E3-B6DB-B020B6E1E0EF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77CEE-0D19-9642-4622-8E6062CB1ACC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D0D6D851-7A68-0933-7ED6-D55604502236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F5CA9B-5C26-23A7-6DC8-2B78D564B3F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31CC4-FE85-C92F-89F4-44DEC91056E2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217400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FAF3-36C4-F802-7950-8146B6D8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9D1217-4EC4-9E61-4446-29C66BA234FB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38CCA-1C16-F982-D7A5-0D52CB35874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E21BA-23FB-3470-B438-6C4EB861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DAF39-798B-0AA8-2113-EEEBF51D771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BD489-78BA-6EF2-B774-96E7B756580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57DFA-DA06-A59F-0EBD-949F2C989A2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680889-DCCE-D134-B6E1-E25DE8BC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0E6C34-4CE4-9D63-D85A-49DC4590777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63F01-A763-3D10-4F63-5E0E2A09D4A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AA670-1DB6-D1CD-59BC-FCAB95C453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2DD80-A824-632A-84B8-A08CAA9DABA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F308D5-37C3-B76A-4A6F-FDB3F2666CD1}"/>
              </a:ext>
            </a:extLst>
          </p:cNvPr>
          <p:cNvCxnSpPr/>
          <p:nvPr/>
        </p:nvCxnSpPr>
        <p:spPr>
          <a:xfrm>
            <a:off x="3185652" y="3720465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F949D-D71F-C436-5B19-19A93CC65D25}"/>
              </a:ext>
            </a:extLst>
          </p:cNvPr>
          <p:cNvSpPr txBox="1"/>
          <p:nvPr/>
        </p:nvSpPr>
        <p:spPr>
          <a:xfrm>
            <a:off x="3969921" y="3256526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B97B0-F943-E629-F647-F38D0FBB3F81}"/>
              </a:ext>
            </a:extLst>
          </p:cNvPr>
          <p:cNvCxnSpPr/>
          <p:nvPr/>
        </p:nvCxnSpPr>
        <p:spPr>
          <a:xfrm>
            <a:off x="3185652" y="4451067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C3DBE4-BBD7-73C9-0D9C-E6531A944736}"/>
              </a:ext>
            </a:extLst>
          </p:cNvPr>
          <p:cNvSpPr/>
          <p:nvPr/>
        </p:nvSpPr>
        <p:spPr>
          <a:xfrm>
            <a:off x="5624051" y="3979118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5BA4931-FBD3-319B-5101-31BDA6C8DFD0}"/>
              </a:ext>
            </a:extLst>
          </p:cNvPr>
          <p:cNvSpPr/>
          <p:nvPr/>
        </p:nvSpPr>
        <p:spPr>
          <a:xfrm>
            <a:off x="8339311" y="2555658"/>
            <a:ext cx="667039" cy="930415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93993-B592-CDAB-8920-F0485645711C}"/>
              </a:ext>
            </a:extLst>
          </p:cNvPr>
          <p:cNvSpPr txBox="1"/>
          <p:nvPr/>
        </p:nvSpPr>
        <p:spPr>
          <a:xfrm>
            <a:off x="7651954" y="1690688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9D0A8A-C282-5320-19E2-8573A2D74186}"/>
              </a:ext>
            </a:extLst>
          </p:cNvPr>
          <p:cNvSpPr txBox="1"/>
          <p:nvPr/>
        </p:nvSpPr>
        <p:spPr>
          <a:xfrm>
            <a:off x="8769145" y="197170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“trust me bro”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612540B-B763-C5A3-77C2-B1FF21576D61}"/>
              </a:ext>
            </a:extLst>
          </p:cNvPr>
          <p:cNvSpPr/>
          <p:nvPr/>
        </p:nvSpPr>
        <p:spPr>
          <a:xfrm>
            <a:off x="8463115" y="3159342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0F9DF0-451A-E206-16C3-6922F802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69434"/>
              </p:ext>
            </p:extLst>
          </p:nvPr>
        </p:nvGraphicFramePr>
        <p:xfrm>
          <a:off x="8429634" y="5244035"/>
          <a:ext cx="27751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067">
                  <a:extLst>
                    <a:ext uri="{9D8B030D-6E8A-4147-A177-3AD203B41FA5}">
                      <a16:colId xmlns:a16="http://schemas.microsoft.com/office/drawing/2014/main" val="131553996"/>
                    </a:ext>
                  </a:extLst>
                </a:gridCol>
                <a:gridCol w="1460091">
                  <a:extLst>
                    <a:ext uri="{9D8B030D-6E8A-4147-A177-3AD203B41FA5}">
                      <a16:colId xmlns:a16="http://schemas.microsoft.com/office/drawing/2014/main" val="219320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0x131..aF8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0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0x42a..E02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0612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175AF1C-5249-4F03-6B5F-78639E023D40}"/>
              </a:ext>
            </a:extLst>
          </p:cNvPr>
          <p:cNvSpPr txBox="1"/>
          <p:nvPr/>
        </p:nvSpPr>
        <p:spPr>
          <a:xfrm>
            <a:off x="10697497" y="4635112"/>
            <a:ext cx="1312606" cy="132343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CH" sz="8000" dirty="0"/>
              <a:t>🕵️‍♀️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B8E091-5AA0-5128-D102-682C25699667}"/>
              </a:ext>
            </a:extLst>
          </p:cNvPr>
          <p:cNvSpPr/>
          <p:nvPr/>
        </p:nvSpPr>
        <p:spPr>
          <a:xfrm>
            <a:off x="8463115" y="5633884"/>
            <a:ext cx="1315066" cy="72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0774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BF90-2F4D-C3CE-DEE2-AB6C360D4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460B-324D-D7FF-F740-29E444B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Learn more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51F1E9-8672-6463-30D4-340D88B4FCF7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A64119-993E-C160-7E44-0F937A7B9B24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6CB42-DA82-23F6-4F5C-496D6D15364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A87BF-3B37-237C-EE2C-3129CAB21F6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A9510-E037-EF3E-0BE5-72C2CB5A2EC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3A1C4-0822-9966-DC61-BC23C62DF60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16CD10-2736-982B-91EF-CDB36138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C36731-A9F9-4270-72B1-E8603F65FF9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404E0-CEBE-1589-D41A-15221803305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60814-2455-F4CC-5EB3-5C6F807E5A3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26EFD-7C14-EA46-5987-7305DE27F9FF}"/>
              </a:ext>
            </a:extLst>
          </p:cNvPr>
          <p:cNvSpPr txBox="1"/>
          <p:nvPr/>
        </p:nvSpPr>
        <p:spPr>
          <a:xfrm>
            <a:off x="3935358" y="1985547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Devnet</a:t>
            </a:r>
          </a:p>
          <a:p>
            <a:r>
              <a:rPr lang="en-CH" sz="2000" dirty="0"/>
              <a:t>Nimbus + EthereumJS + Helios</a:t>
            </a:r>
          </a:p>
          <a:p>
            <a:endParaRPr lang="en-CH" sz="2000" dirty="0"/>
          </a:p>
          <a:p>
            <a:r>
              <a:rPr lang="en-CH" sz="2800" dirty="0"/>
              <a:t>Buidling guides</a:t>
            </a:r>
          </a:p>
          <a:p>
            <a:r>
              <a:rPr lang="en-CH" sz="2000" dirty="0"/>
              <a:t>Verifying wallets</a:t>
            </a:r>
          </a:p>
          <a:p>
            <a:r>
              <a:rPr lang="en-CH" sz="2000" dirty="0"/>
              <a:t>Web3 purifiers</a:t>
            </a:r>
          </a:p>
          <a:p>
            <a:endParaRPr lang="en-CH" sz="2800" dirty="0"/>
          </a:p>
          <a:p>
            <a:r>
              <a:rPr lang="en-CH" sz="2800" dirty="0"/>
              <a:t>Developer tools</a:t>
            </a:r>
          </a:p>
          <a:p>
            <a:r>
              <a:rPr lang="en-CH" sz="2000" dirty="0">
                <a:sym typeface="Wingdings" pitchFamily="2" charset="2"/>
              </a:rPr>
              <a:t>Kurtosis network config</a:t>
            </a:r>
            <a:endParaRPr lang="en-CH" sz="2000" dirty="0"/>
          </a:p>
          <a:p>
            <a:r>
              <a:rPr lang="en-CH" sz="2000" dirty="0"/>
              <a:t>RLP </a:t>
            </a:r>
            <a:r>
              <a:rPr lang="en-CH" sz="2000" dirty="0">
                <a:sym typeface="Wingdings" pitchFamily="2" charset="2"/>
              </a:rPr>
              <a:t> SSZ converting explorer</a:t>
            </a:r>
          </a:p>
          <a:p>
            <a:r>
              <a:rPr lang="en-CH" sz="2000" dirty="0">
                <a:sym typeface="Wingdings" pitchFamily="2" charset="2"/>
              </a:rPr>
              <a:t>SSZ StableContainer implementations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89788-8B38-4D10-B6AA-65BA405B224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2" descr="A QR Code">
            <a:extLst>
              <a:ext uri="{FF2B5EF4-FFF2-40B4-BE49-F238E27FC236}">
                <a16:creationId xmlns:a16="http://schemas.microsoft.com/office/drawing/2014/main" id="{0AD5CDDF-DB5B-BDB5-0C23-2C880959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10" y="1883415"/>
            <a:ext cx="2719136" cy="27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CA57A-748B-EA6D-D523-38B86FBE010D}"/>
              </a:ext>
            </a:extLst>
          </p:cNvPr>
          <p:cNvSpPr txBox="1"/>
          <p:nvPr/>
        </p:nvSpPr>
        <p:spPr>
          <a:xfrm>
            <a:off x="8041745" y="4493601"/>
            <a:ext cx="364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dirty="0"/>
              <a:t>https://fusaka-light.box</a:t>
            </a:r>
          </a:p>
        </p:txBody>
      </p:sp>
    </p:spTree>
    <p:extLst>
      <p:ext uri="{BB962C8B-B14F-4D97-AF65-F5344CB8AC3E}">
        <p14:creationId xmlns:p14="http://schemas.microsoft.com/office/powerpoint/2010/main" val="745918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016-C7BA-C116-BC7E-99905F27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Related sessions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6B892-A097-A5FA-0DA6-B8EE1A22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42" y="2187365"/>
            <a:ext cx="957847" cy="10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8BEE1-1968-5BB3-A355-596704953918}"/>
              </a:ext>
            </a:extLst>
          </p:cNvPr>
          <p:cNvSpPr txBox="1"/>
          <p:nvPr/>
        </p:nvSpPr>
        <p:spPr>
          <a:xfrm>
            <a:off x="3284621" y="2443973"/>
            <a:ext cx="717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Today </a:t>
            </a:r>
            <a:r>
              <a:rPr lang="en-GB" sz="2400" b="1" dirty="0" err="1"/>
              <a:t>Verkle</a:t>
            </a:r>
            <a:r>
              <a:rPr lang="en-GB" sz="2400" b="1" dirty="0"/>
              <a:t> + Tomorrow ZK = </a:t>
            </a:r>
          </a:p>
          <a:p>
            <a:r>
              <a:rPr lang="en-GB" sz="2400" b="1" dirty="0"/>
              <a:t>Everything Stateless, Everything </a:t>
            </a:r>
            <a:r>
              <a:rPr lang="en-GB" sz="2400" b="1" dirty="0" err="1"/>
              <a:t>Lightclient</a:t>
            </a:r>
            <a:endParaRPr lang="en-C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0BD4-5F90-991A-68BA-3212B247C341}"/>
              </a:ext>
            </a:extLst>
          </p:cNvPr>
          <p:cNvSpPr txBox="1"/>
          <p:nvPr/>
        </p:nvSpPr>
        <p:spPr>
          <a:xfrm>
            <a:off x="3284621" y="326450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4:30 PM - 5:00 PM                               Talk - Stage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EE206-7D18-B4EF-D6AF-483E8A568ACE}"/>
              </a:ext>
            </a:extLst>
          </p:cNvPr>
          <p:cNvSpPr txBox="1"/>
          <p:nvPr/>
        </p:nvSpPr>
        <p:spPr>
          <a:xfrm>
            <a:off x="3284621" y="2074641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Gajinder</a:t>
            </a:r>
            <a:r>
              <a:rPr lang="en-GB" dirty="0"/>
              <a:t> Singh, Jason </a:t>
            </a:r>
            <a:r>
              <a:rPr lang="en-GB" dirty="0" err="1"/>
              <a:t>Chaskin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630E8-7699-1A2C-108D-56DD720BFC2B}"/>
              </a:ext>
            </a:extLst>
          </p:cNvPr>
          <p:cNvSpPr txBox="1"/>
          <p:nvPr/>
        </p:nvSpPr>
        <p:spPr>
          <a:xfrm>
            <a:off x="3284621" y="4585594"/>
            <a:ext cx="71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The Future of Light Clients</a:t>
            </a:r>
            <a:endParaRPr lang="en-C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4FA05-5440-1EFA-7E11-D6B7F6755022}"/>
              </a:ext>
            </a:extLst>
          </p:cNvPr>
          <p:cNvSpPr txBox="1"/>
          <p:nvPr/>
        </p:nvSpPr>
        <p:spPr>
          <a:xfrm>
            <a:off x="3284621" y="5047259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5:30 PM - 6:00 PM                               Talk - Stage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3FD35-B318-921F-47BB-1AD06959B47B}"/>
              </a:ext>
            </a:extLst>
          </p:cNvPr>
          <p:cNvSpPr txBox="1"/>
          <p:nvPr/>
        </p:nvSpPr>
        <p:spPr>
          <a:xfrm>
            <a:off x="3284621" y="421626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Noah Citron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64F9939-D740-3722-D1DD-096001A2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34" y="4329283"/>
            <a:ext cx="1115261" cy="11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7F0C0-475D-ACD1-3B15-28D22AA2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251A69-63BA-BAA5-22CD-005F374E4E6C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2E664-9F1B-19ED-DFC9-DEA2B42856C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E237-D7EB-60E8-D4E9-47F0BB07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(trust-minimized)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11932-B12C-1563-0D2E-721B191FC9C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2F229-8478-1DA9-5258-2D3B2B23766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4D4B-8E1A-F2EE-66E1-630888865D3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428621-0806-61E6-4BC5-91B7DF69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8FA574-A964-589E-8F28-68CAD3F9D48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55A8F-F43B-789F-DDFE-2B156867C31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725DD-6BDD-8E2B-C05B-51A0D82363A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9A1E2-1D4A-1102-3432-0236B8749D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432EF9-87F2-71BA-2323-CA590762624C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B1881F-8F9D-77F2-EC91-7F0CE86C1299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66A6B831-740C-890E-68C8-62728C9D2AE5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BAC98-656B-13C2-B3AA-7F31C232F38C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70D4E6-66C5-E740-C1A4-0ABBB33A42A2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890C91-BF6C-BC8C-71B6-77E5549F94AF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03516942-B97C-A4C2-B90D-5C48FFCF08DC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195208-F9D5-BF39-CA87-A9769762A683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E87A59-85DE-2404-020C-D1A600D9C7E1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87F3-0A51-6247-B704-CD8FE3E54041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BBAE94-FB3C-D21B-D11C-B5C566904126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217071-DFDF-EA5B-68FC-513FD238AA05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43CCE3-B790-148B-019C-75F2BEE4ACE1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6A615E3-2A4F-CD31-F0B3-9AC062E501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B98239-5EAB-0217-6EBB-E97372CB72BF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</p:spTree>
    <p:extLst>
      <p:ext uri="{BB962C8B-B14F-4D97-AF65-F5344CB8AC3E}">
        <p14:creationId xmlns:p14="http://schemas.microsoft.com/office/powerpoint/2010/main" val="25617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C05A-ADC4-005F-4FF6-5D5DFB7A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60F746-7803-9090-7A67-988BF454DA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B4C6-269E-2AF6-0D5B-57C23717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(with purifier)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31E2E-84C3-48E3-2417-83D61AD04291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8084E1-841B-E643-3C94-01E9598B17AF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DE285995-DCFF-4D7E-1946-B22BD91C78FE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B5A12-F83F-61F2-7202-13876FA5F8BA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9F55F2-59FB-E016-504E-D74D45FB653B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78DE0A-0F67-36FB-2EEE-3423DBCA22FD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54FC4B61-FCBC-AF2E-D846-CED6CF848037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89C9A9-8790-F648-0823-813F99DAD1AC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8C3EB16-A506-EEB5-2337-02CD8096D83B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95A0D1-5B72-17A0-FD9A-2FD68A061447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9339CB-6A3A-9373-0EB7-E064647A0530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C5D449-3FF2-74F6-56C8-91905AEFAACD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B969A8-DF74-6583-AFA3-01691B717C3D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B3CAFB-794C-413E-DBD3-2446256557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28F20-F25F-76E1-7FB7-BC62E5E79AE3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F93BD-8EB3-F4AF-F881-B2FB95918A37}"/>
              </a:ext>
            </a:extLst>
          </p:cNvPr>
          <p:cNvSpPr/>
          <p:nvPr/>
        </p:nvSpPr>
        <p:spPr>
          <a:xfrm>
            <a:off x="838200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Wallet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6B8C2-CCE6-C525-6894-EEA8A6FFB1AC}"/>
              </a:ext>
            </a:extLst>
          </p:cNvPr>
          <p:cNvSpPr/>
          <p:nvPr/>
        </p:nvSpPr>
        <p:spPr>
          <a:xfrm>
            <a:off x="2784516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5847C-1B50-77B9-7DCE-286A70F2C059}"/>
              </a:ext>
            </a:extLst>
          </p:cNvPr>
          <p:cNvCxnSpPr/>
          <p:nvPr/>
        </p:nvCxnSpPr>
        <p:spPr>
          <a:xfrm>
            <a:off x="1194624" y="4795744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B6B47-ED64-639A-8307-0175329B7628}"/>
              </a:ext>
            </a:extLst>
          </p:cNvPr>
          <p:cNvSpPr txBox="1"/>
          <p:nvPr/>
        </p:nvSpPr>
        <p:spPr>
          <a:xfrm>
            <a:off x="131217" y="4465985"/>
            <a:ext cx="383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eth_getBalance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34F4D2-4CCC-C988-15AE-8626D9D99B84}"/>
              </a:ext>
            </a:extLst>
          </p:cNvPr>
          <p:cNvCxnSpPr/>
          <p:nvPr/>
        </p:nvCxnSpPr>
        <p:spPr>
          <a:xfrm>
            <a:off x="1194624" y="5526346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C206010-AE39-49F7-C7A0-150B00BFEE8A}"/>
              </a:ext>
            </a:extLst>
          </p:cNvPr>
          <p:cNvSpPr/>
          <p:nvPr/>
        </p:nvSpPr>
        <p:spPr>
          <a:xfrm>
            <a:off x="1575704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60C6B-C128-A127-DF98-60906DAA234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312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2C7BC-11D8-3831-0D43-A9B105F9B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9D8C-8A0D-79B1-A82E-7107BDF0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300E4-0D8C-82FD-84EE-4BABBFB73C9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C9950-0A58-BC84-DC2C-B3C7AAAC29FC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F20088-6F2E-FCF1-A315-A908124E916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DA60-70B8-C45B-22E6-228B516EC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B89A2-51CA-DBC9-D84D-F65D9225790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40099-2BCB-5295-07C1-791A8F16291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429AF8-E516-2C0B-075B-5A0AD64BA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BCC6C0-9B48-E9C5-A714-96B6BB6F551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BB85E-4FD8-8B1C-5D33-9C1F1CE9940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3A51F-F8D9-7D09-6406-68F01C347A0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7A589-B99B-0CE5-ED06-D3BB58B06E3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8EB0D-503C-3D63-A289-214D6F46FCED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66D31-9B8E-9B0C-9641-1D386A181CB3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FEB1-2E9C-EA4C-EF36-A4308AB16D6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A8C16F67-0103-BDBF-6008-3919B8CFEC1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BD5FB-8A3A-4191-B70B-36B975FC3E46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</p:spTree>
    <p:extLst>
      <p:ext uri="{BB962C8B-B14F-4D97-AF65-F5344CB8AC3E}">
        <p14:creationId xmlns:p14="http://schemas.microsoft.com/office/powerpoint/2010/main" val="18952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B324-FD3C-AAD0-062F-26037DD9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E6F-103B-C640-B4E2-87AAD60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Token balance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EBD1C-BA33-32BB-92C8-562A735C4E66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AB5C-6001-E49E-8CDC-B71C2D44FA8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42339-EA41-D5DE-04A9-7ED8312915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AC69E-8204-B89B-CA46-E5EB99110BA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888E77-8EDB-D571-C6B5-B512BA95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9F70E2-C88A-2B66-9DFA-66A460FF536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85A2C-6AEE-E2BA-B354-146F95558CF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20CB12-DF33-FCE5-8CC9-2A436ACA95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FA337-C78D-D2B5-20C3-53847342CD36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35E8F-D79F-B1C4-8847-8B588AC35EF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06E31-D9E9-C392-F318-B070EA0C1DAD}"/>
              </a:ext>
            </a:extLst>
          </p:cNvPr>
          <p:cNvSpPr/>
          <p:nvPr/>
        </p:nvSpPr>
        <p:spPr>
          <a:xfrm>
            <a:off x="4397479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9DE17-29D6-00B9-31AB-BA805E3AD897}"/>
              </a:ext>
            </a:extLst>
          </p:cNvPr>
          <p:cNvCxnSpPr/>
          <p:nvPr/>
        </p:nvCxnSpPr>
        <p:spPr>
          <a:xfrm>
            <a:off x="3194271" y="3000862"/>
            <a:ext cx="119458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BDF6D5-20E4-C130-5A17-5220CC6EE3D5}"/>
              </a:ext>
            </a:extLst>
          </p:cNvPr>
          <p:cNvSpPr txBox="1"/>
          <p:nvPr/>
        </p:nvSpPr>
        <p:spPr>
          <a:xfrm>
            <a:off x="3190504" y="2609548"/>
            <a:ext cx="11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C4B55F-A128-7C26-1565-9CADE653BF07}"/>
              </a:ext>
            </a:extLst>
          </p:cNvPr>
          <p:cNvCxnSpPr/>
          <p:nvPr/>
        </p:nvCxnSpPr>
        <p:spPr>
          <a:xfrm>
            <a:off x="6415531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66479A-4603-64AB-99AF-79A652AABFC0}"/>
              </a:ext>
            </a:extLst>
          </p:cNvPr>
          <p:cNvSpPr txBox="1"/>
          <p:nvPr/>
        </p:nvSpPr>
        <p:spPr>
          <a:xfrm>
            <a:off x="6314989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962C65-FFBE-AEA0-2652-53CF383AD56D}"/>
              </a:ext>
            </a:extLst>
          </p:cNvPr>
          <p:cNvCxnSpPr/>
          <p:nvPr/>
        </p:nvCxnSpPr>
        <p:spPr>
          <a:xfrm>
            <a:off x="8591767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147E91-71B7-0FF8-B670-AF0769C83CD1}"/>
              </a:ext>
            </a:extLst>
          </p:cNvPr>
          <p:cNvSpPr txBox="1"/>
          <p:nvPr/>
        </p:nvSpPr>
        <p:spPr>
          <a:xfrm>
            <a:off x="9002407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E4D464-F81D-A1F3-3614-849A01850FFD}"/>
              </a:ext>
            </a:extLst>
          </p:cNvPr>
          <p:cNvCxnSpPr/>
          <p:nvPr/>
        </p:nvCxnSpPr>
        <p:spPr>
          <a:xfrm>
            <a:off x="6419347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Vertical Scroll 44">
            <a:extLst>
              <a:ext uri="{FF2B5EF4-FFF2-40B4-BE49-F238E27FC236}">
                <a16:creationId xmlns:a16="http://schemas.microsoft.com/office/drawing/2014/main" id="{3AF79B66-F3C5-3A96-4AA1-1DB395A753D3}"/>
              </a:ext>
            </a:extLst>
          </p:cNvPr>
          <p:cNvSpPr/>
          <p:nvPr/>
        </p:nvSpPr>
        <p:spPr>
          <a:xfrm>
            <a:off x="6880756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13C3BAB7-416C-B36F-F22F-1500D7EAC9C7}"/>
              </a:ext>
            </a:extLst>
          </p:cNvPr>
          <p:cNvSpPr/>
          <p:nvPr/>
        </p:nvSpPr>
        <p:spPr>
          <a:xfrm>
            <a:off x="4701126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94407-AE73-D08C-9C76-BF0C65E420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032" y="2919907"/>
            <a:ext cx="489862" cy="8168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D4843A-81EB-49DF-9E30-715826E1A27C}"/>
              </a:ext>
            </a:extLst>
          </p:cNvPr>
          <p:cNvSpPr txBox="1"/>
          <p:nvPr/>
        </p:nvSpPr>
        <p:spPr>
          <a:xfrm>
            <a:off x="5429559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BA92C4-6C70-E487-C83A-29FE2F91E619}"/>
              </a:ext>
            </a:extLst>
          </p:cNvPr>
          <p:cNvCxnSpPr/>
          <p:nvPr/>
        </p:nvCxnSpPr>
        <p:spPr>
          <a:xfrm flipV="1">
            <a:off x="5706554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82B03121-0A8A-C0E6-ABF5-FD5FD257E6F0}"/>
              </a:ext>
            </a:extLst>
          </p:cNvPr>
          <p:cNvSpPr/>
          <p:nvPr/>
        </p:nvSpPr>
        <p:spPr>
          <a:xfrm>
            <a:off x="4701126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3BF4A0-CB03-88CD-7F25-211FF1B7A7D6}"/>
              </a:ext>
            </a:extLst>
          </p:cNvPr>
          <p:cNvSpPr/>
          <p:nvPr/>
        </p:nvSpPr>
        <p:spPr>
          <a:xfrm>
            <a:off x="8205851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99C5F9-96C1-7B61-5F93-B65676D0D10C}"/>
              </a:ext>
            </a:extLst>
          </p:cNvPr>
          <p:cNvCxnSpPr/>
          <p:nvPr/>
        </p:nvCxnSpPr>
        <p:spPr>
          <a:xfrm flipV="1">
            <a:off x="5087127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D3B417-1EDC-7DA9-F5B4-35DD44683423}"/>
              </a:ext>
            </a:extLst>
          </p:cNvPr>
          <p:cNvCxnSpPr/>
          <p:nvPr/>
        </p:nvCxnSpPr>
        <p:spPr>
          <a:xfrm>
            <a:off x="8591767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Vertical Scroll 74">
            <a:extLst>
              <a:ext uri="{FF2B5EF4-FFF2-40B4-BE49-F238E27FC236}">
                <a16:creationId xmlns:a16="http://schemas.microsoft.com/office/drawing/2014/main" id="{497DC818-489C-30F3-8DF7-8046C3F92025}"/>
              </a:ext>
            </a:extLst>
          </p:cNvPr>
          <p:cNvSpPr/>
          <p:nvPr/>
        </p:nvSpPr>
        <p:spPr>
          <a:xfrm>
            <a:off x="8797588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C7B0082-0C36-0FFD-F052-830D0C290FA4}"/>
              </a:ext>
            </a:extLst>
          </p:cNvPr>
          <p:cNvSpPr/>
          <p:nvPr/>
        </p:nvSpPr>
        <p:spPr>
          <a:xfrm>
            <a:off x="9770523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9259AF-037E-BAA2-7208-EE2CB5283A4A}"/>
              </a:ext>
            </a:extLst>
          </p:cNvPr>
          <p:cNvSpPr/>
          <p:nvPr/>
        </p:nvSpPr>
        <p:spPr>
          <a:xfrm>
            <a:off x="989833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B1FE1E-67FE-AAF9-2C18-C307140587AF}"/>
              </a:ext>
            </a:extLst>
          </p:cNvPr>
          <p:cNvSpPr/>
          <p:nvPr/>
        </p:nvSpPr>
        <p:spPr>
          <a:xfrm>
            <a:off x="10021726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3F329304-D859-042F-2A79-271F529D1191}"/>
              </a:ext>
            </a:extLst>
          </p:cNvPr>
          <p:cNvSpPr/>
          <p:nvPr/>
        </p:nvSpPr>
        <p:spPr>
          <a:xfrm rot="16200000">
            <a:off x="9606224" y="3758626"/>
            <a:ext cx="3251055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2A5A15-7199-9C7E-839E-0D5A1A52AC59}"/>
              </a:ext>
            </a:extLst>
          </p:cNvPr>
          <p:cNvCxnSpPr/>
          <p:nvPr/>
        </p:nvCxnSpPr>
        <p:spPr>
          <a:xfrm>
            <a:off x="6415531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4881CEE-6D65-1DDF-B798-04AF2496998C}"/>
              </a:ext>
            </a:extLst>
          </p:cNvPr>
          <p:cNvSpPr txBox="1"/>
          <p:nvPr/>
        </p:nvSpPr>
        <p:spPr>
          <a:xfrm>
            <a:off x="6314989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1A8C45-CDB4-99A8-A6B1-F24506558E9A}"/>
              </a:ext>
            </a:extLst>
          </p:cNvPr>
          <p:cNvCxnSpPr/>
          <p:nvPr/>
        </p:nvCxnSpPr>
        <p:spPr>
          <a:xfrm>
            <a:off x="6419347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7FFE90D-A4B1-EB52-5AC0-62DD3A1C2C25}"/>
              </a:ext>
            </a:extLst>
          </p:cNvPr>
          <p:cNvSpPr/>
          <p:nvPr/>
        </p:nvSpPr>
        <p:spPr>
          <a:xfrm>
            <a:off x="838200" y="1883415"/>
            <a:ext cx="7753567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1D6389-331A-DC12-CC84-7DCF1AC54083}"/>
              </a:ext>
            </a:extLst>
          </p:cNvPr>
          <p:cNvCxnSpPr/>
          <p:nvPr/>
        </p:nvCxnSpPr>
        <p:spPr>
          <a:xfrm>
            <a:off x="8591767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68908EC-1EDA-7950-09B4-0ADF94683EFE}"/>
              </a:ext>
            </a:extLst>
          </p:cNvPr>
          <p:cNvSpPr txBox="1"/>
          <p:nvPr/>
        </p:nvSpPr>
        <p:spPr>
          <a:xfrm>
            <a:off x="9002407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F1BB62-5BF1-ABFA-38C5-D46893B32088}"/>
              </a:ext>
            </a:extLst>
          </p:cNvPr>
          <p:cNvCxnSpPr/>
          <p:nvPr/>
        </p:nvCxnSpPr>
        <p:spPr>
          <a:xfrm>
            <a:off x="8591767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8302B25-C1BF-173D-7C16-4ED049289B9A}"/>
              </a:ext>
            </a:extLst>
          </p:cNvPr>
          <p:cNvSpPr/>
          <p:nvPr/>
        </p:nvSpPr>
        <p:spPr>
          <a:xfrm>
            <a:off x="9770523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9C92FC7-76F0-43D6-A8EC-8BC1BE284167}"/>
              </a:ext>
            </a:extLst>
          </p:cNvPr>
          <p:cNvSpPr/>
          <p:nvPr/>
        </p:nvSpPr>
        <p:spPr>
          <a:xfrm>
            <a:off x="989833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F8D79E4-032B-835D-DEE5-2EE09617E55E}"/>
              </a:ext>
            </a:extLst>
          </p:cNvPr>
          <p:cNvSpPr/>
          <p:nvPr/>
        </p:nvSpPr>
        <p:spPr>
          <a:xfrm>
            <a:off x="10021726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C8D52-5857-BA4E-649D-0D7EF0302E0B}"/>
              </a:ext>
            </a:extLst>
          </p:cNvPr>
          <p:cNvSpPr/>
          <p:nvPr/>
        </p:nvSpPr>
        <p:spPr>
          <a:xfrm>
            <a:off x="8936507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8264B8-C2A0-309D-3007-57FA1BD1CA8F}"/>
              </a:ext>
            </a:extLst>
          </p:cNvPr>
          <p:cNvSpPr/>
          <p:nvPr/>
        </p:nvSpPr>
        <p:spPr>
          <a:xfrm>
            <a:off x="7005405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267E3A0-FDB2-5CA1-EAD6-5E5775B4EEF7}"/>
              </a:ext>
            </a:extLst>
          </p:cNvPr>
          <p:cNvCxnSpPr/>
          <p:nvPr/>
        </p:nvCxnSpPr>
        <p:spPr>
          <a:xfrm>
            <a:off x="3194271" y="3605394"/>
            <a:ext cx="1194588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1544330-F322-2BD9-20B8-0E0192E39202}"/>
              </a:ext>
            </a:extLst>
          </p:cNvPr>
          <p:cNvSpPr/>
          <p:nvPr/>
        </p:nvSpPr>
        <p:spPr>
          <a:xfrm>
            <a:off x="3435656" y="3266463"/>
            <a:ext cx="702046" cy="702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0.1 BTC</a:t>
            </a:r>
          </a:p>
        </p:txBody>
      </p:sp>
    </p:spTree>
    <p:extLst>
      <p:ext uri="{BB962C8B-B14F-4D97-AF65-F5344CB8AC3E}">
        <p14:creationId xmlns:p14="http://schemas.microsoft.com/office/powerpoint/2010/main" val="76578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55C4-B7C7-26B7-7D7A-9C83F9AD8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B052-01FB-6B23-F4EE-82C5AEB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43F44-599F-6782-7E36-6CD61137DF22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A74C3-959D-CBFF-BCD0-2333C9B00B9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528B4-359C-38A8-7688-B44BAEA8329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3E8F4-39BA-BBA2-C084-B6A37F965CD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489CB-5F4B-7264-ACB8-5D179E8A62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88848-B68A-BE6A-F490-CFDEB1EACE5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00BD8C-3D3A-9854-915F-686498D6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DEAC8C-04DF-6547-17C1-D3D84D10EF5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289D-F0E7-0ACF-8025-9A3BCE7353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C6978-BDAC-FE30-4804-CB22CE3BD67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14099-4E1B-EC7A-A0B1-0711CF6C29F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47AF7D-29BF-959D-9797-5650C7A81528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D7D96-1BDA-EF83-332E-8089BFA8615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5594E-C8E2-D56A-F016-43E05034C6C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7A4C652-75AE-3155-08F9-E08A903CF58B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357D4-C94C-F6D6-90CB-58BA7100D851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D5BF6FC1-54C2-BFC5-5F24-BA15CBD5415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AC7E2-3622-56BA-3C0D-5F2B86BC4019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E5CCB-3088-7CBF-BEA3-4EED0317C2EA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34083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E68CE-0AB6-613C-9CEE-3F0029B2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E08-BEAA-853C-5137-5F0B7011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D7DE-467F-2F9C-DC3C-4837FC279B3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4C2D-19D2-ABAC-8532-DE445CA9DF2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B0BE1-6846-27D7-E02B-E065690E00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0B4B3-CE1A-32B4-B925-4B334BDE20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8B5F0-706B-8C03-3444-0997521C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9503B8-C112-FDA0-D864-57226025FA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78795-C549-607D-ADEC-A4F543DCE0B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2AA1F-DCAE-A256-235C-5F11CB64E03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FF36-C2B1-9E07-116B-C9B454D0393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0C094-55C9-7F13-1C25-B52A2C5462F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279B5-0E10-A34D-592E-37ED59515FFA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5A214-7E37-EB6A-91F7-9E3010A033A3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90075-0B2A-A6AE-2EAE-46866E69AE29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8565C0-4B5B-EFD7-7698-430A863BEB62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476CBC-0756-2D09-902A-43870E5B53AF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78B1B-EF5F-821F-AA85-2730E44172F5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5DA00-7DB3-49A6-689F-964C6081D1FC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9AF6-0BA0-216B-DD0C-FBEB10B7235A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7E77F-2A77-8AFB-1BC1-3EB95D03F480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74ECE-A502-0095-4256-4B4D87941618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A99599-B44D-1D1A-CE8E-09CAAA3A08B6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A2047-1872-B888-8082-4D418029EF2C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1EC575-402B-77B2-1DCE-DCBBC60D6331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401356-3657-011B-9839-0F691B409E60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8B3AEE-5AF6-9A5F-7A81-B7D44A364EFE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2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2759</Words>
  <Application>Microsoft Macintosh PowerPoint</Application>
  <PresentationFormat>Widescreen</PresentationFormat>
  <Paragraphs>966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 Display</vt:lpstr>
      <vt:lpstr>Aptos</vt:lpstr>
      <vt:lpstr>Arial</vt:lpstr>
      <vt:lpstr>Wingdings</vt:lpstr>
      <vt:lpstr>Office Theme</vt:lpstr>
      <vt:lpstr>Verifying wallets</vt:lpstr>
      <vt:lpstr>Wallet</vt:lpstr>
      <vt:lpstr>ETH balance</vt:lpstr>
      <vt:lpstr>ETH balance (trust-minimized)</vt:lpstr>
      <vt:lpstr>ETH balance (with purifier)</vt:lpstr>
      <vt:lpstr>Wallet</vt:lpstr>
      <vt:lpstr>Token balance</vt:lpstr>
      <vt:lpstr>Wallet</vt:lpstr>
      <vt:lpstr>Transaction details</vt:lpstr>
      <vt:lpstr>Transaction details</vt:lpstr>
      <vt:lpstr>Transaction details</vt:lpstr>
      <vt:lpstr>Transaction details</vt:lpstr>
      <vt:lpstr>Wallet</vt:lpstr>
      <vt:lpstr>History</vt:lpstr>
      <vt:lpstr>History (withholding mitigation)</vt:lpstr>
      <vt:lpstr>Wallet</vt:lpstr>
      <vt:lpstr>EIP-7708: ETH transfers emit a log</vt:lpstr>
      <vt:lpstr>EIP-7668: Remove bloom filters</vt:lpstr>
      <vt:lpstr>EIP-7792: Verifiable logs</vt:lpstr>
      <vt:lpstr>EIP-7799: System logs</vt:lpstr>
      <vt:lpstr>Wallet</vt:lpstr>
      <vt:lpstr>EIP-6466: SSZ receipts</vt:lpstr>
      <vt:lpstr>EIP-7706: Separate gas types</vt:lpstr>
      <vt:lpstr>EIP-6404: SSZ transactions</vt:lpstr>
      <vt:lpstr>EIP-7495: SSZ StableContainer</vt:lpstr>
      <vt:lpstr>EIP-6493: SSZ transaction signature scheme</vt:lpstr>
      <vt:lpstr>EIP-7807: SSZ execution blocks</vt:lpstr>
      <vt:lpstr>Inclusion proofs</vt:lpstr>
      <vt:lpstr>Wallet</vt:lpstr>
      <vt:lpstr>Learn more</vt:lpstr>
      <vt:lpstr>Related 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Etan Kissling</dc:creator>
  <cp:lastModifiedBy>Etan Kissling</cp:lastModifiedBy>
  <cp:revision>117</cp:revision>
  <cp:lastPrinted>2024-11-11T04:24:01Z</cp:lastPrinted>
  <dcterms:created xsi:type="dcterms:W3CDTF">2024-11-04T14:43:11Z</dcterms:created>
  <dcterms:modified xsi:type="dcterms:W3CDTF">2024-11-11T04:25:58Z</dcterms:modified>
</cp:coreProperties>
</file>