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68" r:id="rId4"/>
    <p:sldId id="269" r:id="rId5"/>
    <p:sldId id="270" r:id="rId6"/>
    <p:sldId id="277" r:id="rId7"/>
    <p:sldId id="272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  <p:sldId id="289" r:id="rId17"/>
    <p:sldId id="293" r:id="rId18"/>
    <p:sldId id="295" r:id="rId19"/>
    <p:sldId id="294" r:id="rId20"/>
    <p:sldId id="296" r:id="rId21"/>
    <p:sldId id="297" r:id="rId22"/>
    <p:sldId id="300" r:id="rId23"/>
    <p:sldId id="303" r:id="rId24"/>
    <p:sldId id="313" r:id="rId25"/>
    <p:sldId id="304" r:id="rId26"/>
    <p:sldId id="314" r:id="rId27"/>
    <p:sldId id="305" r:id="rId28"/>
    <p:sldId id="308" r:id="rId29"/>
    <p:sldId id="309" r:id="rId30"/>
    <p:sldId id="311" r:id="rId31"/>
    <p:sldId id="298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0"/>
    <p:restoredTop sz="86395"/>
  </p:normalViewPr>
  <p:slideViewPr>
    <p:cSldViewPr snapToGrid="0">
      <p:cViewPr varScale="1">
        <p:scale>
          <a:sx n="95" d="100"/>
          <a:sy n="95" d="100"/>
        </p:scale>
        <p:origin x="19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74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81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0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07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549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18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2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62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05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5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43D1-4023-07D1-0010-B5F57C99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02BC-BAAD-6587-76A1-18EE8CD9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F57B-37B8-4196-3C7F-5A2E163C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6A96-15F9-01D1-B0C9-8608A77D2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99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48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4991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962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11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87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59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8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0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Verifying wallets</a:t>
            </a:r>
            <a:br>
              <a:rPr lang="en-CH" dirty="0"/>
            </a:br>
            <a:r>
              <a:rPr lang="en-CH" dirty="0"/>
              <a:t>Light clients and SSZ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Devcon 2024 Bangkok</a:t>
            </a:r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159658-F56D-D42A-123C-9CA75026CFC9}"/>
              </a:ext>
            </a:extLst>
          </p:cNvPr>
          <p:cNvSpPr txBox="1"/>
          <p:nvPr/>
        </p:nvSpPr>
        <p:spPr>
          <a:xfrm>
            <a:off x="8684914" y="51050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ecrecover</a:t>
            </a:r>
          </a:p>
        </p:txBody>
      </p: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757C-DF11-92C4-FE69-B09EF383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8C3-123F-2527-C9C1-4BA051A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E869F-058A-FFB3-275D-A55736C1E24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AADF-AF1B-28F2-3553-882F669D9E11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36310-5AD3-387B-657F-1B9DB3FE8D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F4-F39C-63DE-CA0D-9085E696F9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8EFB1-9C18-0D64-EFA5-0FC893BE43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77228-6AEB-DC90-949A-DF740FF5B5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0C456-E9EB-A645-829D-C787C431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2ECAAB-3E17-CE84-4F65-428607081E5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C1FCA-3A0C-BD03-34A9-53D921CF170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86ED4-103B-969A-7570-AE47361BA3D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0B6CC-671C-7C75-3613-05FE880E95C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99BDE-52A6-00C7-DB07-13FA7109157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AC83-7A1B-BCEC-8CBF-17661E9718C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FCEAB-0008-0804-6D60-956D51122CD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8AE76456-EB10-392A-8866-36D84C7B73E6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3B66A-F3A4-C1C7-1818-B5C8A1939F69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B0A759A-A63A-264E-71F1-F4C285E1A14A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39E42-5C91-AC91-62DD-0ECEDACBBF63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E93B195-B8EF-54F5-1903-54F2BFF59FE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F1CC6-610C-4E7C-7E9B-AAD6A9460C53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4969-8DC1-A968-7EB8-1928ECDDEF05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6410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929B-B524-704F-3EA2-96B06CEE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0EAD-520B-32D5-A6FD-D7DE52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F4AB-9771-3AC1-3210-F7AC7F5C04B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6760-87C0-2817-ADEF-1968CA743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5663E-FD9D-C81D-A5F4-3BF347CA5F2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D4E73-0AFD-BA69-FC18-7525D67BEB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3323C-7E0B-0139-BF90-77EDE2BB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D47AAF-0FD8-9EAC-40A1-AC0837049A8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272FC-84C3-A357-64F4-37CD479785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79FF5-B206-B6AA-5BD7-144A260FE8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D142C-74C6-6928-96A8-02470EAD5E5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ABF57-6E0A-7CEC-000A-1E11D65093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0032-935C-6933-2A75-2D8B1DBEAC21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410E1-4027-218F-384E-78D7B275208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CE913-B82D-836A-5B01-4211C67AD4C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FFE-F3CC-3FE2-B13B-EE03D12A95BD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525AB-7C74-E353-4808-4C45E64DCF1A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4D19-1073-FC88-1E6A-EDD5E125C70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2500B-6DCE-3A40-66C3-8574986A0778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ED915-0F3C-CBAD-0ABB-10EC5F39FB4C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F6A1C-B419-AB08-C829-E463E1F93075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6AC644-E920-43B3-C749-17EB7519C330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AD83A-5D71-050F-5847-BA9B37528EF1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046423-A1F2-B4F8-E350-D7AF8E56239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1068C-98DF-6B32-D212-BFEF5C51CD95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60B9D-73F3-AB3B-2626-630159F54715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F2156-E1D8-499D-FC06-3370E59021F0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11B89-23D1-C96D-EF51-8028D8B89C3B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F234F-4CCA-094E-535B-EA59C98F4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66B4F9-F7FF-37D9-3FDB-B3A55233E6D5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B24014-6932-2D21-E31F-90C2FD6F8971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11033B-A79C-E5FA-2ACE-4B4884BBED30}"/>
              </a:ext>
            </a:extLst>
          </p:cNvPr>
          <p:cNvCxnSpPr/>
          <p:nvPr/>
        </p:nvCxnSpPr>
        <p:spPr>
          <a:xfrm>
            <a:off x="3185652" y="4707108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4B635B-D809-5994-8DE4-9937205C6E2E}"/>
              </a:ext>
            </a:extLst>
          </p:cNvPr>
          <p:cNvSpPr txBox="1"/>
          <p:nvPr/>
        </p:nvSpPr>
        <p:spPr>
          <a:xfrm>
            <a:off x="3928133" y="424544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eth_getLogs(address/topic)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D1D94B-DBA7-A9D1-8CAB-3682BB299D35}"/>
              </a:ext>
            </a:extLst>
          </p:cNvPr>
          <p:cNvCxnSpPr/>
          <p:nvPr/>
        </p:nvCxnSpPr>
        <p:spPr>
          <a:xfrm flipH="1">
            <a:off x="3185652" y="6044911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3D28B6-02A1-2DB6-F963-98C93C9A3CB1}"/>
              </a:ext>
            </a:extLst>
          </p:cNvPr>
          <p:cNvCxnSpPr/>
          <p:nvPr/>
        </p:nvCxnSpPr>
        <p:spPr>
          <a:xfrm flipH="1">
            <a:off x="3185652" y="5103133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4D4C6D20-AC49-5588-DC41-96EC5630358C}"/>
              </a:ext>
            </a:extLst>
          </p:cNvPr>
          <p:cNvSpPr/>
          <p:nvPr/>
        </p:nvSpPr>
        <p:spPr>
          <a:xfrm>
            <a:off x="8463115" y="449277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2622E641-A8D0-6E27-13A2-4D763CE07EEC}"/>
              </a:ext>
            </a:extLst>
          </p:cNvPr>
          <p:cNvSpPr/>
          <p:nvPr/>
        </p:nvSpPr>
        <p:spPr>
          <a:xfrm>
            <a:off x="4141699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1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F0ED1156-9D49-16F1-501F-EA4956E7FD5F}"/>
              </a:ext>
            </a:extLst>
          </p:cNvPr>
          <p:cNvSpPr/>
          <p:nvPr/>
        </p:nvSpPr>
        <p:spPr>
          <a:xfrm>
            <a:off x="5401131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2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03B0F18-ADCB-594A-B37B-59713E056CD6}"/>
              </a:ext>
            </a:extLst>
          </p:cNvPr>
          <p:cNvSpPr/>
          <p:nvPr/>
        </p:nvSpPr>
        <p:spPr>
          <a:xfrm>
            <a:off x="6660458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F4A92A-0741-1D95-DB42-80EFE32544B2}"/>
              </a:ext>
            </a:extLst>
          </p:cNvPr>
          <p:cNvCxnSpPr/>
          <p:nvPr/>
        </p:nvCxnSpPr>
        <p:spPr>
          <a:xfrm>
            <a:off x="3185652" y="5610871"/>
            <a:ext cx="53260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2DA751-D804-B04E-38E2-93AA115A49BA}"/>
              </a:ext>
            </a:extLst>
          </p:cNvPr>
          <p:cNvSpPr txBox="1"/>
          <p:nvPr/>
        </p:nvSpPr>
        <p:spPr>
          <a:xfrm>
            <a:off x="3728886" y="5610871"/>
            <a:ext cx="446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Fetch corersponding tx / receipt</a:t>
            </a:r>
          </a:p>
        </p:txBody>
      </p:sp>
    </p:spTree>
    <p:extLst>
      <p:ext uri="{BB962C8B-B14F-4D97-AF65-F5344CB8AC3E}">
        <p14:creationId xmlns:p14="http://schemas.microsoft.com/office/powerpoint/2010/main" val="404957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0B1D-C406-B493-8A33-87A7DBF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724B-36A3-CA92-3FF3-94D92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 (withholding mitigation)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10331-DBF4-B0BC-45B1-F7FFE91EB0E7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D4BA5-3664-66A0-E665-C2A2ECB913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94323-0B36-315D-9E78-AF03BA1F79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F2B60-BD82-E844-FD69-8D72B64E844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614E2C-65B3-B94A-178F-0EB2B003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F2457C-B19C-F0FD-5CCB-EA3BD5E170B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0B70B-4573-DD86-B344-9F701131225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CC83-B41C-2122-92CD-C465A4501F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6041E-B7BD-4EF9-8C7C-B4FBD9B3E23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C1E5C-58C7-DB83-89BF-B16C77B8B74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57EB0-DE9B-92C7-0D6B-E474E469E02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2F531F-5583-EF31-DF76-365625E89AC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3AA1E3-F0A1-5D41-5164-115FFDB6CF7D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639E4-7C5E-D759-C5A0-B8DDB710B58C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D3714-91AB-677F-74D9-A406A588ACB9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0BDA41-D35E-C287-06B2-80064509DFDE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5A45D-34DD-094D-C696-66DC73D51F5C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66F76-F3EA-3C93-F1F7-6FC73217891F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7C77E-CD25-F36E-B99C-0E8D4838BF4F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0486-35F7-3723-6C18-A995BDAFE8FA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06AE7-3359-CD75-6535-C94FB3858CB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ED250-851A-3EDB-178F-771C2C0211A9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63D10-FF02-8A05-E011-0210A32A00F1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48078-F1DA-5DF6-84B0-F23AE09A4916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50162-B46A-1071-77E4-9D18D5E23EFC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C6E6C-3114-ADE6-0F37-22ABB7CAD8B4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5C82AA-1E46-B56D-8451-8FCDC31EC210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BC24D4-117F-41E2-16C1-DDC132B5430B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9BA13-2160-EE3F-05FA-806686DCAA7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85340-E058-9BA5-099C-7DA456F4C94D}"/>
              </a:ext>
            </a:extLst>
          </p:cNvPr>
          <p:cNvSpPr/>
          <p:nvPr/>
        </p:nvSpPr>
        <p:spPr>
          <a:xfrm>
            <a:off x="3816430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58512-AE90-4370-5E0D-6D9F19E0A7DA}"/>
              </a:ext>
            </a:extLst>
          </p:cNvPr>
          <p:cNvSpPr txBox="1"/>
          <p:nvPr/>
        </p:nvSpPr>
        <p:spPr>
          <a:xfrm>
            <a:off x="3816430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80F0D-C4F9-1F68-F9E6-AC4206E4D298}"/>
              </a:ext>
            </a:extLst>
          </p:cNvPr>
          <p:cNvSpPr/>
          <p:nvPr/>
        </p:nvSpPr>
        <p:spPr>
          <a:xfrm>
            <a:off x="3816430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188B3-9345-C685-4DEF-DA9B2507C4EC}"/>
              </a:ext>
            </a:extLst>
          </p:cNvPr>
          <p:cNvSpPr/>
          <p:nvPr/>
        </p:nvSpPr>
        <p:spPr>
          <a:xfrm>
            <a:off x="5991266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95013-D9A5-42E1-31DB-3D4DA021FD29}"/>
              </a:ext>
            </a:extLst>
          </p:cNvPr>
          <p:cNvSpPr txBox="1"/>
          <p:nvPr/>
        </p:nvSpPr>
        <p:spPr>
          <a:xfrm>
            <a:off x="5991266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4CC1E-11CC-3BDB-9FBE-E0D14DD72391}"/>
              </a:ext>
            </a:extLst>
          </p:cNvPr>
          <p:cNvSpPr/>
          <p:nvPr/>
        </p:nvSpPr>
        <p:spPr>
          <a:xfrm>
            <a:off x="5991266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F0885-C60D-3C3B-137C-7C50F927BEEC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C8EA69-000C-A789-5DD2-6C7304E50E3E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62373-A8BF-5B91-BC35-12C531677E82}"/>
              </a:ext>
            </a:extLst>
          </p:cNvPr>
          <p:cNvCxnSpPr>
            <a:stCxn id="37" idx="1"/>
            <a:endCxn id="34" idx="3"/>
          </p:cNvCxnSpPr>
          <p:nvPr/>
        </p:nvCxnSpPr>
        <p:spPr>
          <a:xfrm flipH="1">
            <a:off x="5247309" y="506316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0CF05-C2C2-2FA7-B71D-9D8A700CC16A}"/>
              </a:ext>
            </a:extLst>
          </p:cNvPr>
          <p:cNvCxnSpPr/>
          <p:nvPr/>
        </p:nvCxnSpPr>
        <p:spPr>
          <a:xfrm flipH="1">
            <a:off x="7422146" y="5077913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B3B2D2BC-9732-D138-D52D-BADD2B1DD05F}"/>
              </a:ext>
            </a:extLst>
          </p:cNvPr>
          <p:cNvSpPr/>
          <p:nvPr/>
        </p:nvSpPr>
        <p:spPr>
          <a:xfrm>
            <a:off x="10058399" y="4810857"/>
            <a:ext cx="2047577" cy="1026865"/>
          </a:xfrm>
          <a:prstGeom prst="cloudCallout">
            <a:avLst>
              <a:gd name="adj1" fmla="val -68502"/>
              <a:gd name="adj2" fmla="val -22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lots of false positives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0E03B4-A4C5-22F8-329D-F5A5BE4427C7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AD9531-C386-F98B-F109-34BE0C0DEFBB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9F443-766E-E2FA-CC7C-53426899A1EE}"/>
              </a:ext>
            </a:extLst>
          </p:cNvPr>
          <p:cNvSpPr txBox="1"/>
          <p:nvPr/>
        </p:nvSpPr>
        <p:spPr>
          <a:xfrm>
            <a:off x="3727937" y="6268065"/>
            <a:ext cx="724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Get </a:t>
            </a:r>
            <a:r>
              <a:rPr lang="en-CH" b="1" i="1" dirty="0"/>
              <a:t>all</a:t>
            </a:r>
            <a:r>
              <a:rPr lang="en-CH" b="1" dirty="0"/>
              <a:t> block headers, check Bloom, get </a:t>
            </a:r>
            <a:r>
              <a:rPr lang="en-CH" b="1" i="1" dirty="0"/>
              <a:t>all</a:t>
            </a:r>
            <a:r>
              <a:rPr lang="en-CH" b="1" dirty="0"/>
              <a:t> transactions / receipts…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B86B9-7161-E269-30B9-2CC463CF57CD}"/>
              </a:ext>
            </a:extLst>
          </p:cNvPr>
          <p:cNvSpPr txBox="1"/>
          <p:nvPr/>
        </p:nvSpPr>
        <p:spPr>
          <a:xfrm>
            <a:off x="3314982" y="6231265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39514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1B2A-463A-D26C-CAE3-AF76F86B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9F5-9D17-A238-2324-5D193DC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0EF38-B64B-F690-8DDC-56E294579F08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4CE7D-C032-191A-83C4-D0DA263C5CA0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70FE-07A0-D841-EF5E-9C3C49286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4882-0F61-603C-4D95-02C86BDC691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A118-F678-9FE8-CAD6-06BFAC735ED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C05D2-239D-BDBC-7EA2-49D26833BDB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B8B45-87B1-A4E2-8ED8-065D76E9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6DF209-B4D0-526C-7DB1-28D290786D4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8DD9D-D922-8D09-10A7-95E90D58616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0D87E-77E8-887F-43B0-1B31742D597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86B50-80B1-8B5D-7D54-85E5252D046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F44E-4757-AFEF-ECBB-4517A471C8E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24276-76CE-D978-3173-7AEBED6AC96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533-BE99-F268-54AA-5017A7840C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92EBDD5-8EDD-B107-92E0-5A968ED0566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75C24-81A0-CC5A-C694-C1CD809D9CF8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8CC804E-065D-8119-7194-E8E99E7E3820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73C44-E916-C809-1443-E4D069644405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1885D53-A925-4217-B29A-323AB8B18FD7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1C21-A4D3-0901-80EB-615B5359D354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0AE77-7405-1EC3-4C0F-D43CEB093221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09F3F-A35B-B0E8-437A-ACC4FE04F3D4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B57E5-3A9C-7D2E-4B18-52F082044E47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9E3C3120-1FA6-54D3-A5FC-9C916942B1A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4C1C3-64FE-4D62-A761-6DA80A506C45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F6DA4-0E39-43F8-42FA-11FA3AEF8AF8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847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A92-4B30-2C1D-7E8C-6A18A441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DEE-F4A7-0F63-9BA9-564B9A3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EIP-7708: ETH transfers emit a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597B1-5D8E-F264-B0BA-B037A4FB386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BACCB-B2F6-BEFA-AEAB-29E5530439F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FEA3-B333-F37D-B2AF-8196FE8986E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EBF79-07B2-6C05-33A9-3D2117EDD8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5D016-7599-E3C8-40FE-258A7500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9095A-B8DB-D5EF-F459-140D093645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B78DD-0073-8A5B-3ACA-F141BA52189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23C4-30E7-5628-D67D-E3B21877294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CDB8A-DDB7-F7E0-CC47-E3ED9E77808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5CF2D-143D-0A01-B84B-1DB1F3C04DC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0E84-074F-5E1F-43FD-E2D800E4A224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FE4C56-70D9-ECE5-F3E2-305A1A94A3C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8BF2A1-B749-E751-BB80-B2443059BF47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139FD2-DF36-108A-A361-09E8C62408B9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27A9A7-2EF3-3275-6D0A-78C2616EBCFE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ED9B39-35F2-3BCA-DCA0-DB8727775FC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B9EC23-8BBF-F294-8218-29CFE1D7ADE7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D8322-5E25-9745-12F6-12F0BC0F3C39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6F608-3165-7BD4-448E-CB4FD4C14A34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E883F-5E65-EAC4-BCF0-CC257BBEAF4C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296B8-7750-D23E-7A4C-21267B09B3A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1A80AC-6B84-8853-A88B-70C9B870317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50865-E432-659E-DB4B-94A2406DD01F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49149B-DC0C-6039-5B4B-FEC9C309AD12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0159A0-694F-55A4-C875-8E014B234332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Fee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EEA93-1251-664D-5F77-C394942985F0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0B8910-C0FF-C8F1-893B-9576CD97487A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52725-E639-C9BE-9255-5345455F6F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36BE0-0F40-BDFC-4CD2-B3EA8AC58BD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8F3-0D3A-2BC8-BEE9-E871E512D932}"/>
              </a:ext>
            </a:extLst>
          </p:cNvPr>
          <p:cNvSpPr txBox="1"/>
          <p:nvPr/>
        </p:nvSpPr>
        <p:spPr>
          <a:xfrm>
            <a:off x="3732118" y="4406570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8904-19C0-E8DD-FC17-A52318DC606D}"/>
              </a:ext>
            </a:extLst>
          </p:cNvPr>
          <p:cNvSpPr txBox="1"/>
          <p:nvPr/>
        </p:nvSpPr>
        <p:spPr>
          <a:xfrm>
            <a:off x="7913934" y="4406570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ACA7-AFC9-A47D-FC94-0D37EE31AD6F}"/>
              </a:ext>
            </a:extLst>
          </p:cNvPr>
          <p:cNvSpPr txBox="1"/>
          <p:nvPr/>
        </p:nvSpPr>
        <p:spPr>
          <a:xfrm>
            <a:off x="3727937" y="626806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ETH balance history is available (without local EVM)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734A6-1699-5191-1EE7-F56D9443A4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4406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E3BE-CEBF-3DEC-6D9A-54158C5B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AC1-5D10-78B8-0E7D-FD5E95A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EIP-7668: Remove bloom 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810A9-F3EA-E74E-07FA-174F49AEF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D2127-6A50-6867-8729-26C2F087375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8069-7475-04DD-0CED-4BAB3FE3A21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0314-E0C8-55B4-F8F1-67790A82C05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82E51-6ED8-05AC-379D-3394237E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7C6F3E-C168-4CEE-0640-96226A0424B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16B0C-EDBF-8E4A-7446-C7343461CFC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88937-295E-F7F6-01C8-4D122D9E2D3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5539-5B20-884B-BA8D-5577424C6C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7098F-47D3-0E24-3478-55ED4FAE927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4E46-C23F-95F0-78FB-9156078542CE}"/>
              </a:ext>
            </a:extLst>
          </p:cNvPr>
          <p:cNvSpPr txBox="1"/>
          <p:nvPr/>
        </p:nvSpPr>
        <p:spPr>
          <a:xfrm>
            <a:off x="3727937" y="626806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ETH transfer logs can be stored in saved disk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FE82-B011-BBDD-C37C-3DBC2AEF959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BCE3-B062-3662-0AE3-4D7EDF99B2C4}"/>
              </a:ext>
            </a:extLst>
          </p:cNvPr>
          <p:cNvSpPr/>
          <p:nvPr/>
        </p:nvSpPr>
        <p:spPr>
          <a:xfrm>
            <a:off x="4522504" y="4221209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38AD1-5CF0-378D-A4CA-8B110665617A}"/>
              </a:ext>
            </a:extLst>
          </p:cNvPr>
          <p:cNvSpPr/>
          <p:nvPr/>
        </p:nvSpPr>
        <p:spPr>
          <a:xfrm>
            <a:off x="3816430" y="4221209"/>
            <a:ext cx="710015" cy="53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004E9-B14B-EEC7-DCEB-0A6AC359199F}"/>
              </a:ext>
            </a:extLst>
          </p:cNvPr>
          <p:cNvSpPr/>
          <p:nvPr/>
        </p:nvSpPr>
        <p:spPr>
          <a:xfrm>
            <a:off x="5235819" y="4221209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91903-C67F-00B5-E711-FCD2876DBEB7}"/>
              </a:ext>
            </a:extLst>
          </p:cNvPr>
          <p:cNvSpPr/>
          <p:nvPr/>
        </p:nvSpPr>
        <p:spPr>
          <a:xfrm>
            <a:off x="6100785" y="4221209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87467-4517-B1FA-CFB0-093233A33203}"/>
              </a:ext>
            </a:extLst>
          </p:cNvPr>
          <p:cNvSpPr/>
          <p:nvPr/>
        </p:nvSpPr>
        <p:spPr>
          <a:xfrm>
            <a:off x="7698926" y="4221209"/>
            <a:ext cx="142813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FA200-9931-0E86-F0E9-FB4271002A10}"/>
              </a:ext>
            </a:extLst>
          </p:cNvPr>
          <p:cNvSpPr/>
          <p:nvPr/>
        </p:nvSpPr>
        <p:spPr>
          <a:xfrm>
            <a:off x="9127061" y="4221209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F255D6-C0A3-8991-0F77-49BA5AD17911}"/>
              </a:ext>
            </a:extLst>
          </p:cNvPr>
          <p:cNvSpPr/>
          <p:nvPr/>
        </p:nvSpPr>
        <p:spPr>
          <a:xfrm>
            <a:off x="3819832" y="3657600"/>
            <a:ext cx="6740013" cy="563609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DA99A8-DD17-196C-E10E-11E8E05322F6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E722B6F-7103-E848-AC95-37FE0FEC8AB1}"/>
              </a:ext>
            </a:extLst>
          </p:cNvPr>
          <p:cNvSpPr/>
          <p:nvPr/>
        </p:nvSpPr>
        <p:spPr>
          <a:xfrm flipH="1">
            <a:off x="7550330" y="3249609"/>
            <a:ext cx="895838" cy="774296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7DBB4-61B5-00FF-39C4-1DD242BAA149}"/>
              </a:ext>
            </a:extLst>
          </p:cNvPr>
          <p:cNvSpPr txBox="1"/>
          <p:nvPr/>
        </p:nvSpPr>
        <p:spPr>
          <a:xfrm>
            <a:off x="8068981" y="2541132"/>
            <a:ext cx="32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Bloom verification requires</a:t>
            </a:r>
          </a:p>
          <a:p>
            <a:r>
              <a:rPr lang="en-CH" sz="2000" b="1" dirty="0"/>
              <a:t>full</a:t>
            </a:r>
            <a:r>
              <a:rPr lang="en-CH" sz="2000" dirty="0"/>
              <a:t> receipt data (incl logs)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AD8C4-C04E-2A7F-A571-08D2EE3062D0}"/>
              </a:ext>
            </a:extLst>
          </p:cNvPr>
          <p:cNvSpPr txBox="1"/>
          <p:nvPr/>
        </p:nvSpPr>
        <p:spPr>
          <a:xfrm>
            <a:off x="3732118" y="5195311"/>
            <a:ext cx="52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Remove Logs Bloom</a:t>
            </a:r>
          </a:p>
          <a:p>
            <a:r>
              <a:rPr lang="en-CH" sz="2000" dirty="0"/>
              <a:t>Saves 256 bytes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264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B502-FB25-9EE2-1C7C-6315480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4BB-FA80-D7D9-4B9E-C58CBA0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EIP-7792: Verifiable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0CD6A-9BE4-0438-89A9-54257A4A2EE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E5BD-48B1-B1B0-C033-3A3D6961F3F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69CD1-AA8A-0A83-9B8D-729B0858205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72901-40BB-D0C2-40F3-05D3A13F3C9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53E744-0E23-DC80-363F-4D91100E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B416E-B81C-262A-83C7-7FDEDA9CEC7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87196-FDB5-440B-1BFE-961224630C3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66B6-6A28-1C5A-A41D-975F84585D6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7DF8-6BF5-F938-8E37-DA9E2D345565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4DAE-6F92-DDB4-8934-FFEA15A9E1B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74F99-8307-63C3-3B55-A150E159830C}"/>
              </a:ext>
            </a:extLst>
          </p:cNvPr>
          <p:cNvSpPr txBox="1"/>
          <p:nvPr/>
        </p:nvSpPr>
        <p:spPr>
          <a:xfrm>
            <a:off x="3727937" y="6268065"/>
            <a:ext cx="557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Incomplete eth_getLogs responses can be detected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D2A75-0614-BFD3-7FCC-9376D1A2DD34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4C42F-C57D-D884-9688-E8BFB079F099}"/>
              </a:ext>
            </a:extLst>
          </p:cNvPr>
          <p:cNvSpPr/>
          <p:nvPr/>
        </p:nvSpPr>
        <p:spPr>
          <a:xfrm>
            <a:off x="3825900" y="4586686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AD84F-B19E-B44D-EEFB-FB6FBCAD1AF0}"/>
              </a:ext>
            </a:extLst>
          </p:cNvPr>
          <p:cNvSpPr/>
          <p:nvPr/>
        </p:nvSpPr>
        <p:spPr>
          <a:xfrm>
            <a:off x="5477720" y="545656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BFE4B4-1081-8676-F05B-87AE37275865}"/>
              </a:ext>
            </a:extLst>
          </p:cNvPr>
          <p:cNvSpPr/>
          <p:nvPr/>
        </p:nvSpPr>
        <p:spPr>
          <a:xfrm>
            <a:off x="3825900" y="3722353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Meta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61A1-E4A4-865A-D729-6E56959D7E2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>
            <a:off x="4479754" y="4261657"/>
            <a:ext cx="0" cy="325029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D53177-6102-BD2F-961C-300A0094A601}"/>
              </a:ext>
            </a:extLst>
          </p:cNvPr>
          <p:cNvCxnSpPr/>
          <p:nvPr/>
        </p:nvCxnSpPr>
        <p:spPr>
          <a:xfrm>
            <a:off x="5133607" y="5125990"/>
            <a:ext cx="344113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C8C9D86-4DDE-FE73-FCDC-890B1E0C9345}"/>
              </a:ext>
            </a:extLst>
          </p:cNvPr>
          <p:cNvSpPr/>
          <p:nvPr/>
        </p:nvSpPr>
        <p:spPr>
          <a:xfrm>
            <a:off x="5481711" y="459084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Tx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144B1C-C941-4AB4-4E3D-0A9F90F136D2}"/>
              </a:ext>
            </a:extLst>
          </p:cNvPr>
          <p:cNvSpPr/>
          <p:nvPr/>
        </p:nvSpPr>
        <p:spPr>
          <a:xfrm>
            <a:off x="3825899" y="2859407"/>
            <a:ext cx="295952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E3957A-CF20-7BF1-3E0A-490D93C274E5}"/>
              </a:ext>
            </a:extLst>
          </p:cNvPr>
          <p:cNvCxnSpPr>
            <a:endCxn id="64" idx="0"/>
          </p:cNvCxnSpPr>
          <p:nvPr/>
        </p:nvCxnSpPr>
        <p:spPr>
          <a:xfrm flipH="1">
            <a:off x="4479754" y="3398711"/>
            <a:ext cx="302731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68F08F-2738-AD08-F89E-2298107C8729}"/>
              </a:ext>
            </a:extLst>
          </p:cNvPr>
          <p:cNvCxnSpPr/>
          <p:nvPr/>
        </p:nvCxnSpPr>
        <p:spPr>
          <a:xfrm>
            <a:off x="5133607" y="4261657"/>
            <a:ext cx="344113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B58F-D7E8-D9F3-133B-A5A324A30F86}"/>
              </a:ext>
            </a:extLst>
          </p:cNvPr>
          <p:cNvSpPr/>
          <p:nvPr/>
        </p:nvSpPr>
        <p:spPr>
          <a:xfrm>
            <a:off x="5477720" y="372512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92894-DDDE-2F36-E91B-FA25EBE1698D}"/>
              </a:ext>
            </a:extLst>
          </p:cNvPr>
          <p:cNvSpPr/>
          <p:nvPr/>
        </p:nvSpPr>
        <p:spPr>
          <a:xfrm>
            <a:off x="3825899" y="1993687"/>
            <a:ext cx="295952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Accumulator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FFF992-5277-79A0-D2E3-ADE2901EA550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>
            <a:off x="5305663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C87B6-6AA3-FA8F-6E6C-7A0A9C471918}"/>
              </a:ext>
            </a:extLst>
          </p:cNvPr>
          <p:cNvCxnSpPr>
            <a:endCxn id="71" idx="0"/>
          </p:cNvCxnSpPr>
          <p:nvPr/>
        </p:nvCxnSpPr>
        <p:spPr>
          <a:xfrm>
            <a:off x="5787461" y="3398711"/>
            <a:ext cx="344113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62892-C3C6-6424-4661-F2AB7C100B42}"/>
              </a:ext>
            </a:extLst>
          </p:cNvPr>
          <p:cNvSpPr/>
          <p:nvPr/>
        </p:nvSpPr>
        <p:spPr>
          <a:xfrm>
            <a:off x="3825900" y="5451021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Timestamp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8879E-B810-439B-993B-E0EEF7AEBAB3}"/>
              </a:ext>
            </a:extLst>
          </p:cNvPr>
          <p:cNvCxnSpPr>
            <a:stCxn id="62" idx="2"/>
            <a:endCxn id="77" idx="0"/>
          </p:cNvCxnSpPr>
          <p:nvPr/>
        </p:nvCxnSpPr>
        <p:spPr>
          <a:xfrm>
            <a:off x="4479754" y="5125990"/>
            <a:ext cx="0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3CE25E-1196-AC8D-4152-192256374F63}"/>
              </a:ext>
            </a:extLst>
          </p:cNvPr>
          <p:cNvSpPr/>
          <p:nvPr/>
        </p:nvSpPr>
        <p:spPr>
          <a:xfrm>
            <a:off x="7694346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15244B-B86B-62B9-F3B0-68230650DCDE}"/>
              </a:ext>
            </a:extLst>
          </p:cNvPr>
          <p:cNvSpPr/>
          <p:nvPr/>
        </p:nvSpPr>
        <p:spPr>
          <a:xfrm>
            <a:off x="7694346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6261E-B0E1-156D-6D9B-7A784F608BA1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>
            <a:off x="8348200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11FF-8868-17CE-6552-C94C050215C3}"/>
              </a:ext>
            </a:extLst>
          </p:cNvPr>
          <p:cNvSpPr/>
          <p:nvPr/>
        </p:nvSpPr>
        <p:spPr>
          <a:xfrm>
            <a:off x="9540628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00B7AA-BDC8-9ADF-028B-E4B10B312D8F}"/>
              </a:ext>
            </a:extLst>
          </p:cNvPr>
          <p:cNvSpPr/>
          <p:nvPr/>
        </p:nvSpPr>
        <p:spPr>
          <a:xfrm>
            <a:off x="9540628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746F5F-6311-66D9-0138-310E8E1CDF59}"/>
              </a:ext>
            </a:extLst>
          </p:cNvPr>
          <p:cNvSpPr/>
          <p:nvPr/>
        </p:nvSpPr>
        <p:spPr>
          <a:xfrm>
            <a:off x="11386910" y="1993687"/>
            <a:ext cx="54240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…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25B871-9354-5C48-2CAA-8DC99DD16607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10194482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C37DF5-C9E5-BA46-5CD4-2D08E35C3761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0848335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F8BD1E-0E6A-A577-DE5B-83CAB9919028}"/>
              </a:ext>
            </a:extLst>
          </p:cNvPr>
          <p:cNvCxnSpPr>
            <a:stCxn id="129" idx="3"/>
            <a:endCxn id="137" idx="1"/>
          </p:cNvCxnSpPr>
          <p:nvPr/>
        </p:nvCxnSpPr>
        <p:spPr>
          <a:xfrm>
            <a:off x="9002053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E35B1D-8E9D-8FE0-A8CB-2B84DE8E05CF}"/>
              </a:ext>
            </a:extLst>
          </p:cNvPr>
          <p:cNvCxnSpPr>
            <a:endCxn id="129" idx="1"/>
          </p:cNvCxnSpPr>
          <p:nvPr/>
        </p:nvCxnSpPr>
        <p:spPr>
          <a:xfrm>
            <a:off x="6785427" y="2263339"/>
            <a:ext cx="908919" cy="0"/>
          </a:xfrm>
          <a:prstGeom prst="line">
            <a:avLst/>
          </a:prstGeom>
          <a:ln w="38100"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454C-CB4B-AD35-BF33-5A3F2F429274}"/>
              </a:ext>
            </a:extLst>
          </p:cNvPr>
          <p:cNvSpPr txBox="1"/>
          <p:nvPr/>
        </p:nvSpPr>
        <p:spPr>
          <a:xfrm>
            <a:off x="7694346" y="3751525"/>
            <a:ext cx="409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Separate accumulator per filter</a:t>
            </a:r>
          </a:p>
          <a:p>
            <a:r>
              <a:rPr lang="en-CH" sz="2000" dirty="0"/>
              <a:t>Address</a:t>
            </a:r>
          </a:p>
          <a:p>
            <a:r>
              <a:rPr lang="en-CH" sz="2000" dirty="0"/>
              <a:t>Topic</a:t>
            </a:r>
          </a:p>
          <a:p>
            <a:r>
              <a:rPr lang="en-CH" sz="2000" dirty="0"/>
              <a:t>Address &amp; topic combination</a:t>
            </a:r>
          </a:p>
          <a:p>
            <a:endParaRPr lang="en-CH" sz="2000" dirty="0"/>
          </a:p>
          <a:p>
            <a:r>
              <a:rPr lang="en-CH" sz="2000" b="1" dirty="0"/>
              <a:t>Accumulators stored in state</a:t>
            </a:r>
          </a:p>
          <a:p>
            <a:r>
              <a:rPr lang="en-CH" sz="2000" dirty="0"/>
              <a:t>Fetchable with eth_getProof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A3CC9F-725F-2460-B840-49A7A6780CCF}"/>
              </a:ext>
            </a:extLst>
          </p:cNvPr>
          <p:cNvSpPr/>
          <p:nvPr/>
        </p:nvSpPr>
        <p:spPr>
          <a:xfrm>
            <a:off x="7268902" y="618016"/>
            <a:ext cx="4640722" cy="100699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EIP-7745: </a:t>
            </a:r>
            <a:r>
              <a:rPr lang="en-GB" dirty="0"/>
              <a:t>Two dimensional log filter data structure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9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D552-F769-E527-9946-A572E59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580-2B26-C079-160B-2BD6E67D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9CF75-3CC1-E8D0-8B69-A80E389201B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5535-EA5C-A59D-E653-7E948FE9E40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EBE9C6-CB32-B320-55D3-EAEBB0D50E7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310E-1413-03C8-CAD9-15522667866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F37F-2D26-2F64-2C8B-85CC20F3A2B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4F95-5579-0D4C-4A73-A699B036C6A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E232EE-70B5-7712-0B5B-62B08A3A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56204-7BED-E968-B715-4A2C89BA8F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282F6-DFCD-E767-B1D4-1EB324A3710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08FDB-0AC9-F613-3D7E-027AC534BCF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0CC95-6FF2-22FF-6811-992460A9E59F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B56C4-ABE7-94A9-949D-03FD06487AA9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251AB-DAC9-B9C9-1E87-7CA1B171821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0CDB-E738-D72F-5C5B-8366CE17008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02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B0EF-F9C8-762B-5CDA-9A925F36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074-0AE7-39C0-E3ED-A3BDCAE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EIP-7799: System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DD4E-3655-E0CB-A1C6-6EF6E85AFCE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3C1F2-B4BA-FB86-DBAC-3644D682EEE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6B29-E863-A156-99CA-58EF83EBE9D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24527-B93E-44F1-4F45-97685FC8AD2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BC5D3-68C1-9ADA-9C62-69D22988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3F9F-6CA1-65CF-5EAF-23678798A4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B6A3E-BF25-ECB4-5FA5-0B5F539AC7B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AF586-0020-018F-3E43-E8C52441D4F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97D22-AAEA-80B3-CB61-8E6693BC86BD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ED77F-A239-0128-7588-A8C00ED3809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56E5-830D-26C3-5A42-FA148F431688}"/>
              </a:ext>
            </a:extLst>
          </p:cNvPr>
          <p:cNvSpPr txBox="1"/>
          <p:nvPr/>
        </p:nvSpPr>
        <p:spPr>
          <a:xfrm>
            <a:off x="3727937" y="6268065"/>
            <a:ext cx="711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staking reward tracking (without historical block headers)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8BC5-3A28-0876-BEE7-D6AD873B5817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CC401-2ADB-42E0-8D93-A64B24DFCDF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D4C76-295E-ACD7-C38B-9F526611573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3F2FEA-F077-4E63-ECF6-03EBF108E33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A10A3-DC77-73A4-1DD9-2D9680E8C124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A05123-3C4D-C250-ED35-5E4DA1619D24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F7E4D9-EB84-05AD-5D30-88DE1D89A27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4C28B-1B65-6AA5-810C-F47AD86CB256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51C32-6A14-4BBD-2750-0F69E52CB8A5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C4A2C-162A-97E3-4023-555EA976FE6C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Priority</a:t>
            </a:r>
          </a:p>
          <a:p>
            <a:pPr algn="ctr"/>
            <a:r>
              <a:rPr lang="en-CH" i="1" dirty="0"/>
              <a:t>Rewards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B12F-DAF5-2489-7323-6AD35D6C879F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19964-C626-2150-4081-2B1A9072FF65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D5FA3-0D0A-4CE3-22C8-87A8F5653F53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A0D01A-FD80-5D54-20C6-862B3685CB59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DB613-D41A-ED56-A1B2-1FFF603BEABD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93D70-8E1D-667C-B3E0-210564CA2FBE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With-drawal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05F547-B9A4-9C5B-BAE9-1EC44242E573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2AE82-3B1B-1E8A-8B03-E0722FEEB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D0492C-C497-9F8D-8986-4279E37F1E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EA8C2-5E48-D2A7-02C7-E2DCD74310D3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DD33B8-061B-A47C-E9D5-682F83BD25FD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6B0D6-0D78-2215-E56B-7A119B417F21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#456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EF9DA-5F44-F837-F31C-FE1EA8A52D30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144337A-6215-626A-9ED3-938CAFE3D231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7F8EC-C2C9-4C0B-5B2A-EEBCDF2A997A}"/>
              </a:ext>
            </a:extLst>
          </p:cNvPr>
          <p:cNvSpPr txBox="1"/>
          <p:nvPr/>
        </p:nvSpPr>
        <p:spPr>
          <a:xfrm>
            <a:off x="3732118" y="4418602"/>
            <a:ext cx="414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Priority Fees</a:t>
            </a:r>
            <a:r>
              <a:rPr lang="en-CH" sz="2000" dirty="0"/>
              <a:t> (EIP-1559)</a:t>
            </a:r>
            <a:endParaRPr lang="en-CH" sz="2000" b="1" dirty="0"/>
          </a:p>
          <a:p>
            <a:r>
              <a:rPr lang="en-CH" sz="2000" dirty="0"/>
              <a:t>No longer paid after each tx</a:t>
            </a:r>
          </a:p>
          <a:p>
            <a:r>
              <a:rPr lang="en-CH" sz="2000" dirty="0"/>
              <a:t>Single combined credit after all txs</a:t>
            </a:r>
          </a:p>
          <a:p>
            <a:r>
              <a:rPr lang="en-CH" sz="2000" dirty="0"/>
              <a:t>Better parallel tx execution</a:t>
            </a:r>
          </a:p>
        </p:txBody>
      </p:sp>
    </p:spTree>
    <p:extLst>
      <p:ext uri="{BB962C8B-B14F-4D97-AF65-F5344CB8AC3E}">
        <p14:creationId xmlns:p14="http://schemas.microsoft.com/office/powerpoint/2010/main" val="9177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BE8D-AFE5-35B6-E6DE-27FC1AC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429-53DD-0666-9ABD-82B4416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3654C-50B3-CE33-383C-F8AD526D532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90E42-D856-152D-2A57-12C78C16C87E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4CF088-B328-C94F-3D34-2BDFCDA852D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D9838-EF8D-4F83-92C9-BB115452F6B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21F3-F273-3206-9C20-27A013D4D34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B0045-EF7F-47B3-96F2-D03B3E0A92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597A-D707-1D18-24D3-21C000CB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9995C1-C2D4-B591-EB2E-8D2C4209058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E80D-34C0-09FF-BD58-61EFD451895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22AD9-B89B-C1DB-9EA9-35973D862F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65393-724B-37A5-2021-4BE240CDE141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CC979-B8C2-43F4-74DC-788C9755B85F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73029-6059-C7CC-FF7B-EFAC9E21BA3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A8FB-8A17-2B9E-25AF-78C285AE84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528C40D-4DEB-6858-605A-A5F9CD61C9D9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C47E-349F-FF38-3326-210A33359B95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938379E-DD36-4DF3-BF7E-47ADCBC7D27D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1118-D8F2-76E9-D2EF-C253D0E4CBBE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1B03B70A-2995-C8F7-CD8C-64D54BD2E432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4CE73-23F6-25D9-195F-D6184E856AE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EB51-D303-8E85-8B75-91941FA6153C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E6A8-6A0E-1050-EE50-3086A3D1C9C1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57AF-9F20-F2F5-465E-95375A0A5BFD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4D4E29F6-0FA5-A3C8-38C9-67FCBBC8EA85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F7440-9FB9-0C47-A59A-8BB3255E9F6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C24F9-228B-BB9C-5E27-8AF3AD954826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466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ECAF-E9B7-9F4C-F864-C8969744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FE4-370B-089F-2DFE-39D4C88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EIP-6493: </a:t>
            </a:r>
            <a:r>
              <a:rPr lang="en-GB" dirty="0"/>
              <a:t>SSZ transaction signature scheme</a:t>
            </a:r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F6861-FEBC-893F-ABA5-EE50BF13E34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77A14-B903-0504-731E-C307810ED2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ABF-DCC0-6D68-82CC-A73892F3EC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65F7C-32AD-33CC-D66F-CC02C945C1D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2811E-7F6F-ED35-813B-CA9A9E11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8C2AF-B8F2-5FFF-81DE-53943585498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EC0B4-491A-5939-2910-00999E9B539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B57F9-DFA3-3E60-A039-F7B115C5063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683B7-01CF-DE02-1701-EF986B91FEE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E182D-55A8-ED74-E877-92C5500F75C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6BDF1-B312-FF56-994C-DA7D315ABD87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C7450-78EF-7512-20B0-35766B261C00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BEE43-44F9-495E-2EF8-06B98C4E32A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7C60E1-BCCC-3433-6036-A46384F4640C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D6A74-6AC6-D8FC-EF6F-DE2C749931EB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F89B9-1201-B9D0-5E5D-F55EB42BC818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4DC2D-C61C-546C-ECE5-39A8D9FFDE99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FEE437-9A0C-2AEF-1DF6-D28FF822BC69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C42050-AECB-3A95-C4D3-8D65A5D541DB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4F1115-4DF0-C43A-7925-9A6DB693C292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351D6-D443-FCF7-2203-53218985DE83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4CCD11-D3F3-5D11-CF27-C212733DEFA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0B10B4-6013-70FF-6A38-FC843EE2D14E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4D89B4-1D16-03BB-56D3-16A043C94E7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8C45FCA-3AC8-A0E9-7880-F479DE4A4BFD}"/>
              </a:ext>
            </a:extLst>
          </p:cNvPr>
          <p:cNvSpPr txBox="1"/>
          <p:nvPr/>
        </p:nvSpPr>
        <p:spPr>
          <a:xfrm>
            <a:off x="3727937" y="6268065"/>
            <a:ext cx="65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Native SSZ (no conversion back to RLP for sig_hash / tx_hash)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6562D-BDC6-BA0C-9606-1FD2D893AC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517BBA-92A4-F6EC-05C0-B2F7FAD69FF7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5535490-8D05-F602-0E1F-23D7A3B271F2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0B91050-9DCE-0526-B685-88028D3A325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BA6C480-82EE-A1C2-ED75-10CC8BBBEB1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8ED2A4C-262E-FE8C-37D4-806876050733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C361DB9-B5D0-80E2-0D7D-6D81FF0F3B0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BAEB1-05AB-BE42-15D3-829DD2E8BB5E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7F6004A-6CDE-E420-71D5-E274433E395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EE51985-D8EC-CDFD-29A1-768046AF45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232905-3328-C72C-09E9-9BE77B33D186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1BEB967-37F4-62B5-4129-C67AC373AEF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69186C-142D-52F4-3C62-CC7037B5B6E4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81DEB7-EF82-192A-29ED-3C511267909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B0997F9-564A-7FD7-8F62-442ACB868BC6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B6F6B5-CC02-5214-2BFF-558DC4E89E13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797983-DC5B-76F8-D2C6-DB2C91ECEB4E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49F6DEB-10E3-A7AC-DD4A-96BB059F6930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A954CAA-DF3C-F6EF-B13A-BA8863CAE22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443FDD6-E17B-F5FB-73B1-6CBAF89ADA4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893FFE-8F5F-C800-539B-DE4CA889D2EB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CD5D88-4556-F6EB-2F2B-CCFAF6BE422F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66CBD3-0799-7CCE-DD6A-1185CEB848D0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4C768CE-67B5-6A88-9176-5BB0166A6B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A935E22-0A48-5887-7419-D40A5680556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66E6E91-E439-E6C0-086E-A35F877AF39C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B11558F-9783-471E-447A-156D8689ECD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0B0B3F-2CDC-B1AE-F4AD-6AB671CD5B3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9DFD3C-D2C5-FAE3-7C4F-EE423E6EC9A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A01A79-008C-99F5-95F6-65F70F628B38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2989C10-FC5C-1625-1989-43D7D7E73C66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D4DE6E4-9656-6D73-0FBE-EBF0EA569A9A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4F5648-FA62-3257-BD7F-8CD71846D733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E23B35-2710-6099-BCF7-43325E9DE2B7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87C0E53-FEE7-44FF-F6CD-3C34D7F09FF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E721D2C-4745-86C4-01E4-8F4A6E2AB30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B9E676-92BB-053F-1A28-50D9368F55F3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C80877-5BBD-D30E-825B-F21C5A85B36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DB04AB-8B08-CCDA-2B96-DFE3978B9DF7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2C653B-787D-EB4D-9561-DEBB44C14D49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EFEA652-4984-B838-09D3-42AFF611A8FB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6A4CE4-0FA2-4C4B-D3CA-77CBC0F58FA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F6321DE-DCC8-4091-95D1-285CD0D44140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F27FF4-68C6-2A99-2B0C-991C37CC0558}"/>
              </a:ext>
            </a:extLst>
          </p:cNvPr>
          <p:cNvSpPr txBox="1"/>
          <p:nvPr/>
        </p:nvSpPr>
        <p:spPr>
          <a:xfrm>
            <a:off x="3727937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BasicTransaction</a:t>
            </a:r>
          </a:p>
          <a:p>
            <a:r>
              <a:rPr lang="en-CH" dirty="0"/>
              <a:t>EIP-1559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7AC6-1325-2A3C-C30C-CE6FCA8E2604}"/>
              </a:ext>
            </a:extLst>
          </p:cNvPr>
          <p:cNvSpPr txBox="1"/>
          <p:nvPr/>
        </p:nvSpPr>
        <p:spPr>
          <a:xfrm>
            <a:off x="6466509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BlobTransaction</a:t>
            </a:r>
          </a:p>
          <a:p>
            <a:r>
              <a:rPr lang="en-CH" dirty="0"/>
              <a:t>EIP-4844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3E69-EC2A-8A95-3F97-BCE68BE840D5}"/>
              </a:ext>
            </a:extLst>
          </p:cNvPr>
          <p:cNvSpPr txBox="1"/>
          <p:nvPr/>
        </p:nvSpPr>
        <p:spPr>
          <a:xfrm>
            <a:off x="9396924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SetCodeTransaction</a:t>
            </a:r>
          </a:p>
          <a:p>
            <a:r>
              <a:rPr lang="en-CH" dirty="0"/>
              <a:t>EIP-7702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8753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3F98-8F72-C2EE-C8C7-67630EB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5B84-23F5-92B3-AC8B-023E1FE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7E42-E24A-FC22-CB3C-86E1C4627F81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42EA9-4C13-A0C2-82FD-649F8171186F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77830-D833-C015-6871-0660E2DADB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A7A6B-F851-A186-4D19-3BCF3E94011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A8FB-D06E-98DF-647F-B022E44D458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BF8B-6DE4-0825-E15D-1E034BEE54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EB4EB6-E331-CBF3-FA6B-E5E2FFAF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063BC8-B35B-04A8-4E4E-B1A2083B1F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48255-9279-45B8-BCAE-3C1D3BD5373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DFD7C-E814-06FD-CF7A-98C1EA78243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CDEA-D3B6-30EA-D128-51B17E8D1E40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51F94-A92A-7317-6123-4E111EBC9C90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7172-2574-1E4C-2EF4-87697F89171C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6DF6-FFB4-CE1D-7FCC-562DC23C546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EA4B942-4EFE-96BB-B1CF-D6E8AC2084AF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EB06B-9A57-AB3E-7B41-BEC475EB3C24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7D4EE9FB-B20A-A752-22CA-1B69804AD703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56E4F-CAF2-8DCD-1593-250B173692BB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576013A5-38AD-AF93-D29B-313B2E70883F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BD47C-E41A-06AC-C0A8-4B58365CCB8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2A93-0BFF-D321-2905-44816597ECC0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67550-5657-24E3-B6DB-B020B6E1E0EF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77CEE-0D19-9642-4622-8E6062CB1ACC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D0D6D851-7A68-0933-7ED6-D55604502236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5CA9B-5C26-23A7-6DC8-2B78D564B3F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31CC4-FE85-C92F-89F4-44DEC91056E2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217400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FAF3-36C4-F802-7950-8146B6D8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9D1217-4EC4-9E61-4446-29C66BA234FB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38CCA-1C16-F982-D7A5-0D52CB35874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21BA-23FB-3470-B438-6C4EB86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DAF39-798B-0AA8-2113-EEEBF51D771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D489-78BA-6EF2-B774-96E7B756580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57DFA-DA06-A59F-0EBD-949F2C989A2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680889-DCCE-D134-B6E1-E25DE8BC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0E6C34-4CE4-9D63-D85A-49DC4590777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63F01-A763-3D10-4F63-5E0E2A09D4A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AA670-1DB6-D1CD-59BC-FCAB95C453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2DD80-A824-632A-84B8-A08CAA9DABA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308D5-37C3-B76A-4A6F-FDB3F2666CD1}"/>
              </a:ext>
            </a:extLst>
          </p:cNvPr>
          <p:cNvCxnSpPr/>
          <p:nvPr/>
        </p:nvCxnSpPr>
        <p:spPr>
          <a:xfrm>
            <a:off x="3185652" y="3720465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F949D-D71F-C436-5B19-19A93CC65D25}"/>
              </a:ext>
            </a:extLst>
          </p:cNvPr>
          <p:cNvSpPr txBox="1"/>
          <p:nvPr/>
        </p:nvSpPr>
        <p:spPr>
          <a:xfrm>
            <a:off x="3969921" y="3256526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97B0-F943-E629-F647-F38D0FBB3F81}"/>
              </a:ext>
            </a:extLst>
          </p:cNvPr>
          <p:cNvCxnSpPr/>
          <p:nvPr/>
        </p:nvCxnSpPr>
        <p:spPr>
          <a:xfrm>
            <a:off x="3185652" y="4451067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C3DBE4-BBD7-73C9-0D9C-E6531A944736}"/>
              </a:ext>
            </a:extLst>
          </p:cNvPr>
          <p:cNvSpPr/>
          <p:nvPr/>
        </p:nvSpPr>
        <p:spPr>
          <a:xfrm>
            <a:off x="5624051" y="3979118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5BA4931-FBD3-319B-5101-31BDA6C8DFD0}"/>
              </a:ext>
            </a:extLst>
          </p:cNvPr>
          <p:cNvSpPr/>
          <p:nvPr/>
        </p:nvSpPr>
        <p:spPr>
          <a:xfrm>
            <a:off x="8339311" y="2555658"/>
            <a:ext cx="667039" cy="930415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93993-B592-CDAB-8920-F0485645711C}"/>
              </a:ext>
            </a:extLst>
          </p:cNvPr>
          <p:cNvSpPr txBox="1"/>
          <p:nvPr/>
        </p:nvSpPr>
        <p:spPr>
          <a:xfrm>
            <a:off x="7651954" y="1690688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D0A8A-C282-5320-19E2-8573A2D74186}"/>
              </a:ext>
            </a:extLst>
          </p:cNvPr>
          <p:cNvSpPr txBox="1"/>
          <p:nvPr/>
        </p:nvSpPr>
        <p:spPr>
          <a:xfrm>
            <a:off x="8769145" y="197170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12540B-B763-C5A3-77C2-B1FF21576D61}"/>
              </a:ext>
            </a:extLst>
          </p:cNvPr>
          <p:cNvSpPr/>
          <p:nvPr/>
        </p:nvSpPr>
        <p:spPr>
          <a:xfrm>
            <a:off x="8463115" y="3159342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0F9DF0-451A-E206-16C3-6922F802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9434"/>
              </p:ext>
            </p:extLst>
          </p:nvPr>
        </p:nvGraphicFramePr>
        <p:xfrm>
          <a:off x="8429634" y="5244035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75AF1C-5249-4F03-6B5F-78639E023D40}"/>
              </a:ext>
            </a:extLst>
          </p:cNvPr>
          <p:cNvSpPr txBox="1"/>
          <p:nvPr/>
        </p:nvSpPr>
        <p:spPr>
          <a:xfrm>
            <a:off x="10697497" y="4635112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B8E091-5AA0-5128-D102-682C25699667}"/>
              </a:ext>
            </a:extLst>
          </p:cNvPr>
          <p:cNvSpPr/>
          <p:nvPr/>
        </p:nvSpPr>
        <p:spPr>
          <a:xfrm>
            <a:off x="8463115" y="5633884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77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BF90-2F4D-C3CE-DEE2-AB6C360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60B-324D-D7FF-F740-29E444B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51F1E9-8672-6463-30D4-340D88B4FCF7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64119-993E-C160-7E44-0F937A7B9B24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6CB42-DA82-23F6-4F5C-496D6D15364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A87BF-3B37-237C-EE2C-3129CAB21F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A9510-E037-EF3E-0BE5-72C2CB5A2EC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3A1C4-0822-9966-DC61-BC23C62DF60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6CD10-2736-982B-91EF-CDB3613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C36731-A9F9-4270-72B1-E8603F65FF9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404E0-CEBE-1589-D41A-15221803305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60814-2455-F4CC-5EB3-5C6F807E5A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26EFD-7C14-EA46-5987-7305DE27F9FF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Devnet</a:t>
            </a:r>
          </a:p>
          <a:p>
            <a:r>
              <a:rPr lang="en-CH" sz="2000" dirty="0"/>
              <a:t>Nimbus + EthereumJS + Helios</a:t>
            </a:r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 dirty="0"/>
              <a:t>Developer tools</a:t>
            </a:r>
          </a:p>
          <a:p>
            <a:r>
              <a:rPr lang="en-CH" sz="2000" dirty="0">
                <a:sym typeface="Wingdings" pitchFamily="2" charset="2"/>
              </a:rPr>
              <a:t>Kurtosis network config</a:t>
            </a:r>
            <a:endParaRPr lang="en-CH" sz="2000" dirty="0"/>
          </a:p>
          <a:p>
            <a:r>
              <a:rPr lang="en-CH" sz="2000" dirty="0"/>
              <a:t>RLP </a:t>
            </a:r>
            <a:r>
              <a:rPr lang="en-CH" sz="2000" dirty="0">
                <a:sym typeface="Wingdings" pitchFamily="2" charset="2"/>
              </a:rPr>
              <a:t> SSZ converting explorer</a:t>
            </a:r>
          </a:p>
          <a:p>
            <a:r>
              <a:rPr lang="en-CH" sz="2000" dirty="0">
                <a:sym typeface="Wingdings" pitchFamily="2" charset="2"/>
              </a:rPr>
              <a:t>SSZ StableContainer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89788-8B38-4D10-B6AA-65BA405B224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2" descr="A QR Code">
            <a:extLst>
              <a:ext uri="{FF2B5EF4-FFF2-40B4-BE49-F238E27FC236}">
                <a16:creationId xmlns:a16="http://schemas.microsoft.com/office/drawing/2014/main" id="{0AD5CDDF-DB5B-BDB5-0C23-2C880959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10" y="1883415"/>
            <a:ext cx="2719136" cy="27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CA57A-748B-EA6D-D523-38B86FBE010D}"/>
              </a:ext>
            </a:extLst>
          </p:cNvPr>
          <p:cNvSpPr txBox="1"/>
          <p:nvPr/>
        </p:nvSpPr>
        <p:spPr>
          <a:xfrm>
            <a:off x="8041745" y="4493601"/>
            <a:ext cx="364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https://fusaka-light.box</a:t>
            </a:r>
          </a:p>
        </p:txBody>
      </p:sp>
    </p:spTree>
    <p:extLst>
      <p:ext uri="{BB962C8B-B14F-4D97-AF65-F5344CB8AC3E}">
        <p14:creationId xmlns:p14="http://schemas.microsoft.com/office/powerpoint/2010/main" val="74591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016-C7BA-C116-BC7E-99905F27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Related sessions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B892-A097-A5FA-0DA6-B8EE1A22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2" y="2187365"/>
            <a:ext cx="957847" cy="10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BEE1-1968-5BB3-A355-596704953918}"/>
              </a:ext>
            </a:extLst>
          </p:cNvPr>
          <p:cNvSpPr txBox="1"/>
          <p:nvPr/>
        </p:nvSpPr>
        <p:spPr>
          <a:xfrm>
            <a:off x="3284621" y="2443973"/>
            <a:ext cx="717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Today </a:t>
            </a:r>
            <a:r>
              <a:rPr lang="en-GB" sz="2400" b="1" dirty="0" err="1"/>
              <a:t>Verkle</a:t>
            </a:r>
            <a:r>
              <a:rPr lang="en-GB" sz="2400" b="1" dirty="0"/>
              <a:t> + Tomorrow ZK = </a:t>
            </a:r>
          </a:p>
          <a:p>
            <a:r>
              <a:rPr lang="en-GB" sz="2400" b="1" dirty="0"/>
              <a:t>Everything Stateless, Everything </a:t>
            </a:r>
            <a:r>
              <a:rPr lang="en-GB" sz="2400" b="1" dirty="0" err="1"/>
              <a:t>Lightclient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0BD4-5F90-991A-68BA-3212B247C341}"/>
              </a:ext>
            </a:extLst>
          </p:cNvPr>
          <p:cNvSpPr txBox="1"/>
          <p:nvPr/>
        </p:nvSpPr>
        <p:spPr>
          <a:xfrm>
            <a:off x="3284621" y="326450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4:30 PM - 5:00 PM                               Talk - Stage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E206-7D18-B4EF-D6AF-483E8A568ACE}"/>
              </a:ext>
            </a:extLst>
          </p:cNvPr>
          <p:cNvSpPr txBox="1"/>
          <p:nvPr/>
        </p:nvSpPr>
        <p:spPr>
          <a:xfrm>
            <a:off x="3284621" y="2074641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Gajinder</a:t>
            </a:r>
            <a:r>
              <a:rPr lang="en-GB" dirty="0"/>
              <a:t> Singh, Jason </a:t>
            </a:r>
            <a:r>
              <a:rPr lang="en-GB" dirty="0" err="1"/>
              <a:t>Chaskin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30E8-7699-1A2C-108D-56DD720BFC2B}"/>
              </a:ext>
            </a:extLst>
          </p:cNvPr>
          <p:cNvSpPr txBox="1"/>
          <p:nvPr/>
        </p:nvSpPr>
        <p:spPr>
          <a:xfrm>
            <a:off x="3284621" y="4585594"/>
            <a:ext cx="71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Future of Light Clients</a:t>
            </a:r>
            <a:endParaRPr lang="en-C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4FA05-5440-1EFA-7E11-D6B7F6755022}"/>
              </a:ext>
            </a:extLst>
          </p:cNvPr>
          <p:cNvSpPr txBox="1"/>
          <p:nvPr/>
        </p:nvSpPr>
        <p:spPr>
          <a:xfrm>
            <a:off x="3284621" y="5047259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5:30 PM - 6:00 PM                               Talk - Stage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FD35-B318-921F-47BB-1AD06959B47B}"/>
              </a:ext>
            </a:extLst>
          </p:cNvPr>
          <p:cNvSpPr txBox="1"/>
          <p:nvPr/>
        </p:nvSpPr>
        <p:spPr>
          <a:xfrm>
            <a:off x="3284621" y="421626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Noah Citron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64F9939-D740-3722-D1DD-096001A2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329283"/>
            <a:ext cx="1115261" cy="11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F0C0-475D-ACD1-3B15-28D22AA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251A69-63BA-BAA5-22CD-005F374E4E6C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2E664-9F1B-19ED-DFC9-DEA2B42856C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37-D7EB-60E8-D4E9-47F0BB07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(trust-minimized)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11932-B12C-1563-0D2E-721B191FC9C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F229-8478-1DA9-5258-2D3B2B23766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4D4B-8E1A-F2EE-66E1-630888865D3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28621-0806-61E6-4BC5-91B7DF69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FA574-A964-589E-8F28-68CAD3F9D48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5A8F-F43B-789F-DDFE-2B156867C31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725DD-6BDD-8E2B-C05B-51A0D82363A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A1E2-1D4A-1102-3432-0236B8749D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2EF9-87F2-71BA-2323-CA590762624C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1881F-8F9D-77F2-EC91-7F0CE86C1299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66A6B831-740C-890E-68C8-62728C9D2AE5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BAC98-656B-13C2-B3AA-7F31C232F38C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70D4E6-66C5-E740-C1A4-0ABBB33A42A2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890C91-BF6C-BC8C-71B6-77E5549F94AF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03516942-B97C-A4C2-B90D-5C48FFCF08DC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5208-F9D5-BF39-CA87-A9769762A683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E87A59-85DE-2404-020C-D1A600D9C7E1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87F3-0A51-6247-B704-CD8FE3E54041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BAE94-FB3C-D21B-D11C-B5C566904126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17071-DFDF-EA5B-68FC-513FD238AA05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3CCE3-B790-148B-019C-75F2BEE4ACE1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A615E3-2A4F-CD31-F0B3-9AC062E501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B98239-5EAB-0217-6EBB-E97372CB72BF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</p:spTree>
    <p:extLst>
      <p:ext uri="{BB962C8B-B14F-4D97-AF65-F5344CB8AC3E}">
        <p14:creationId xmlns:p14="http://schemas.microsoft.com/office/powerpoint/2010/main" val="2561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05A-ADC4-005F-4FF6-5D5DFB7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60F746-7803-9090-7A67-988BF454DA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B4C6-269E-2AF6-0D5B-57C2371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(with purifier)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31E2E-84C3-48E3-2417-83D61AD04291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084E1-841B-E643-3C94-01E9598B17AF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DE285995-DCFF-4D7E-1946-B22BD91C78FE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B5A12-F83F-61F2-7202-13876FA5F8BA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9F55F2-59FB-E016-504E-D74D45FB653B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8DE0A-0F67-36FB-2EEE-3423DBCA22FD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4FC4B61-FCBC-AF2E-D846-CED6CF848037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9C9A9-8790-F648-0823-813F99DAD1AC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3EB16-A506-EEB5-2337-02CD8096D83B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5A0D1-5B72-17A0-FD9A-2FD68A061447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9339CB-6A3A-9373-0EB7-E064647A0530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5D449-3FF2-74F6-56C8-91905AEFAACD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B969A8-DF74-6583-AFA3-01691B717C3D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B3CAFB-794C-413E-DBD3-2446256557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28F20-F25F-76E1-7FB7-BC62E5E79AE3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F93BD-8EB3-F4AF-F881-B2FB95918A37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B8C2-CCE6-C525-6894-EEA8A6FFB1AC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47C-1B50-77B9-7DCE-286A70F2C059}"/>
              </a:ext>
            </a:extLst>
          </p:cNvPr>
          <p:cNvCxnSpPr/>
          <p:nvPr/>
        </p:nvCxnSpPr>
        <p:spPr>
          <a:xfrm>
            <a:off x="1194624" y="4795744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B6B47-ED64-639A-8307-0175329B7628}"/>
              </a:ext>
            </a:extLst>
          </p:cNvPr>
          <p:cNvSpPr txBox="1"/>
          <p:nvPr/>
        </p:nvSpPr>
        <p:spPr>
          <a:xfrm>
            <a:off x="131217" y="4465985"/>
            <a:ext cx="38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eth_getBalance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4F4D2-4CCC-C988-15AE-8626D9D99B84}"/>
              </a:ext>
            </a:extLst>
          </p:cNvPr>
          <p:cNvCxnSpPr/>
          <p:nvPr/>
        </p:nvCxnSpPr>
        <p:spPr>
          <a:xfrm>
            <a:off x="1194624" y="5526346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206010-AE39-49F7-C7A0-150B00BFEE8A}"/>
              </a:ext>
            </a:extLst>
          </p:cNvPr>
          <p:cNvSpPr/>
          <p:nvPr/>
        </p:nvSpPr>
        <p:spPr>
          <a:xfrm>
            <a:off x="1575704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60C6B-C128-A127-DF98-60906DAA234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12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C7BC-11D8-3831-0D43-A9B105F9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9D8C-8A0D-79B1-A82E-7107BDF0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300E4-0D8C-82FD-84EE-4BABBFB73C9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C9950-0A58-BC84-DC2C-B3C7AAAC29FC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20088-6F2E-FCF1-A315-A908124E916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DA60-70B8-C45B-22E6-228B516EC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B89A2-51CA-DBC9-D84D-F65D9225790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0099-2BCB-5295-07C1-791A8F16291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29AF8-E516-2C0B-075B-5A0AD64BA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BCC6C0-9B48-E9C5-A714-96B6BB6F551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B85E-4FD8-8B1C-5D33-9C1F1CE9940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3A51F-F8D9-7D09-6406-68F01C347A0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A589-B99B-0CE5-ED06-D3BB58B06E3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8EB0D-503C-3D63-A289-214D6F46FCED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66D31-9B8E-9B0C-9641-1D386A181CB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FEB1-2E9C-EA4C-EF36-A4308AB16D6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A8C16F67-0103-BDBF-6008-3919B8CFEC1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D5FB-8A3A-4191-B70B-36B975FC3E46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</p:spTree>
    <p:extLst>
      <p:ext uri="{BB962C8B-B14F-4D97-AF65-F5344CB8AC3E}">
        <p14:creationId xmlns:p14="http://schemas.microsoft.com/office/powerpoint/2010/main" val="1895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B324-FD3C-AAD0-062F-26037DD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E6F-103B-C640-B4E2-87AAD60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Token balance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EBD1C-BA33-32BB-92C8-562A735C4E66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B5C-6001-E49E-8CDC-B71C2D44FA8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42339-EA41-D5DE-04A9-7ED8312915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AC69E-8204-B89B-CA46-E5EB99110B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888E77-8EDB-D571-C6B5-B512BA9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F70E2-C88A-2B66-9DFA-66A460FF536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85A2C-6AEE-E2BA-B354-146F95558CF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0CB12-DF33-FCE5-8CC9-2A436ACA95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FA337-C78D-D2B5-20C3-53847342CD36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35E8F-D79F-B1C4-8847-8B588AC35EF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06E31-D9E9-C392-F318-B070EA0C1DAD}"/>
              </a:ext>
            </a:extLst>
          </p:cNvPr>
          <p:cNvSpPr/>
          <p:nvPr/>
        </p:nvSpPr>
        <p:spPr>
          <a:xfrm>
            <a:off x="4397479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DE17-29D6-00B9-31AB-BA805E3AD897}"/>
              </a:ext>
            </a:extLst>
          </p:cNvPr>
          <p:cNvCxnSpPr/>
          <p:nvPr/>
        </p:nvCxnSpPr>
        <p:spPr>
          <a:xfrm>
            <a:off x="3194271" y="3000862"/>
            <a:ext cx="11945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DF6D5-20E4-C130-5A17-5220CC6EE3D5}"/>
              </a:ext>
            </a:extLst>
          </p:cNvPr>
          <p:cNvSpPr txBox="1"/>
          <p:nvPr/>
        </p:nvSpPr>
        <p:spPr>
          <a:xfrm>
            <a:off x="3190504" y="2609548"/>
            <a:ext cx="1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4B55F-A128-7C26-1565-9CADE653BF07}"/>
              </a:ext>
            </a:extLst>
          </p:cNvPr>
          <p:cNvCxnSpPr/>
          <p:nvPr/>
        </p:nvCxnSpPr>
        <p:spPr>
          <a:xfrm>
            <a:off x="6415531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66479A-4603-64AB-99AF-79A652AABFC0}"/>
              </a:ext>
            </a:extLst>
          </p:cNvPr>
          <p:cNvSpPr txBox="1"/>
          <p:nvPr/>
        </p:nvSpPr>
        <p:spPr>
          <a:xfrm>
            <a:off x="6314989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62C65-FFBE-AEA0-2652-53CF383AD56D}"/>
              </a:ext>
            </a:extLst>
          </p:cNvPr>
          <p:cNvCxnSpPr/>
          <p:nvPr/>
        </p:nvCxnSpPr>
        <p:spPr>
          <a:xfrm>
            <a:off x="8591767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147E91-71B7-0FF8-B670-AF0769C83CD1}"/>
              </a:ext>
            </a:extLst>
          </p:cNvPr>
          <p:cNvSpPr txBox="1"/>
          <p:nvPr/>
        </p:nvSpPr>
        <p:spPr>
          <a:xfrm>
            <a:off x="9002407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4D464-F81D-A1F3-3614-849A01850FFD}"/>
              </a:ext>
            </a:extLst>
          </p:cNvPr>
          <p:cNvCxnSpPr/>
          <p:nvPr/>
        </p:nvCxnSpPr>
        <p:spPr>
          <a:xfrm>
            <a:off x="6419347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ertical Scroll 44">
            <a:extLst>
              <a:ext uri="{FF2B5EF4-FFF2-40B4-BE49-F238E27FC236}">
                <a16:creationId xmlns:a16="http://schemas.microsoft.com/office/drawing/2014/main" id="{3AF79B66-F3C5-3A96-4AA1-1DB395A753D3}"/>
              </a:ext>
            </a:extLst>
          </p:cNvPr>
          <p:cNvSpPr/>
          <p:nvPr/>
        </p:nvSpPr>
        <p:spPr>
          <a:xfrm>
            <a:off x="6880756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13C3BAB7-416C-B36F-F22F-1500D7EAC9C7}"/>
              </a:ext>
            </a:extLst>
          </p:cNvPr>
          <p:cNvSpPr/>
          <p:nvPr/>
        </p:nvSpPr>
        <p:spPr>
          <a:xfrm>
            <a:off x="4701126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94407-AE73-D08C-9C76-BF0C65E420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032" y="2919907"/>
            <a:ext cx="489862" cy="8168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4843A-81EB-49DF-9E30-715826E1A27C}"/>
              </a:ext>
            </a:extLst>
          </p:cNvPr>
          <p:cNvSpPr txBox="1"/>
          <p:nvPr/>
        </p:nvSpPr>
        <p:spPr>
          <a:xfrm>
            <a:off x="5429559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BA92C4-6C70-E487-C83A-29FE2F91E619}"/>
              </a:ext>
            </a:extLst>
          </p:cNvPr>
          <p:cNvCxnSpPr/>
          <p:nvPr/>
        </p:nvCxnSpPr>
        <p:spPr>
          <a:xfrm flipV="1">
            <a:off x="5706554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82B03121-0A8A-C0E6-ABF5-FD5FD257E6F0}"/>
              </a:ext>
            </a:extLst>
          </p:cNvPr>
          <p:cNvSpPr/>
          <p:nvPr/>
        </p:nvSpPr>
        <p:spPr>
          <a:xfrm>
            <a:off x="4701126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BF4A0-CB03-88CD-7F25-211FF1B7A7D6}"/>
              </a:ext>
            </a:extLst>
          </p:cNvPr>
          <p:cNvSpPr/>
          <p:nvPr/>
        </p:nvSpPr>
        <p:spPr>
          <a:xfrm>
            <a:off x="8205851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9C5F9-96C1-7B61-5F93-B65676D0D10C}"/>
              </a:ext>
            </a:extLst>
          </p:cNvPr>
          <p:cNvCxnSpPr/>
          <p:nvPr/>
        </p:nvCxnSpPr>
        <p:spPr>
          <a:xfrm flipV="1">
            <a:off x="5087127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B417-1EDC-7DA9-F5B4-35DD44683423}"/>
              </a:ext>
            </a:extLst>
          </p:cNvPr>
          <p:cNvCxnSpPr/>
          <p:nvPr/>
        </p:nvCxnSpPr>
        <p:spPr>
          <a:xfrm>
            <a:off x="8591767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497DC818-489C-30F3-8DF7-8046C3F92025}"/>
              </a:ext>
            </a:extLst>
          </p:cNvPr>
          <p:cNvSpPr/>
          <p:nvPr/>
        </p:nvSpPr>
        <p:spPr>
          <a:xfrm>
            <a:off x="8797588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7B0082-0C36-0FFD-F052-830D0C290FA4}"/>
              </a:ext>
            </a:extLst>
          </p:cNvPr>
          <p:cNvSpPr/>
          <p:nvPr/>
        </p:nvSpPr>
        <p:spPr>
          <a:xfrm>
            <a:off x="9770523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9259AF-037E-BAA2-7208-EE2CB5283A4A}"/>
              </a:ext>
            </a:extLst>
          </p:cNvPr>
          <p:cNvSpPr/>
          <p:nvPr/>
        </p:nvSpPr>
        <p:spPr>
          <a:xfrm>
            <a:off x="989833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B1FE1E-67FE-AAF9-2C18-C307140587AF}"/>
              </a:ext>
            </a:extLst>
          </p:cNvPr>
          <p:cNvSpPr/>
          <p:nvPr/>
        </p:nvSpPr>
        <p:spPr>
          <a:xfrm>
            <a:off x="10021726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3F329304-D859-042F-2A79-271F529D1191}"/>
              </a:ext>
            </a:extLst>
          </p:cNvPr>
          <p:cNvSpPr/>
          <p:nvPr/>
        </p:nvSpPr>
        <p:spPr>
          <a:xfrm rot="16200000">
            <a:off x="9606224" y="3758626"/>
            <a:ext cx="3251055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2A5A15-7199-9C7E-839E-0D5A1A52AC59}"/>
              </a:ext>
            </a:extLst>
          </p:cNvPr>
          <p:cNvCxnSpPr/>
          <p:nvPr/>
        </p:nvCxnSpPr>
        <p:spPr>
          <a:xfrm>
            <a:off x="6415531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881CEE-6D65-1DDF-B798-04AF2496998C}"/>
              </a:ext>
            </a:extLst>
          </p:cNvPr>
          <p:cNvSpPr txBox="1"/>
          <p:nvPr/>
        </p:nvSpPr>
        <p:spPr>
          <a:xfrm>
            <a:off x="6314989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1A8C45-CDB4-99A8-A6B1-F24506558E9A}"/>
              </a:ext>
            </a:extLst>
          </p:cNvPr>
          <p:cNvCxnSpPr/>
          <p:nvPr/>
        </p:nvCxnSpPr>
        <p:spPr>
          <a:xfrm>
            <a:off x="6419347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FFE90D-A4B1-EB52-5AC0-62DD3A1C2C25}"/>
              </a:ext>
            </a:extLst>
          </p:cNvPr>
          <p:cNvSpPr/>
          <p:nvPr/>
        </p:nvSpPr>
        <p:spPr>
          <a:xfrm>
            <a:off x="838200" y="1883415"/>
            <a:ext cx="7753567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1D6389-331A-DC12-CC84-7DCF1AC54083}"/>
              </a:ext>
            </a:extLst>
          </p:cNvPr>
          <p:cNvCxnSpPr/>
          <p:nvPr/>
        </p:nvCxnSpPr>
        <p:spPr>
          <a:xfrm>
            <a:off x="8591767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8908EC-1EDA-7950-09B4-0ADF94683EFE}"/>
              </a:ext>
            </a:extLst>
          </p:cNvPr>
          <p:cNvSpPr txBox="1"/>
          <p:nvPr/>
        </p:nvSpPr>
        <p:spPr>
          <a:xfrm>
            <a:off x="9002407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F1BB62-5BF1-ABFA-38C5-D46893B32088}"/>
              </a:ext>
            </a:extLst>
          </p:cNvPr>
          <p:cNvCxnSpPr/>
          <p:nvPr/>
        </p:nvCxnSpPr>
        <p:spPr>
          <a:xfrm>
            <a:off x="8591767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8302B25-C1BF-173D-7C16-4ED049289B9A}"/>
              </a:ext>
            </a:extLst>
          </p:cNvPr>
          <p:cNvSpPr/>
          <p:nvPr/>
        </p:nvSpPr>
        <p:spPr>
          <a:xfrm>
            <a:off x="9770523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C92FC7-76F0-43D6-A8EC-8BC1BE284167}"/>
              </a:ext>
            </a:extLst>
          </p:cNvPr>
          <p:cNvSpPr/>
          <p:nvPr/>
        </p:nvSpPr>
        <p:spPr>
          <a:xfrm>
            <a:off x="989833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F8D79E4-032B-835D-DEE5-2EE09617E55E}"/>
              </a:ext>
            </a:extLst>
          </p:cNvPr>
          <p:cNvSpPr/>
          <p:nvPr/>
        </p:nvSpPr>
        <p:spPr>
          <a:xfrm>
            <a:off x="10021726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C8D52-5857-BA4E-649D-0D7EF0302E0B}"/>
              </a:ext>
            </a:extLst>
          </p:cNvPr>
          <p:cNvSpPr/>
          <p:nvPr/>
        </p:nvSpPr>
        <p:spPr>
          <a:xfrm>
            <a:off x="8936507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8264B8-C2A0-309D-3007-57FA1BD1CA8F}"/>
              </a:ext>
            </a:extLst>
          </p:cNvPr>
          <p:cNvSpPr/>
          <p:nvPr/>
        </p:nvSpPr>
        <p:spPr>
          <a:xfrm>
            <a:off x="7005405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67E3A0-FDB2-5CA1-EAD6-5E5775B4EEF7}"/>
              </a:ext>
            </a:extLst>
          </p:cNvPr>
          <p:cNvCxnSpPr/>
          <p:nvPr/>
        </p:nvCxnSpPr>
        <p:spPr>
          <a:xfrm>
            <a:off x="3194271" y="3605394"/>
            <a:ext cx="1194588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1544330-F322-2BD9-20B8-0E0192E39202}"/>
              </a:ext>
            </a:extLst>
          </p:cNvPr>
          <p:cNvSpPr/>
          <p:nvPr/>
        </p:nvSpPr>
        <p:spPr>
          <a:xfrm>
            <a:off x="3435656" y="3266463"/>
            <a:ext cx="702046" cy="702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0.1 BTC</a:t>
            </a:r>
          </a:p>
        </p:txBody>
      </p:sp>
    </p:spTree>
    <p:extLst>
      <p:ext uri="{BB962C8B-B14F-4D97-AF65-F5344CB8AC3E}">
        <p14:creationId xmlns:p14="http://schemas.microsoft.com/office/powerpoint/2010/main" val="7657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55C4-B7C7-26B7-7D7A-9C83F9AD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052-01FB-6B23-F4EE-82C5AEB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43F44-599F-6782-7E36-6CD61137DF22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A74C3-959D-CBFF-BCD0-2333C9B00B9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528B4-359C-38A8-7688-B44BAEA8329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3E8F4-39BA-BBA2-C084-B6A37F965C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89CB-5F4B-7264-ACB8-5D179E8A62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88848-B68A-BE6A-F490-CFDEB1EACE5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0BD8C-3D3A-9854-915F-686498D6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EAC8C-04DF-6547-17C1-D3D84D10EF5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289D-F0E7-0ACF-8025-9A3BCE7353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C6978-BDAC-FE30-4804-CB22CE3BD67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4099-4E1B-EC7A-A0B1-0711CF6C29F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47AF7D-29BF-959D-9797-5650C7A81528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D7D96-1BDA-EF83-332E-8089BFA8615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5594E-C8E2-D56A-F016-43E05034C6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7A4C652-75AE-3155-08F9-E08A903CF58B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57D4-C94C-F6D6-90CB-58BA7100D851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D5BF6FC1-54C2-BFC5-5F24-BA15CBD5415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C7E2-3622-56BA-3C0D-5F2B86BC4019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5CCB-3088-7CBF-BEA3-4EED0317C2EA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3408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8968</TotalTime>
  <Words>2765</Words>
  <Application>Microsoft Macintosh PowerPoint</Application>
  <PresentationFormat>Widescreen</PresentationFormat>
  <Paragraphs>967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 Display</vt:lpstr>
      <vt:lpstr>Aptos</vt:lpstr>
      <vt:lpstr>Arial</vt:lpstr>
      <vt:lpstr>Wingdings</vt:lpstr>
      <vt:lpstr>Office Theme</vt:lpstr>
      <vt:lpstr>Verifying wallets Light clients and SSZ</vt:lpstr>
      <vt:lpstr>Wallet</vt:lpstr>
      <vt:lpstr>ETH balance</vt:lpstr>
      <vt:lpstr>ETH balance (trust-minimized)</vt:lpstr>
      <vt:lpstr>ETH balance (with purifier)</vt:lpstr>
      <vt:lpstr>Wallet</vt:lpstr>
      <vt:lpstr>Token balance</vt:lpstr>
      <vt:lpstr>Wallet</vt:lpstr>
      <vt:lpstr>Transaction details</vt:lpstr>
      <vt:lpstr>Transaction details</vt:lpstr>
      <vt:lpstr>Transaction details</vt:lpstr>
      <vt:lpstr>Transaction details</vt:lpstr>
      <vt:lpstr>Wallet</vt:lpstr>
      <vt:lpstr>History</vt:lpstr>
      <vt:lpstr>History (withholding mitigation)</vt:lpstr>
      <vt:lpstr>Wallet</vt:lpstr>
      <vt:lpstr>EIP-7708: ETH transfers emit a log</vt:lpstr>
      <vt:lpstr>EIP-7668: Remove bloom filters</vt:lpstr>
      <vt:lpstr>EIP-7792: Verifiable logs</vt:lpstr>
      <vt:lpstr>EIP-7799: System logs</vt:lpstr>
      <vt:lpstr>Wallet</vt:lpstr>
      <vt:lpstr>EIP-6466: SSZ receipts</vt:lpstr>
      <vt:lpstr>EIP-7706: Separate gas types</vt:lpstr>
      <vt:lpstr>EIP-6404: SSZ transactions</vt:lpstr>
      <vt:lpstr>EIP-7495: SSZ StableContainer</vt:lpstr>
      <vt:lpstr>EIP-6493: SSZ transaction signature scheme</vt:lpstr>
      <vt:lpstr>EIP-7807: SSZ execution blocks</vt:lpstr>
      <vt:lpstr>Inclusion proofs</vt:lpstr>
      <vt:lpstr>Wallet</vt:lpstr>
      <vt:lpstr>Learn more</vt:lpstr>
      <vt:lpstr>Related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120</cp:revision>
  <cp:lastPrinted>2024-11-11T05:12:40Z</cp:lastPrinted>
  <dcterms:created xsi:type="dcterms:W3CDTF">2024-11-04T14:43:11Z</dcterms:created>
  <dcterms:modified xsi:type="dcterms:W3CDTF">2024-11-13T05:50:51Z</dcterms:modified>
</cp:coreProperties>
</file>