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6" r:id="rId4"/>
    <p:sldId id="267" r:id="rId5"/>
    <p:sldId id="269" r:id="rId6"/>
    <p:sldId id="271" r:id="rId7"/>
    <p:sldId id="270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05" d="100"/>
          <a:sy n="105" d="100"/>
        </p:scale>
        <p:origin x="1288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CE749-506F-1A43-90ED-030F760941DF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7EB99-7851-E241-9972-AFEA2CECA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9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9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9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78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9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0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7EB99-7851-E241-9972-AFEA2CECA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2815-8B37-3CE7-521F-C3AC5477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1A20A-3C7B-EB01-875E-6A5E4496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B5A8-E867-EF5D-340E-DE1D5AB8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6531-36B3-75E7-45E9-FD8E1EE8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9948-F002-F595-546B-A4580543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A86D-E27F-05BC-086D-207C7233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42510-8922-34C2-F48E-0B848B87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9FA7-00DA-5C58-7F4B-36008107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7746-4E7E-7C4B-E393-B2B1F333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E165-C189-18E0-59D8-32E5CDC0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F1745-A3B1-41B1-137D-F4AD10FF2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D9CEB-F204-24E3-0FDA-113E25D4C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22883-77DC-D9C2-5066-5F87F4B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7DFB-B2D9-5DC9-1F81-D3AB4023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39BE-2A94-2584-19D4-59F91B49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6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B8A0-BD84-3945-085E-E2C1ED7E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7D1F5-D1AD-A4DA-06A5-F3A3694A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9C714-A716-A0CE-530D-B60C2010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D2D2-746E-4ECA-66B0-73C475EF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283B0-F3DA-29DE-DA8D-E0F1CA4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9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39C2-306F-7702-9EAB-925A967E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99BF4-3A99-D3C8-3942-C8CCB57D0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A652-4DFE-DA1D-03F3-79CFD042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8B71-F828-0CAC-6A1A-2B254C77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08A9-E171-F2EC-31BA-8B4CF3C0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08FE-52F4-C277-4725-6E888852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58A90-D0E5-09A7-71A3-C7657590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9CDF8-68FC-F848-1605-CB3966662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33733-4984-DC36-0D34-3B6A7E61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6E5B1-8445-3ED1-0415-69DE68CB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85025-690F-422C-D2CA-971A9B2B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54BB-93A1-AE5A-F2D5-FEEB6B16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A8D44-F8AE-67CB-1A3E-E9F23BBD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0630-27AB-4F1F-F4A7-A00BB6C0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B98D9-9BED-686F-6DFE-60C9F3F7B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D1CA1-C270-A1F8-5DB5-F36D67A7F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AC7CD-9F2D-DF94-C927-7A07787E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FC696-7284-DAB7-1D0B-9A6CF552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7F583-9FB0-EAC0-4C89-B513B406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6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EB04-52A8-B6E3-0CCF-E4C56C15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35864-B172-92FC-BADB-C1F646B5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63916-2214-8DBC-1949-69CC29AD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9A714-670D-4353-71D8-B4F53692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4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5DBC1-A49B-ECCB-29F6-86AA74BA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A9462-7FE6-F489-840C-A12FF490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691BB-3968-5980-EA2A-2B65155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5EBE-5305-EB94-AE2F-7FF7B59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E4CB-6326-7548-D1F1-C19B11B20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98837-077C-671A-205B-02C9634F9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4E524-2E3A-04B0-CABF-23EADDA9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A2EB-0D67-3004-B097-E6850BF1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08676-C919-9F7F-9E93-A64F58DE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9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7102-ADA9-68B7-D55E-EC3B1A43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15A01-BDDF-FFB9-95B4-A2F7AB397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AACE7-923B-4A03-11EF-30B2704F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4F571-EB25-F88C-8677-F656BB2B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EF577-3559-2FB9-962F-1AFA5165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9B31D-C8F0-4F1A-2FC0-4DA8AC61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DFA24-F15C-F676-75B1-BC05C169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14B3-D1DB-5D84-1479-506B12B25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00EB-5994-E37A-B1AE-C9DC91427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3F992-5394-CA43-8DF8-11D73EAB2A4E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2887-8404-DBAA-A432-5732F669C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76AB-B21C-7038-D6E7-A036E77C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412DA-ADCA-7F4C-B6A0-B28929D8B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4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4CB7-C15E-9FFC-4DB4-B818BFF1B7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EIP-7919 </a:t>
            </a:r>
            <a:r>
              <a:rPr lang="en-US" dirty="0" err="1"/>
              <a:t>Pureth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5D326-65FF-72B7-FDBE-1D32BF65D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Glamsterdam</a:t>
            </a:r>
            <a:r>
              <a:rPr lang="en-US" dirty="0"/>
              <a:t> headliner proposal</a:t>
            </a:r>
          </a:p>
          <a:p>
            <a:r>
              <a:rPr lang="en-US" dirty="0"/>
              <a:t>19 Jun 2025</a:t>
            </a:r>
          </a:p>
        </p:txBody>
      </p:sp>
    </p:spTree>
    <p:extLst>
      <p:ext uri="{BB962C8B-B14F-4D97-AF65-F5344CB8AC3E}">
        <p14:creationId xmlns:p14="http://schemas.microsoft.com/office/powerpoint/2010/main" val="322266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11FB-D54A-FE02-30D4-FAF11D1F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trust,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CD472-60AD-D0C7-9FAF-1FDA908ED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825625"/>
            <a:ext cx="576349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dirty="0"/>
              <a:t>🔒  </a:t>
            </a:r>
            <a:r>
              <a:rPr lang="en-US" dirty="0" err="1"/>
              <a:t>eth_getBalance</a:t>
            </a: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🔒  </a:t>
            </a:r>
            <a:r>
              <a:rPr lang="en-US" dirty="0" err="1"/>
              <a:t>eth_getTransactionCount</a:t>
            </a:r>
            <a:r>
              <a:rPr lang="en-US" dirty="0"/>
              <a:t> </a:t>
            </a:r>
            <a:r>
              <a:rPr lang="en-US" sz="2400" dirty="0"/>
              <a:t>(nonce)</a:t>
            </a: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🔒  </a:t>
            </a:r>
            <a:r>
              <a:rPr lang="en-US" dirty="0" err="1"/>
              <a:t>eth_getStorageAt</a:t>
            </a: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🔒  </a:t>
            </a:r>
            <a:r>
              <a:rPr lang="en-US" dirty="0" err="1"/>
              <a:t>eth_getCode</a:t>
            </a: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🔒  </a:t>
            </a:r>
            <a:r>
              <a:rPr lang="en-US" dirty="0" err="1"/>
              <a:t>eth_call</a:t>
            </a: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🔒  </a:t>
            </a:r>
            <a:r>
              <a:rPr lang="en-US" dirty="0" err="1"/>
              <a:t>eth_estimateGas</a:t>
            </a:r>
            <a:endParaRPr lang="en-US" dirty="0"/>
          </a:p>
          <a:p>
            <a:pPr marL="0" indent="0">
              <a:lnSpc>
                <a:spcPct val="114000"/>
              </a:lnSpc>
              <a:buNone/>
            </a:pPr>
            <a:r>
              <a:rPr lang="en-US" dirty="0"/>
              <a:t>✅  </a:t>
            </a:r>
            <a:r>
              <a:rPr lang="en-US" b="1" dirty="0"/>
              <a:t>EIP-1186 </a:t>
            </a:r>
            <a:r>
              <a:rPr lang="en-US" b="1" dirty="0" err="1"/>
              <a:t>eth_getProof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F9973-E1C0-8D4F-1E79-C8ED1E939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8" t="-1" r="29239" b="324"/>
          <a:stretch>
            <a:fillRect/>
          </a:stretch>
        </p:blipFill>
        <p:spPr>
          <a:xfrm>
            <a:off x="6096001" y="-21133"/>
            <a:ext cx="6096000" cy="6900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631D5-1EC2-2387-FA0C-91EA3A1BE7DD}"/>
              </a:ext>
            </a:extLst>
          </p:cNvPr>
          <p:cNvSpPr txBox="1"/>
          <p:nvPr/>
        </p:nvSpPr>
        <p:spPr>
          <a:xfrm>
            <a:off x="8847815" y="6308209"/>
            <a:ext cx="334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CorpusCore.tech</a:t>
            </a:r>
            <a:r>
              <a:rPr lang="en-US" b="1" dirty="0">
                <a:solidFill>
                  <a:schemeClr val="bg1"/>
                </a:solidFill>
              </a:rPr>
              <a:t> - 16 Jun 2025</a:t>
            </a:r>
          </a:p>
        </p:txBody>
      </p:sp>
    </p:spTree>
    <p:extLst>
      <p:ext uri="{BB962C8B-B14F-4D97-AF65-F5344CB8AC3E}">
        <p14:creationId xmlns:p14="http://schemas.microsoft.com/office/powerpoint/2010/main" val="350124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082B-3E25-0190-D769-13C9A38BD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6A8430-4A1C-AC6D-8D19-1658180B3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0134"/>
            <a:ext cx="10515600" cy="799210"/>
          </a:xfrm>
        </p:spPr>
        <p:txBody>
          <a:bodyPr>
            <a:normAutofit/>
          </a:bodyPr>
          <a:lstStyle/>
          <a:p>
            <a:pPr marL="0" indent="0">
              <a:lnSpc>
                <a:spcPct val="114000"/>
              </a:lnSpc>
              <a:buNone/>
              <a:tabLst>
                <a:tab pos="4789488" algn="ctr"/>
                <a:tab pos="10110788" algn="r"/>
              </a:tabLst>
            </a:pPr>
            <a:r>
              <a:rPr lang="en-US" sz="2400" dirty="0"/>
              <a:t>❌  SELFDESTRUCT	❌ EIP-1559 Priority fees	❌ Beacon withdrawals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A60E82-34CE-2686-079C-92C64383F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49"/>
          <a:stretch>
            <a:fillRect/>
          </a:stretch>
        </p:blipFill>
        <p:spPr>
          <a:xfrm>
            <a:off x="890375" y="1596622"/>
            <a:ext cx="9973227" cy="4084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F98209-1703-62A4-ADEB-3A3077B40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026" y="0"/>
            <a:ext cx="1364974" cy="1364974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2052587F-983E-DF04-01A6-C70A2AAF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❌  ETH transfers</a:t>
            </a:r>
          </a:p>
        </p:txBody>
      </p:sp>
    </p:spTree>
    <p:extLst>
      <p:ext uri="{BB962C8B-B14F-4D97-AF65-F5344CB8AC3E}">
        <p14:creationId xmlns:p14="http://schemas.microsoft.com/office/powerpoint/2010/main" val="4808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A77DD1-302B-BA7E-F512-AF1FD53E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482"/>
            <a:ext cx="8330714" cy="6215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802521-0CF1-B487-7714-B22191BF8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027" y="-1"/>
            <a:ext cx="1364973" cy="136497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2D57E7E-92F4-D84C-B950-1FD80626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58884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1045-BEBC-F848-285A-702FE23D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⚠️  Inefficient receipts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BAA702-C26E-EE32-3190-80B0457A146F}"/>
              </a:ext>
            </a:extLst>
          </p:cNvPr>
          <p:cNvGrpSpPr/>
          <p:nvPr/>
        </p:nvGrpSpPr>
        <p:grpSpPr>
          <a:xfrm>
            <a:off x="1892222" y="2186778"/>
            <a:ext cx="7505348" cy="4317797"/>
            <a:chOff x="3023950" y="2186778"/>
            <a:chExt cx="7505348" cy="43177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2A12A7-F305-2EB7-9CDE-AF63E5536493}"/>
                </a:ext>
              </a:extLst>
            </p:cNvPr>
            <p:cNvSpPr/>
            <p:nvPr/>
          </p:nvSpPr>
          <p:spPr>
            <a:xfrm>
              <a:off x="3730024" y="4850490"/>
              <a:ext cx="710015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Type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FE2965-BF57-D59B-1755-9FB09185C670}"/>
                </a:ext>
              </a:extLst>
            </p:cNvPr>
            <p:cNvSpPr/>
            <p:nvPr/>
          </p:nvSpPr>
          <p:spPr>
            <a:xfrm>
              <a:off x="3023950" y="4850490"/>
              <a:ext cx="710015" cy="53930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MPT type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556B95-7C16-CAB3-DCDB-91056FE5818F}"/>
                </a:ext>
              </a:extLst>
            </p:cNvPr>
            <p:cNvSpPr/>
            <p:nvPr/>
          </p:nvSpPr>
          <p:spPr>
            <a:xfrm>
              <a:off x="4443339" y="4850490"/>
              <a:ext cx="860181" cy="5393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Status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FAEA1-EFC5-6428-659C-33692539DEBC}"/>
                </a:ext>
              </a:extLst>
            </p:cNvPr>
            <p:cNvSpPr/>
            <p:nvPr/>
          </p:nvSpPr>
          <p:spPr>
            <a:xfrm>
              <a:off x="5308305" y="4850490"/>
              <a:ext cx="1594065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Cumulative gas used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498E12-D77F-3C11-EDE9-C013A1B66C6A}"/>
                </a:ext>
              </a:extLst>
            </p:cNvPr>
            <p:cNvSpPr/>
            <p:nvPr/>
          </p:nvSpPr>
          <p:spPr>
            <a:xfrm>
              <a:off x="6906446" y="4850490"/>
              <a:ext cx="1428135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Logs Bloom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E55AC-D1DB-FE70-5FDA-07FFD62E5C19}"/>
                </a:ext>
              </a:extLst>
            </p:cNvPr>
            <p:cNvSpPr/>
            <p:nvPr/>
          </p:nvSpPr>
          <p:spPr>
            <a:xfrm>
              <a:off x="8334581" y="4850490"/>
              <a:ext cx="1428135" cy="53930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Logs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183F4A-03C6-AF70-15FE-8A91EAE0896A}"/>
                </a:ext>
              </a:extLst>
            </p:cNvPr>
            <p:cNvSpPr/>
            <p:nvPr/>
          </p:nvSpPr>
          <p:spPr>
            <a:xfrm>
              <a:off x="3730024" y="4214823"/>
              <a:ext cx="710015" cy="539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Type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BD94B-6D8E-96C1-2C67-C3F3C7885214}"/>
                </a:ext>
              </a:extLst>
            </p:cNvPr>
            <p:cNvSpPr/>
            <p:nvPr/>
          </p:nvSpPr>
          <p:spPr>
            <a:xfrm>
              <a:off x="3023950" y="4214823"/>
              <a:ext cx="710015" cy="5393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1400" dirty="0"/>
                <a:t>MPT type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C610E0-2D9F-1A11-94D7-F80BBB565BCE}"/>
                </a:ext>
              </a:extLst>
            </p:cNvPr>
            <p:cNvSpPr/>
            <p:nvPr/>
          </p:nvSpPr>
          <p:spPr>
            <a:xfrm>
              <a:off x="4443339" y="4214823"/>
              <a:ext cx="860181" cy="539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Status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8DA966-5180-18AA-90E4-15DAD8946ED0}"/>
                </a:ext>
              </a:extLst>
            </p:cNvPr>
            <p:cNvSpPr/>
            <p:nvPr/>
          </p:nvSpPr>
          <p:spPr>
            <a:xfrm>
              <a:off x="5308305" y="4214823"/>
              <a:ext cx="1594065" cy="539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Cumulative gas used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71C1C3-CB72-BF10-31BB-B44F504BE1A5}"/>
                </a:ext>
              </a:extLst>
            </p:cNvPr>
            <p:cNvSpPr/>
            <p:nvPr/>
          </p:nvSpPr>
          <p:spPr>
            <a:xfrm>
              <a:off x="6906446" y="4214823"/>
              <a:ext cx="1428135" cy="539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Logs </a:t>
              </a:r>
              <a:r>
                <a:rPr lang="en-GB" dirty="0"/>
                <a:t>B</a:t>
              </a:r>
              <a:r>
                <a:rPr lang="en-CH" dirty="0"/>
                <a:t>loom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1E5309-921D-2644-A0E9-4856C660CD27}"/>
                </a:ext>
              </a:extLst>
            </p:cNvPr>
            <p:cNvSpPr/>
            <p:nvPr/>
          </p:nvSpPr>
          <p:spPr>
            <a:xfrm>
              <a:off x="8334581" y="4214823"/>
              <a:ext cx="1428135" cy="539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dirty="0"/>
                <a:t>Logs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93F073-8736-D609-C477-5AFEC7E80773}"/>
                </a:ext>
              </a:extLst>
            </p:cNvPr>
            <p:cNvSpPr/>
            <p:nvPr/>
          </p:nvSpPr>
          <p:spPr>
            <a:xfrm>
              <a:off x="5303520" y="5965270"/>
              <a:ext cx="1598850" cy="5393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Gas used</a:t>
              </a:r>
              <a:endParaRPr lang="en-CH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6DEFA26-3CB5-1AB0-E856-5A1E98CB89C7}"/>
                </a:ext>
              </a:extLst>
            </p:cNvPr>
            <p:cNvSpPr/>
            <p:nvPr/>
          </p:nvSpPr>
          <p:spPr>
            <a:xfrm>
              <a:off x="3027352" y="3716058"/>
              <a:ext cx="6740013" cy="498766"/>
            </a:xfrm>
            <a:custGeom>
              <a:avLst/>
              <a:gdLst>
                <a:gd name="connsiteX0" fmla="*/ 1445342 w 6740013"/>
                <a:gd name="connsiteY0" fmla="*/ 0 h 855406"/>
                <a:gd name="connsiteX1" fmla="*/ 0 w 6740013"/>
                <a:gd name="connsiteY1" fmla="*/ 855406 h 855406"/>
                <a:gd name="connsiteX2" fmla="*/ 6740013 w 6740013"/>
                <a:gd name="connsiteY2" fmla="*/ 855406 h 855406"/>
                <a:gd name="connsiteX0" fmla="*/ 1091381 w 6740013"/>
                <a:gd name="connsiteY0" fmla="*/ 0 h 824787"/>
                <a:gd name="connsiteX1" fmla="*/ 0 w 6740013"/>
                <a:gd name="connsiteY1" fmla="*/ 824787 h 824787"/>
                <a:gd name="connsiteX2" fmla="*/ 6740013 w 6740013"/>
                <a:gd name="connsiteY2" fmla="*/ 824787 h 824787"/>
                <a:gd name="connsiteX0" fmla="*/ 766917 w 6740013"/>
                <a:gd name="connsiteY0" fmla="*/ 0 h 824787"/>
                <a:gd name="connsiteX1" fmla="*/ 0 w 6740013"/>
                <a:gd name="connsiteY1" fmla="*/ 824787 h 824787"/>
                <a:gd name="connsiteX2" fmla="*/ 6740013 w 6740013"/>
                <a:gd name="connsiteY2" fmla="*/ 824787 h 82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0013" h="824787">
                  <a:moveTo>
                    <a:pt x="766917" y="0"/>
                  </a:moveTo>
                  <a:lnTo>
                    <a:pt x="0" y="824787"/>
                  </a:lnTo>
                  <a:lnTo>
                    <a:pt x="6740013" y="824787"/>
                  </a:lnTo>
                </a:path>
              </a:pathLst>
            </a:custGeom>
            <a:gradFill>
              <a:gsLst>
                <a:gs pos="20000">
                  <a:schemeClr val="bg1">
                    <a:lumMod val="75000"/>
                    <a:alpha val="70000"/>
                  </a:schemeClr>
                </a:gs>
                <a:gs pos="100000">
                  <a:schemeClr val="bg1">
                    <a:lumMod val="85000"/>
                    <a:alpha val="7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9D4A63A-8A08-2ACF-5B71-B9112F00AEC0}"/>
                </a:ext>
              </a:extLst>
            </p:cNvPr>
            <p:cNvSpPr/>
            <p:nvPr/>
          </p:nvSpPr>
          <p:spPr>
            <a:xfrm>
              <a:off x="3027352" y="3657600"/>
              <a:ext cx="6740013" cy="1192890"/>
            </a:xfrm>
            <a:custGeom>
              <a:avLst/>
              <a:gdLst>
                <a:gd name="connsiteX0" fmla="*/ 1445342 w 6740013"/>
                <a:gd name="connsiteY0" fmla="*/ 0 h 855406"/>
                <a:gd name="connsiteX1" fmla="*/ 0 w 6740013"/>
                <a:gd name="connsiteY1" fmla="*/ 855406 h 855406"/>
                <a:gd name="connsiteX2" fmla="*/ 6740013 w 6740013"/>
                <a:gd name="connsiteY2" fmla="*/ 855406 h 85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0013" h="855406">
                  <a:moveTo>
                    <a:pt x="1445342" y="0"/>
                  </a:moveTo>
                  <a:lnTo>
                    <a:pt x="0" y="855406"/>
                  </a:lnTo>
                  <a:lnTo>
                    <a:pt x="6740013" y="855406"/>
                  </a:lnTo>
                </a:path>
              </a:pathLst>
            </a:custGeom>
            <a:gradFill>
              <a:gsLst>
                <a:gs pos="20000">
                  <a:schemeClr val="tx2">
                    <a:lumMod val="25000"/>
                    <a:lumOff val="75000"/>
                    <a:alpha val="70000"/>
                  </a:schemeClr>
                </a:gs>
                <a:gs pos="100000">
                  <a:schemeClr val="tx2">
                    <a:lumMod val="10000"/>
                    <a:lumOff val="9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2E0DF6D1-73D2-FEE9-8428-634F1FE0B1CD}"/>
                </a:ext>
              </a:extLst>
            </p:cNvPr>
            <p:cNvSpPr/>
            <p:nvPr/>
          </p:nvSpPr>
          <p:spPr>
            <a:xfrm>
              <a:off x="3023950" y="2186778"/>
              <a:ext cx="3621772" cy="1499782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rtlCol="0" anchor="ctr"/>
            <a:lstStyle/>
            <a:p>
              <a:pPr algn="ctr"/>
              <a:r>
                <a:rPr lang="en-CH" sz="2400" b="1" dirty="0"/>
                <a:t>Receipts</a:t>
              </a:r>
              <a:r>
                <a:rPr lang="en-CH" sz="1600" b="1" dirty="0"/>
                <a:t> Merkle-Patricia Trie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8B11CE-5149-3A68-DC3B-1A4190B793F9}"/>
                </a:ext>
              </a:extLst>
            </p:cNvPr>
            <p:cNvCxnSpPr/>
            <p:nvPr/>
          </p:nvCxnSpPr>
          <p:spPr>
            <a:xfrm>
              <a:off x="6097155" y="5389794"/>
              <a:ext cx="0" cy="577892"/>
            </a:xfrm>
            <a:prstGeom prst="straightConnector1">
              <a:avLst/>
            </a:prstGeom>
            <a:ln w="3810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83FEA5-7DDD-F7A6-6298-1164C2E39D76}"/>
                </a:ext>
              </a:extLst>
            </p:cNvPr>
            <p:cNvSpPr txBox="1"/>
            <p:nvPr/>
          </p:nvSpPr>
          <p:spPr>
            <a:xfrm>
              <a:off x="9916630" y="429980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b="1" dirty="0"/>
                <a:t>n - 1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8E99E5-01FF-C44D-549A-933AB03D77EB}"/>
                </a:ext>
              </a:extLst>
            </p:cNvPr>
            <p:cNvSpPr txBox="1"/>
            <p:nvPr/>
          </p:nvSpPr>
          <p:spPr>
            <a:xfrm>
              <a:off x="10064106" y="4935476"/>
              <a:ext cx="3177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H" b="1" dirty="0"/>
                <a:t>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CD2EB93-A949-1DE0-7D18-DBDA5787F2ED}"/>
              </a:ext>
            </a:extLst>
          </p:cNvPr>
          <p:cNvSpPr txBox="1"/>
          <p:nvPr/>
        </p:nvSpPr>
        <p:spPr>
          <a:xfrm>
            <a:off x="7098720" y="2871901"/>
            <a:ext cx="4888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❌ </a:t>
            </a:r>
            <a:r>
              <a:rPr lang="en-US" sz="2400" b="1" dirty="0" err="1"/>
              <a:t>logIndex</a:t>
            </a:r>
            <a:r>
              <a:rPr lang="en-US" sz="2400" dirty="0"/>
              <a:t> </a:t>
            </a:r>
            <a:r>
              <a:rPr lang="en-US" dirty="0"/>
              <a:t>(index within block)</a:t>
            </a:r>
            <a:br>
              <a:rPr lang="en-US" sz="2400" dirty="0"/>
            </a:br>
            <a:r>
              <a:rPr lang="en-US" sz="2400" dirty="0"/>
              <a:t>needs </a:t>
            </a:r>
            <a:r>
              <a:rPr lang="en-US" sz="2400" i="1" dirty="0"/>
              <a:t>ALL</a:t>
            </a:r>
            <a:r>
              <a:rPr lang="en-US" sz="2400" dirty="0"/>
              <a:t> receipts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3663E-6846-09DB-9592-A4D67DF7BD2B}"/>
              </a:ext>
            </a:extLst>
          </p:cNvPr>
          <p:cNvSpPr txBox="1"/>
          <p:nvPr/>
        </p:nvSpPr>
        <p:spPr>
          <a:xfrm>
            <a:off x="966145" y="5812077"/>
            <a:ext cx="3081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/>
              <a:t>gasUsed</a:t>
            </a:r>
            <a:r>
              <a:rPr lang="en-US" sz="2400" b="1" dirty="0"/>
              <a:t> </a:t>
            </a:r>
            <a:r>
              <a:rPr lang="en-US" sz="2400" dirty="0"/>
              <a:t>❌</a:t>
            </a:r>
            <a:br>
              <a:rPr lang="en-US" sz="2400" dirty="0"/>
            </a:br>
            <a:r>
              <a:rPr lang="en-US" sz="2400" dirty="0"/>
              <a:t>needs </a:t>
            </a:r>
            <a:r>
              <a:rPr lang="en-US" sz="2400" i="1" dirty="0"/>
              <a:t>prior</a:t>
            </a:r>
            <a:r>
              <a:rPr lang="en-US" sz="2400" dirty="0"/>
              <a:t> receipt</a:t>
            </a:r>
            <a:endParaRPr lang="en-US" sz="2400" b="1" dirty="0"/>
          </a:p>
          <a:p>
            <a:pPr algn="r"/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BA3C6-7B39-D289-AFAE-1A0DE032F011}"/>
              </a:ext>
            </a:extLst>
          </p:cNvPr>
          <p:cNvSpPr txBox="1"/>
          <p:nvPr/>
        </p:nvSpPr>
        <p:spPr>
          <a:xfrm>
            <a:off x="7098720" y="5812077"/>
            <a:ext cx="4916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❌ </a:t>
            </a:r>
            <a:r>
              <a:rPr lang="en-US" sz="2400" b="1" dirty="0" err="1"/>
              <a:t>logsBloom</a:t>
            </a:r>
            <a:br>
              <a:rPr lang="en-US" sz="2400" dirty="0"/>
            </a:br>
            <a:r>
              <a:rPr lang="en-US" sz="2400" dirty="0"/>
              <a:t>needs full logs </a:t>
            </a:r>
            <a:r>
              <a:rPr lang="en-US" dirty="0"/>
              <a:t>(flat hash)</a:t>
            </a:r>
          </a:p>
          <a:p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A25AA0-577E-488C-5026-9B4E3D4426FB}"/>
              </a:ext>
            </a:extLst>
          </p:cNvPr>
          <p:cNvSpPr txBox="1"/>
          <p:nvPr/>
        </p:nvSpPr>
        <p:spPr>
          <a:xfrm>
            <a:off x="7098721" y="762389"/>
            <a:ext cx="488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❌ </a:t>
            </a:r>
            <a:r>
              <a:rPr lang="en-US" sz="2400" b="1" dirty="0"/>
              <a:t>from</a:t>
            </a:r>
            <a:endParaRPr lang="en-US" sz="2400" dirty="0"/>
          </a:p>
          <a:p>
            <a:r>
              <a:rPr lang="en-US" sz="2400" b="1" dirty="0"/>
              <a:t>❌ </a:t>
            </a:r>
            <a:r>
              <a:rPr lang="en-US" sz="2400" b="1" dirty="0" err="1"/>
              <a:t>contractAddress</a:t>
            </a:r>
            <a:endParaRPr lang="en-US" sz="2400" b="1" dirty="0"/>
          </a:p>
          <a:p>
            <a:r>
              <a:rPr lang="en-US" sz="2400" b="1" dirty="0"/>
              <a:t>❌ authority</a:t>
            </a:r>
            <a:endParaRPr lang="en-US" sz="2400" dirty="0"/>
          </a:p>
          <a:p>
            <a:r>
              <a:rPr lang="en-US" sz="2400" dirty="0"/>
              <a:t>needs transaction + </a:t>
            </a:r>
            <a:r>
              <a:rPr lang="en-US" sz="2400" dirty="0" err="1"/>
              <a:t>ecrecover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1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02601-1A45-E655-697B-D86F645D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A5B2-CDFE-5AA2-5EDD-212545E1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⚠️  Transaction hashes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1F1E4355-9DA0-046B-38C6-F868F2A9FAA1}"/>
              </a:ext>
            </a:extLst>
          </p:cNvPr>
          <p:cNvSpPr/>
          <p:nvPr/>
        </p:nvSpPr>
        <p:spPr>
          <a:xfrm>
            <a:off x="1884042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riangle 54">
            <a:extLst>
              <a:ext uri="{FF2B5EF4-FFF2-40B4-BE49-F238E27FC236}">
                <a16:creationId xmlns:a16="http://schemas.microsoft.com/office/drawing/2014/main" id="{1C8C2DFA-4FFC-3805-6467-A81A87E5E9FC}"/>
              </a:ext>
            </a:extLst>
          </p:cNvPr>
          <p:cNvSpPr/>
          <p:nvPr/>
        </p:nvSpPr>
        <p:spPr>
          <a:xfrm>
            <a:off x="1892222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40346B9F-8665-BA84-3BCD-3587506009C1}"/>
              </a:ext>
            </a:extLst>
          </p:cNvPr>
          <p:cNvSpPr/>
          <p:nvPr/>
        </p:nvSpPr>
        <p:spPr>
          <a:xfrm>
            <a:off x="2606713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9FE238-683D-7279-20B6-DE33019A6592}"/>
              </a:ext>
            </a:extLst>
          </p:cNvPr>
          <p:cNvSpPr/>
          <p:nvPr/>
        </p:nvSpPr>
        <p:spPr>
          <a:xfrm>
            <a:off x="5764043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901355AE-C027-7F7D-28F0-76EC6E0A19E8}"/>
              </a:ext>
            </a:extLst>
          </p:cNvPr>
          <p:cNvSpPr/>
          <p:nvPr/>
        </p:nvSpPr>
        <p:spPr>
          <a:xfrm>
            <a:off x="2606713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DB667E-F8A2-A9E9-B9B0-BA5EADBD9296}"/>
              </a:ext>
            </a:extLst>
          </p:cNvPr>
          <p:cNvCxnSpPr>
            <a:stCxn id="60" idx="0"/>
            <a:endCxn id="63" idx="2"/>
          </p:cNvCxnSpPr>
          <p:nvPr/>
        </p:nvCxnSpPr>
        <p:spPr>
          <a:xfrm flipH="1" flipV="1">
            <a:off x="6484710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0C24274F-6F5D-4604-E41D-DDD17DE675B9}"/>
              </a:ext>
            </a:extLst>
          </p:cNvPr>
          <p:cNvSpPr/>
          <p:nvPr/>
        </p:nvSpPr>
        <p:spPr>
          <a:xfrm>
            <a:off x="5770642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1AC65D-F56C-E1DE-A246-9E4249C4B51B}"/>
              </a:ext>
            </a:extLst>
          </p:cNvPr>
          <p:cNvSpPr/>
          <p:nvPr/>
        </p:nvSpPr>
        <p:spPr>
          <a:xfrm>
            <a:off x="3311611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E52D30-BFBA-6B8B-B272-6BF283A1274A}"/>
              </a:ext>
            </a:extLst>
          </p:cNvPr>
          <p:cNvSpPr/>
          <p:nvPr/>
        </p:nvSpPr>
        <p:spPr>
          <a:xfrm>
            <a:off x="2598296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68D074-1B4B-B9B5-F02B-D2DA348AC7CC}"/>
              </a:ext>
            </a:extLst>
          </p:cNvPr>
          <p:cNvSpPr/>
          <p:nvPr/>
        </p:nvSpPr>
        <p:spPr>
          <a:xfrm>
            <a:off x="5770642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28E130-47A2-2750-07D7-A6595A0CFF22}"/>
              </a:ext>
            </a:extLst>
          </p:cNvPr>
          <p:cNvSpPr/>
          <p:nvPr/>
        </p:nvSpPr>
        <p:spPr>
          <a:xfrm>
            <a:off x="1892222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EFD832-993A-E6AD-4000-93066EC2DEA6}"/>
              </a:ext>
            </a:extLst>
          </p:cNvPr>
          <p:cNvSpPr/>
          <p:nvPr/>
        </p:nvSpPr>
        <p:spPr>
          <a:xfrm>
            <a:off x="7890911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9A5E7C8-90DB-A59A-034F-07AA3AC76856}"/>
              </a:ext>
            </a:extLst>
          </p:cNvPr>
          <p:cNvCxnSpPr/>
          <p:nvPr/>
        </p:nvCxnSpPr>
        <p:spPr>
          <a:xfrm>
            <a:off x="7222958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8861DB-1316-7798-3A51-2CF04A5FA7C9}"/>
              </a:ext>
            </a:extLst>
          </p:cNvPr>
          <p:cNvCxnSpPr>
            <a:stCxn id="60" idx="3"/>
          </p:cNvCxnSpPr>
          <p:nvPr/>
        </p:nvCxnSpPr>
        <p:spPr>
          <a:xfrm flipV="1">
            <a:off x="7205376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9EE3C4B-0E07-6827-F22A-A91F46E476B6}"/>
              </a:ext>
            </a:extLst>
          </p:cNvPr>
          <p:cNvCxnSpPr/>
          <p:nvPr/>
        </p:nvCxnSpPr>
        <p:spPr>
          <a:xfrm>
            <a:off x="4538224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877E676-A8DB-8CD7-9B9F-4C580D12DD9C}"/>
              </a:ext>
            </a:extLst>
          </p:cNvPr>
          <p:cNvCxnSpPr>
            <a:stCxn id="61" idx="2"/>
          </p:cNvCxnSpPr>
          <p:nvPr/>
        </p:nvCxnSpPr>
        <p:spPr>
          <a:xfrm>
            <a:off x="4543384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3A3D23B-74F6-25BE-67B6-C42D79CAB380}"/>
              </a:ext>
            </a:extLst>
          </p:cNvPr>
          <p:cNvSpPr/>
          <p:nvPr/>
        </p:nvSpPr>
        <p:spPr>
          <a:xfrm>
            <a:off x="7890911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C66E9C-133D-9D00-8A2B-10AC622A6B95}"/>
              </a:ext>
            </a:extLst>
          </p:cNvPr>
          <p:cNvSpPr txBox="1"/>
          <p:nvPr/>
        </p:nvSpPr>
        <p:spPr>
          <a:xfrm>
            <a:off x="3396841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376130-6454-F2E0-138E-CCAE5656C677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>
            <a:off x="8608278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F7D29E-44B6-7258-5C54-70A9195E7569}"/>
              </a:ext>
            </a:extLst>
          </p:cNvPr>
          <p:cNvSpPr txBox="1"/>
          <p:nvPr/>
        </p:nvSpPr>
        <p:spPr>
          <a:xfrm>
            <a:off x="6760706" y="51050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ecrecover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ED4FBE-5B25-C2EC-3087-7298D6B064C4}"/>
              </a:ext>
            </a:extLst>
          </p:cNvPr>
          <p:cNvSpPr txBox="1"/>
          <p:nvPr/>
        </p:nvSpPr>
        <p:spPr>
          <a:xfrm>
            <a:off x="7234024" y="1001489"/>
            <a:ext cx="488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sig_hash</a:t>
            </a:r>
            <a:endParaRPr lang="en-US" sz="2400" dirty="0"/>
          </a:p>
          <a:p>
            <a:r>
              <a:rPr lang="en-US" sz="2400" dirty="0"/>
              <a:t>2. </a:t>
            </a:r>
            <a:r>
              <a:rPr lang="en-US" sz="2400" dirty="0" err="1"/>
              <a:t>tx_hash</a:t>
            </a:r>
            <a:endParaRPr lang="en-US" sz="2400" dirty="0"/>
          </a:p>
          <a:p>
            <a:r>
              <a:rPr lang="en-US" sz="2400" dirty="0"/>
              <a:t>3. transactions </a:t>
            </a:r>
            <a:r>
              <a:rPr lang="en-US" sz="2400" dirty="0" err="1"/>
              <a:t>trie</a:t>
            </a:r>
            <a:r>
              <a:rPr lang="en-US" sz="2400" dirty="0"/>
              <a:t> hash</a:t>
            </a:r>
          </a:p>
          <a:p>
            <a:r>
              <a:rPr lang="en-US" sz="2400" dirty="0"/>
              <a:t>4. SSZ </a:t>
            </a:r>
            <a:r>
              <a:rPr lang="en-US" sz="2400" dirty="0" err="1"/>
              <a:t>ByteVector</a:t>
            </a:r>
            <a:r>
              <a:rPr lang="en-US" sz="2400" dirty="0"/>
              <a:t> hash (CL)</a:t>
            </a:r>
            <a:endParaRPr lang="en-US" sz="2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9DFD53-4BFF-67B0-C753-94509002F78D}"/>
              </a:ext>
            </a:extLst>
          </p:cNvPr>
          <p:cNvSpPr txBox="1"/>
          <p:nvPr/>
        </p:nvSpPr>
        <p:spPr>
          <a:xfrm>
            <a:off x="7238194" y="3267767"/>
            <a:ext cx="4888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❌ </a:t>
            </a:r>
            <a:r>
              <a:rPr lang="en-US" sz="2400" b="1" dirty="0"/>
              <a:t>no on-chain commitment</a:t>
            </a:r>
          </a:p>
          <a:p>
            <a:r>
              <a:rPr lang="en-US" sz="2000" dirty="0"/>
              <a:t>(cannot compute </a:t>
            </a:r>
            <a:r>
              <a:rPr lang="en-US" sz="2000" dirty="0" err="1"/>
              <a:t>txs_root</a:t>
            </a:r>
            <a:r>
              <a:rPr lang="en-US" sz="2000" dirty="0"/>
              <a:t> from hashes)</a:t>
            </a:r>
          </a:p>
        </p:txBody>
      </p:sp>
    </p:spTree>
    <p:extLst>
      <p:ext uri="{BB962C8B-B14F-4D97-AF65-F5344CB8AC3E}">
        <p14:creationId xmlns:p14="http://schemas.microsoft.com/office/powerpoint/2010/main" val="2728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180D-2564-E8E5-0E64-96E63383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⚠️  Inconsistent </a:t>
            </a:r>
            <a:r>
              <a:rPr lang="en-US" dirty="0" err="1"/>
              <a:t>tx</a:t>
            </a:r>
            <a:r>
              <a:rPr lang="en-US" dirty="0"/>
              <a:t> types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BE9CEC5-55F1-26A4-18EA-1311BE6ED725}"/>
              </a:ext>
            </a:extLst>
          </p:cNvPr>
          <p:cNvGrpSpPr/>
          <p:nvPr/>
        </p:nvGrpSpPr>
        <p:grpSpPr>
          <a:xfrm>
            <a:off x="153277" y="1980720"/>
            <a:ext cx="12001025" cy="4237199"/>
            <a:chOff x="3816431" y="1980721"/>
            <a:chExt cx="8337871" cy="29438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7D5A81-968D-4B53-F0C2-F260E8AA630F}"/>
                </a:ext>
              </a:extLst>
            </p:cNvPr>
            <p:cNvGrpSpPr/>
            <p:nvPr/>
          </p:nvGrpSpPr>
          <p:grpSpPr>
            <a:xfrm>
              <a:off x="3816431" y="2955265"/>
              <a:ext cx="6133685" cy="454320"/>
              <a:chOff x="3816431" y="3464959"/>
              <a:chExt cx="6133685" cy="4543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09F2F0-857D-002D-7FB4-8251FAAAF02A}"/>
                  </a:ext>
                </a:extLst>
              </p:cNvPr>
              <p:cNvSpPr/>
              <p:nvPr/>
            </p:nvSpPr>
            <p:spPr>
              <a:xfrm>
                <a:off x="5038125" y="3464959"/>
                <a:ext cx="706074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Nonce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FDAE9F-D6BE-983D-ADA0-0973FAE154C4}"/>
                  </a:ext>
                </a:extLst>
              </p:cNvPr>
              <p:cNvSpPr/>
              <p:nvPr/>
            </p:nvSpPr>
            <p:spPr>
              <a:xfrm>
                <a:off x="5744199" y="3464959"/>
                <a:ext cx="795454" cy="45432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Max fee per gas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919152-22CB-5A83-8B36-D887B3FA2661}"/>
                  </a:ext>
                </a:extLst>
              </p:cNvPr>
              <p:cNvSpPr/>
              <p:nvPr/>
            </p:nvSpPr>
            <p:spPr>
              <a:xfrm>
                <a:off x="6539654" y="3464959"/>
                <a:ext cx="542254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Gas limit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5EDCB33-431B-268A-239F-B68C2A4F97C2}"/>
                  </a:ext>
                </a:extLst>
              </p:cNvPr>
              <p:cNvSpPr/>
              <p:nvPr/>
            </p:nvSpPr>
            <p:spPr>
              <a:xfrm>
                <a:off x="7081909" y="3464959"/>
                <a:ext cx="360112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To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DBE5CDF-3EDA-FF56-F54E-98FFCF579293}"/>
                  </a:ext>
                </a:extLst>
              </p:cNvPr>
              <p:cNvSpPr/>
              <p:nvPr/>
            </p:nvSpPr>
            <p:spPr>
              <a:xfrm>
                <a:off x="7442022" y="3464959"/>
                <a:ext cx="649630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Value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77D41B3-A32C-9D9D-111E-275D5CB2F621}"/>
                  </a:ext>
                </a:extLst>
              </p:cNvPr>
              <p:cNvSpPr/>
              <p:nvPr/>
            </p:nvSpPr>
            <p:spPr>
              <a:xfrm>
                <a:off x="8091652" y="3464959"/>
                <a:ext cx="649630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Input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872F5D1-AC85-97B0-0430-BA9DB0BB474D}"/>
                  </a:ext>
                </a:extLst>
              </p:cNvPr>
              <p:cNvSpPr/>
              <p:nvPr/>
            </p:nvSpPr>
            <p:spPr>
              <a:xfrm>
                <a:off x="3816431" y="3464959"/>
                <a:ext cx="574334" cy="45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0x01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9789DC4-D933-222E-73C1-A9EF67698F79}"/>
                  </a:ext>
                </a:extLst>
              </p:cNvPr>
              <p:cNvSpPr/>
              <p:nvPr/>
            </p:nvSpPr>
            <p:spPr>
              <a:xfrm>
                <a:off x="4385942" y="3464959"/>
                <a:ext cx="652183" cy="45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Chain ID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4AF8F8D-B413-5559-9E7E-6AD9E010488C}"/>
                  </a:ext>
                </a:extLst>
              </p:cNvPr>
              <p:cNvSpPr/>
              <p:nvPr/>
            </p:nvSpPr>
            <p:spPr>
              <a:xfrm>
                <a:off x="9484927" y="3464959"/>
                <a:ext cx="465189" cy="45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Sig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D3FF60F-A130-6D01-0FCB-8BEB0DA935A2}"/>
                  </a:ext>
                </a:extLst>
              </p:cNvPr>
              <p:cNvSpPr/>
              <p:nvPr/>
            </p:nvSpPr>
            <p:spPr>
              <a:xfrm>
                <a:off x="8741280" y="3464959"/>
                <a:ext cx="748529" cy="454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Access list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835C397-4E7E-8106-2965-2B02E7B61AAE}"/>
                </a:ext>
              </a:extLst>
            </p:cNvPr>
            <p:cNvGrpSpPr/>
            <p:nvPr/>
          </p:nvGrpSpPr>
          <p:grpSpPr>
            <a:xfrm>
              <a:off x="3816431" y="2467993"/>
              <a:ext cx="8257570" cy="436944"/>
              <a:chOff x="3816431" y="2782708"/>
              <a:chExt cx="8257570" cy="4369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F448E7-13D9-034D-89F0-4F90590F5497}"/>
                  </a:ext>
                </a:extLst>
              </p:cNvPr>
              <p:cNvSpPr/>
              <p:nvPr/>
            </p:nvSpPr>
            <p:spPr>
              <a:xfrm>
                <a:off x="3816431" y="2782708"/>
                <a:ext cx="706074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Nonce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71057FD-846D-2DDE-DA35-D2B5EF662789}"/>
                  </a:ext>
                </a:extLst>
              </p:cNvPr>
              <p:cNvSpPr/>
              <p:nvPr/>
            </p:nvSpPr>
            <p:spPr>
              <a:xfrm>
                <a:off x="4522505" y="2782708"/>
                <a:ext cx="795454" cy="43694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Max fee per gas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6DE5A2-3154-4CA1-9C60-C7A25ADE5301}"/>
                  </a:ext>
                </a:extLst>
              </p:cNvPr>
              <p:cNvSpPr/>
              <p:nvPr/>
            </p:nvSpPr>
            <p:spPr>
              <a:xfrm>
                <a:off x="5317960" y="2782708"/>
                <a:ext cx="542254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Gas limit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1B7AF0-D70C-871A-1AAA-CA7CEDEBD6E9}"/>
                  </a:ext>
                </a:extLst>
              </p:cNvPr>
              <p:cNvSpPr/>
              <p:nvPr/>
            </p:nvSpPr>
            <p:spPr>
              <a:xfrm>
                <a:off x="5860215" y="2782708"/>
                <a:ext cx="360112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To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8C651D-BF26-A579-59A2-9FB669FE1F98}"/>
                  </a:ext>
                </a:extLst>
              </p:cNvPr>
              <p:cNvSpPr/>
              <p:nvPr/>
            </p:nvSpPr>
            <p:spPr>
              <a:xfrm>
                <a:off x="6220328" y="2782708"/>
                <a:ext cx="649630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Value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98DB6C-88FE-E365-9808-67BF6AAE6DA9}"/>
                  </a:ext>
                </a:extLst>
              </p:cNvPr>
              <p:cNvSpPr/>
              <p:nvPr/>
            </p:nvSpPr>
            <p:spPr>
              <a:xfrm>
                <a:off x="6869958" y="2782708"/>
                <a:ext cx="649630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Input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D4048D-DC5E-65EB-A777-ACA900FDE1C4}"/>
                  </a:ext>
                </a:extLst>
              </p:cNvPr>
              <p:cNvSpPr/>
              <p:nvPr/>
            </p:nvSpPr>
            <p:spPr>
              <a:xfrm>
                <a:off x="7519588" y="2782708"/>
                <a:ext cx="1058928" cy="43694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Signature</a:t>
                </a:r>
              </a:p>
              <a:p>
                <a:pPr algn="ctr"/>
                <a:r>
                  <a:rPr lang="en-CH" sz="2000" dirty="0"/>
                  <a:t>+ Chain ID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DC2492-AE00-2B48-A9F2-5E4D7A252CDC}"/>
                  </a:ext>
                </a:extLst>
              </p:cNvPr>
              <p:cNvSpPr txBox="1"/>
              <p:nvPr/>
            </p:nvSpPr>
            <p:spPr>
              <a:xfrm>
                <a:off x="8741280" y="2798450"/>
                <a:ext cx="3332721" cy="36351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CH" sz="2800"/>
                  <a:t>EIP-155</a:t>
                </a:r>
                <a:r>
                  <a:rPr lang="en-US" sz="2800" dirty="0"/>
                  <a:t> </a:t>
                </a:r>
                <a:r>
                  <a:rPr lang="en-US" sz="2000" dirty="0"/>
                  <a:t>(v = 35 + 2*</a:t>
                </a:r>
                <a:r>
                  <a:rPr lang="en-US" sz="2000" dirty="0" err="1"/>
                  <a:t>chainId</a:t>
                </a:r>
                <a:r>
                  <a:rPr lang="en-US" sz="2000" dirty="0"/>
                  <a:t> + </a:t>
                </a:r>
                <a:r>
                  <a:rPr lang="en-US" sz="2000" dirty="0" err="1"/>
                  <a:t>yParity</a:t>
                </a:r>
                <a:r>
                  <a:rPr lang="en-US" sz="2000" dirty="0"/>
                  <a:t>)</a:t>
                </a:r>
                <a:endParaRPr lang="en-CH" sz="28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9B4D4D-B716-911B-9551-D96C6A3A87B3}"/>
                </a:ext>
              </a:extLst>
            </p:cNvPr>
            <p:cNvGrpSpPr/>
            <p:nvPr/>
          </p:nvGrpSpPr>
          <p:grpSpPr>
            <a:xfrm>
              <a:off x="3816431" y="1980721"/>
              <a:ext cx="7661007" cy="436944"/>
              <a:chOff x="3816431" y="1980721"/>
              <a:chExt cx="7661007" cy="43694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3EEB6D0-0D6E-493D-6BC1-B8127B4E8327}"/>
                  </a:ext>
                </a:extLst>
              </p:cNvPr>
              <p:cNvSpPr/>
              <p:nvPr/>
            </p:nvSpPr>
            <p:spPr>
              <a:xfrm>
                <a:off x="3816431" y="1980721"/>
                <a:ext cx="706074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Nonce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973279F-416F-7F27-A471-8A0BAFE70F86}"/>
                  </a:ext>
                </a:extLst>
              </p:cNvPr>
              <p:cNvSpPr/>
              <p:nvPr/>
            </p:nvSpPr>
            <p:spPr>
              <a:xfrm>
                <a:off x="4522505" y="1980721"/>
                <a:ext cx="795454" cy="43694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Max fee per gas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E766C86-2270-6E26-20F4-FC20F755FE84}"/>
                  </a:ext>
                </a:extLst>
              </p:cNvPr>
              <p:cNvSpPr/>
              <p:nvPr/>
            </p:nvSpPr>
            <p:spPr>
              <a:xfrm>
                <a:off x="5317960" y="1980721"/>
                <a:ext cx="542254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Gas limit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333DE2F-5286-E2B3-0408-DEF45A2A661B}"/>
                  </a:ext>
                </a:extLst>
              </p:cNvPr>
              <p:cNvSpPr/>
              <p:nvPr/>
            </p:nvSpPr>
            <p:spPr>
              <a:xfrm>
                <a:off x="5860215" y="1980721"/>
                <a:ext cx="360112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To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D726BA3-F6F4-CEF4-5583-EE89D3C3FB0A}"/>
                  </a:ext>
                </a:extLst>
              </p:cNvPr>
              <p:cNvSpPr/>
              <p:nvPr/>
            </p:nvSpPr>
            <p:spPr>
              <a:xfrm>
                <a:off x="6220328" y="1980721"/>
                <a:ext cx="649630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Value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6681161-E350-9E06-B9E6-DF9A12CA20CA}"/>
                  </a:ext>
                </a:extLst>
              </p:cNvPr>
              <p:cNvSpPr/>
              <p:nvPr/>
            </p:nvSpPr>
            <p:spPr>
              <a:xfrm>
                <a:off x="6869958" y="1980721"/>
                <a:ext cx="649630" cy="436944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Input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FDB78E2-A7AC-A25B-B2B5-688F794C4195}"/>
                  </a:ext>
                </a:extLst>
              </p:cNvPr>
              <p:cNvSpPr/>
              <p:nvPr/>
            </p:nvSpPr>
            <p:spPr>
              <a:xfrm>
                <a:off x="7519588" y="1980721"/>
                <a:ext cx="1058928" cy="4369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Replayable signature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60E58E-5585-0981-A201-1B7080FE9FBF}"/>
                  </a:ext>
                </a:extLst>
              </p:cNvPr>
              <p:cNvSpPr txBox="1"/>
              <p:nvPr/>
            </p:nvSpPr>
            <p:spPr>
              <a:xfrm>
                <a:off x="8741280" y="2014527"/>
                <a:ext cx="2736158" cy="36351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CH" sz="2800"/>
                  <a:t>Legacy</a:t>
                </a:r>
                <a:r>
                  <a:rPr lang="en-US" sz="2800" dirty="0"/>
                  <a:t> </a:t>
                </a:r>
                <a:r>
                  <a:rPr lang="en-US" sz="2000" dirty="0"/>
                  <a:t>(v = 27 + </a:t>
                </a:r>
                <a:r>
                  <a:rPr lang="en-US" sz="2000" dirty="0" err="1"/>
                  <a:t>yParity</a:t>
                </a:r>
                <a:r>
                  <a:rPr lang="en-US" sz="2000" dirty="0"/>
                  <a:t>)</a:t>
                </a:r>
                <a:endParaRPr lang="en-CH" sz="28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8A02737-5808-F224-83F1-D1F2B747B9F9}"/>
                </a:ext>
              </a:extLst>
            </p:cNvPr>
            <p:cNvGrpSpPr/>
            <p:nvPr/>
          </p:nvGrpSpPr>
          <p:grpSpPr>
            <a:xfrm>
              <a:off x="3816431" y="3459913"/>
              <a:ext cx="6932131" cy="454320"/>
              <a:chOff x="3816431" y="4164586"/>
              <a:chExt cx="6932131" cy="45432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252D5BA-F1AA-F6AF-5321-F92B2DDBCC1D}"/>
                  </a:ext>
                </a:extLst>
              </p:cNvPr>
              <p:cNvSpPr/>
              <p:nvPr/>
            </p:nvSpPr>
            <p:spPr>
              <a:xfrm>
                <a:off x="5038125" y="4164586"/>
                <a:ext cx="706074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Nonce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27F2032-28E3-ADDC-91B0-5D422927911F}"/>
                  </a:ext>
                </a:extLst>
              </p:cNvPr>
              <p:cNvSpPr/>
              <p:nvPr/>
            </p:nvSpPr>
            <p:spPr>
              <a:xfrm>
                <a:off x="6539653" y="4164586"/>
                <a:ext cx="795454" cy="45432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Max fee per gas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6A44C9-72FE-0EE6-E4BA-6A99CFC381FF}"/>
                  </a:ext>
                </a:extLst>
              </p:cNvPr>
              <p:cNvSpPr/>
              <p:nvPr/>
            </p:nvSpPr>
            <p:spPr>
              <a:xfrm>
                <a:off x="7335108" y="4164586"/>
                <a:ext cx="542254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Gas limit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2DC734-D4CF-9961-A69A-5706C65FBB4B}"/>
                  </a:ext>
                </a:extLst>
              </p:cNvPr>
              <p:cNvSpPr/>
              <p:nvPr/>
            </p:nvSpPr>
            <p:spPr>
              <a:xfrm>
                <a:off x="7877363" y="4164586"/>
                <a:ext cx="360112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To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A66B3-3456-E896-224F-AC9ECC77CDBF}"/>
                  </a:ext>
                </a:extLst>
              </p:cNvPr>
              <p:cNvSpPr/>
              <p:nvPr/>
            </p:nvSpPr>
            <p:spPr>
              <a:xfrm>
                <a:off x="8237476" y="4164586"/>
                <a:ext cx="649630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Value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C493013-2307-1F1A-B4C5-4470AF455542}"/>
                  </a:ext>
                </a:extLst>
              </p:cNvPr>
              <p:cNvSpPr/>
              <p:nvPr/>
            </p:nvSpPr>
            <p:spPr>
              <a:xfrm>
                <a:off x="8887106" y="4164586"/>
                <a:ext cx="649630" cy="45432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Input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0F99563-62A7-52AA-976D-FDBE4429734C}"/>
                  </a:ext>
                </a:extLst>
              </p:cNvPr>
              <p:cNvSpPr/>
              <p:nvPr/>
            </p:nvSpPr>
            <p:spPr>
              <a:xfrm>
                <a:off x="3816431" y="4164586"/>
                <a:ext cx="574334" cy="45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0x02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D09787-31F6-036B-58D4-2A23D9564567}"/>
                  </a:ext>
                </a:extLst>
              </p:cNvPr>
              <p:cNvSpPr/>
              <p:nvPr/>
            </p:nvSpPr>
            <p:spPr>
              <a:xfrm>
                <a:off x="4385942" y="4164586"/>
                <a:ext cx="652183" cy="45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Chain ID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69E9394-7BC6-2E2F-0147-9F16A0C530E1}"/>
                  </a:ext>
                </a:extLst>
              </p:cNvPr>
              <p:cNvSpPr/>
              <p:nvPr/>
            </p:nvSpPr>
            <p:spPr>
              <a:xfrm>
                <a:off x="9536734" y="4164586"/>
                <a:ext cx="748529" cy="4543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Access list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2E75C2-4947-B6E0-AC4C-5093C1F01E9F}"/>
                  </a:ext>
                </a:extLst>
              </p:cNvPr>
              <p:cNvSpPr/>
              <p:nvPr/>
            </p:nvSpPr>
            <p:spPr>
              <a:xfrm>
                <a:off x="5744199" y="4164586"/>
                <a:ext cx="795454" cy="45432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Prio fee per gas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BA8D3B7-A0A3-06E8-F670-D840B95F1033}"/>
                  </a:ext>
                </a:extLst>
              </p:cNvPr>
              <p:cNvSpPr/>
              <p:nvPr/>
            </p:nvSpPr>
            <p:spPr>
              <a:xfrm>
                <a:off x="10283373" y="4164586"/>
                <a:ext cx="465189" cy="45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Sig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91112C-2276-D29F-3AA1-8E3388109026}"/>
                </a:ext>
              </a:extLst>
            </p:cNvPr>
            <p:cNvGrpSpPr/>
            <p:nvPr/>
          </p:nvGrpSpPr>
          <p:grpSpPr>
            <a:xfrm>
              <a:off x="3816431" y="3964561"/>
              <a:ext cx="8337871" cy="454320"/>
              <a:chOff x="3816431" y="4864212"/>
              <a:chExt cx="8337871" cy="45432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3CA40CF-0C3C-37D8-E30C-D00C4D6D1F49}"/>
                  </a:ext>
                </a:extLst>
              </p:cNvPr>
              <p:cNvSpPr/>
              <p:nvPr/>
            </p:nvSpPr>
            <p:spPr>
              <a:xfrm>
                <a:off x="5038125" y="4864213"/>
                <a:ext cx="706074" cy="45431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Nonce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241563B-1018-3A71-5347-6CA064661C2C}"/>
                  </a:ext>
                </a:extLst>
              </p:cNvPr>
              <p:cNvSpPr/>
              <p:nvPr/>
            </p:nvSpPr>
            <p:spPr>
              <a:xfrm>
                <a:off x="6539653" y="4864213"/>
                <a:ext cx="795454" cy="45431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Max fee per gas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EDB77B4-D6C8-DCA6-FD66-852876C7AFE6}"/>
                  </a:ext>
                </a:extLst>
              </p:cNvPr>
              <p:cNvSpPr/>
              <p:nvPr/>
            </p:nvSpPr>
            <p:spPr>
              <a:xfrm>
                <a:off x="7335108" y="4864213"/>
                <a:ext cx="542254" cy="45431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Gas limit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13380ED-E62B-3673-035C-853DB2A93D60}"/>
                  </a:ext>
                </a:extLst>
              </p:cNvPr>
              <p:cNvSpPr/>
              <p:nvPr/>
            </p:nvSpPr>
            <p:spPr>
              <a:xfrm>
                <a:off x="7877363" y="4864213"/>
                <a:ext cx="360112" cy="45431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To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5A8045F-4DD7-7DCE-098C-509735FC83F5}"/>
                  </a:ext>
                </a:extLst>
              </p:cNvPr>
              <p:cNvSpPr/>
              <p:nvPr/>
            </p:nvSpPr>
            <p:spPr>
              <a:xfrm>
                <a:off x="8237476" y="4864213"/>
                <a:ext cx="649630" cy="45431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Value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22D1E5C-C3F5-A8B2-A868-905176B7518B}"/>
                  </a:ext>
                </a:extLst>
              </p:cNvPr>
              <p:cNvSpPr/>
              <p:nvPr/>
            </p:nvSpPr>
            <p:spPr>
              <a:xfrm>
                <a:off x="8887106" y="4864213"/>
                <a:ext cx="649630" cy="45431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Input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AA772C7-3E80-8DA0-C8A7-EB8AC6A66DAD}"/>
                  </a:ext>
                </a:extLst>
              </p:cNvPr>
              <p:cNvSpPr/>
              <p:nvPr/>
            </p:nvSpPr>
            <p:spPr>
              <a:xfrm>
                <a:off x="3816431" y="4864213"/>
                <a:ext cx="574334" cy="4543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0x03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0FD4FD8-BA4A-D3D7-08C5-99EC99269AE4}"/>
                  </a:ext>
                </a:extLst>
              </p:cNvPr>
              <p:cNvSpPr/>
              <p:nvPr/>
            </p:nvSpPr>
            <p:spPr>
              <a:xfrm>
                <a:off x="4385942" y="4864213"/>
                <a:ext cx="652183" cy="4543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Chain ID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25A6A7-AA7F-1C15-7737-8ACD87B14630}"/>
                  </a:ext>
                </a:extLst>
              </p:cNvPr>
              <p:cNvSpPr/>
              <p:nvPr/>
            </p:nvSpPr>
            <p:spPr>
              <a:xfrm>
                <a:off x="9536734" y="4864213"/>
                <a:ext cx="748529" cy="45431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Access list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000A59D-C365-2F62-240E-27A9980452E1}"/>
                  </a:ext>
                </a:extLst>
              </p:cNvPr>
              <p:cNvSpPr/>
              <p:nvPr/>
            </p:nvSpPr>
            <p:spPr>
              <a:xfrm>
                <a:off x="5744199" y="4864213"/>
                <a:ext cx="795454" cy="45431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Prio fee per gas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F7D95B5-1927-6890-0D7A-5813B70E2AF6}"/>
                  </a:ext>
                </a:extLst>
              </p:cNvPr>
              <p:cNvSpPr/>
              <p:nvPr/>
            </p:nvSpPr>
            <p:spPr>
              <a:xfrm>
                <a:off x="10280381" y="4864213"/>
                <a:ext cx="748527" cy="4543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Fee per blob gas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EA8F916-3B2D-7012-7E98-9E8DC480A885}"/>
                  </a:ext>
                </a:extLst>
              </p:cNvPr>
              <p:cNvSpPr/>
              <p:nvPr/>
            </p:nvSpPr>
            <p:spPr>
              <a:xfrm>
                <a:off x="11689113" y="4864212"/>
                <a:ext cx="465189" cy="45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Sig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359B11D-9A72-43B5-B7F4-F31CD50EC8E8}"/>
                  </a:ext>
                </a:extLst>
              </p:cNvPr>
              <p:cNvSpPr/>
              <p:nvPr/>
            </p:nvSpPr>
            <p:spPr>
              <a:xfrm>
                <a:off x="11028908" y="4864213"/>
                <a:ext cx="679082" cy="45431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Blob hashes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573DF9D-D922-D494-7EA2-A3C79299CC67}"/>
                </a:ext>
              </a:extLst>
            </p:cNvPr>
            <p:cNvGrpSpPr/>
            <p:nvPr/>
          </p:nvGrpSpPr>
          <p:grpSpPr>
            <a:xfrm>
              <a:off x="3816431" y="4470251"/>
              <a:ext cx="7398774" cy="454320"/>
              <a:chOff x="3816431" y="5562797"/>
              <a:chExt cx="7398774" cy="45432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F2A1FF-6967-95AC-AEDF-01A6C34B3B1C}"/>
                  </a:ext>
                </a:extLst>
              </p:cNvPr>
              <p:cNvSpPr/>
              <p:nvPr/>
            </p:nvSpPr>
            <p:spPr>
              <a:xfrm>
                <a:off x="5038125" y="5562799"/>
                <a:ext cx="706074" cy="45431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Nonce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0B6E720-1CA5-FB60-AFD0-62811C868645}"/>
                  </a:ext>
                </a:extLst>
              </p:cNvPr>
              <p:cNvSpPr/>
              <p:nvPr/>
            </p:nvSpPr>
            <p:spPr>
              <a:xfrm>
                <a:off x="6539653" y="5562799"/>
                <a:ext cx="795454" cy="45431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Max fee per gas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268621D-06E2-9605-67EA-D8CA404D7E86}"/>
                  </a:ext>
                </a:extLst>
              </p:cNvPr>
              <p:cNvSpPr/>
              <p:nvPr/>
            </p:nvSpPr>
            <p:spPr>
              <a:xfrm>
                <a:off x="7335108" y="5562799"/>
                <a:ext cx="542254" cy="45431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Gas limit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7FA1E6B-012E-B43E-AF0E-6CB0CCB7A771}"/>
                  </a:ext>
                </a:extLst>
              </p:cNvPr>
              <p:cNvSpPr/>
              <p:nvPr/>
            </p:nvSpPr>
            <p:spPr>
              <a:xfrm>
                <a:off x="7877363" y="5562799"/>
                <a:ext cx="360112" cy="45431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To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183A4FF-1281-3313-A1F5-1FC54A4B716A}"/>
                  </a:ext>
                </a:extLst>
              </p:cNvPr>
              <p:cNvSpPr/>
              <p:nvPr/>
            </p:nvSpPr>
            <p:spPr>
              <a:xfrm>
                <a:off x="8237476" y="5562799"/>
                <a:ext cx="649630" cy="45431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Value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B42569D-A287-05BE-3EAC-93BCF0B33257}"/>
                  </a:ext>
                </a:extLst>
              </p:cNvPr>
              <p:cNvSpPr/>
              <p:nvPr/>
            </p:nvSpPr>
            <p:spPr>
              <a:xfrm>
                <a:off x="8887106" y="5562799"/>
                <a:ext cx="649630" cy="45431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Input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5260358-115E-AA43-F3DC-37945CA470BF}"/>
                  </a:ext>
                </a:extLst>
              </p:cNvPr>
              <p:cNvSpPr/>
              <p:nvPr/>
            </p:nvSpPr>
            <p:spPr>
              <a:xfrm>
                <a:off x="3816431" y="5562799"/>
                <a:ext cx="574334" cy="4543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0x04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EF7931C-9C8D-6D77-EA12-279C92F83A8C}"/>
                  </a:ext>
                </a:extLst>
              </p:cNvPr>
              <p:cNvSpPr/>
              <p:nvPr/>
            </p:nvSpPr>
            <p:spPr>
              <a:xfrm>
                <a:off x="4385942" y="5562799"/>
                <a:ext cx="652183" cy="4543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Chain ID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D4AA2A4-9944-143B-8A7A-679C9B7A4AF8}"/>
                  </a:ext>
                </a:extLst>
              </p:cNvPr>
              <p:cNvSpPr/>
              <p:nvPr/>
            </p:nvSpPr>
            <p:spPr>
              <a:xfrm>
                <a:off x="9536734" y="5562799"/>
                <a:ext cx="748529" cy="4543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Access list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C0F2C9D-5382-A975-656B-C5546248E2C1}"/>
                  </a:ext>
                </a:extLst>
              </p:cNvPr>
              <p:cNvSpPr/>
              <p:nvPr/>
            </p:nvSpPr>
            <p:spPr>
              <a:xfrm>
                <a:off x="5744199" y="5562799"/>
                <a:ext cx="795454" cy="45431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Prio fee per gas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5FF38B8-67AD-4352-9C38-C960732F5F2E}"/>
                  </a:ext>
                </a:extLst>
              </p:cNvPr>
              <p:cNvSpPr/>
              <p:nvPr/>
            </p:nvSpPr>
            <p:spPr>
              <a:xfrm>
                <a:off x="10280381" y="5562799"/>
                <a:ext cx="468181" cy="4543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Auth list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FF91E27-90B3-6687-7BDD-827C34FA88A1}"/>
                  </a:ext>
                </a:extLst>
              </p:cNvPr>
              <p:cNvSpPr/>
              <p:nvPr/>
            </p:nvSpPr>
            <p:spPr>
              <a:xfrm>
                <a:off x="10750016" y="5562797"/>
                <a:ext cx="465189" cy="45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H" sz="2000" dirty="0"/>
                  <a:t>Sig</a:t>
                </a:r>
              </a:p>
            </p:txBody>
          </p:sp>
        </p:grp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7D971B6D-F065-3F39-FEB8-7DC9008896C4}"/>
              </a:ext>
            </a:extLst>
          </p:cNvPr>
          <p:cNvSpPr/>
          <p:nvPr/>
        </p:nvSpPr>
        <p:spPr>
          <a:xfrm>
            <a:off x="5483376" y="1980720"/>
            <a:ext cx="1524157" cy="13255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2821C6-5FF9-EB49-7F87-A0370B3058E0}"/>
              </a:ext>
            </a:extLst>
          </p:cNvPr>
          <p:cNvSpPr txBox="1"/>
          <p:nvPr/>
        </p:nvSpPr>
        <p:spPr>
          <a:xfrm>
            <a:off x="5645486" y="1537992"/>
            <a:ext cx="488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❌ </a:t>
            </a:r>
            <a:r>
              <a:rPr lang="en-US" sz="2000" b="1" dirty="0"/>
              <a:t>legacy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00E825-0C86-6A02-36AA-4AC9678E7C80}"/>
              </a:ext>
            </a:extLst>
          </p:cNvPr>
          <p:cNvSpPr/>
          <p:nvPr/>
        </p:nvSpPr>
        <p:spPr>
          <a:xfrm>
            <a:off x="2935248" y="4109778"/>
            <a:ext cx="1137667" cy="21081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C7A9D8-CB7A-4D1C-6C61-F20C7AFE9FFC}"/>
              </a:ext>
            </a:extLst>
          </p:cNvPr>
          <p:cNvSpPr txBox="1"/>
          <p:nvPr/>
        </p:nvSpPr>
        <p:spPr>
          <a:xfrm>
            <a:off x="3298526" y="6314168"/>
            <a:ext cx="488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❌ new field added </a:t>
            </a:r>
            <a:r>
              <a:rPr lang="en-US" sz="2000" b="1" dirty="0"/>
              <a:t>in middle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5FCB363-34F8-077C-469D-EEE7F470A3F7}"/>
              </a:ext>
            </a:extLst>
          </p:cNvPr>
          <p:cNvSpPr txBox="1"/>
          <p:nvPr/>
        </p:nvSpPr>
        <p:spPr>
          <a:xfrm>
            <a:off x="8735569" y="6349307"/>
            <a:ext cx="488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❌ </a:t>
            </a:r>
            <a:r>
              <a:rPr lang="en-US" sz="2000" b="1" dirty="0"/>
              <a:t>legacy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10AFD8F-7E61-1EC6-B1AD-DB5C84134E7F}"/>
              </a:ext>
            </a:extLst>
          </p:cNvPr>
          <p:cNvSpPr/>
          <p:nvPr/>
        </p:nvSpPr>
        <p:spPr>
          <a:xfrm>
            <a:off x="8356593" y="4109778"/>
            <a:ext cx="1104808" cy="21081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6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80D4-CDBC-3DFD-0A4D-83B4280D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EIP-7919 </a:t>
            </a:r>
            <a:r>
              <a:rPr lang="en-US" dirty="0" err="1"/>
              <a:t>Pureth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463E0-BFB3-0A18-F230-0CFB37D4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Minimal scope:</a:t>
            </a:r>
          </a:p>
          <a:p>
            <a:pPr marL="0" indent="0">
              <a:buNone/>
            </a:pPr>
            <a:r>
              <a:rPr lang="en-US" b="1" dirty="0"/>
              <a:t>1. EIP-7745 log index</a:t>
            </a:r>
          </a:p>
          <a:p>
            <a:pPr marL="0" indent="0">
              <a:buNone/>
            </a:pPr>
            <a:r>
              <a:rPr lang="en-US" b="1" dirty="0"/>
              <a:t>2. Logs for ETH transfers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3. MPT hashes -&gt; SSZ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4. </a:t>
            </a:r>
            <a:r>
              <a:rPr lang="en-US" b="1" dirty="0" err="1">
                <a:sym typeface="Wingdings" pitchFamily="2" charset="2"/>
              </a:rPr>
              <a:t>ExecutionPayload</a:t>
            </a:r>
            <a:r>
              <a:rPr lang="en-US" b="1" dirty="0">
                <a:sym typeface="Wingdings" pitchFamily="2" charset="2"/>
              </a:rPr>
              <a:t> -&gt; SSZ</a:t>
            </a: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Synergies with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block level access lists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and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ePBS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 / FOCIL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1D10F89-C19E-A028-FD38-9EFD6C9D50A3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No changes: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State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trie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, EVM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Signature schemes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Networking, database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Internal data structures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E61127-46F5-012D-F2A0-C83DF64F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027" y="-2"/>
            <a:ext cx="1364973" cy="13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3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F5D57-4AC3-9655-67E1-B5556846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1CB-B123-463A-F54B-001BA8B9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EIP-7919 </a:t>
            </a:r>
            <a:r>
              <a:rPr lang="en-US" dirty="0" err="1"/>
              <a:t>Pureth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4AD701-23B3-4CDA-D513-D575E6BF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UX</a:t>
            </a:r>
          </a:p>
          <a:p>
            <a:pPr lvl="1"/>
            <a:r>
              <a:rPr lang="en-US" dirty="0"/>
              <a:t>Verifying RPC improves security and enables anonymous access</a:t>
            </a:r>
          </a:p>
          <a:p>
            <a:pPr lvl="1"/>
            <a:r>
              <a:rPr lang="en-US" dirty="0"/>
              <a:t>More efficient data structures reduce need for indexers</a:t>
            </a:r>
          </a:p>
          <a:p>
            <a:r>
              <a:rPr lang="en-US" b="1" dirty="0"/>
              <a:t>L1</a:t>
            </a:r>
          </a:p>
          <a:p>
            <a:pPr lvl="1"/>
            <a:r>
              <a:rPr lang="en-US" dirty="0"/>
              <a:t>New log index scales to high gas limits</a:t>
            </a:r>
          </a:p>
          <a:p>
            <a:pPr lvl="1"/>
            <a:r>
              <a:rPr lang="en-US" dirty="0"/>
              <a:t>Better RPC latency for transactions, receipts, logs, engine</a:t>
            </a:r>
          </a:p>
          <a:p>
            <a:r>
              <a:rPr lang="en-US" b="1" dirty="0"/>
              <a:t>L2 </a:t>
            </a:r>
          </a:p>
          <a:p>
            <a:pPr lvl="1"/>
            <a:r>
              <a:rPr lang="en-US" dirty="0"/>
              <a:t>Inherit security, privacy, and performance gains from L1</a:t>
            </a:r>
          </a:p>
          <a:p>
            <a:pPr lvl="1"/>
            <a:r>
              <a:rPr lang="en-US" dirty="0"/>
              <a:t>Lower gas cost to prove L2 log on L1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ED578-E38F-AB78-D007-D9B50FA3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027" y="-2"/>
            <a:ext cx="1364973" cy="136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464</Words>
  <Application>Microsoft Macintosh PowerPoint</Application>
  <PresentationFormat>Widescreen</PresentationFormat>
  <Paragraphs>158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 Display</vt:lpstr>
      <vt:lpstr>Aptos</vt:lpstr>
      <vt:lpstr>Arial</vt:lpstr>
      <vt:lpstr>Wingdings</vt:lpstr>
      <vt:lpstr>Office Theme</vt:lpstr>
      <vt:lpstr>EIP-7919 Pureth</vt:lpstr>
      <vt:lpstr>Don’t trust, verify</vt:lpstr>
      <vt:lpstr>❌  ETH transfers</vt:lpstr>
      <vt:lpstr>❌</vt:lpstr>
      <vt:lpstr>⚠️  Inefficient receipts</vt:lpstr>
      <vt:lpstr>⚠️  Transaction hashes</vt:lpstr>
      <vt:lpstr>⚠️  Inconsistent tx types</vt:lpstr>
      <vt:lpstr>EIP-7919 Pureth</vt:lpstr>
      <vt:lpstr>EIP-7919 Pureth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46</cp:revision>
  <cp:lastPrinted>2025-06-19T11:27:48Z</cp:lastPrinted>
  <dcterms:created xsi:type="dcterms:W3CDTF">2025-06-18T10:35:28Z</dcterms:created>
  <dcterms:modified xsi:type="dcterms:W3CDTF">2025-06-19T11:34:32Z</dcterms:modified>
</cp:coreProperties>
</file>