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5"/>
  </p:notesMasterIdLst>
  <p:sldIdLst>
    <p:sldId id="256" r:id="rId2"/>
    <p:sldId id="316" r:id="rId3"/>
    <p:sldId id="343" r:id="rId4"/>
    <p:sldId id="323" r:id="rId5"/>
    <p:sldId id="325" r:id="rId6"/>
    <p:sldId id="344" r:id="rId7"/>
    <p:sldId id="330" r:id="rId8"/>
    <p:sldId id="334" r:id="rId9"/>
    <p:sldId id="336" r:id="rId10"/>
    <p:sldId id="337" r:id="rId11"/>
    <p:sldId id="339" r:id="rId12"/>
    <p:sldId id="340" r:id="rId13"/>
    <p:sldId id="347" r:id="rId14"/>
    <p:sldId id="348" r:id="rId15"/>
    <p:sldId id="349" r:id="rId16"/>
    <p:sldId id="352" r:id="rId17"/>
    <p:sldId id="354" r:id="rId18"/>
    <p:sldId id="355" r:id="rId19"/>
    <p:sldId id="356" r:id="rId20"/>
    <p:sldId id="360" r:id="rId21"/>
    <p:sldId id="476" r:id="rId22"/>
    <p:sldId id="364" r:id="rId23"/>
    <p:sldId id="365" r:id="rId24"/>
    <p:sldId id="369" r:id="rId25"/>
    <p:sldId id="368" r:id="rId26"/>
    <p:sldId id="370" r:id="rId27"/>
    <p:sldId id="375" r:id="rId28"/>
    <p:sldId id="378" r:id="rId29"/>
    <p:sldId id="382" r:id="rId30"/>
    <p:sldId id="392" r:id="rId31"/>
    <p:sldId id="393" r:id="rId32"/>
    <p:sldId id="390" r:id="rId33"/>
    <p:sldId id="395" r:id="rId34"/>
    <p:sldId id="396" r:id="rId35"/>
    <p:sldId id="400" r:id="rId36"/>
    <p:sldId id="404" r:id="rId37"/>
    <p:sldId id="408" r:id="rId38"/>
    <p:sldId id="410" r:id="rId39"/>
    <p:sldId id="412" r:id="rId40"/>
    <p:sldId id="462" r:id="rId41"/>
    <p:sldId id="474" r:id="rId42"/>
    <p:sldId id="471" r:id="rId43"/>
    <p:sldId id="472" r:id="rId44"/>
    <p:sldId id="475" r:id="rId45"/>
    <p:sldId id="416" r:id="rId46"/>
    <p:sldId id="418" r:id="rId47"/>
    <p:sldId id="419" r:id="rId48"/>
    <p:sldId id="430" r:id="rId49"/>
    <p:sldId id="431" r:id="rId50"/>
    <p:sldId id="432" r:id="rId51"/>
    <p:sldId id="434" r:id="rId52"/>
    <p:sldId id="435" r:id="rId53"/>
    <p:sldId id="440" r:id="rId54"/>
    <p:sldId id="441" r:id="rId55"/>
    <p:sldId id="442" r:id="rId56"/>
    <p:sldId id="446" r:id="rId57"/>
    <p:sldId id="445" r:id="rId58"/>
    <p:sldId id="448" r:id="rId59"/>
    <p:sldId id="449" r:id="rId60"/>
    <p:sldId id="451" r:id="rId61"/>
    <p:sldId id="452" r:id="rId62"/>
    <p:sldId id="454" r:id="rId63"/>
    <p:sldId id="455" r:id="rId64"/>
    <p:sldId id="436" r:id="rId65"/>
    <p:sldId id="437" r:id="rId66"/>
    <p:sldId id="477" r:id="rId67"/>
    <p:sldId id="463" r:id="rId68"/>
    <p:sldId id="464" r:id="rId69"/>
    <p:sldId id="466" r:id="rId70"/>
    <p:sldId id="467" r:id="rId71"/>
    <p:sldId id="469" r:id="rId72"/>
    <p:sldId id="465" r:id="rId73"/>
    <p:sldId id="280" r:id="rId74"/>
    <p:sldId id="281" r:id="rId75"/>
    <p:sldId id="282" r:id="rId76"/>
    <p:sldId id="284" r:id="rId77"/>
    <p:sldId id="300" r:id="rId78"/>
    <p:sldId id="303" r:id="rId79"/>
    <p:sldId id="313" r:id="rId80"/>
    <p:sldId id="304" r:id="rId81"/>
    <p:sldId id="314" r:id="rId82"/>
    <p:sldId id="305" r:id="rId83"/>
    <p:sldId id="308" r:id="rId84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–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55"/>
    <p:restoredTop sz="86384"/>
  </p:normalViewPr>
  <p:slideViewPr>
    <p:cSldViewPr snapToGrid="0">
      <p:cViewPr varScale="1">
        <p:scale>
          <a:sx n="143" d="100"/>
          <a:sy n="143" d="100"/>
        </p:scale>
        <p:origin x="240" y="8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45C6CD-5F06-0246-BE5E-2C304CA8388D}" type="datetimeFigureOut">
              <a:rPr lang="en-CH" smtClean="0"/>
              <a:t>1/30/25</a:t>
            </a:fld>
            <a:endParaRPr lang="en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8C4FD6-C914-D34A-993A-21413EA429ED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937366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C4FD6-C914-D34A-993A-21413EA429ED}" type="slidenum">
              <a:rPr lang="en-CH" smtClean="0"/>
              <a:t>1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941305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F583D0-3CBA-CFD2-A685-5FDE42ACF0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795819B-8BF6-FFEC-D03A-B98AB794855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A4A4DA4-1EE7-6C64-1882-D729B523DF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39CBFD-0C02-4200-03DF-6886F27605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C4FD6-C914-D34A-993A-21413EA429ED}" type="slidenum">
              <a:rPr lang="en-CH" smtClean="0"/>
              <a:t>10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5696912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229D9C-92FB-17DB-EB9F-5B7ADD8EE8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B3D1492-25D5-A5C3-E9F1-06353DC2FA8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2C1BE0E-7197-A022-2440-0C8EF6CF25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90C32A-6B32-72F2-2046-2D8B7A6DD0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C4FD6-C914-D34A-993A-21413EA429ED}" type="slidenum">
              <a:rPr lang="en-CH" smtClean="0"/>
              <a:t>11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8986175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2BBE3F-0224-A2F5-7CF7-8BB36FF230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B8BC9CE-52C9-3D0F-5DFD-D317B9B6F36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A76A8DA-7DF8-5C95-E501-FD4A940D8F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14167C-2C9B-2845-0B65-33E28BE33C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C4FD6-C914-D34A-993A-21413EA429ED}" type="slidenum">
              <a:rPr lang="en-CH" smtClean="0"/>
              <a:t>12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9913504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042DB1-101A-12AF-CE72-15CBC5F900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DC181BC-0F86-3923-25A9-748B88125B6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1A10151-16C0-28E9-A33C-137F8BE352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194518-3A1E-B0F2-AAE9-0A260C834B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C4FD6-C914-D34A-993A-21413EA429ED}" type="slidenum">
              <a:rPr lang="en-CH" smtClean="0"/>
              <a:t>13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7413633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5237B9-45A2-F5E9-5E54-F6D39B779B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806B701-9128-1338-5004-854B66553AD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D2A9DC5-79C6-7B08-0D53-2840876249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1D3E24-03B6-4B97-8132-8A360DA990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C4FD6-C914-D34A-993A-21413EA429ED}" type="slidenum">
              <a:rPr lang="en-CH" smtClean="0"/>
              <a:t>14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5024475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8782DD-EDC9-5DE3-1201-090D369FA8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BB69EE3-17AB-6F5C-F422-1ECD71E3231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CD69B6C-2A67-4466-9B80-465AD02F18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4281DF-51AE-3EAC-E4C0-AAEC1998BA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C4FD6-C914-D34A-993A-21413EA429ED}" type="slidenum">
              <a:rPr lang="en-CH" smtClean="0"/>
              <a:t>15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9990258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8A2A94-743D-A62D-9ED2-80981F4D60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3CF43A8-6859-BF59-BC9D-AC50D254761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29D700C-E33D-EDF1-2D58-0CCDBF7CB0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9B9CDD-3401-2068-D543-E2CF2D076BA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C4FD6-C914-D34A-993A-21413EA429ED}" type="slidenum">
              <a:rPr lang="en-CH" smtClean="0"/>
              <a:t>16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2878525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9BF8F1-24F7-946A-530D-F490F63E5B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FE3F3EB-6881-0871-88C9-E1548F59A32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E8C8D77-6D3C-11B8-92FC-F94AB2EEB8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9248EF-2C5D-5D25-50F0-8868C7293E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C4FD6-C914-D34A-993A-21413EA429ED}" type="slidenum">
              <a:rPr lang="en-CH" smtClean="0"/>
              <a:t>17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5383542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FEFC20-6650-C286-4360-100BB85A97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C826C94-83D2-5084-ED03-A98FA29CD3F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EC1524C-A98E-C206-12C0-F6FB1B3D78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FF72E0-CFF8-A351-A577-EA91286ABF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C4FD6-C914-D34A-993A-21413EA429ED}" type="slidenum">
              <a:rPr lang="en-CH" smtClean="0"/>
              <a:t>18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9031267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B84420-DC59-FC5B-F809-FC4D001855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AE8C5CD-F695-F2E4-10A1-32780DF4FAE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9D02AA0-B7F5-517F-3D03-AA3C685CF2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25296C-D890-9E55-0FEF-633E82A23D7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C4FD6-C914-D34A-993A-21413EA429ED}" type="slidenum">
              <a:rPr lang="en-CH" smtClean="0"/>
              <a:t>19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4771933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55854E-867C-9A7A-5DA6-8807742F40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374A06B-355B-FB5C-BEC5-17EC6A1039B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EDF36B0-907C-75BB-8C6F-9891937A3E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735992-7094-9B44-6D8C-CF558D36394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C4FD6-C914-D34A-993A-21413EA429ED}" type="slidenum">
              <a:rPr lang="en-CH" smtClean="0"/>
              <a:t>2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59160938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BFD0D9-44EC-FFB4-91DC-8D4EB273CD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ECB2623-344B-DCE2-2963-2CCBEB488CB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CE3705D-AADD-840E-9C2A-ED8731A34E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3CC903-4FBE-5597-C17C-CEF26569AAE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C4FD6-C914-D34A-993A-21413EA429ED}" type="slidenum">
              <a:rPr lang="en-CH" smtClean="0"/>
              <a:t>20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67523536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8C7C35-252A-11B8-B900-6140F386B8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651103E-BFB1-2F23-6003-35648006F0B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8BC5368-5033-D3D3-A8A3-3AE5C1223D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B7568A-FAAA-5BAA-D082-21808761185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C4FD6-C914-D34A-993A-21413EA429ED}" type="slidenum">
              <a:rPr lang="en-CH" smtClean="0"/>
              <a:t>21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58325181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F49C84-B6E2-EF77-BF5D-BA1E60006C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AF07E23-3283-3717-A949-50F1657C315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10FAE08-4BE4-BE93-8805-ECF6187F1C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885A98-E623-58B4-D8D5-D7D7B04B91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C4FD6-C914-D34A-993A-21413EA429ED}" type="slidenum">
              <a:rPr lang="en-CH" smtClean="0"/>
              <a:t>22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74511180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6FA14F-9CE2-F163-B787-25737A7570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C4CEEDB-A55A-E6B3-6F9D-6D896E9FF78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7BD14E5-A460-F31A-23C2-241A0209D6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C41230-24D1-B62C-CEBA-055AC03047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C4FD6-C914-D34A-993A-21413EA429ED}" type="slidenum">
              <a:rPr lang="en-CH" smtClean="0"/>
              <a:t>23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0855414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9AFF60-03C0-BEA5-CC6A-B9DDCC85AD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90A9650-57BE-B40E-6837-ADB87069455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F464B74-F53B-32A4-6B6D-16B6A1B427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F6848B-E644-174B-6992-47C2843020C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C4FD6-C914-D34A-993A-21413EA429ED}" type="slidenum">
              <a:rPr lang="en-CH" smtClean="0"/>
              <a:t>24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09803497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ECE2B4-0692-5EC0-554C-BA2B897FE7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539A9A-42FA-0A56-7539-66FBD4528D4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EC48961-B49F-EE8C-D34F-B712AD8754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29A2DC-AB46-E7B3-D99F-FF450D3D99E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C4FD6-C914-D34A-993A-21413EA429ED}" type="slidenum">
              <a:rPr lang="en-CH" smtClean="0"/>
              <a:t>25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7222328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C029C3-D585-944A-4007-F6AB3B1BEF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40F0074-49FE-D392-19C7-368B205B321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8B42D57-D4C7-8152-AFED-CE7B8BB5D6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FC131D-3C0E-692D-D739-399BD08267F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C4FD6-C914-D34A-993A-21413EA429ED}" type="slidenum">
              <a:rPr lang="en-CH" smtClean="0"/>
              <a:t>26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71272838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339AE5-9D78-E8DC-A74A-2C7505EBF8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E2EBF81-C7BB-AC27-215B-10140D3EEE8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C821D54-3690-3186-04FF-1A929E74AE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0A4E53-D257-8DD6-E9D0-6B04F3460D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C4FD6-C914-D34A-993A-21413EA429ED}" type="slidenum">
              <a:rPr lang="en-CH" smtClean="0"/>
              <a:t>27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14488452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97C277-2011-10AA-A652-AC6F68C9DA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FE1F6E2-4F06-2129-70EB-C4369AEBF0F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8F02A91-7642-CDBA-A164-73DEEEBB9C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A37FCC-C482-801B-87E1-B33F6F2F64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C4FD6-C914-D34A-993A-21413EA429ED}" type="slidenum">
              <a:rPr lang="en-CH" smtClean="0"/>
              <a:t>28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02413417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31BDF0-6A54-627C-5797-ABCE913C34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5929548-34BF-2519-B1D2-0C1E82EBB93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5A81267-03C9-D5F2-8978-2B73129CBD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71D8AD-012D-4E8F-085B-2B9581A2D13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C4FD6-C914-D34A-993A-21413EA429ED}" type="slidenum">
              <a:rPr lang="en-CH" smtClean="0"/>
              <a:t>29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7067972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4F6C43-4BBE-1785-B43B-39DC4E4302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5C86BE6-977E-8B53-E330-3AD0746E9A7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A641C46-A5B6-4539-1323-40C786A766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3E1328-02DE-2F95-DE7E-1D74249D4D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C4FD6-C914-D34A-993A-21413EA429ED}" type="slidenum">
              <a:rPr lang="en-CH" smtClean="0"/>
              <a:t>3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42239833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9C578B-ED15-5783-8DA7-1BC1013BC0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862CF1F-72CD-8CB9-6311-EE12F81D711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46A37F-562F-4A9B-12C4-0015AA575D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4D8248-C0BB-3C31-EE59-AF16BDB636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C4FD6-C914-D34A-993A-21413EA429ED}" type="slidenum">
              <a:rPr lang="en-CH" smtClean="0"/>
              <a:t>30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04252380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0BC1A5-50DD-57B2-32F2-80A8F5BAC8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7A00B88-2771-1711-B2FE-EC7EB9480CD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55D5D9C-FA5D-6DC5-2CA8-73A59B3B62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D581E8-8DCF-1C6A-8B5F-30936D04A8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C4FD6-C914-D34A-993A-21413EA429ED}" type="slidenum">
              <a:rPr lang="en-CH" smtClean="0"/>
              <a:t>31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40973690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099428-6DA5-E3E2-662A-8FD64F611D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B91F380-2991-72C9-B347-6E4ABF1BB64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5103CB1-45A4-E99B-D9FD-3D41460B04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B7E074-E33E-3846-D454-D59E175C71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C4FD6-C914-D34A-993A-21413EA429ED}" type="slidenum">
              <a:rPr lang="en-CH" smtClean="0"/>
              <a:t>32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06582128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75079A-5B90-C838-A5CB-1220FF52CE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B6AC253-B5CA-F412-FC98-1E1C193A9D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2A1E49D-4AF4-8E08-C495-AE94282F94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F794F9-BE44-3F96-8E7D-594BC1F453E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C4FD6-C914-D34A-993A-21413EA429ED}" type="slidenum">
              <a:rPr lang="en-CH" smtClean="0"/>
              <a:t>33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94449807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6739DA-300B-F541-D86E-305A11AED7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A7F28BC-D73F-301A-48FF-9EEB52198CA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4279ABE-C296-D5F6-D2EF-4A4200A1C9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2C3F57-F418-0240-E304-61969FB1DEB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C4FD6-C914-D34A-993A-21413EA429ED}" type="slidenum">
              <a:rPr lang="en-CH" smtClean="0"/>
              <a:t>34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25028925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61D440-D8D6-7521-0F57-7353D479B3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DEDD96D-7E1B-28C7-7A5F-AA214CB97ED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BE37AD0-1A7D-1742-CD8B-52DE1682B7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2BFAFC-F059-4C8B-FA7A-BA23C32753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C4FD6-C914-D34A-993A-21413EA429ED}" type="slidenum">
              <a:rPr lang="en-CH" smtClean="0"/>
              <a:t>35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4473995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D8A395-7729-AA35-0DBD-813E14C84D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631115A-3AF2-0064-90AF-BF64C37B75B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2298F6E-117F-3DA8-0A5A-672DA1E0A7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E089CB-32FE-D152-8D8C-33F09EE03D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C4FD6-C914-D34A-993A-21413EA429ED}" type="slidenum">
              <a:rPr lang="en-CH" smtClean="0"/>
              <a:t>36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77050979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CBD74E-1E0C-490F-39B2-52A8B72443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10E2361-3949-EC44-4E47-90EC7E2562F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09250D3-4F2B-DA06-3BB4-9850B4D880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615773-BD3A-4C0E-2265-E8F375D6335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C4FD6-C914-D34A-993A-21413EA429ED}" type="slidenum">
              <a:rPr lang="en-CH" smtClean="0"/>
              <a:t>37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1637222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A4B7F3-4F23-AE54-6DE0-170DEA77A7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246C2AF-EEF5-7841-9161-9E01027DFCF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E51C3A4-7362-89D3-8EC0-80A8E443EE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E57BCE-7F13-1974-04DE-2CF722DAA46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C4FD6-C914-D34A-993A-21413EA429ED}" type="slidenum">
              <a:rPr lang="en-CH" smtClean="0"/>
              <a:t>38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01891969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33C7AC-A5DF-79C2-C72A-F7FCF079B0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ABBB366-D3E0-C64F-9AFE-6945A58C55C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8F4DB07-D3EC-0F18-1E53-54441BFFE6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E79E9B-5556-F662-0FF6-8083B7A60F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C4FD6-C914-D34A-993A-21413EA429ED}" type="slidenum">
              <a:rPr lang="en-CH" smtClean="0"/>
              <a:t>39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9654304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7AF1FF-0BE9-5D5E-0C26-2049E1658D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02DE5B4-DEE1-9FF3-D7A9-386659F1313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6228044-90FC-5B62-72DD-A7000F265B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996F09-29D8-C92A-8001-C67ED61ECF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C4FD6-C914-D34A-993A-21413EA429ED}" type="slidenum">
              <a:rPr lang="en-CH" smtClean="0"/>
              <a:t>4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44999684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73D182-AE61-6BC6-87F4-BE3B17EDCD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9BA227D-4922-DE38-2A42-1E62F2D1F0F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12095A8-AD95-7806-29B2-2AFBD4158E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D053D8-DCF6-C79D-E4F4-14A08C47FBA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C4FD6-C914-D34A-993A-21413EA429ED}" type="slidenum">
              <a:rPr lang="en-CH" smtClean="0"/>
              <a:t>40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69131198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D23D71-16A2-8D10-6496-81364D4408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CFDCC84-36E1-DB49-0817-8AF921A68B5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8F71B8F-E3B6-87A9-39B4-93EAEE64BB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856FA7-3E9E-30DA-31C4-64ACB56841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C4FD6-C914-D34A-993A-21413EA429ED}" type="slidenum">
              <a:rPr lang="en-CH" smtClean="0"/>
              <a:t>41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06206671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45C504-F348-BCDF-A091-05E7D0E4D6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733AB33-0EC5-5F39-19A0-8A3F731CFB4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AD51AF1-A24F-79B1-2330-276F97243C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EFCB8A-38BA-08F8-CAEE-AFC98854F5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C4FD6-C914-D34A-993A-21413EA429ED}" type="slidenum">
              <a:rPr lang="en-CH" smtClean="0"/>
              <a:t>42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14741513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F90A8A-EC64-77CF-371B-96B5D9DA2F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5DB0089-B3EE-174C-5DFC-D5349EADC8C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78F3A54-3933-2FBB-7C5B-CD9841DD5C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FF8E36-EB83-BE61-9E9C-D39BF500C6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C4FD6-C914-D34A-993A-21413EA429ED}" type="slidenum">
              <a:rPr lang="en-CH" smtClean="0"/>
              <a:t>43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38265144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C13E99-791B-2CDB-DDC3-FB808B1F6A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2858D61-A9E5-F968-D1D4-B114BCDCED1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CA0507D-A399-C092-D2DB-1BDC7E91FE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67E659-2FCD-FBB7-8437-1B407971E1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C4FD6-C914-D34A-993A-21413EA429ED}" type="slidenum">
              <a:rPr lang="en-CH" smtClean="0"/>
              <a:t>44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80579397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C4DAB1-78A4-AEA1-7481-D90FC973FF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C6A413E-B920-8DB4-328E-540102421EE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24F3923-A9F2-5D7E-CA84-0DABF8BC27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734DF3-F0DC-FAAC-4A83-03AD3B52BF4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C4FD6-C914-D34A-993A-21413EA429ED}" type="slidenum">
              <a:rPr lang="en-CH" smtClean="0"/>
              <a:t>45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79685573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072055-5B89-B35F-C47F-6BCC8274F2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059361D-257C-DBDB-A3EB-34F86157AE7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800E170-A40C-19AE-BB51-5D20933A6B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3A1A4E-A87C-E0B5-F963-D312AE23145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C4FD6-C914-D34A-993A-21413EA429ED}" type="slidenum">
              <a:rPr lang="en-CH" smtClean="0"/>
              <a:t>46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04191339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556C20-7A2B-80C1-DD7C-4C53181A4E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00CA4CC-6F9C-1D8C-D943-FDBCEAA4386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5228198-F4F4-7A9A-C4D2-4D036E94A2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C1088C-EBAD-AE58-F3E4-4965ED58EB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C4FD6-C914-D34A-993A-21413EA429ED}" type="slidenum">
              <a:rPr lang="en-CH" smtClean="0"/>
              <a:t>47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53999066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BD74C2-CC8B-CF56-DD16-B505112540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01EB0D9-A43C-C9D1-54D6-B57FD68BFFD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4ACA694-30C5-AAEC-2E35-771876B2C3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7EDE3A-5DCE-6FB7-1608-8B9DCEC6BC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C4FD6-C914-D34A-993A-21413EA429ED}" type="slidenum">
              <a:rPr lang="en-CH" smtClean="0"/>
              <a:t>48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5092621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29AECE-55FA-B8F5-6865-3E719C2D71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885ED62-957B-BFFB-4E81-CF51C73580D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75D0441-FBA0-C104-9341-F2389BDE24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442442-1952-7D06-4203-C25BC1E85F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C4FD6-C914-D34A-993A-21413EA429ED}" type="slidenum">
              <a:rPr lang="en-CH" smtClean="0"/>
              <a:t>49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3696328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809F63-5866-47EC-75F9-F9524E8E2C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7D7FDF7-1495-7700-62DF-CCC07DF367E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57EA1E6-F9D1-8066-86CD-04F29C1821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7F4C04-B0DB-6745-2908-7C1B734BD96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C4FD6-C914-D34A-993A-21413EA429ED}" type="slidenum">
              <a:rPr lang="en-CH" smtClean="0"/>
              <a:t>5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53189839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2A5088-1429-8EE6-99A2-1D8FCB8FFB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5301E85-345E-944D-BE88-3CBCD03AA7F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75EB5CB-2349-4A40-F383-F625501987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2E7F3C-FB26-873C-FCDE-BA32E9EA19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C4FD6-C914-D34A-993A-21413EA429ED}" type="slidenum">
              <a:rPr lang="en-CH" smtClean="0"/>
              <a:t>50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81355832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D67481-53B8-F899-EFCD-A2A27A04B4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8FDAF92-277D-8858-CC3D-AEFBB995325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4D21539-4E1B-E62F-3BFD-27549B9033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20D3FD-23F8-551B-A28B-74263E402D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C4FD6-C914-D34A-993A-21413EA429ED}" type="slidenum">
              <a:rPr lang="en-CH" smtClean="0"/>
              <a:t>51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12163843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47D06C-9E05-4BB1-93DB-1F42A5AC42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2FC0DAE-69CD-4817-ACCE-9F8A6B55304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F28743F-AE67-C33F-8EF0-854C0F1D7A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A43145-8F6D-6CEF-EC30-8FE35F19A6B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C4FD6-C914-D34A-993A-21413EA429ED}" type="slidenum">
              <a:rPr lang="en-CH" smtClean="0"/>
              <a:t>52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94278602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3071DB-E2C5-5A9B-3387-240EBA5919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A1AFAFD-F267-A1F8-00B4-679A7EE0EA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B442800-4B93-B999-A00B-6FE329ED9E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21ADAA-3234-9E98-EFCC-5811335824D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C4FD6-C914-D34A-993A-21413EA429ED}" type="slidenum">
              <a:rPr lang="en-CH" smtClean="0"/>
              <a:t>53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22144836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EBF118-6041-A9B6-AB96-F9DDF3D4C6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7A8A1D0-99B7-17C0-1643-38F8B40096A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A7EFB89-A574-DAC2-64E1-1819DF01FD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5D2BCB-95AA-59CA-4922-E9925CA418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C4FD6-C914-D34A-993A-21413EA429ED}" type="slidenum">
              <a:rPr lang="en-CH" smtClean="0"/>
              <a:t>54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838954147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635C65-49A9-3A52-1B06-D0B34C35FC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CA69157-1765-98BF-B326-8D87BBE414F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550538F-4DA7-AD46-DC18-BCF3A36E67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05EFF9-7E39-6EF1-6C6D-7AC40CBBED9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C4FD6-C914-D34A-993A-21413EA429ED}" type="slidenum">
              <a:rPr lang="en-CH" smtClean="0"/>
              <a:t>55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433860221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614DE6-90F7-7E36-677D-4033E0D70D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4BA32C-CD1D-F54E-985B-402A3BB0672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0B3641B-7BA9-0ECD-9EDD-0ED6C930D5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3792B3-19D7-27BD-E5E9-397FA8D4B3A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C4FD6-C914-D34A-993A-21413EA429ED}" type="slidenum">
              <a:rPr lang="en-CH" smtClean="0"/>
              <a:t>56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6182670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E48955-8AB5-E364-34D3-C0DAC5D916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09778CE-998C-A37C-5BC9-5C37AE7E072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434F221-3D4F-3E87-61A7-C5FB30B50E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CD6AD1-F409-B53F-21C3-F08B38AE983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C4FD6-C914-D34A-993A-21413EA429ED}" type="slidenum">
              <a:rPr lang="en-CH" smtClean="0"/>
              <a:t>57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103669771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E6BB7B-36DC-A56F-1FFF-0F507428E5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0B28852-816B-228E-9482-ECB3C049D2B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4BC6076-EBC1-2A43-34D5-9D7FE3A5F0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F4C5B9-FC88-0EA1-3621-34195D87258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C4FD6-C914-D34A-993A-21413EA429ED}" type="slidenum">
              <a:rPr lang="en-CH" smtClean="0"/>
              <a:t>58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610876308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062D46-9173-8F9B-C86F-ECC64D73CB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E20BA15-23FE-7C6B-6DB5-2240B50D937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C570DF8-FD05-DF0F-FA65-DF7E8EEDB2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C357D6-9483-7268-C5E6-68DD5D3260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C4FD6-C914-D34A-993A-21413EA429ED}" type="slidenum">
              <a:rPr lang="en-CH" smtClean="0"/>
              <a:t>59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4956213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C83104-E937-A2FD-1AB1-D7D3D2D75E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58B9E82-F960-AFC0-E459-13FDACF55AA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558B781-CABD-B16E-B864-0FCC545E5C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79414C-DEB1-DD06-17F0-46F98D76B22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C4FD6-C914-D34A-993A-21413EA429ED}" type="slidenum">
              <a:rPr lang="en-CH" smtClean="0"/>
              <a:t>6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253827721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2FFAF7-2E73-D184-06B1-F74523A340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F786C1F-79A1-CB1A-E8A2-F5590E38749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529305A-A973-4B3A-2D04-765C2344FA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87E25B-4957-218F-5B9A-B8E40482E47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C4FD6-C914-D34A-993A-21413EA429ED}" type="slidenum">
              <a:rPr lang="en-CH" smtClean="0"/>
              <a:t>60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566006529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DA8C82-D7CE-17F7-6902-DAFF2AA5D5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6F44CD1-009D-1CF8-EFD6-D99D4F66494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56FDED3-3190-54D1-4C2A-916C8C92EA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D02B8-1E78-9E3D-D2C2-28CEC999A6E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C4FD6-C914-D34A-993A-21413EA429ED}" type="slidenum">
              <a:rPr lang="en-CH" smtClean="0"/>
              <a:t>61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047471540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FED677-C18D-335F-A6A6-0167D8C701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427E3BC-DEC5-08C2-1D42-1E9C1C54DEE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26AE2F6-CBCD-661D-57FD-25CD543059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3656BC-424D-0173-1656-BC4017DD52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C4FD6-C914-D34A-993A-21413EA429ED}" type="slidenum">
              <a:rPr lang="en-CH" smtClean="0"/>
              <a:t>62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335183809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D8FF7F-B9DA-1B00-BE7C-25B8C0F4E4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447032E-DD53-3D91-02F0-EA0D9DA81EE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73ACCA5-D43D-8FC2-8A71-2AC12EEA81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1E063A-03CB-27AD-89DD-23C2166B30E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C4FD6-C914-D34A-993A-21413EA429ED}" type="slidenum">
              <a:rPr lang="en-CH" smtClean="0"/>
              <a:t>63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229073543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866204-9F5C-B459-4CA4-F81383E54F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BC4B808-E442-694A-9B16-574C8478DA5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670DCC8-467A-5C49-914F-87A12D40D2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C165CA-4413-1C37-8BB0-855711D0F1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C4FD6-C914-D34A-993A-21413EA429ED}" type="slidenum">
              <a:rPr lang="en-CH" smtClean="0"/>
              <a:t>64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788461521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D84686-8F85-D6D1-B9C3-201EA048F0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2DB7531-0667-F063-CD6A-3E914B1D24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66B3C73-FAAE-D83D-4DA8-DADD207C7C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B9E351-5356-BD67-1EAA-F8AB89FB0AC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C4FD6-C914-D34A-993A-21413EA429ED}" type="slidenum">
              <a:rPr lang="en-CH" smtClean="0"/>
              <a:t>65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68632612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EF91C6-B605-776C-F6B6-04B10A1D80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D88A124-DB4B-A797-3954-6B1F2BDDF53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BB065AE-5C5B-DD80-1747-05E9FF45DD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18F642-8B78-0A37-0D63-EB7209A507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C4FD6-C914-D34A-993A-21413EA429ED}" type="slidenum">
              <a:rPr lang="en-CH" smtClean="0"/>
              <a:t>66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411496415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EE8413-C8CB-AF1B-9941-28374091A1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E028EEF-D2F4-B8F1-4936-2B23392CC2F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848B041-3B3B-4608-9078-793C702906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FE8F1D-F7A8-5DCE-645D-8013F5BC5F6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C4FD6-C914-D34A-993A-21413EA429ED}" type="slidenum">
              <a:rPr lang="en-CH" smtClean="0"/>
              <a:t>67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669405667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D00A9B-1669-C5F5-8008-362DF49C7D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75E3DC3-02C9-F98D-A3DC-F23CC227550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F6D505E-38B2-82D9-0395-9805E677C2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A597F9-DDD2-B18B-9892-C207E091952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C4FD6-C914-D34A-993A-21413EA429ED}" type="slidenum">
              <a:rPr lang="en-CH" smtClean="0"/>
              <a:t>68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170637100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A59FB8-7905-7304-45EE-F039C6CF35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F95CB48-5CEA-8094-053B-896AC212CA7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3372557-4C06-E39A-38BC-D16DF0B9DF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8B472E-C19B-96DD-47F5-127D7005AB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C4FD6-C914-D34A-993A-21413EA429ED}" type="slidenum">
              <a:rPr lang="en-CH" smtClean="0"/>
              <a:t>69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8821585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417CBB-959E-4CEC-DA79-330CA9DE16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29C9DF0-BCBA-5B93-87C0-688987612CC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D86053B-00C1-6912-A81D-FE5BC0D7C4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D20E07-2D67-131F-4463-E474885534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C4FD6-C914-D34A-993A-21413EA429ED}" type="slidenum">
              <a:rPr lang="en-CH" smtClean="0"/>
              <a:t>7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748609317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17244D-5326-004B-27B4-9A1FDCC695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3D2D947-45BA-AB9A-7355-06F958CC700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6F6B353-C9B1-9BE8-4B2E-B66C77B73E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0103D8-78DC-854A-9A37-A491259A41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C4FD6-C914-D34A-993A-21413EA429ED}" type="slidenum">
              <a:rPr lang="en-CH" smtClean="0"/>
              <a:t>70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106115936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08AF25-DA52-2727-7AEA-947D057DB1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99B1DF1-1A88-5C6B-39F2-8C177A1DBD4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EA2510D-60DD-532C-997F-32A5A0AF35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5F30CC-FA7B-4200-0941-F1B276A606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C4FD6-C914-D34A-993A-21413EA429ED}" type="slidenum">
              <a:rPr lang="en-CH" smtClean="0"/>
              <a:t>71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899012477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C4FD6-C914-D34A-993A-21413EA429ED}" type="slidenum">
              <a:rPr lang="en-CH" smtClean="0"/>
              <a:t>73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805147732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C4FD6-C914-D34A-993A-21413EA429ED}" type="slidenum">
              <a:rPr lang="en-CH" smtClean="0"/>
              <a:t>74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80918993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C4FD6-C914-D34A-993A-21413EA429ED}" type="slidenum">
              <a:rPr lang="en-CH" smtClean="0"/>
              <a:t>75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262296852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C4FD6-C914-D34A-993A-21413EA429ED}" type="slidenum">
              <a:rPr lang="en-CH" smtClean="0"/>
              <a:t>76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314342281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C4FD6-C914-D34A-993A-21413EA429ED}" type="slidenum">
              <a:rPr lang="en-CH" smtClean="0"/>
              <a:t>77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357437975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C4FD6-C914-D34A-993A-21413EA429ED}" type="slidenum">
              <a:rPr lang="en-CH" smtClean="0"/>
              <a:t>78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411404458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F66A70-9619-08F7-E19F-EB6AD8152B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2481C89-2624-5E13-EDBA-04AD9E91346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F9A37C2-85A6-8206-79F4-FD8683EBFC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4F6F24-2F12-991B-0167-EC50782356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C4FD6-C914-D34A-993A-21413EA429ED}" type="slidenum">
              <a:rPr lang="en-CH" smtClean="0"/>
              <a:t>79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272048120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C4FD6-C914-D34A-993A-21413EA429ED}" type="slidenum">
              <a:rPr lang="en-CH" smtClean="0"/>
              <a:t>80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4865540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2B4218-F478-B83A-969D-13AB935C0A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EEB3132-2FDE-D955-AD0F-1B5B868BBDB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6D92974-2EF9-2096-7352-98AC4A7489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54347F-11C0-AE76-EA37-682325BB88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C4FD6-C914-D34A-993A-21413EA429ED}" type="slidenum">
              <a:rPr lang="en-CH" smtClean="0"/>
              <a:t>8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731377678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CC43D1-4023-07D1-0010-B5F57C99FF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E1F02BC-BAAD-6587-76A1-18EE8CD9A4C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65EF57B-37B8-4196-3C7F-5A2E163CCA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986A96-15F9-01D1-B0C9-8608A77D2A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C4FD6-C914-D34A-993A-21413EA429ED}" type="slidenum">
              <a:rPr lang="en-CH" smtClean="0"/>
              <a:t>81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352399011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C4FD6-C914-D34A-993A-21413EA429ED}" type="slidenum">
              <a:rPr lang="en-CH" smtClean="0"/>
              <a:t>82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625076994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C4FD6-C914-D34A-993A-21413EA429ED}" type="slidenum">
              <a:rPr lang="en-CH" smtClean="0"/>
              <a:t>83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057886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7BBB08-3451-12F3-AACB-5CBE515ACE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54DD409-F706-E168-199F-EB64A2B7B0C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5D3E311-C215-6617-1C3B-C9C1968187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3F274D-FC24-E27D-238C-C8AD9621FF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8C4FD6-C914-D34A-993A-21413EA429ED}" type="slidenum">
              <a:rPr lang="en-CH" smtClean="0"/>
              <a:t>9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5601904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05CB3-9A8E-B92B-2A70-388AEF2A59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705481-24CD-468C-2ED1-387BA0D97B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1254C-413B-3B68-4ED7-57D84AF81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C86C6-164F-B14A-83ED-F3C15812FCD0}" type="datetimeFigureOut">
              <a:rPr lang="en-CH" smtClean="0"/>
              <a:t>1/30/25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C2C76D-7536-72CA-276C-AB27F02CE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6EE52D-5322-749D-5ED7-399349A84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3F158-D380-594E-9486-9C2661FB725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190588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FEB8E-9BF6-B94C-FE3C-6BC8DA5E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950A57-1E6B-F5FD-8989-10F9D60145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09765A-1517-152B-7FE4-F907A24C6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C86C6-164F-B14A-83ED-F3C15812FCD0}" type="datetimeFigureOut">
              <a:rPr lang="en-CH" smtClean="0"/>
              <a:t>1/30/25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5EFABE-F1F4-8CD0-D486-CB9D5D5B7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279143-5B7D-0E01-955A-C29BBC36D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3F158-D380-594E-9486-9C2661FB725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364356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9D5C07-282F-8C37-D2B8-778852CA94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2EF025-8C3E-CE8B-B56D-4A434D5537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F729E7-C2FB-22F2-BEE2-7722E9BCE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C86C6-164F-B14A-83ED-F3C15812FCD0}" type="datetimeFigureOut">
              <a:rPr lang="en-CH" smtClean="0"/>
              <a:t>1/30/25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361F3F-7EFB-22DE-10BD-2A2722FEB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D005BC-B603-5EA9-D90E-EB284D2CE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3F158-D380-594E-9486-9C2661FB725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869339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90C59-9DBF-874C-B1E8-1A6359D29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140D52-CE5D-68F6-7E04-6F2DDB5C47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74EAD9-BA94-72C8-3E79-118FF9662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C86C6-164F-B14A-83ED-F3C15812FCD0}" type="datetimeFigureOut">
              <a:rPr lang="en-CH" smtClean="0"/>
              <a:t>1/30/25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86B1F4-7332-CF24-FFD6-0D4D0B937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63F25F-1442-43F1-A632-A7A8F2CDC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3F158-D380-594E-9486-9C2661FB725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633051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1C2E1-61EA-EE64-4272-9F1D7269E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7BCACE-04D0-6DF0-65EA-8C2F304221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F5D1F0-BF67-8BB8-8019-D60C78D11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C86C6-164F-B14A-83ED-F3C15812FCD0}" type="datetimeFigureOut">
              <a:rPr lang="en-CH" smtClean="0"/>
              <a:t>1/30/25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87A382-BED7-D27C-223E-6E3BCDEEE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EABA62-ED42-6DC9-E22B-20D11A1CE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3F158-D380-594E-9486-9C2661FB725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696916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F51BA-1B3A-E953-1BDD-D52E4446D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572C47-E895-AFFB-2A23-E2290F2556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0B2269-EB78-96EA-92F9-E0B15B32F1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CEB3DB-CF13-9364-1C46-5E5038B10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C86C6-164F-B14A-83ED-F3C15812FCD0}" type="datetimeFigureOut">
              <a:rPr lang="en-CH" smtClean="0"/>
              <a:t>1/30/25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5CD31-1449-368F-8EA1-5435918FA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45459E-EEFB-1858-AD0A-8EE0EEA8A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3F158-D380-594E-9486-9C2661FB725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635679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8469F-51A9-8EF5-3013-B2D959B0B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03177-0637-48A1-FAFE-580AC864EE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9515C3-EA0A-518E-4F81-1EEED2DEDB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FEAC67-6041-80A4-E2E6-68A99E848E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DB7C51-C901-5545-A3F4-84050A1252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2B0C8F-C899-5AC2-7EEB-02ABB778F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C86C6-164F-B14A-83ED-F3C15812FCD0}" type="datetimeFigureOut">
              <a:rPr lang="en-CH" smtClean="0"/>
              <a:t>1/30/25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FAF8D0-ED7F-EDA3-64B1-CD0E07FD8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899F2A-D5EC-9C8F-E080-CBAA3F67E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3F158-D380-594E-9486-9C2661FB725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966256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8FF15-3A44-4833-15C6-4C06BB5BB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A19F7F-D784-DB82-AFCF-45650A66E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C86C6-164F-B14A-83ED-F3C15812FCD0}" type="datetimeFigureOut">
              <a:rPr lang="en-CH" smtClean="0"/>
              <a:t>1/30/25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FE6081-B666-4696-666E-10FB7BE85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9DBC0B-BEF3-E7C7-9713-72C611EFC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3F158-D380-594E-9486-9C2661FB725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582138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E0A787-B9CE-0FA6-6B39-C28E4C570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C86C6-164F-B14A-83ED-F3C15812FCD0}" type="datetimeFigureOut">
              <a:rPr lang="en-CH" smtClean="0"/>
              <a:t>1/30/25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DB306F-A256-B998-A371-E30EC2049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701BAC-1543-5701-A09A-B97B9D5B1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3F158-D380-594E-9486-9C2661FB725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95033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27325-9D07-E3B7-AA05-4A7BBDFDE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F85B8B-8964-701C-D564-50DAE94B20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1A9982-8E7C-F6F7-8B32-12AE2969E3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5E91CB-6DA8-2C13-870A-B9E7DDB76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C86C6-164F-B14A-83ED-F3C15812FCD0}" type="datetimeFigureOut">
              <a:rPr lang="en-CH" smtClean="0"/>
              <a:t>1/30/25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69D379-488A-05E5-06EB-664576BBF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C92F5C-1210-3C8F-6F49-80660A64D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3F158-D380-594E-9486-9C2661FB725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195276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2568E-0584-17F3-9C90-D07AB6A74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4B4617-2CD4-62A0-C717-7788749B77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2A6C8E-47A8-BCC0-0ED8-EFB16A2FEC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D1C9E9-0EBC-9A03-AFBA-475CD21D6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C86C6-164F-B14A-83ED-F3C15812FCD0}" type="datetimeFigureOut">
              <a:rPr lang="en-CH" smtClean="0"/>
              <a:t>1/30/25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7B1D7E-ACA7-CF79-2F2B-38F67E0C0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ABC7DD-4FA9-2BED-1ED8-AA3DD24C9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3F158-D380-594E-9486-9C2661FB725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623090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FBAAB7-1FC8-C3D5-3AD0-FED730B6B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6C316F-EB8D-F1F5-8690-0898A56E15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0F47C5-8674-80EF-B03C-A8A3E0D14B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AEC86C6-164F-B14A-83ED-F3C15812FCD0}" type="datetimeFigureOut">
              <a:rPr lang="en-CH" smtClean="0"/>
              <a:t>1/30/25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6D27CD-3F67-3688-C0E3-D7C36D69AC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3B400B-E173-267B-3F0B-BE0CEDABFE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223F158-D380-594E-9486-9C2661FB725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587463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gi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gi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gi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gi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gi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gi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gi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gi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gi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gi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gi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gi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gif"/><Relationship Id="rId4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gif"/><Relationship Id="rId4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gi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gi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8.gi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8.gi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8.gi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8.gi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gi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gi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gi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gi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gi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gi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gi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gi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gif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gif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gif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gif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gif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gif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gif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gif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gif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gif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gif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gif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gif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gif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gif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gif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jpe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jpe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gif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gif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gif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4467705-AE38-9C76-21AF-9C1EAF76B5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Trust-minimized wallets</a:t>
            </a:r>
            <a:br>
              <a:rPr lang="en-US" dirty="0"/>
            </a:br>
            <a:r>
              <a:rPr lang="en-US" dirty="0"/>
              <a:t>with purified web3</a:t>
            </a:r>
            <a:endParaRPr lang="en-CH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6DBD6E46-4003-BE6D-69A9-409E1F7B6E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Etan Kissling, Nimbus, IFT</a:t>
            </a:r>
          </a:p>
          <a:p>
            <a:r>
              <a:rPr lang="en-US" dirty="0"/>
              <a:t>30 Jan 2025 / </a:t>
            </a:r>
            <a:r>
              <a:rPr lang="en-US" dirty="0" err="1"/>
              <a:t>EthereumZuri.ch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9112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93F52A-617E-C458-F4F7-30DC098B1B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594F0BA-D4F3-7C3E-4D20-5996419AF750}"/>
              </a:ext>
            </a:extLst>
          </p:cNvPr>
          <p:cNvSpPr txBox="1"/>
          <p:nvPr/>
        </p:nvSpPr>
        <p:spPr>
          <a:xfrm>
            <a:off x="3935358" y="3338293"/>
            <a:ext cx="64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❓ </a:t>
            </a:r>
            <a:r>
              <a:rPr lang="en-CH" sz="2800"/>
              <a:t>History</a:t>
            </a:r>
            <a:endParaRPr lang="en-CH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94C5EC-87E2-0A62-1CAD-2A4723BD616D}"/>
              </a:ext>
            </a:extLst>
          </p:cNvPr>
          <p:cNvSpPr txBox="1"/>
          <p:nvPr/>
        </p:nvSpPr>
        <p:spPr>
          <a:xfrm>
            <a:off x="3935358" y="2664408"/>
            <a:ext cx="64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❓ </a:t>
            </a:r>
            <a:r>
              <a:rPr lang="en-CH" sz="2800"/>
              <a:t>Tokens / NFTs</a:t>
            </a:r>
            <a:endParaRPr lang="en-CH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1A73DF-F880-96C1-E9A7-51A7D85CA9D2}"/>
              </a:ext>
            </a:extLst>
          </p:cNvPr>
          <p:cNvSpPr txBox="1"/>
          <p:nvPr/>
        </p:nvSpPr>
        <p:spPr>
          <a:xfrm>
            <a:off x="3935358" y="1985547"/>
            <a:ext cx="64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❓ </a:t>
            </a:r>
            <a:r>
              <a:rPr lang="en-CH" sz="2800"/>
              <a:t>ETH </a:t>
            </a:r>
            <a:r>
              <a:rPr lang="en-CH" sz="2800" dirty="0"/>
              <a:t>balance</a:t>
            </a:r>
            <a:endParaRPr lang="en-CH" sz="2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2B3121-A42F-4431-02CB-9498EE73A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Wallet (RPC provider)</a:t>
            </a:r>
            <a:endParaRPr lang="en-CH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97E9451-4107-0D6C-4CB6-ACE1CA59933E}"/>
              </a:ext>
            </a:extLst>
          </p:cNvPr>
          <p:cNvSpPr/>
          <p:nvPr/>
        </p:nvSpPr>
        <p:spPr>
          <a:xfrm>
            <a:off x="838200" y="1883415"/>
            <a:ext cx="2347452" cy="78099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0638348-B788-3BBD-EC49-7474B7B0C368}"/>
              </a:ext>
            </a:extLst>
          </p:cNvPr>
          <p:cNvSpPr/>
          <p:nvPr/>
        </p:nvSpPr>
        <p:spPr>
          <a:xfrm>
            <a:off x="838200" y="2655903"/>
            <a:ext cx="2347452" cy="144414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05712CC-18E5-FF2B-BA16-76799A2F88B6}"/>
              </a:ext>
            </a:extLst>
          </p:cNvPr>
          <p:cNvSpPr/>
          <p:nvPr/>
        </p:nvSpPr>
        <p:spPr>
          <a:xfrm>
            <a:off x="838200" y="4100052"/>
            <a:ext cx="2347452" cy="2020529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0BAEEA6-3896-2C17-1054-2A43757E0139}"/>
              </a:ext>
            </a:extLst>
          </p:cNvPr>
          <p:cNvSpPr/>
          <p:nvPr/>
        </p:nvSpPr>
        <p:spPr>
          <a:xfrm>
            <a:off x="955254" y="1985547"/>
            <a:ext cx="2106592" cy="55558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b="1" dirty="0"/>
              <a:t>4.75 ETH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342C9CD-59A6-FD84-93EA-2378017F41E4}"/>
              </a:ext>
            </a:extLst>
          </p:cNvPr>
          <p:cNvSpPr/>
          <p:nvPr/>
        </p:nvSpPr>
        <p:spPr>
          <a:xfrm>
            <a:off x="955254" y="2782708"/>
            <a:ext cx="1018572" cy="55558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0.1</a:t>
            </a:r>
            <a:br>
              <a:rPr lang="en-CH" sz="1400" b="1" dirty="0"/>
            </a:br>
            <a:r>
              <a:rPr lang="en-CH" sz="1400" b="1" dirty="0"/>
              <a:t>BTC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965531-3BE0-4A75-86AB-3F9005F93966}"/>
              </a:ext>
            </a:extLst>
          </p:cNvPr>
          <p:cNvSpPr/>
          <p:nvPr/>
        </p:nvSpPr>
        <p:spPr>
          <a:xfrm>
            <a:off x="955254" y="3417661"/>
            <a:ext cx="1018572" cy="55558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500</a:t>
            </a:r>
            <a:br>
              <a:rPr lang="en-CH" sz="1400" b="1" dirty="0"/>
            </a:br>
            <a:r>
              <a:rPr lang="en-CH" sz="1400" b="1" dirty="0"/>
              <a:t>USDC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A7F748BD-DA5A-0360-175E-15D057E72E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hq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1959284" y="2870686"/>
            <a:ext cx="1186552" cy="1018571"/>
          </a:xfrm>
          <a:ln w="19050">
            <a:solidFill>
              <a:schemeClr val="accent1"/>
            </a:solidFill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53256B7F-DB86-E8EA-D816-991C1564AB27}"/>
              </a:ext>
            </a:extLst>
          </p:cNvPr>
          <p:cNvSpPr/>
          <p:nvPr/>
        </p:nvSpPr>
        <p:spPr>
          <a:xfrm>
            <a:off x="955254" y="4214823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 theprotocolguild.</a:t>
            </a:r>
            <a:r>
              <a:rPr lang="en-CH" sz="1400">
                <a:sym typeface="Wingdings" pitchFamily="2" charset="2"/>
              </a:rPr>
              <a:t>eth 202</a:t>
            </a:r>
            <a:r>
              <a:rPr lang="en-US" sz="1400" dirty="0">
                <a:sym typeface="Wingdings" pitchFamily="2" charset="2"/>
              </a:rPr>
              <a:t>5</a:t>
            </a:r>
            <a:r>
              <a:rPr lang="en-CH" sz="1400">
                <a:sym typeface="Wingdings" pitchFamily="2" charset="2"/>
              </a:rPr>
              <a:t>-</a:t>
            </a:r>
            <a:r>
              <a:rPr lang="en-US" sz="1400" dirty="0">
                <a:sym typeface="Wingdings" pitchFamily="2" charset="2"/>
              </a:rPr>
              <a:t>01</a:t>
            </a:r>
            <a:r>
              <a:rPr lang="en-CH" sz="1400">
                <a:sym typeface="Wingdings" pitchFamily="2" charset="2"/>
              </a:rPr>
              <a:t>-</a:t>
            </a:r>
            <a:r>
              <a:rPr lang="en-US" sz="1400" dirty="0">
                <a:sym typeface="Wingdings" pitchFamily="2" charset="2"/>
              </a:rPr>
              <a:t>30</a:t>
            </a:r>
            <a:r>
              <a:rPr lang="en-CH" sz="1400">
                <a:sym typeface="Wingdings" pitchFamily="2" charset="2"/>
              </a:rPr>
              <a:t>       </a:t>
            </a:r>
            <a:r>
              <a:rPr lang="en-CH" sz="1400" dirty="0">
                <a:sym typeface="Wingdings" pitchFamily="2" charset="2"/>
              </a:rPr>
              <a:t>–50 USDC</a:t>
            </a:r>
            <a:endParaRPr lang="en-CH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38683D6-6690-1AB9-39D1-385673B68E32}"/>
              </a:ext>
            </a:extLst>
          </p:cNvPr>
          <p:cNvSpPr/>
          <p:nvPr/>
        </p:nvSpPr>
        <p:spPr>
          <a:xfrm>
            <a:off x="955254" y="4832215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 vitalik.eth</a:t>
            </a:r>
            <a:br>
              <a:rPr lang="en-CH" sz="1400">
                <a:sym typeface="Wingdings" pitchFamily="2" charset="2"/>
              </a:rPr>
            </a:br>
            <a:r>
              <a:rPr lang="en-CH" sz="1400">
                <a:sym typeface="Wingdings" pitchFamily="2" charset="2"/>
              </a:rPr>
              <a:t>202</a:t>
            </a:r>
            <a:r>
              <a:rPr lang="en-US" sz="1400" dirty="0">
                <a:sym typeface="Wingdings" pitchFamily="2" charset="2"/>
              </a:rPr>
              <a:t>5-01</a:t>
            </a:r>
            <a:r>
              <a:rPr lang="en-CH" sz="1400">
                <a:sym typeface="Wingdings" pitchFamily="2" charset="2"/>
              </a:rPr>
              <a:t>-1</a:t>
            </a:r>
            <a:r>
              <a:rPr lang="en-US" sz="1400" dirty="0">
                <a:sym typeface="Wingdings" pitchFamily="2" charset="2"/>
              </a:rPr>
              <a:t>5</a:t>
            </a:r>
            <a:r>
              <a:rPr lang="en-CH" sz="1400">
                <a:sym typeface="Wingdings" pitchFamily="2" charset="2"/>
              </a:rPr>
              <a:t>                </a:t>
            </a:r>
            <a:r>
              <a:rPr lang="en-CH" sz="1400" dirty="0">
                <a:sym typeface="Wingdings" pitchFamily="2" charset="2"/>
              </a:rPr>
              <a:t>1 ETH</a:t>
            </a:r>
            <a:endParaRPr lang="en-CH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32A8D20-F9E5-8E34-DB2F-11994316000C}"/>
              </a:ext>
            </a:extLst>
          </p:cNvPr>
          <p:cNvSpPr/>
          <p:nvPr/>
        </p:nvSpPr>
        <p:spPr>
          <a:xfrm>
            <a:off x="955254" y="5452604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🎉 Block #123 produced</a:t>
            </a:r>
            <a:br>
              <a:rPr lang="en-CH" sz="1400">
                <a:sym typeface="Wingdings" pitchFamily="2" charset="2"/>
              </a:rPr>
            </a:br>
            <a:r>
              <a:rPr lang="en-CH" sz="1400">
                <a:sym typeface="Wingdings" pitchFamily="2" charset="2"/>
              </a:rPr>
              <a:t>202</a:t>
            </a:r>
            <a:r>
              <a:rPr lang="en-US" sz="1400" dirty="0">
                <a:sym typeface="Wingdings" pitchFamily="2" charset="2"/>
              </a:rPr>
              <a:t>5</a:t>
            </a:r>
            <a:r>
              <a:rPr lang="en-CH" sz="1400">
                <a:sym typeface="Wingdings" pitchFamily="2" charset="2"/>
              </a:rPr>
              <a:t>-</a:t>
            </a:r>
            <a:r>
              <a:rPr lang="en-US" sz="1400" dirty="0">
                <a:sym typeface="Wingdings" pitchFamily="2" charset="2"/>
              </a:rPr>
              <a:t>01</a:t>
            </a:r>
            <a:r>
              <a:rPr lang="en-CH" sz="1400">
                <a:sym typeface="Wingdings" pitchFamily="2" charset="2"/>
              </a:rPr>
              <a:t>-09         </a:t>
            </a:r>
            <a:r>
              <a:rPr lang="en-CH" sz="1400" dirty="0">
                <a:sym typeface="Wingdings" pitchFamily="2" charset="2"/>
              </a:rPr>
              <a:t>0.08 ETH</a:t>
            </a:r>
            <a:endParaRPr lang="en-CH" sz="1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388D3B0-E0B1-7C5A-F86C-E1D38A83E3AD}"/>
              </a:ext>
            </a:extLst>
          </p:cNvPr>
          <p:cNvSpPr/>
          <p:nvPr/>
        </p:nvSpPr>
        <p:spPr>
          <a:xfrm>
            <a:off x="838200" y="1883415"/>
            <a:ext cx="2347452" cy="423716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9303A64-8BF0-4594-D9F9-902F02484070}"/>
              </a:ext>
            </a:extLst>
          </p:cNvPr>
          <p:cNvGrpSpPr/>
          <p:nvPr/>
        </p:nvGrpSpPr>
        <p:grpSpPr>
          <a:xfrm>
            <a:off x="8661015" y="4608096"/>
            <a:ext cx="1387734" cy="1387734"/>
            <a:chOff x="8661015" y="4608096"/>
            <a:chExt cx="1387734" cy="1387734"/>
          </a:xfrm>
        </p:grpSpPr>
        <p:sp>
          <p:nvSpPr>
            <p:cNvPr id="12" name="Bevel 11">
              <a:extLst>
                <a:ext uri="{FF2B5EF4-FFF2-40B4-BE49-F238E27FC236}">
                  <a16:creationId xmlns:a16="http://schemas.microsoft.com/office/drawing/2014/main" id="{F6D5BD31-7790-4226-2829-6CC2C5A0D677}"/>
                </a:ext>
              </a:extLst>
            </p:cNvPr>
            <p:cNvSpPr/>
            <p:nvPr/>
          </p:nvSpPr>
          <p:spPr>
            <a:xfrm rot="2700000">
              <a:off x="8661015" y="4608096"/>
              <a:ext cx="1387734" cy="1387734"/>
            </a:xfrm>
            <a:prstGeom prst="bevel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2B347228-4E1A-57E2-436E-4E61AD93AAB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109951" y="4893542"/>
              <a:ext cx="489862" cy="816842"/>
            </a:xfrm>
            <a:prstGeom prst="rect">
              <a:avLst/>
            </a:prstGeom>
          </p:spPr>
        </p:pic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CC8323D-AD57-0E11-D248-695321DAE856}"/>
              </a:ext>
            </a:extLst>
          </p:cNvPr>
          <p:cNvGrpSpPr/>
          <p:nvPr/>
        </p:nvGrpSpPr>
        <p:grpSpPr>
          <a:xfrm>
            <a:off x="9966066" y="3293097"/>
            <a:ext cx="1387734" cy="1387734"/>
            <a:chOff x="10046755" y="3279379"/>
            <a:chExt cx="1387734" cy="1387734"/>
          </a:xfrm>
        </p:grpSpPr>
        <p:sp>
          <p:nvSpPr>
            <p:cNvPr id="19" name="Bevel 18">
              <a:extLst>
                <a:ext uri="{FF2B5EF4-FFF2-40B4-BE49-F238E27FC236}">
                  <a16:creationId xmlns:a16="http://schemas.microsoft.com/office/drawing/2014/main" id="{F4B02E68-8FB1-E745-ED78-6CE72E86FA66}"/>
                </a:ext>
              </a:extLst>
            </p:cNvPr>
            <p:cNvSpPr/>
            <p:nvPr/>
          </p:nvSpPr>
          <p:spPr>
            <a:xfrm rot="2700000">
              <a:off x="10046755" y="3279379"/>
              <a:ext cx="1387734" cy="1387734"/>
            </a:xfrm>
            <a:prstGeom prst="bevel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190DE87D-6FA8-A6BF-0361-92A102FE1D8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495691" y="3564825"/>
              <a:ext cx="489862" cy="816842"/>
            </a:xfrm>
            <a:prstGeom prst="rect">
              <a:avLst/>
            </a:prstGeom>
          </p:spPr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E2DE2FE-0AA8-3D3C-F821-0C1892E30BD3}"/>
              </a:ext>
            </a:extLst>
          </p:cNvPr>
          <p:cNvGrpSpPr/>
          <p:nvPr/>
        </p:nvGrpSpPr>
        <p:grpSpPr>
          <a:xfrm>
            <a:off x="8661014" y="1978097"/>
            <a:ext cx="1387734" cy="1387734"/>
            <a:chOff x="8661014" y="1978097"/>
            <a:chExt cx="1387734" cy="1387734"/>
          </a:xfrm>
        </p:grpSpPr>
        <p:sp>
          <p:nvSpPr>
            <p:cNvPr id="21" name="Bevel 20">
              <a:extLst>
                <a:ext uri="{FF2B5EF4-FFF2-40B4-BE49-F238E27FC236}">
                  <a16:creationId xmlns:a16="http://schemas.microsoft.com/office/drawing/2014/main" id="{85C48F05-F1B0-6FD5-0A13-819BA8BE4614}"/>
                </a:ext>
              </a:extLst>
            </p:cNvPr>
            <p:cNvSpPr/>
            <p:nvPr/>
          </p:nvSpPr>
          <p:spPr>
            <a:xfrm rot="2700000">
              <a:off x="8661014" y="1978097"/>
              <a:ext cx="1387734" cy="1387734"/>
            </a:xfrm>
            <a:prstGeom prst="bevel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B90B5DCB-2EF3-BEE0-4386-EA6EA057048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109950" y="2263543"/>
              <a:ext cx="489862" cy="816842"/>
            </a:xfrm>
            <a:prstGeom prst="rect">
              <a:avLst/>
            </a:prstGeom>
          </p:spPr>
        </p:pic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AB0BB38-1747-F04E-3D32-82E071EC683F}"/>
              </a:ext>
            </a:extLst>
          </p:cNvPr>
          <p:cNvGrpSpPr/>
          <p:nvPr/>
        </p:nvGrpSpPr>
        <p:grpSpPr>
          <a:xfrm>
            <a:off x="9966066" y="663098"/>
            <a:ext cx="1387734" cy="1387734"/>
            <a:chOff x="10046755" y="3279379"/>
            <a:chExt cx="1387734" cy="1387734"/>
          </a:xfrm>
        </p:grpSpPr>
        <p:sp>
          <p:nvSpPr>
            <p:cNvPr id="34" name="Bevel 33">
              <a:extLst>
                <a:ext uri="{FF2B5EF4-FFF2-40B4-BE49-F238E27FC236}">
                  <a16:creationId xmlns:a16="http://schemas.microsoft.com/office/drawing/2014/main" id="{75A99972-8B5A-2ACB-8EB6-08758E6DFCD7}"/>
                </a:ext>
              </a:extLst>
            </p:cNvPr>
            <p:cNvSpPr/>
            <p:nvPr/>
          </p:nvSpPr>
          <p:spPr>
            <a:xfrm rot="2700000">
              <a:off x="10046755" y="3279379"/>
              <a:ext cx="1387734" cy="1387734"/>
            </a:xfrm>
            <a:prstGeom prst="bevel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39A57D44-28EF-762B-8105-64E280E53D7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495691" y="3564825"/>
              <a:ext cx="489862" cy="816842"/>
            </a:xfrm>
            <a:prstGeom prst="rect">
              <a:avLst/>
            </a:prstGeom>
          </p:spPr>
        </p:pic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1609B5C4-AD34-3B79-05F4-D39E893EC1A8}"/>
              </a:ext>
            </a:extLst>
          </p:cNvPr>
          <p:cNvGrpSpPr/>
          <p:nvPr/>
        </p:nvGrpSpPr>
        <p:grpSpPr>
          <a:xfrm>
            <a:off x="9966066" y="5909456"/>
            <a:ext cx="1387734" cy="1387734"/>
            <a:chOff x="10046755" y="3279379"/>
            <a:chExt cx="1387734" cy="1387734"/>
          </a:xfrm>
        </p:grpSpPr>
        <p:sp>
          <p:nvSpPr>
            <p:cNvPr id="37" name="Bevel 36">
              <a:extLst>
                <a:ext uri="{FF2B5EF4-FFF2-40B4-BE49-F238E27FC236}">
                  <a16:creationId xmlns:a16="http://schemas.microsoft.com/office/drawing/2014/main" id="{68FDE43F-C87A-DE64-A196-6BB23332CBDA}"/>
                </a:ext>
              </a:extLst>
            </p:cNvPr>
            <p:cNvSpPr/>
            <p:nvPr/>
          </p:nvSpPr>
          <p:spPr>
            <a:xfrm rot="2700000">
              <a:off x="10046755" y="3279379"/>
              <a:ext cx="1387734" cy="1387734"/>
            </a:xfrm>
            <a:prstGeom prst="bevel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57B5571A-DF38-8B18-9629-2C5E98CEB88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495691" y="3564825"/>
              <a:ext cx="489862" cy="816842"/>
            </a:xfrm>
            <a:prstGeom prst="rect">
              <a:avLst/>
            </a:prstGeom>
          </p:spPr>
        </p:pic>
      </p:grp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5EC59A5-1AB8-FD06-B070-4020E897DA9A}"/>
              </a:ext>
            </a:extLst>
          </p:cNvPr>
          <p:cNvCxnSpPr>
            <a:endCxn id="19" idx="4"/>
          </p:cNvCxnSpPr>
          <p:nvPr/>
        </p:nvCxnSpPr>
        <p:spPr>
          <a:xfrm>
            <a:off x="9841584" y="3187628"/>
            <a:ext cx="327711" cy="308698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0D1830A-ECD8-0AC8-71F3-60450D31F8BB}"/>
              </a:ext>
            </a:extLst>
          </p:cNvPr>
          <p:cNvCxnSpPr>
            <a:cxnSpLocks/>
            <a:stCxn id="21" idx="6"/>
            <a:endCxn id="34" idx="2"/>
          </p:cNvCxnSpPr>
          <p:nvPr/>
        </p:nvCxnSpPr>
        <p:spPr>
          <a:xfrm flipV="1">
            <a:off x="9845519" y="1847603"/>
            <a:ext cx="323776" cy="333723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74C802F-DD94-4A18-CE0B-A33EC3F88A32}"/>
              </a:ext>
            </a:extLst>
          </p:cNvPr>
          <p:cNvCxnSpPr>
            <a:stCxn id="19" idx="2"/>
            <a:endCxn id="12" idx="6"/>
          </p:cNvCxnSpPr>
          <p:nvPr/>
        </p:nvCxnSpPr>
        <p:spPr>
          <a:xfrm flipH="1">
            <a:off x="9845520" y="4477602"/>
            <a:ext cx="323775" cy="333723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59546A7-EEC0-F76A-A121-C108CB71135F}"/>
              </a:ext>
            </a:extLst>
          </p:cNvPr>
          <p:cNvCxnSpPr>
            <a:cxnSpLocks/>
            <a:stCxn id="34" idx="0"/>
            <a:endCxn id="19" idx="6"/>
          </p:cNvCxnSpPr>
          <p:nvPr/>
        </p:nvCxnSpPr>
        <p:spPr>
          <a:xfrm>
            <a:off x="11150571" y="1847603"/>
            <a:ext cx="0" cy="1648723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5ED36A7D-E9F6-0F94-D48C-D58857B5F56D}"/>
              </a:ext>
            </a:extLst>
          </p:cNvPr>
          <p:cNvCxnSpPr>
            <a:stCxn id="19" idx="0"/>
            <a:endCxn id="37" idx="6"/>
          </p:cNvCxnSpPr>
          <p:nvPr/>
        </p:nvCxnSpPr>
        <p:spPr>
          <a:xfrm>
            <a:off x="11150571" y="4477602"/>
            <a:ext cx="0" cy="1635083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1DC81DC3-9A20-5D71-5A23-8B7D5367692C}"/>
              </a:ext>
            </a:extLst>
          </p:cNvPr>
          <p:cNvCxnSpPr>
            <a:stCxn id="12" idx="0"/>
            <a:endCxn id="37" idx="4"/>
          </p:cNvCxnSpPr>
          <p:nvPr/>
        </p:nvCxnSpPr>
        <p:spPr>
          <a:xfrm>
            <a:off x="9845520" y="5792601"/>
            <a:ext cx="323775" cy="320084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0D730C8-1EA9-FC7C-6208-481ADF1C93D3}"/>
              </a:ext>
            </a:extLst>
          </p:cNvPr>
          <p:cNvCxnSpPr>
            <a:cxnSpLocks/>
          </p:cNvCxnSpPr>
          <p:nvPr/>
        </p:nvCxnSpPr>
        <p:spPr>
          <a:xfrm>
            <a:off x="3185652" y="4969691"/>
            <a:ext cx="3441391" cy="0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BCB82209-B446-9135-497D-4BE7F89AAF2C}"/>
              </a:ext>
            </a:extLst>
          </p:cNvPr>
          <p:cNvSpPr txBox="1"/>
          <p:nvPr/>
        </p:nvSpPr>
        <p:spPr>
          <a:xfrm>
            <a:off x="3013479" y="4505752"/>
            <a:ext cx="4227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sz="2400" dirty="0"/>
              <a:t>eth_getBalance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3E886E6-4722-9709-7035-EFE4E22439C7}"/>
              </a:ext>
            </a:extLst>
          </p:cNvPr>
          <p:cNvCxnSpPr>
            <a:cxnSpLocks/>
          </p:cNvCxnSpPr>
          <p:nvPr/>
        </p:nvCxnSpPr>
        <p:spPr>
          <a:xfrm>
            <a:off x="3185652" y="5700293"/>
            <a:ext cx="3441391" cy="0"/>
          </a:xfrm>
          <a:prstGeom prst="straightConnector1">
            <a:avLst/>
          </a:prstGeom>
          <a:ln w="38100"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CE5B0DB5-DBC7-D1E7-995D-AA7C01EE655F}"/>
              </a:ext>
            </a:extLst>
          </p:cNvPr>
          <p:cNvSpPr/>
          <p:nvPr/>
        </p:nvSpPr>
        <p:spPr>
          <a:xfrm>
            <a:off x="4655154" y="5228344"/>
            <a:ext cx="943897" cy="943897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4.75 ETH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46FB280-D775-2228-CDA3-7DE8C8613AAD}"/>
              </a:ext>
            </a:extLst>
          </p:cNvPr>
          <p:cNvCxnSpPr>
            <a:cxnSpLocks/>
          </p:cNvCxnSpPr>
          <p:nvPr/>
        </p:nvCxnSpPr>
        <p:spPr>
          <a:xfrm>
            <a:off x="7659821" y="5301963"/>
            <a:ext cx="713783" cy="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loud 7">
            <a:extLst>
              <a:ext uri="{FF2B5EF4-FFF2-40B4-BE49-F238E27FC236}">
                <a16:creationId xmlns:a16="http://schemas.microsoft.com/office/drawing/2014/main" id="{A4C91079-FB32-E38F-5853-B8A2A2AC0E18}"/>
              </a:ext>
            </a:extLst>
          </p:cNvPr>
          <p:cNvSpPr/>
          <p:nvPr/>
        </p:nvSpPr>
        <p:spPr>
          <a:xfrm>
            <a:off x="6413462" y="4395385"/>
            <a:ext cx="1518631" cy="1776836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 dirty="0"/>
              <a:t>Web3 API</a:t>
            </a:r>
          </a:p>
          <a:p>
            <a:pPr algn="ctr"/>
            <a:r>
              <a:rPr lang="en-US" sz="2200" dirty="0"/>
              <a:t>provider</a:t>
            </a:r>
            <a:endParaRPr lang="en-CH" sz="2200" dirty="0"/>
          </a:p>
        </p:txBody>
      </p:sp>
    </p:spTree>
    <p:extLst>
      <p:ext uri="{BB962C8B-B14F-4D97-AF65-F5344CB8AC3E}">
        <p14:creationId xmlns:p14="http://schemas.microsoft.com/office/powerpoint/2010/main" val="32203730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83F47A-9AF4-4B6A-B4B3-14D67D9CC8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4F1FB637-B2BF-D9D4-4523-6655B11D1DFE}"/>
              </a:ext>
            </a:extLst>
          </p:cNvPr>
          <p:cNvGrpSpPr/>
          <p:nvPr/>
        </p:nvGrpSpPr>
        <p:grpSpPr>
          <a:xfrm>
            <a:off x="7659821" y="663098"/>
            <a:ext cx="3693979" cy="6634092"/>
            <a:chOff x="7659821" y="663098"/>
            <a:chExt cx="3693979" cy="6634092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7ECABD51-234F-99B6-80E0-901C5D675F9A}"/>
                </a:ext>
              </a:extLst>
            </p:cNvPr>
            <p:cNvGrpSpPr/>
            <p:nvPr/>
          </p:nvGrpSpPr>
          <p:grpSpPr>
            <a:xfrm>
              <a:off x="8661015" y="4608096"/>
              <a:ext cx="1387734" cy="1387734"/>
              <a:chOff x="8661015" y="4608096"/>
              <a:chExt cx="1387734" cy="1387734"/>
            </a:xfrm>
          </p:grpSpPr>
          <p:sp>
            <p:nvSpPr>
              <p:cNvPr id="12" name="Bevel 11">
                <a:extLst>
                  <a:ext uri="{FF2B5EF4-FFF2-40B4-BE49-F238E27FC236}">
                    <a16:creationId xmlns:a16="http://schemas.microsoft.com/office/drawing/2014/main" id="{CCA89994-5E8E-E6A6-7B2C-89F2745F19ED}"/>
                  </a:ext>
                </a:extLst>
              </p:cNvPr>
              <p:cNvSpPr/>
              <p:nvPr/>
            </p:nvSpPr>
            <p:spPr>
              <a:xfrm rot="2700000">
                <a:off x="8661015" y="4608096"/>
                <a:ext cx="1387734" cy="1387734"/>
              </a:xfrm>
              <a:prstGeom prst="bevel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55AD6314-A5CB-EE4C-3EE2-A7EDFA2C22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9109951" y="4893542"/>
                <a:ext cx="489862" cy="816842"/>
              </a:xfrm>
              <a:prstGeom prst="rect">
                <a:avLst/>
              </a:prstGeom>
            </p:spPr>
          </p:pic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B171E82D-CD49-517F-43CC-DC84C5E6D470}"/>
                </a:ext>
              </a:extLst>
            </p:cNvPr>
            <p:cNvGrpSpPr/>
            <p:nvPr/>
          </p:nvGrpSpPr>
          <p:grpSpPr>
            <a:xfrm>
              <a:off x="9966066" y="3293097"/>
              <a:ext cx="1387734" cy="1387734"/>
              <a:chOff x="10046755" y="3279379"/>
              <a:chExt cx="1387734" cy="1387734"/>
            </a:xfrm>
          </p:grpSpPr>
          <p:sp>
            <p:nvSpPr>
              <p:cNvPr id="19" name="Bevel 18">
                <a:extLst>
                  <a:ext uri="{FF2B5EF4-FFF2-40B4-BE49-F238E27FC236}">
                    <a16:creationId xmlns:a16="http://schemas.microsoft.com/office/drawing/2014/main" id="{FD2FC55F-2813-6E29-5075-1D2300CEDFB6}"/>
                  </a:ext>
                </a:extLst>
              </p:cNvPr>
              <p:cNvSpPr/>
              <p:nvPr/>
            </p:nvSpPr>
            <p:spPr>
              <a:xfrm rot="2700000">
                <a:off x="10046755" y="3279379"/>
                <a:ext cx="1387734" cy="1387734"/>
              </a:xfrm>
              <a:prstGeom prst="bevel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pic>
            <p:nvPicPr>
              <p:cNvPr id="20" name="Picture 19">
                <a:extLst>
                  <a:ext uri="{FF2B5EF4-FFF2-40B4-BE49-F238E27FC236}">
                    <a16:creationId xmlns:a16="http://schemas.microsoft.com/office/drawing/2014/main" id="{F9494FF8-47C9-CF86-15BE-04FCCCBA07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0495691" y="3564825"/>
                <a:ext cx="489862" cy="816842"/>
              </a:xfrm>
              <a:prstGeom prst="rect">
                <a:avLst/>
              </a:prstGeom>
            </p:spPr>
          </p:pic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05E83FFB-7EDD-DBEA-A03D-673CD829B00A}"/>
                </a:ext>
              </a:extLst>
            </p:cNvPr>
            <p:cNvGrpSpPr/>
            <p:nvPr/>
          </p:nvGrpSpPr>
          <p:grpSpPr>
            <a:xfrm>
              <a:off x="8661014" y="1978097"/>
              <a:ext cx="1387734" cy="1387734"/>
              <a:chOff x="8661014" y="1978097"/>
              <a:chExt cx="1387734" cy="1387734"/>
            </a:xfrm>
          </p:grpSpPr>
          <p:sp>
            <p:nvSpPr>
              <p:cNvPr id="21" name="Bevel 20">
                <a:extLst>
                  <a:ext uri="{FF2B5EF4-FFF2-40B4-BE49-F238E27FC236}">
                    <a16:creationId xmlns:a16="http://schemas.microsoft.com/office/drawing/2014/main" id="{E1107999-899D-26D1-47FE-494C7317FF30}"/>
                  </a:ext>
                </a:extLst>
              </p:cNvPr>
              <p:cNvSpPr/>
              <p:nvPr/>
            </p:nvSpPr>
            <p:spPr>
              <a:xfrm rot="2700000">
                <a:off x="8661014" y="1978097"/>
                <a:ext cx="1387734" cy="1387734"/>
              </a:xfrm>
              <a:prstGeom prst="bevel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id="{4DF789A8-4B56-589F-D992-9FB8095B34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9109950" y="2263543"/>
                <a:ext cx="489862" cy="816842"/>
              </a:xfrm>
              <a:prstGeom prst="rect">
                <a:avLst/>
              </a:prstGeom>
            </p:spPr>
          </p:pic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5B9E6DF7-7919-C392-F736-BB3C28F3BC66}"/>
                </a:ext>
              </a:extLst>
            </p:cNvPr>
            <p:cNvGrpSpPr/>
            <p:nvPr/>
          </p:nvGrpSpPr>
          <p:grpSpPr>
            <a:xfrm>
              <a:off x="9966066" y="663098"/>
              <a:ext cx="1387734" cy="1387734"/>
              <a:chOff x="10046755" y="3279379"/>
              <a:chExt cx="1387734" cy="1387734"/>
            </a:xfrm>
          </p:grpSpPr>
          <p:sp>
            <p:nvSpPr>
              <p:cNvPr id="34" name="Bevel 33">
                <a:extLst>
                  <a:ext uri="{FF2B5EF4-FFF2-40B4-BE49-F238E27FC236}">
                    <a16:creationId xmlns:a16="http://schemas.microsoft.com/office/drawing/2014/main" id="{9BA36994-3449-EBD0-833E-D01569BD8410}"/>
                  </a:ext>
                </a:extLst>
              </p:cNvPr>
              <p:cNvSpPr/>
              <p:nvPr/>
            </p:nvSpPr>
            <p:spPr>
              <a:xfrm rot="2700000">
                <a:off x="10046755" y="3279379"/>
                <a:ext cx="1387734" cy="1387734"/>
              </a:xfrm>
              <a:prstGeom prst="bevel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pic>
            <p:nvPicPr>
              <p:cNvPr id="35" name="Picture 34">
                <a:extLst>
                  <a:ext uri="{FF2B5EF4-FFF2-40B4-BE49-F238E27FC236}">
                    <a16:creationId xmlns:a16="http://schemas.microsoft.com/office/drawing/2014/main" id="{4D4B1052-4788-4607-FB1E-6B721AEF52E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0495691" y="3564825"/>
                <a:ext cx="489862" cy="816842"/>
              </a:xfrm>
              <a:prstGeom prst="rect">
                <a:avLst/>
              </a:prstGeom>
            </p:spPr>
          </p:pic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70AE5575-5AAA-2A52-7FCC-15FAA872E5BF}"/>
                </a:ext>
              </a:extLst>
            </p:cNvPr>
            <p:cNvGrpSpPr/>
            <p:nvPr/>
          </p:nvGrpSpPr>
          <p:grpSpPr>
            <a:xfrm>
              <a:off x="9966066" y="5909456"/>
              <a:ext cx="1387734" cy="1387734"/>
              <a:chOff x="10046755" y="3279379"/>
              <a:chExt cx="1387734" cy="1387734"/>
            </a:xfrm>
          </p:grpSpPr>
          <p:sp>
            <p:nvSpPr>
              <p:cNvPr id="37" name="Bevel 36">
                <a:extLst>
                  <a:ext uri="{FF2B5EF4-FFF2-40B4-BE49-F238E27FC236}">
                    <a16:creationId xmlns:a16="http://schemas.microsoft.com/office/drawing/2014/main" id="{8B6B4389-DF1A-F0B7-A165-9F68FA2D705A}"/>
                  </a:ext>
                </a:extLst>
              </p:cNvPr>
              <p:cNvSpPr/>
              <p:nvPr/>
            </p:nvSpPr>
            <p:spPr>
              <a:xfrm rot="2700000">
                <a:off x="10046755" y="3279379"/>
                <a:ext cx="1387734" cy="1387734"/>
              </a:xfrm>
              <a:prstGeom prst="bevel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pic>
            <p:nvPicPr>
              <p:cNvPr id="38" name="Picture 37">
                <a:extLst>
                  <a:ext uri="{FF2B5EF4-FFF2-40B4-BE49-F238E27FC236}">
                    <a16:creationId xmlns:a16="http://schemas.microsoft.com/office/drawing/2014/main" id="{0EC51221-CFE4-BFF1-B094-143BC28127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0495691" y="3564825"/>
                <a:ext cx="489862" cy="816842"/>
              </a:xfrm>
              <a:prstGeom prst="rect">
                <a:avLst/>
              </a:prstGeom>
            </p:spPr>
          </p:pic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75E9CF4-E140-D499-B178-016313A8FE93}"/>
                </a:ext>
              </a:extLst>
            </p:cNvPr>
            <p:cNvCxnSpPr>
              <a:endCxn id="19" idx="4"/>
            </p:cNvCxnSpPr>
            <p:nvPr/>
          </p:nvCxnSpPr>
          <p:spPr>
            <a:xfrm>
              <a:off x="9841584" y="3187628"/>
              <a:ext cx="327711" cy="308698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744B9DCE-6FA2-F49A-646A-7773935B3E81}"/>
                </a:ext>
              </a:extLst>
            </p:cNvPr>
            <p:cNvCxnSpPr>
              <a:cxnSpLocks/>
              <a:stCxn id="21" idx="6"/>
              <a:endCxn id="34" idx="2"/>
            </p:cNvCxnSpPr>
            <p:nvPr/>
          </p:nvCxnSpPr>
          <p:spPr>
            <a:xfrm flipV="1">
              <a:off x="9845519" y="1847603"/>
              <a:ext cx="323776" cy="333723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964C9C1-E29C-2E2F-2581-034B5997B1A9}"/>
                </a:ext>
              </a:extLst>
            </p:cNvPr>
            <p:cNvCxnSpPr>
              <a:stCxn id="19" idx="2"/>
              <a:endCxn id="12" idx="6"/>
            </p:cNvCxnSpPr>
            <p:nvPr/>
          </p:nvCxnSpPr>
          <p:spPr>
            <a:xfrm flipH="1">
              <a:off x="9845520" y="4477602"/>
              <a:ext cx="323775" cy="333723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3E7F7CEF-E135-216A-BA63-A8491FCBF234}"/>
                </a:ext>
              </a:extLst>
            </p:cNvPr>
            <p:cNvCxnSpPr>
              <a:cxnSpLocks/>
              <a:stCxn id="34" idx="0"/>
              <a:endCxn id="19" idx="6"/>
            </p:cNvCxnSpPr>
            <p:nvPr/>
          </p:nvCxnSpPr>
          <p:spPr>
            <a:xfrm>
              <a:off x="11150571" y="1847603"/>
              <a:ext cx="0" cy="1648723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B42C3D66-5A7D-13A6-6AEC-C4233F13D3A3}"/>
                </a:ext>
              </a:extLst>
            </p:cNvPr>
            <p:cNvCxnSpPr>
              <a:stCxn id="19" idx="0"/>
              <a:endCxn id="37" idx="6"/>
            </p:cNvCxnSpPr>
            <p:nvPr/>
          </p:nvCxnSpPr>
          <p:spPr>
            <a:xfrm>
              <a:off x="11150571" y="4477602"/>
              <a:ext cx="0" cy="1635083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AFAF5B55-E379-347C-2F09-B29F4BF80343}"/>
                </a:ext>
              </a:extLst>
            </p:cNvPr>
            <p:cNvCxnSpPr>
              <a:stCxn id="12" idx="0"/>
              <a:endCxn id="37" idx="4"/>
            </p:cNvCxnSpPr>
            <p:nvPr/>
          </p:nvCxnSpPr>
          <p:spPr>
            <a:xfrm>
              <a:off x="9845520" y="5792601"/>
              <a:ext cx="323775" cy="320084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A016AE27-1940-4AEA-2CCE-7FBC7665DBE1}"/>
                </a:ext>
              </a:extLst>
            </p:cNvPr>
            <p:cNvCxnSpPr>
              <a:cxnSpLocks/>
            </p:cNvCxnSpPr>
            <p:nvPr/>
          </p:nvCxnSpPr>
          <p:spPr>
            <a:xfrm>
              <a:off x="7659821" y="5301963"/>
              <a:ext cx="713783" cy="0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F2E21D01-874E-53F8-D3F4-5D6FABA7DCC2}"/>
              </a:ext>
            </a:extLst>
          </p:cNvPr>
          <p:cNvSpPr/>
          <p:nvPr/>
        </p:nvSpPr>
        <p:spPr>
          <a:xfrm>
            <a:off x="7579151" y="235670"/>
            <a:ext cx="4251488" cy="7513163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06E3C5E-6423-1DBC-9C7A-C50CC7A9D9E8}"/>
              </a:ext>
            </a:extLst>
          </p:cNvPr>
          <p:cNvSpPr txBox="1"/>
          <p:nvPr/>
        </p:nvSpPr>
        <p:spPr>
          <a:xfrm>
            <a:off x="6544988" y="4201224"/>
            <a:ext cx="13126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8000" dirty="0"/>
              <a:t>😇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535980-F0AE-D8DF-3615-359B01D2F652}"/>
              </a:ext>
            </a:extLst>
          </p:cNvPr>
          <p:cNvSpPr txBox="1"/>
          <p:nvPr/>
        </p:nvSpPr>
        <p:spPr>
          <a:xfrm>
            <a:off x="3935358" y="3338293"/>
            <a:ext cx="64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❓ </a:t>
            </a:r>
            <a:r>
              <a:rPr lang="en-CH" sz="2800"/>
              <a:t>History</a:t>
            </a:r>
            <a:endParaRPr lang="en-CH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DFA240-2E5E-ECBF-1055-F89983562E00}"/>
              </a:ext>
            </a:extLst>
          </p:cNvPr>
          <p:cNvSpPr txBox="1"/>
          <p:nvPr/>
        </p:nvSpPr>
        <p:spPr>
          <a:xfrm>
            <a:off x="3935358" y="2664408"/>
            <a:ext cx="64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❓ </a:t>
            </a:r>
            <a:r>
              <a:rPr lang="en-CH" sz="2800"/>
              <a:t>Tokens / NFTs</a:t>
            </a:r>
            <a:endParaRPr lang="en-CH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8FC5A8-BCCD-0FC8-61F3-47DC723987D5}"/>
              </a:ext>
            </a:extLst>
          </p:cNvPr>
          <p:cNvSpPr txBox="1"/>
          <p:nvPr/>
        </p:nvSpPr>
        <p:spPr>
          <a:xfrm>
            <a:off x="3935358" y="1985547"/>
            <a:ext cx="64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❓ </a:t>
            </a:r>
            <a:r>
              <a:rPr lang="en-CH" sz="2800"/>
              <a:t>ETH </a:t>
            </a:r>
            <a:r>
              <a:rPr lang="en-CH" sz="2800" dirty="0"/>
              <a:t>balance</a:t>
            </a:r>
            <a:endParaRPr lang="en-CH" sz="2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D3D276-5D23-28E0-523B-5A9E20809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Decentralization?</a:t>
            </a:r>
            <a:endParaRPr lang="en-CH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5639A1B-A824-5711-F2C6-71CC9D902F1B}"/>
              </a:ext>
            </a:extLst>
          </p:cNvPr>
          <p:cNvSpPr/>
          <p:nvPr/>
        </p:nvSpPr>
        <p:spPr>
          <a:xfrm>
            <a:off x="838200" y="1883415"/>
            <a:ext cx="2347452" cy="78099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2AA2ED9-22D8-A7DF-4444-977F2923F6FE}"/>
              </a:ext>
            </a:extLst>
          </p:cNvPr>
          <p:cNvSpPr/>
          <p:nvPr/>
        </p:nvSpPr>
        <p:spPr>
          <a:xfrm>
            <a:off x="838200" y="2655903"/>
            <a:ext cx="2347452" cy="144414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AB6D8D3-F499-BD0E-9573-2192CC2B039E}"/>
              </a:ext>
            </a:extLst>
          </p:cNvPr>
          <p:cNvSpPr/>
          <p:nvPr/>
        </p:nvSpPr>
        <p:spPr>
          <a:xfrm>
            <a:off x="838200" y="4100052"/>
            <a:ext cx="2347452" cy="2020529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A356C6D-E10E-BD34-95D6-C7913F9C7C77}"/>
              </a:ext>
            </a:extLst>
          </p:cNvPr>
          <p:cNvSpPr/>
          <p:nvPr/>
        </p:nvSpPr>
        <p:spPr>
          <a:xfrm>
            <a:off x="955254" y="1985547"/>
            <a:ext cx="2106592" cy="55558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b="1" dirty="0"/>
              <a:t>4.75 ETH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EEFABF-DC97-E246-2C50-454F2127BCBC}"/>
              </a:ext>
            </a:extLst>
          </p:cNvPr>
          <p:cNvSpPr/>
          <p:nvPr/>
        </p:nvSpPr>
        <p:spPr>
          <a:xfrm>
            <a:off x="955254" y="2782708"/>
            <a:ext cx="1018572" cy="55558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0.1</a:t>
            </a:r>
            <a:br>
              <a:rPr lang="en-CH" sz="1400" b="1" dirty="0"/>
            </a:br>
            <a:r>
              <a:rPr lang="en-CH" sz="1400" b="1" dirty="0"/>
              <a:t>BTC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455117B-6E3A-EAD6-E46E-DD86F14E7C1B}"/>
              </a:ext>
            </a:extLst>
          </p:cNvPr>
          <p:cNvSpPr/>
          <p:nvPr/>
        </p:nvSpPr>
        <p:spPr>
          <a:xfrm>
            <a:off x="955254" y="3417661"/>
            <a:ext cx="1018572" cy="55558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500</a:t>
            </a:r>
            <a:br>
              <a:rPr lang="en-CH" sz="1400" b="1" dirty="0"/>
            </a:br>
            <a:r>
              <a:rPr lang="en-CH" sz="1400" b="1" dirty="0"/>
              <a:t>USDC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DFDC6820-6F67-A92F-58D4-B85351ABDB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 cstate="hq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1959284" y="2870686"/>
            <a:ext cx="1186552" cy="1018571"/>
          </a:xfrm>
          <a:ln w="19050">
            <a:solidFill>
              <a:schemeClr val="accent1"/>
            </a:solidFill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F446167B-D97C-BFAF-6053-271251520F34}"/>
              </a:ext>
            </a:extLst>
          </p:cNvPr>
          <p:cNvSpPr/>
          <p:nvPr/>
        </p:nvSpPr>
        <p:spPr>
          <a:xfrm>
            <a:off x="955254" y="4214823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 theprotocolguild.</a:t>
            </a:r>
            <a:r>
              <a:rPr lang="en-CH" sz="1400">
                <a:sym typeface="Wingdings" pitchFamily="2" charset="2"/>
              </a:rPr>
              <a:t>eth 202</a:t>
            </a:r>
            <a:r>
              <a:rPr lang="en-US" sz="1400" dirty="0">
                <a:sym typeface="Wingdings" pitchFamily="2" charset="2"/>
              </a:rPr>
              <a:t>5</a:t>
            </a:r>
            <a:r>
              <a:rPr lang="en-CH" sz="1400">
                <a:sym typeface="Wingdings" pitchFamily="2" charset="2"/>
              </a:rPr>
              <a:t>-</a:t>
            </a:r>
            <a:r>
              <a:rPr lang="en-US" sz="1400" dirty="0">
                <a:sym typeface="Wingdings" pitchFamily="2" charset="2"/>
              </a:rPr>
              <a:t>01</a:t>
            </a:r>
            <a:r>
              <a:rPr lang="en-CH" sz="1400">
                <a:sym typeface="Wingdings" pitchFamily="2" charset="2"/>
              </a:rPr>
              <a:t>-</a:t>
            </a:r>
            <a:r>
              <a:rPr lang="en-US" sz="1400" dirty="0">
                <a:sym typeface="Wingdings" pitchFamily="2" charset="2"/>
              </a:rPr>
              <a:t>30</a:t>
            </a:r>
            <a:r>
              <a:rPr lang="en-CH" sz="1400">
                <a:sym typeface="Wingdings" pitchFamily="2" charset="2"/>
              </a:rPr>
              <a:t>       </a:t>
            </a:r>
            <a:r>
              <a:rPr lang="en-CH" sz="1400" dirty="0">
                <a:sym typeface="Wingdings" pitchFamily="2" charset="2"/>
              </a:rPr>
              <a:t>–50 USDC</a:t>
            </a:r>
            <a:endParaRPr lang="en-CH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2E5601C-6BBD-4445-DACD-4B7FE3190830}"/>
              </a:ext>
            </a:extLst>
          </p:cNvPr>
          <p:cNvSpPr/>
          <p:nvPr/>
        </p:nvSpPr>
        <p:spPr>
          <a:xfrm>
            <a:off x="955254" y="4832215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 vitalik.eth</a:t>
            </a:r>
            <a:br>
              <a:rPr lang="en-CH" sz="1400">
                <a:sym typeface="Wingdings" pitchFamily="2" charset="2"/>
              </a:rPr>
            </a:br>
            <a:r>
              <a:rPr lang="en-CH" sz="1400">
                <a:sym typeface="Wingdings" pitchFamily="2" charset="2"/>
              </a:rPr>
              <a:t>202</a:t>
            </a:r>
            <a:r>
              <a:rPr lang="en-US" sz="1400" dirty="0">
                <a:sym typeface="Wingdings" pitchFamily="2" charset="2"/>
              </a:rPr>
              <a:t>5-01</a:t>
            </a:r>
            <a:r>
              <a:rPr lang="en-CH" sz="1400">
                <a:sym typeface="Wingdings" pitchFamily="2" charset="2"/>
              </a:rPr>
              <a:t>-1</a:t>
            </a:r>
            <a:r>
              <a:rPr lang="en-US" sz="1400" dirty="0">
                <a:sym typeface="Wingdings" pitchFamily="2" charset="2"/>
              </a:rPr>
              <a:t>5</a:t>
            </a:r>
            <a:r>
              <a:rPr lang="en-CH" sz="1400">
                <a:sym typeface="Wingdings" pitchFamily="2" charset="2"/>
              </a:rPr>
              <a:t>                </a:t>
            </a:r>
            <a:r>
              <a:rPr lang="en-CH" sz="1400" dirty="0">
                <a:sym typeface="Wingdings" pitchFamily="2" charset="2"/>
              </a:rPr>
              <a:t>1 ETH</a:t>
            </a:r>
            <a:endParaRPr lang="en-CH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167D3D-2A76-4E33-26E3-D827C811D6B6}"/>
              </a:ext>
            </a:extLst>
          </p:cNvPr>
          <p:cNvSpPr/>
          <p:nvPr/>
        </p:nvSpPr>
        <p:spPr>
          <a:xfrm>
            <a:off x="955254" y="5452604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🎉 Block #123 produced</a:t>
            </a:r>
            <a:br>
              <a:rPr lang="en-CH" sz="1400">
                <a:sym typeface="Wingdings" pitchFamily="2" charset="2"/>
              </a:rPr>
            </a:br>
            <a:r>
              <a:rPr lang="en-CH" sz="1400">
                <a:sym typeface="Wingdings" pitchFamily="2" charset="2"/>
              </a:rPr>
              <a:t>202</a:t>
            </a:r>
            <a:r>
              <a:rPr lang="en-US" sz="1400" dirty="0">
                <a:sym typeface="Wingdings" pitchFamily="2" charset="2"/>
              </a:rPr>
              <a:t>5</a:t>
            </a:r>
            <a:r>
              <a:rPr lang="en-CH" sz="1400">
                <a:sym typeface="Wingdings" pitchFamily="2" charset="2"/>
              </a:rPr>
              <a:t>-</a:t>
            </a:r>
            <a:r>
              <a:rPr lang="en-US" sz="1400" dirty="0">
                <a:sym typeface="Wingdings" pitchFamily="2" charset="2"/>
              </a:rPr>
              <a:t>01</a:t>
            </a:r>
            <a:r>
              <a:rPr lang="en-CH" sz="1400">
                <a:sym typeface="Wingdings" pitchFamily="2" charset="2"/>
              </a:rPr>
              <a:t>-09         </a:t>
            </a:r>
            <a:r>
              <a:rPr lang="en-CH" sz="1400" dirty="0">
                <a:sym typeface="Wingdings" pitchFamily="2" charset="2"/>
              </a:rPr>
              <a:t>0.08 ETH</a:t>
            </a:r>
            <a:endParaRPr lang="en-CH" sz="1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5407D09-E7B0-F32A-ACF8-2846FB2523DE}"/>
              </a:ext>
            </a:extLst>
          </p:cNvPr>
          <p:cNvSpPr/>
          <p:nvPr/>
        </p:nvSpPr>
        <p:spPr>
          <a:xfrm>
            <a:off x="838200" y="1883415"/>
            <a:ext cx="2347452" cy="423716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03D8C92-7C82-FCE4-4380-91767D47FC07}"/>
              </a:ext>
            </a:extLst>
          </p:cNvPr>
          <p:cNvCxnSpPr>
            <a:cxnSpLocks/>
          </p:cNvCxnSpPr>
          <p:nvPr/>
        </p:nvCxnSpPr>
        <p:spPr>
          <a:xfrm>
            <a:off x="3185652" y="4969691"/>
            <a:ext cx="3441391" cy="0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66EFEF63-E9E4-A098-4DB7-ED3760953443}"/>
              </a:ext>
            </a:extLst>
          </p:cNvPr>
          <p:cNvSpPr txBox="1"/>
          <p:nvPr/>
        </p:nvSpPr>
        <p:spPr>
          <a:xfrm>
            <a:off x="3013479" y="4505752"/>
            <a:ext cx="4227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sz="2400" dirty="0"/>
              <a:t>eth_getBalance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2C7C976-7D50-2467-C1FC-9AA206C7DA97}"/>
              </a:ext>
            </a:extLst>
          </p:cNvPr>
          <p:cNvCxnSpPr>
            <a:cxnSpLocks/>
          </p:cNvCxnSpPr>
          <p:nvPr/>
        </p:nvCxnSpPr>
        <p:spPr>
          <a:xfrm>
            <a:off x="3185652" y="5700293"/>
            <a:ext cx="3441391" cy="0"/>
          </a:xfrm>
          <a:prstGeom prst="straightConnector1">
            <a:avLst/>
          </a:prstGeom>
          <a:ln w="38100"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2AE2861F-97FF-4209-957E-4603A123B423}"/>
              </a:ext>
            </a:extLst>
          </p:cNvPr>
          <p:cNvSpPr/>
          <p:nvPr/>
        </p:nvSpPr>
        <p:spPr>
          <a:xfrm>
            <a:off x="4655154" y="5228344"/>
            <a:ext cx="943897" cy="943897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4.75 ETH</a:t>
            </a:r>
          </a:p>
        </p:txBody>
      </p:sp>
      <p:sp>
        <p:nvSpPr>
          <p:cNvPr id="8" name="Cloud 7">
            <a:extLst>
              <a:ext uri="{FF2B5EF4-FFF2-40B4-BE49-F238E27FC236}">
                <a16:creationId xmlns:a16="http://schemas.microsoft.com/office/drawing/2014/main" id="{38666587-861D-E0EF-804C-787FB8E7D14B}"/>
              </a:ext>
            </a:extLst>
          </p:cNvPr>
          <p:cNvSpPr/>
          <p:nvPr/>
        </p:nvSpPr>
        <p:spPr>
          <a:xfrm>
            <a:off x="6413462" y="4395385"/>
            <a:ext cx="1518631" cy="1776836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 dirty="0"/>
              <a:t>Web3 API</a:t>
            </a:r>
          </a:p>
          <a:p>
            <a:pPr algn="ctr"/>
            <a:r>
              <a:rPr lang="en-US" sz="2200" dirty="0"/>
              <a:t>provider</a:t>
            </a:r>
            <a:endParaRPr lang="en-CH" sz="2200" dirty="0"/>
          </a:p>
        </p:txBody>
      </p:sp>
    </p:spTree>
    <p:extLst>
      <p:ext uri="{BB962C8B-B14F-4D97-AF65-F5344CB8AC3E}">
        <p14:creationId xmlns:p14="http://schemas.microsoft.com/office/powerpoint/2010/main" val="9680398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A4E36F-0846-BE19-6D8D-FF9B14E6EB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D8F988F7-19E3-9A52-70CA-17DA313EBFB8}"/>
              </a:ext>
            </a:extLst>
          </p:cNvPr>
          <p:cNvGrpSpPr/>
          <p:nvPr/>
        </p:nvGrpSpPr>
        <p:grpSpPr>
          <a:xfrm>
            <a:off x="7659821" y="663098"/>
            <a:ext cx="3693979" cy="6634092"/>
            <a:chOff x="7659821" y="663098"/>
            <a:chExt cx="3693979" cy="6634092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A87EEB66-7212-978A-FD74-2A89401D1B32}"/>
                </a:ext>
              </a:extLst>
            </p:cNvPr>
            <p:cNvGrpSpPr/>
            <p:nvPr/>
          </p:nvGrpSpPr>
          <p:grpSpPr>
            <a:xfrm>
              <a:off x="8661015" y="4608096"/>
              <a:ext cx="1387734" cy="1387734"/>
              <a:chOff x="8661015" y="4608096"/>
              <a:chExt cx="1387734" cy="1387734"/>
            </a:xfrm>
          </p:grpSpPr>
          <p:sp>
            <p:nvSpPr>
              <p:cNvPr id="12" name="Bevel 11">
                <a:extLst>
                  <a:ext uri="{FF2B5EF4-FFF2-40B4-BE49-F238E27FC236}">
                    <a16:creationId xmlns:a16="http://schemas.microsoft.com/office/drawing/2014/main" id="{8DD4065D-BB1A-E3CB-37B3-E286A9EF85D4}"/>
                  </a:ext>
                </a:extLst>
              </p:cNvPr>
              <p:cNvSpPr/>
              <p:nvPr/>
            </p:nvSpPr>
            <p:spPr>
              <a:xfrm rot="2700000">
                <a:off x="8661015" y="4608096"/>
                <a:ext cx="1387734" cy="1387734"/>
              </a:xfrm>
              <a:prstGeom prst="bevel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C287AA86-84FA-13A5-F8BA-D166A190B0D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9109951" y="4893542"/>
                <a:ext cx="489862" cy="816842"/>
              </a:xfrm>
              <a:prstGeom prst="rect">
                <a:avLst/>
              </a:prstGeom>
            </p:spPr>
          </p:pic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7F8D4322-1239-479C-95C5-511D6A4AF082}"/>
                </a:ext>
              </a:extLst>
            </p:cNvPr>
            <p:cNvGrpSpPr/>
            <p:nvPr/>
          </p:nvGrpSpPr>
          <p:grpSpPr>
            <a:xfrm>
              <a:off x="9966066" y="3293097"/>
              <a:ext cx="1387734" cy="1387734"/>
              <a:chOff x="10046755" y="3279379"/>
              <a:chExt cx="1387734" cy="1387734"/>
            </a:xfrm>
          </p:grpSpPr>
          <p:sp>
            <p:nvSpPr>
              <p:cNvPr id="19" name="Bevel 18">
                <a:extLst>
                  <a:ext uri="{FF2B5EF4-FFF2-40B4-BE49-F238E27FC236}">
                    <a16:creationId xmlns:a16="http://schemas.microsoft.com/office/drawing/2014/main" id="{26132B92-394E-34B6-50DD-D7D09DCC089B}"/>
                  </a:ext>
                </a:extLst>
              </p:cNvPr>
              <p:cNvSpPr/>
              <p:nvPr/>
            </p:nvSpPr>
            <p:spPr>
              <a:xfrm rot="2700000">
                <a:off x="10046755" y="3279379"/>
                <a:ext cx="1387734" cy="1387734"/>
              </a:xfrm>
              <a:prstGeom prst="bevel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pic>
            <p:nvPicPr>
              <p:cNvPr id="20" name="Picture 19">
                <a:extLst>
                  <a:ext uri="{FF2B5EF4-FFF2-40B4-BE49-F238E27FC236}">
                    <a16:creationId xmlns:a16="http://schemas.microsoft.com/office/drawing/2014/main" id="{B5815805-CAE1-1874-92C8-C221685FF6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0495691" y="3564825"/>
                <a:ext cx="489862" cy="816842"/>
              </a:xfrm>
              <a:prstGeom prst="rect">
                <a:avLst/>
              </a:prstGeom>
            </p:spPr>
          </p:pic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10697DF6-0653-CD4C-9C90-E6E55291342B}"/>
                </a:ext>
              </a:extLst>
            </p:cNvPr>
            <p:cNvGrpSpPr/>
            <p:nvPr/>
          </p:nvGrpSpPr>
          <p:grpSpPr>
            <a:xfrm>
              <a:off x="8661014" y="1978097"/>
              <a:ext cx="1387734" cy="1387734"/>
              <a:chOff x="8661014" y="1978097"/>
              <a:chExt cx="1387734" cy="1387734"/>
            </a:xfrm>
          </p:grpSpPr>
          <p:sp>
            <p:nvSpPr>
              <p:cNvPr id="21" name="Bevel 20">
                <a:extLst>
                  <a:ext uri="{FF2B5EF4-FFF2-40B4-BE49-F238E27FC236}">
                    <a16:creationId xmlns:a16="http://schemas.microsoft.com/office/drawing/2014/main" id="{8C23A164-0FBE-F105-A9B0-05ED197F8BE1}"/>
                  </a:ext>
                </a:extLst>
              </p:cNvPr>
              <p:cNvSpPr/>
              <p:nvPr/>
            </p:nvSpPr>
            <p:spPr>
              <a:xfrm rot="2700000">
                <a:off x="8661014" y="1978097"/>
                <a:ext cx="1387734" cy="1387734"/>
              </a:xfrm>
              <a:prstGeom prst="bevel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id="{F4026B38-8AA7-0227-D6E1-E41F8E15CD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9109950" y="2263543"/>
                <a:ext cx="489862" cy="816842"/>
              </a:xfrm>
              <a:prstGeom prst="rect">
                <a:avLst/>
              </a:prstGeom>
            </p:spPr>
          </p:pic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57B49D31-3FBE-38A8-E246-9153CADA5E65}"/>
                </a:ext>
              </a:extLst>
            </p:cNvPr>
            <p:cNvGrpSpPr/>
            <p:nvPr/>
          </p:nvGrpSpPr>
          <p:grpSpPr>
            <a:xfrm>
              <a:off x="9966066" y="663098"/>
              <a:ext cx="1387734" cy="1387734"/>
              <a:chOff x="10046755" y="3279379"/>
              <a:chExt cx="1387734" cy="1387734"/>
            </a:xfrm>
          </p:grpSpPr>
          <p:sp>
            <p:nvSpPr>
              <p:cNvPr id="34" name="Bevel 33">
                <a:extLst>
                  <a:ext uri="{FF2B5EF4-FFF2-40B4-BE49-F238E27FC236}">
                    <a16:creationId xmlns:a16="http://schemas.microsoft.com/office/drawing/2014/main" id="{3A725A8E-D161-0120-2222-9D8758A16E19}"/>
                  </a:ext>
                </a:extLst>
              </p:cNvPr>
              <p:cNvSpPr/>
              <p:nvPr/>
            </p:nvSpPr>
            <p:spPr>
              <a:xfrm rot="2700000">
                <a:off x="10046755" y="3279379"/>
                <a:ext cx="1387734" cy="1387734"/>
              </a:xfrm>
              <a:prstGeom prst="bevel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pic>
            <p:nvPicPr>
              <p:cNvPr id="35" name="Picture 34">
                <a:extLst>
                  <a:ext uri="{FF2B5EF4-FFF2-40B4-BE49-F238E27FC236}">
                    <a16:creationId xmlns:a16="http://schemas.microsoft.com/office/drawing/2014/main" id="{268F4E4D-144A-E438-F0D7-AA1D7493C18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0495691" y="3564825"/>
                <a:ext cx="489862" cy="816842"/>
              </a:xfrm>
              <a:prstGeom prst="rect">
                <a:avLst/>
              </a:prstGeom>
            </p:spPr>
          </p:pic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3D9D4B6C-49D8-DDDB-E683-CD0F0746B9A1}"/>
                </a:ext>
              </a:extLst>
            </p:cNvPr>
            <p:cNvGrpSpPr/>
            <p:nvPr/>
          </p:nvGrpSpPr>
          <p:grpSpPr>
            <a:xfrm>
              <a:off x="9966066" y="5909456"/>
              <a:ext cx="1387734" cy="1387734"/>
              <a:chOff x="10046755" y="3279379"/>
              <a:chExt cx="1387734" cy="1387734"/>
            </a:xfrm>
          </p:grpSpPr>
          <p:sp>
            <p:nvSpPr>
              <p:cNvPr id="37" name="Bevel 36">
                <a:extLst>
                  <a:ext uri="{FF2B5EF4-FFF2-40B4-BE49-F238E27FC236}">
                    <a16:creationId xmlns:a16="http://schemas.microsoft.com/office/drawing/2014/main" id="{590F1494-87DC-3323-38D6-4ED57F1CB228}"/>
                  </a:ext>
                </a:extLst>
              </p:cNvPr>
              <p:cNvSpPr/>
              <p:nvPr/>
            </p:nvSpPr>
            <p:spPr>
              <a:xfrm rot="2700000">
                <a:off x="10046755" y="3279379"/>
                <a:ext cx="1387734" cy="1387734"/>
              </a:xfrm>
              <a:prstGeom prst="bevel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pic>
            <p:nvPicPr>
              <p:cNvPr id="38" name="Picture 37">
                <a:extLst>
                  <a:ext uri="{FF2B5EF4-FFF2-40B4-BE49-F238E27FC236}">
                    <a16:creationId xmlns:a16="http://schemas.microsoft.com/office/drawing/2014/main" id="{42D591C3-CE21-F911-79F0-0113137BFC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0495691" y="3564825"/>
                <a:ext cx="489862" cy="816842"/>
              </a:xfrm>
              <a:prstGeom prst="rect">
                <a:avLst/>
              </a:prstGeom>
            </p:spPr>
          </p:pic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3F04D79-1BD3-4813-48AC-1F85737DABF8}"/>
                </a:ext>
              </a:extLst>
            </p:cNvPr>
            <p:cNvCxnSpPr>
              <a:endCxn id="19" idx="4"/>
            </p:cNvCxnSpPr>
            <p:nvPr/>
          </p:nvCxnSpPr>
          <p:spPr>
            <a:xfrm>
              <a:off x="9841584" y="3187628"/>
              <a:ext cx="327711" cy="308698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C092D3DC-FBA4-7969-B9D1-41A696D32940}"/>
                </a:ext>
              </a:extLst>
            </p:cNvPr>
            <p:cNvCxnSpPr>
              <a:cxnSpLocks/>
              <a:stCxn id="21" idx="6"/>
              <a:endCxn id="34" idx="2"/>
            </p:cNvCxnSpPr>
            <p:nvPr/>
          </p:nvCxnSpPr>
          <p:spPr>
            <a:xfrm flipV="1">
              <a:off x="9845519" y="1847603"/>
              <a:ext cx="323776" cy="333723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C2AA7D0-9BAA-DB8E-6A83-0FB929DD23DC}"/>
                </a:ext>
              </a:extLst>
            </p:cNvPr>
            <p:cNvCxnSpPr>
              <a:stCxn id="19" idx="2"/>
              <a:endCxn id="12" idx="6"/>
            </p:cNvCxnSpPr>
            <p:nvPr/>
          </p:nvCxnSpPr>
          <p:spPr>
            <a:xfrm flipH="1">
              <a:off x="9845520" y="4477602"/>
              <a:ext cx="323775" cy="333723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5681B0B6-C3F8-63D9-AEB6-57E65D8FCA45}"/>
                </a:ext>
              </a:extLst>
            </p:cNvPr>
            <p:cNvCxnSpPr>
              <a:cxnSpLocks/>
              <a:stCxn id="34" idx="0"/>
              <a:endCxn id="19" idx="6"/>
            </p:cNvCxnSpPr>
            <p:nvPr/>
          </p:nvCxnSpPr>
          <p:spPr>
            <a:xfrm>
              <a:off x="11150571" y="1847603"/>
              <a:ext cx="0" cy="1648723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5E06C3B3-34D8-17B9-BC14-556ACFA2BB4B}"/>
                </a:ext>
              </a:extLst>
            </p:cNvPr>
            <p:cNvCxnSpPr>
              <a:stCxn id="19" idx="0"/>
              <a:endCxn id="37" idx="6"/>
            </p:cNvCxnSpPr>
            <p:nvPr/>
          </p:nvCxnSpPr>
          <p:spPr>
            <a:xfrm>
              <a:off x="11150571" y="4477602"/>
              <a:ext cx="0" cy="1635083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10BFC856-CCCF-D94F-9E9B-81422AB5CF56}"/>
                </a:ext>
              </a:extLst>
            </p:cNvPr>
            <p:cNvCxnSpPr>
              <a:stCxn id="12" idx="0"/>
              <a:endCxn id="37" idx="4"/>
            </p:cNvCxnSpPr>
            <p:nvPr/>
          </p:nvCxnSpPr>
          <p:spPr>
            <a:xfrm>
              <a:off x="9845520" y="5792601"/>
              <a:ext cx="323775" cy="320084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F213C86-CB70-5A96-ACEB-818173775A58}"/>
                </a:ext>
              </a:extLst>
            </p:cNvPr>
            <p:cNvCxnSpPr>
              <a:cxnSpLocks/>
            </p:cNvCxnSpPr>
            <p:nvPr/>
          </p:nvCxnSpPr>
          <p:spPr>
            <a:xfrm>
              <a:off x="7659821" y="5301963"/>
              <a:ext cx="713783" cy="0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67A6BD00-4123-1E71-F0D8-996EEA87B299}"/>
              </a:ext>
            </a:extLst>
          </p:cNvPr>
          <p:cNvSpPr/>
          <p:nvPr/>
        </p:nvSpPr>
        <p:spPr>
          <a:xfrm>
            <a:off x="7579151" y="235670"/>
            <a:ext cx="4251488" cy="7513163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AAD1D39-2749-5B39-E412-BB28E4AF4CCA}"/>
              </a:ext>
            </a:extLst>
          </p:cNvPr>
          <p:cNvSpPr txBox="1"/>
          <p:nvPr/>
        </p:nvSpPr>
        <p:spPr>
          <a:xfrm>
            <a:off x="6544988" y="4201224"/>
            <a:ext cx="13126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8000" dirty="0"/>
              <a:t>😇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EDEDAA-0CF1-2754-711F-5C62683C292E}"/>
              </a:ext>
            </a:extLst>
          </p:cNvPr>
          <p:cNvSpPr txBox="1"/>
          <p:nvPr/>
        </p:nvSpPr>
        <p:spPr>
          <a:xfrm>
            <a:off x="3935358" y="3338293"/>
            <a:ext cx="64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❓ </a:t>
            </a:r>
            <a:r>
              <a:rPr lang="en-CH" sz="2800"/>
              <a:t>History</a:t>
            </a:r>
            <a:endParaRPr lang="en-CH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7F4C71-A44D-4CC2-1A03-26EDE6E92E8B}"/>
              </a:ext>
            </a:extLst>
          </p:cNvPr>
          <p:cNvSpPr txBox="1"/>
          <p:nvPr/>
        </p:nvSpPr>
        <p:spPr>
          <a:xfrm>
            <a:off x="3935358" y="2664408"/>
            <a:ext cx="64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❓ </a:t>
            </a:r>
            <a:r>
              <a:rPr lang="en-CH" sz="2800"/>
              <a:t>Tokens / NFTs</a:t>
            </a:r>
            <a:endParaRPr lang="en-CH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D4472C9-8C15-2728-46D4-2B54719EC2B5}"/>
              </a:ext>
            </a:extLst>
          </p:cNvPr>
          <p:cNvSpPr txBox="1"/>
          <p:nvPr/>
        </p:nvSpPr>
        <p:spPr>
          <a:xfrm>
            <a:off x="3935358" y="1985547"/>
            <a:ext cx="64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❓ </a:t>
            </a:r>
            <a:r>
              <a:rPr lang="en-CH" sz="2800"/>
              <a:t>ETH </a:t>
            </a:r>
            <a:r>
              <a:rPr lang="en-CH" sz="2800" dirty="0"/>
              <a:t>balance</a:t>
            </a:r>
            <a:endParaRPr lang="en-CH" sz="2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0D55D0-5B13-1304-4B7B-BD306FF8A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Decentralization?</a:t>
            </a:r>
            <a:endParaRPr lang="en-CH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74B3CC7-DE84-517D-6D73-774B20C3D800}"/>
              </a:ext>
            </a:extLst>
          </p:cNvPr>
          <p:cNvSpPr/>
          <p:nvPr/>
        </p:nvSpPr>
        <p:spPr>
          <a:xfrm>
            <a:off x="838200" y="1883415"/>
            <a:ext cx="2347452" cy="78099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9ECCAC6-B80A-1A2B-FCB4-2DA159E1F1F6}"/>
              </a:ext>
            </a:extLst>
          </p:cNvPr>
          <p:cNvSpPr/>
          <p:nvPr/>
        </p:nvSpPr>
        <p:spPr>
          <a:xfrm>
            <a:off x="838200" y="2655903"/>
            <a:ext cx="2347452" cy="144414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A74F076-99F9-A1AC-C81A-D23C2AB008F8}"/>
              </a:ext>
            </a:extLst>
          </p:cNvPr>
          <p:cNvSpPr/>
          <p:nvPr/>
        </p:nvSpPr>
        <p:spPr>
          <a:xfrm>
            <a:off x="838200" y="4100052"/>
            <a:ext cx="2347452" cy="2020529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4B3E37-2D1C-C61F-26EF-A2897D523284}"/>
              </a:ext>
            </a:extLst>
          </p:cNvPr>
          <p:cNvSpPr/>
          <p:nvPr/>
        </p:nvSpPr>
        <p:spPr>
          <a:xfrm>
            <a:off x="955254" y="1985547"/>
            <a:ext cx="2106592" cy="55558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b="1" dirty="0"/>
              <a:t>4.75 ETH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F8BE7E-C9BC-FFC7-F23B-3AC77FEFB931}"/>
              </a:ext>
            </a:extLst>
          </p:cNvPr>
          <p:cNvSpPr/>
          <p:nvPr/>
        </p:nvSpPr>
        <p:spPr>
          <a:xfrm>
            <a:off x="955254" y="2782708"/>
            <a:ext cx="1018572" cy="55558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0.1</a:t>
            </a:r>
            <a:br>
              <a:rPr lang="en-CH" sz="1400" b="1" dirty="0"/>
            </a:br>
            <a:r>
              <a:rPr lang="en-CH" sz="1400" b="1" dirty="0"/>
              <a:t>BTC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1403913-3AA9-DA21-0FD6-3CBD629F2359}"/>
              </a:ext>
            </a:extLst>
          </p:cNvPr>
          <p:cNvSpPr/>
          <p:nvPr/>
        </p:nvSpPr>
        <p:spPr>
          <a:xfrm>
            <a:off x="955254" y="3417661"/>
            <a:ext cx="1018572" cy="55558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500</a:t>
            </a:r>
            <a:br>
              <a:rPr lang="en-CH" sz="1400" b="1" dirty="0"/>
            </a:br>
            <a:r>
              <a:rPr lang="en-CH" sz="1400" b="1" dirty="0"/>
              <a:t>USDC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0C0DCCF5-EBA6-F8A4-3707-EFAA573624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 cstate="hq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1959284" y="2870686"/>
            <a:ext cx="1186552" cy="1018571"/>
          </a:xfrm>
          <a:ln w="19050">
            <a:solidFill>
              <a:schemeClr val="accent1"/>
            </a:solidFill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9BCFF5DA-CF71-93B6-34BE-B3D2F0484136}"/>
              </a:ext>
            </a:extLst>
          </p:cNvPr>
          <p:cNvSpPr/>
          <p:nvPr/>
        </p:nvSpPr>
        <p:spPr>
          <a:xfrm>
            <a:off x="955254" y="4214823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 theprotocolguild.</a:t>
            </a:r>
            <a:r>
              <a:rPr lang="en-CH" sz="1400">
                <a:sym typeface="Wingdings" pitchFamily="2" charset="2"/>
              </a:rPr>
              <a:t>eth 202</a:t>
            </a:r>
            <a:r>
              <a:rPr lang="en-US" sz="1400" dirty="0">
                <a:sym typeface="Wingdings" pitchFamily="2" charset="2"/>
              </a:rPr>
              <a:t>5</a:t>
            </a:r>
            <a:r>
              <a:rPr lang="en-CH" sz="1400">
                <a:sym typeface="Wingdings" pitchFamily="2" charset="2"/>
              </a:rPr>
              <a:t>-</a:t>
            </a:r>
            <a:r>
              <a:rPr lang="en-US" sz="1400" dirty="0">
                <a:sym typeface="Wingdings" pitchFamily="2" charset="2"/>
              </a:rPr>
              <a:t>01</a:t>
            </a:r>
            <a:r>
              <a:rPr lang="en-CH" sz="1400">
                <a:sym typeface="Wingdings" pitchFamily="2" charset="2"/>
              </a:rPr>
              <a:t>-</a:t>
            </a:r>
            <a:r>
              <a:rPr lang="en-US" sz="1400" dirty="0">
                <a:sym typeface="Wingdings" pitchFamily="2" charset="2"/>
              </a:rPr>
              <a:t>30</a:t>
            </a:r>
            <a:r>
              <a:rPr lang="en-CH" sz="1400">
                <a:sym typeface="Wingdings" pitchFamily="2" charset="2"/>
              </a:rPr>
              <a:t>       </a:t>
            </a:r>
            <a:r>
              <a:rPr lang="en-CH" sz="1400" dirty="0">
                <a:sym typeface="Wingdings" pitchFamily="2" charset="2"/>
              </a:rPr>
              <a:t>–50 USDC</a:t>
            </a:r>
            <a:endParaRPr lang="en-CH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11B5ADE-83F0-99D6-7B5D-0B1317D3837E}"/>
              </a:ext>
            </a:extLst>
          </p:cNvPr>
          <p:cNvSpPr/>
          <p:nvPr/>
        </p:nvSpPr>
        <p:spPr>
          <a:xfrm>
            <a:off x="955254" y="4832215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 vitalik.eth</a:t>
            </a:r>
            <a:br>
              <a:rPr lang="en-CH" sz="1400">
                <a:sym typeface="Wingdings" pitchFamily="2" charset="2"/>
              </a:rPr>
            </a:br>
            <a:r>
              <a:rPr lang="en-CH" sz="1400">
                <a:sym typeface="Wingdings" pitchFamily="2" charset="2"/>
              </a:rPr>
              <a:t>202</a:t>
            </a:r>
            <a:r>
              <a:rPr lang="en-US" sz="1400" dirty="0">
                <a:sym typeface="Wingdings" pitchFamily="2" charset="2"/>
              </a:rPr>
              <a:t>5-01</a:t>
            </a:r>
            <a:r>
              <a:rPr lang="en-CH" sz="1400">
                <a:sym typeface="Wingdings" pitchFamily="2" charset="2"/>
              </a:rPr>
              <a:t>-1</a:t>
            </a:r>
            <a:r>
              <a:rPr lang="en-US" sz="1400" dirty="0">
                <a:sym typeface="Wingdings" pitchFamily="2" charset="2"/>
              </a:rPr>
              <a:t>5</a:t>
            </a:r>
            <a:r>
              <a:rPr lang="en-CH" sz="1400">
                <a:sym typeface="Wingdings" pitchFamily="2" charset="2"/>
              </a:rPr>
              <a:t>                </a:t>
            </a:r>
            <a:r>
              <a:rPr lang="en-CH" sz="1400" dirty="0">
                <a:sym typeface="Wingdings" pitchFamily="2" charset="2"/>
              </a:rPr>
              <a:t>1 ETH</a:t>
            </a:r>
            <a:endParaRPr lang="en-CH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C8773CE-4BB9-9631-4BD8-99E90DA7A618}"/>
              </a:ext>
            </a:extLst>
          </p:cNvPr>
          <p:cNvSpPr/>
          <p:nvPr/>
        </p:nvSpPr>
        <p:spPr>
          <a:xfrm>
            <a:off x="955254" y="5452604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🎉 Block #123 produced</a:t>
            </a:r>
            <a:br>
              <a:rPr lang="en-CH" sz="1400">
                <a:sym typeface="Wingdings" pitchFamily="2" charset="2"/>
              </a:rPr>
            </a:br>
            <a:r>
              <a:rPr lang="en-CH" sz="1400">
                <a:sym typeface="Wingdings" pitchFamily="2" charset="2"/>
              </a:rPr>
              <a:t>202</a:t>
            </a:r>
            <a:r>
              <a:rPr lang="en-US" sz="1400" dirty="0">
                <a:sym typeface="Wingdings" pitchFamily="2" charset="2"/>
              </a:rPr>
              <a:t>5</a:t>
            </a:r>
            <a:r>
              <a:rPr lang="en-CH" sz="1400">
                <a:sym typeface="Wingdings" pitchFamily="2" charset="2"/>
              </a:rPr>
              <a:t>-</a:t>
            </a:r>
            <a:r>
              <a:rPr lang="en-US" sz="1400" dirty="0">
                <a:sym typeface="Wingdings" pitchFamily="2" charset="2"/>
              </a:rPr>
              <a:t>01</a:t>
            </a:r>
            <a:r>
              <a:rPr lang="en-CH" sz="1400">
                <a:sym typeface="Wingdings" pitchFamily="2" charset="2"/>
              </a:rPr>
              <a:t>-09         </a:t>
            </a:r>
            <a:r>
              <a:rPr lang="en-CH" sz="1400" dirty="0">
                <a:sym typeface="Wingdings" pitchFamily="2" charset="2"/>
              </a:rPr>
              <a:t>0.08 ETH</a:t>
            </a:r>
            <a:endParaRPr lang="en-CH" sz="1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B97F4D5-46C2-0CA3-D22C-33D2C9468ADD}"/>
              </a:ext>
            </a:extLst>
          </p:cNvPr>
          <p:cNvSpPr/>
          <p:nvPr/>
        </p:nvSpPr>
        <p:spPr>
          <a:xfrm>
            <a:off x="838200" y="1883415"/>
            <a:ext cx="2347452" cy="423716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F6A9FC49-CEEF-6218-DA64-D73CC7D12837}"/>
              </a:ext>
            </a:extLst>
          </p:cNvPr>
          <p:cNvCxnSpPr>
            <a:cxnSpLocks/>
          </p:cNvCxnSpPr>
          <p:nvPr/>
        </p:nvCxnSpPr>
        <p:spPr>
          <a:xfrm>
            <a:off x="3185652" y="4969691"/>
            <a:ext cx="3441391" cy="0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8F34C83A-CC2C-2627-081F-2C5FABBAFA50}"/>
              </a:ext>
            </a:extLst>
          </p:cNvPr>
          <p:cNvSpPr txBox="1"/>
          <p:nvPr/>
        </p:nvSpPr>
        <p:spPr>
          <a:xfrm>
            <a:off x="3013479" y="4505752"/>
            <a:ext cx="4227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sz="2400" dirty="0"/>
              <a:t>eth_getBalance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7EEDAA62-E1D5-EA95-536E-0A94CB688BFD}"/>
              </a:ext>
            </a:extLst>
          </p:cNvPr>
          <p:cNvCxnSpPr>
            <a:cxnSpLocks/>
          </p:cNvCxnSpPr>
          <p:nvPr/>
        </p:nvCxnSpPr>
        <p:spPr>
          <a:xfrm>
            <a:off x="3185652" y="5700293"/>
            <a:ext cx="3441391" cy="0"/>
          </a:xfrm>
          <a:prstGeom prst="straightConnector1">
            <a:avLst/>
          </a:prstGeom>
          <a:ln w="38100"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646FA8F2-F3B8-D98A-0D66-3164C23700C1}"/>
              </a:ext>
            </a:extLst>
          </p:cNvPr>
          <p:cNvSpPr/>
          <p:nvPr/>
        </p:nvSpPr>
        <p:spPr>
          <a:xfrm>
            <a:off x="4655154" y="5228344"/>
            <a:ext cx="943897" cy="943897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4.75 ETH</a:t>
            </a:r>
          </a:p>
        </p:txBody>
      </p:sp>
      <p:sp>
        <p:nvSpPr>
          <p:cNvPr id="8" name="Cloud 7">
            <a:extLst>
              <a:ext uri="{FF2B5EF4-FFF2-40B4-BE49-F238E27FC236}">
                <a16:creationId xmlns:a16="http://schemas.microsoft.com/office/drawing/2014/main" id="{3F414CAB-0667-728D-77A7-A4B6F87DAF55}"/>
              </a:ext>
            </a:extLst>
          </p:cNvPr>
          <p:cNvSpPr/>
          <p:nvPr/>
        </p:nvSpPr>
        <p:spPr>
          <a:xfrm>
            <a:off x="6413462" y="4395385"/>
            <a:ext cx="1518631" cy="1776836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 dirty="0"/>
              <a:t>Web3 API</a:t>
            </a:r>
          </a:p>
          <a:p>
            <a:pPr algn="ctr"/>
            <a:r>
              <a:rPr lang="en-US" sz="2200" dirty="0"/>
              <a:t>provider</a:t>
            </a:r>
            <a:endParaRPr lang="en-CH" sz="2200" dirty="0"/>
          </a:p>
        </p:txBody>
      </p: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75295F71-CC32-D765-7B25-205C4380AA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352517"/>
              </p:ext>
            </p:extLst>
          </p:nvPr>
        </p:nvGraphicFramePr>
        <p:xfrm>
          <a:off x="8391926" y="4731491"/>
          <a:ext cx="2775158" cy="11125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315067">
                  <a:extLst>
                    <a:ext uri="{9D8B030D-6E8A-4147-A177-3AD203B41FA5}">
                      <a16:colId xmlns:a16="http://schemas.microsoft.com/office/drawing/2014/main" val="131553996"/>
                    </a:ext>
                  </a:extLst>
                </a:gridCol>
                <a:gridCol w="1460091">
                  <a:extLst>
                    <a:ext uri="{9D8B030D-6E8A-4147-A177-3AD203B41FA5}">
                      <a16:colId xmlns:a16="http://schemas.microsoft.com/office/drawing/2014/main" val="21932081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H" dirty="0"/>
                        <a:t>IP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Wallet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5455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H" dirty="0"/>
                        <a:t>123.xyz.0.0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0x131..aF8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24052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H" dirty="0"/>
                        <a:t>123.xyz.0.0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0x42a..E02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2606125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E24C6840-7FF5-76D9-7D08-BC8F84EC7E06}"/>
              </a:ext>
            </a:extLst>
          </p:cNvPr>
          <p:cNvSpPr txBox="1"/>
          <p:nvPr/>
        </p:nvSpPr>
        <p:spPr>
          <a:xfrm>
            <a:off x="10659789" y="4122568"/>
            <a:ext cx="1312606" cy="1323439"/>
          </a:xfrm>
          <a:prstGeom prst="rect">
            <a:avLst/>
          </a:prstGeom>
          <a:noFill/>
          <a:scene3d>
            <a:camera prst="orthographicFront">
              <a:rot lat="0" lon="1080000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CH" sz="8000" dirty="0"/>
              <a:t>🕵️‍♀️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C74B78E-1028-B3DA-89B1-C459FADA2286}"/>
              </a:ext>
            </a:extLst>
          </p:cNvPr>
          <p:cNvSpPr/>
          <p:nvPr/>
        </p:nvSpPr>
        <p:spPr>
          <a:xfrm>
            <a:off x="8425407" y="5121340"/>
            <a:ext cx="1315066" cy="7226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F0DE7A0-CD60-9564-7B74-AB026B27B937}"/>
              </a:ext>
            </a:extLst>
          </p:cNvPr>
          <p:cNvSpPr txBox="1"/>
          <p:nvPr/>
        </p:nvSpPr>
        <p:spPr>
          <a:xfrm>
            <a:off x="8373604" y="3963485"/>
            <a:ext cx="64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⚡️ Privacy</a:t>
            </a:r>
            <a:endParaRPr lang="en-CH" sz="28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3A1392C-4F0C-68B0-9B15-C3A14D3B6947}"/>
              </a:ext>
            </a:extLst>
          </p:cNvPr>
          <p:cNvSpPr txBox="1"/>
          <p:nvPr/>
        </p:nvSpPr>
        <p:spPr>
          <a:xfrm>
            <a:off x="8373604" y="2644066"/>
            <a:ext cx="64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⚡️ Security</a:t>
            </a:r>
            <a:endParaRPr lang="en-CH" sz="28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55B9488-CB2C-1AD7-B448-4697D0CEEC73}"/>
              </a:ext>
            </a:extLst>
          </p:cNvPr>
          <p:cNvSpPr txBox="1"/>
          <p:nvPr/>
        </p:nvSpPr>
        <p:spPr>
          <a:xfrm>
            <a:off x="8373604" y="1984357"/>
            <a:ext cx="64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⚡️ Downtimes</a:t>
            </a:r>
            <a:endParaRPr lang="en-CH" sz="28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CE5E8C7-F011-365F-DA18-E0DE313336D5}"/>
              </a:ext>
            </a:extLst>
          </p:cNvPr>
          <p:cNvSpPr txBox="1"/>
          <p:nvPr/>
        </p:nvSpPr>
        <p:spPr>
          <a:xfrm>
            <a:off x="8373604" y="3303775"/>
            <a:ext cx="64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⚡️ Censorship</a:t>
            </a:r>
            <a:endParaRPr lang="en-CH" sz="2800" dirty="0"/>
          </a:p>
        </p:txBody>
      </p:sp>
    </p:spTree>
    <p:extLst>
      <p:ext uri="{BB962C8B-B14F-4D97-AF65-F5344CB8AC3E}">
        <p14:creationId xmlns:p14="http://schemas.microsoft.com/office/powerpoint/2010/main" val="3274031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4DAAAC-CB94-8225-D5C1-06F1C780CD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2EAAE2D2-5D21-63CD-0D71-7B6211310515}"/>
              </a:ext>
            </a:extLst>
          </p:cNvPr>
          <p:cNvGrpSpPr/>
          <p:nvPr/>
        </p:nvGrpSpPr>
        <p:grpSpPr>
          <a:xfrm>
            <a:off x="7659821" y="663098"/>
            <a:ext cx="3693979" cy="6634092"/>
            <a:chOff x="7659821" y="663098"/>
            <a:chExt cx="3693979" cy="6634092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6E165323-4604-2A36-DC8E-18B46163B739}"/>
                </a:ext>
              </a:extLst>
            </p:cNvPr>
            <p:cNvGrpSpPr/>
            <p:nvPr/>
          </p:nvGrpSpPr>
          <p:grpSpPr>
            <a:xfrm>
              <a:off x="8661015" y="4608096"/>
              <a:ext cx="1387734" cy="1387734"/>
              <a:chOff x="8661015" y="4608096"/>
              <a:chExt cx="1387734" cy="1387734"/>
            </a:xfrm>
          </p:grpSpPr>
          <p:sp>
            <p:nvSpPr>
              <p:cNvPr id="12" name="Bevel 11">
                <a:extLst>
                  <a:ext uri="{FF2B5EF4-FFF2-40B4-BE49-F238E27FC236}">
                    <a16:creationId xmlns:a16="http://schemas.microsoft.com/office/drawing/2014/main" id="{47D0B709-AB1D-56F8-476B-DB47755E73F9}"/>
                  </a:ext>
                </a:extLst>
              </p:cNvPr>
              <p:cNvSpPr/>
              <p:nvPr/>
            </p:nvSpPr>
            <p:spPr>
              <a:xfrm rot="2700000">
                <a:off x="8661015" y="4608096"/>
                <a:ext cx="1387734" cy="1387734"/>
              </a:xfrm>
              <a:prstGeom prst="bevel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26C8B076-B9D9-419C-162C-40E40BE8F4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9109951" y="4893542"/>
                <a:ext cx="489862" cy="816842"/>
              </a:xfrm>
              <a:prstGeom prst="rect">
                <a:avLst/>
              </a:prstGeom>
            </p:spPr>
          </p:pic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A9F5F5CA-01D5-C17A-FBC4-6AEC7FBA0EBD}"/>
                </a:ext>
              </a:extLst>
            </p:cNvPr>
            <p:cNvGrpSpPr/>
            <p:nvPr/>
          </p:nvGrpSpPr>
          <p:grpSpPr>
            <a:xfrm>
              <a:off x="9966066" y="3293097"/>
              <a:ext cx="1387734" cy="1387734"/>
              <a:chOff x="10046755" y="3279379"/>
              <a:chExt cx="1387734" cy="1387734"/>
            </a:xfrm>
          </p:grpSpPr>
          <p:sp>
            <p:nvSpPr>
              <p:cNvPr id="19" name="Bevel 18">
                <a:extLst>
                  <a:ext uri="{FF2B5EF4-FFF2-40B4-BE49-F238E27FC236}">
                    <a16:creationId xmlns:a16="http://schemas.microsoft.com/office/drawing/2014/main" id="{160F963F-80AD-01B6-D76F-987B3A73B914}"/>
                  </a:ext>
                </a:extLst>
              </p:cNvPr>
              <p:cNvSpPr/>
              <p:nvPr/>
            </p:nvSpPr>
            <p:spPr>
              <a:xfrm rot="2700000">
                <a:off x="10046755" y="3279379"/>
                <a:ext cx="1387734" cy="1387734"/>
              </a:xfrm>
              <a:prstGeom prst="bevel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pic>
            <p:nvPicPr>
              <p:cNvPr id="20" name="Picture 19">
                <a:extLst>
                  <a:ext uri="{FF2B5EF4-FFF2-40B4-BE49-F238E27FC236}">
                    <a16:creationId xmlns:a16="http://schemas.microsoft.com/office/drawing/2014/main" id="{889F5517-F368-F3A7-8D17-430E5465F0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0495691" y="3564825"/>
                <a:ext cx="489862" cy="816842"/>
              </a:xfrm>
              <a:prstGeom prst="rect">
                <a:avLst/>
              </a:prstGeom>
            </p:spPr>
          </p:pic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68EBBF9E-D50F-51B0-6F70-ECB784A412FB}"/>
                </a:ext>
              </a:extLst>
            </p:cNvPr>
            <p:cNvGrpSpPr/>
            <p:nvPr/>
          </p:nvGrpSpPr>
          <p:grpSpPr>
            <a:xfrm>
              <a:off x="8661014" y="1978097"/>
              <a:ext cx="1387734" cy="1387734"/>
              <a:chOff x="8661014" y="1978097"/>
              <a:chExt cx="1387734" cy="1387734"/>
            </a:xfrm>
          </p:grpSpPr>
          <p:sp>
            <p:nvSpPr>
              <p:cNvPr id="21" name="Bevel 20">
                <a:extLst>
                  <a:ext uri="{FF2B5EF4-FFF2-40B4-BE49-F238E27FC236}">
                    <a16:creationId xmlns:a16="http://schemas.microsoft.com/office/drawing/2014/main" id="{67B1DC1D-B5FB-AE88-DDC4-31773C79F62B}"/>
                  </a:ext>
                </a:extLst>
              </p:cNvPr>
              <p:cNvSpPr/>
              <p:nvPr/>
            </p:nvSpPr>
            <p:spPr>
              <a:xfrm rot="2700000">
                <a:off x="8661014" y="1978097"/>
                <a:ext cx="1387734" cy="1387734"/>
              </a:xfrm>
              <a:prstGeom prst="bevel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id="{8FA43144-6A72-8865-4DB0-8AC4B48C47C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9109950" y="2263543"/>
                <a:ext cx="489862" cy="816842"/>
              </a:xfrm>
              <a:prstGeom prst="rect">
                <a:avLst/>
              </a:prstGeom>
            </p:spPr>
          </p:pic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E66C8121-5E5C-3D6D-5A7D-5337E11AD18E}"/>
                </a:ext>
              </a:extLst>
            </p:cNvPr>
            <p:cNvGrpSpPr/>
            <p:nvPr/>
          </p:nvGrpSpPr>
          <p:grpSpPr>
            <a:xfrm>
              <a:off x="9966066" y="663098"/>
              <a:ext cx="1387734" cy="1387734"/>
              <a:chOff x="10046755" y="3279379"/>
              <a:chExt cx="1387734" cy="1387734"/>
            </a:xfrm>
          </p:grpSpPr>
          <p:sp>
            <p:nvSpPr>
              <p:cNvPr id="34" name="Bevel 33">
                <a:extLst>
                  <a:ext uri="{FF2B5EF4-FFF2-40B4-BE49-F238E27FC236}">
                    <a16:creationId xmlns:a16="http://schemas.microsoft.com/office/drawing/2014/main" id="{855AE730-E440-6F53-E493-8BF8740277AA}"/>
                  </a:ext>
                </a:extLst>
              </p:cNvPr>
              <p:cNvSpPr/>
              <p:nvPr/>
            </p:nvSpPr>
            <p:spPr>
              <a:xfrm rot="2700000">
                <a:off x="10046755" y="3279379"/>
                <a:ext cx="1387734" cy="1387734"/>
              </a:xfrm>
              <a:prstGeom prst="bevel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pic>
            <p:nvPicPr>
              <p:cNvPr id="35" name="Picture 34">
                <a:extLst>
                  <a:ext uri="{FF2B5EF4-FFF2-40B4-BE49-F238E27FC236}">
                    <a16:creationId xmlns:a16="http://schemas.microsoft.com/office/drawing/2014/main" id="{8F6C4DF0-68F1-1F39-A69C-2173BDAF8C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0495691" y="3564825"/>
                <a:ext cx="489862" cy="816842"/>
              </a:xfrm>
              <a:prstGeom prst="rect">
                <a:avLst/>
              </a:prstGeom>
            </p:spPr>
          </p:pic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D85498C5-F475-2444-4BB5-1E28F1370CE0}"/>
                </a:ext>
              </a:extLst>
            </p:cNvPr>
            <p:cNvGrpSpPr/>
            <p:nvPr/>
          </p:nvGrpSpPr>
          <p:grpSpPr>
            <a:xfrm>
              <a:off x="9966066" y="5909456"/>
              <a:ext cx="1387734" cy="1387734"/>
              <a:chOff x="10046755" y="3279379"/>
              <a:chExt cx="1387734" cy="1387734"/>
            </a:xfrm>
          </p:grpSpPr>
          <p:sp>
            <p:nvSpPr>
              <p:cNvPr id="37" name="Bevel 36">
                <a:extLst>
                  <a:ext uri="{FF2B5EF4-FFF2-40B4-BE49-F238E27FC236}">
                    <a16:creationId xmlns:a16="http://schemas.microsoft.com/office/drawing/2014/main" id="{4CCF2D79-2F71-5D9E-9A66-17556D27421C}"/>
                  </a:ext>
                </a:extLst>
              </p:cNvPr>
              <p:cNvSpPr/>
              <p:nvPr/>
            </p:nvSpPr>
            <p:spPr>
              <a:xfrm rot="2700000">
                <a:off x="10046755" y="3279379"/>
                <a:ext cx="1387734" cy="1387734"/>
              </a:xfrm>
              <a:prstGeom prst="bevel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pic>
            <p:nvPicPr>
              <p:cNvPr id="38" name="Picture 37">
                <a:extLst>
                  <a:ext uri="{FF2B5EF4-FFF2-40B4-BE49-F238E27FC236}">
                    <a16:creationId xmlns:a16="http://schemas.microsoft.com/office/drawing/2014/main" id="{5634EE72-EF88-9114-D1A7-BF248CDC33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0495691" y="3564825"/>
                <a:ext cx="489862" cy="816842"/>
              </a:xfrm>
              <a:prstGeom prst="rect">
                <a:avLst/>
              </a:prstGeom>
            </p:spPr>
          </p:pic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1E23DF78-37A9-1CA1-C5F3-F9F486E0C1FD}"/>
                </a:ext>
              </a:extLst>
            </p:cNvPr>
            <p:cNvCxnSpPr>
              <a:endCxn id="19" idx="4"/>
            </p:cNvCxnSpPr>
            <p:nvPr/>
          </p:nvCxnSpPr>
          <p:spPr>
            <a:xfrm>
              <a:off x="9841584" y="3187628"/>
              <a:ext cx="327711" cy="308698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3A01FF6-3ACF-6BA0-4889-B4D1AA9A321E}"/>
                </a:ext>
              </a:extLst>
            </p:cNvPr>
            <p:cNvCxnSpPr>
              <a:cxnSpLocks/>
              <a:stCxn id="21" idx="6"/>
              <a:endCxn id="34" idx="2"/>
            </p:cNvCxnSpPr>
            <p:nvPr/>
          </p:nvCxnSpPr>
          <p:spPr>
            <a:xfrm flipV="1">
              <a:off x="9845519" y="1847603"/>
              <a:ext cx="323776" cy="333723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74146A98-0E57-46C7-5CF0-7FF73BBBE7F5}"/>
                </a:ext>
              </a:extLst>
            </p:cNvPr>
            <p:cNvCxnSpPr>
              <a:stCxn id="19" idx="2"/>
              <a:endCxn id="12" idx="6"/>
            </p:cNvCxnSpPr>
            <p:nvPr/>
          </p:nvCxnSpPr>
          <p:spPr>
            <a:xfrm flipH="1">
              <a:off x="9845520" y="4477602"/>
              <a:ext cx="323775" cy="333723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0815B497-39DD-FB18-BF34-608115B6764C}"/>
                </a:ext>
              </a:extLst>
            </p:cNvPr>
            <p:cNvCxnSpPr>
              <a:cxnSpLocks/>
              <a:stCxn id="34" idx="0"/>
              <a:endCxn id="19" idx="6"/>
            </p:cNvCxnSpPr>
            <p:nvPr/>
          </p:nvCxnSpPr>
          <p:spPr>
            <a:xfrm>
              <a:off x="11150571" y="1847603"/>
              <a:ext cx="0" cy="1648723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2025873E-D861-838C-832D-F6F2AD39094E}"/>
                </a:ext>
              </a:extLst>
            </p:cNvPr>
            <p:cNvCxnSpPr>
              <a:stCxn id="19" idx="0"/>
              <a:endCxn id="37" idx="6"/>
            </p:cNvCxnSpPr>
            <p:nvPr/>
          </p:nvCxnSpPr>
          <p:spPr>
            <a:xfrm>
              <a:off x="11150571" y="4477602"/>
              <a:ext cx="0" cy="1635083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DDC2ABAA-AD0A-1AA9-7238-BFA9FDAA8F9C}"/>
                </a:ext>
              </a:extLst>
            </p:cNvPr>
            <p:cNvCxnSpPr>
              <a:stCxn id="12" idx="0"/>
              <a:endCxn id="37" idx="4"/>
            </p:cNvCxnSpPr>
            <p:nvPr/>
          </p:nvCxnSpPr>
          <p:spPr>
            <a:xfrm>
              <a:off x="9845520" y="5792601"/>
              <a:ext cx="323775" cy="320084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44CDF0A5-38C3-25EA-B727-6ED8B44644FA}"/>
                </a:ext>
              </a:extLst>
            </p:cNvPr>
            <p:cNvCxnSpPr>
              <a:cxnSpLocks/>
            </p:cNvCxnSpPr>
            <p:nvPr/>
          </p:nvCxnSpPr>
          <p:spPr>
            <a:xfrm>
              <a:off x="7659821" y="5301963"/>
              <a:ext cx="713783" cy="0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1B9FD911-A5FF-A753-8E1C-62725A3189C6}"/>
              </a:ext>
            </a:extLst>
          </p:cNvPr>
          <p:cNvSpPr/>
          <p:nvPr/>
        </p:nvSpPr>
        <p:spPr>
          <a:xfrm>
            <a:off x="7579151" y="235670"/>
            <a:ext cx="4251488" cy="7513163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684A00B-F82F-2A77-01DC-D024E2A2654D}"/>
              </a:ext>
            </a:extLst>
          </p:cNvPr>
          <p:cNvSpPr txBox="1"/>
          <p:nvPr/>
        </p:nvSpPr>
        <p:spPr>
          <a:xfrm>
            <a:off x="6544988" y="4201224"/>
            <a:ext cx="13126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8000" dirty="0"/>
              <a:t>😇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A3D694-CEC6-E59E-A6F3-6639990FB4E7}"/>
              </a:ext>
            </a:extLst>
          </p:cNvPr>
          <p:cNvSpPr txBox="1"/>
          <p:nvPr/>
        </p:nvSpPr>
        <p:spPr>
          <a:xfrm>
            <a:off x="3935358" y="3338293"/>
            <a:ext cx="64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❓ </a:t>
            </a:r>
            <a:r>
              <a:rPr lang="en-CH" sz="2800"/>
              <a:t>History</a:t>
            </a:r>
            <a:endParaRPr lang="en-CH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FAF33D-54C8-AFC8-A524-D6A66AE2DF3F}"/>
              </a:ext>
            </a:extLst>
          </p:cNvPr>
          <p:cNvSpPr txBox="1"/>
          <p:nvPr/>
        </p:nvSpPr>
        <p:spPr>
          <a:xfrm>
            <a:off x="3935358" y="2664408"/>
            <a:ext cx="64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❓ </a:t>
            </a:r>
            <a:r>
              <a:rPr lang="en-CH" sz="2800"/>
              <a:t>Tokens / NFTs</a:t>
            </a:r>
            <a:endParaRPr lang="en-CH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0B5580-9CFE-7E54-47CF-05AD6DF92AEA}"/>
              </a:ext>
            </a:extLst>
          </p:cNvPr>
          <p:cNvSpPr txBox="1"/>
          <p:nvPr/>
        </p:nvSpPr>
        <p:spPr>
          <a:xfrm>
            <a:off x="3935358" y="1985547"/>
            <a:ext cx="64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❓ </a:t>
            </a:r>
            <a:r>
              <a:rPr lang="en-CH" sz="2800"/>
              <a:t>ETH </a:t>
            </a:r>
            <a:r>
              <a:rPr lang="en-CH" sz="2800" dirty="0"/>
              <a:t>balance</a:t>
            </a:r>
            <a:endParaRPr lang="en-CH" sz="2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92D0F5-0BD3-3A40-9BA3-945E5360F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Decentralization?</a:t>
            </a:r>
            <a:endParaRPr lang="en-CH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892D841-1353-4F98-131B-B469D79FC436}"/>
              </a:ext>
            </a:extLst>
          </p:cNvPr>
          <p:cNvSpPr/>
          <p:nvPr/>
        </p:nvSpPr>
        <p:spPr>
          <a:xfrm>
            <a:off x="838200" y="1883415"/>
            <a:ext cx="2347452" cy="78099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11091CC-F441-8BB8-ED52-B9BE6A776039}"/>
              </a:ext>
            </a:extLst>
          </p:cNvPr>
          <p:cNvSpPr/>
          <p:nvPr/>
        </p:nvSpPr>
        <p:spPr>
          <a:xfrm>
            <a:off x="838200" y="2655903"/>
            <a:ext cx="2347452" cy="144414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A67B6BE-FFEA-E1E8-A3DA-3A86A4E6ACE3}"/>
              </a:ext>
            </a:extLst>
          </p:cNvPr>
          <p:cNvSpPr/>
          <p:nvPr/>
        </p:nvSpPr>
        <p:spPr>
          <a:xfrm>
            <a:off x="838200" y="4100052"/>
            <a:ext cx="2347452" cy="2020529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3817421-4772-EEEC-E711-5B78D50007E2}"/>
              </a:ext>
            </a:extLst>
          </p:cNvPr>
          <p:cNvSpPr/>
          <p:nvPr/>
        </p:nvSpPr>
        <p:spPr>
          <a:xfrm>
            <a:off x="955254" y="1985547"/>
            <a:ext cx="2106592" cy="55558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b="1" dirty="0"/>
              <a:t>4.75 ETH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F6D00AD-6772-3772-618E-53DADE540744}"/>
              </a:ext>
            </a:extLst>
          </p:cNvPr>
          <p:cNvSpPr/>
          <p:nvPr/>
        </p:nvSpPr>
        <p:spPr>
          <a:xfrm>
            <a:off x="955254" y="2782708"/>
            <a:ext cx="1018572" cy="55558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0.1</a:t>
            </a:r>
            <a:br>
              <a:rPr lang="en-CH" sz="1400" b="1" dirty="0"/>
            </a:br>
            <a:r>
              <a:rPr lang="en-CH" sz="1400" b="1" dirty="0"/>
              <a:t>BTC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B66ED9-ADF3-9704-4466-34A7E7F60624}"/>
              </a:ext>
            </a:extLst>
          </p:cNvPr>
          <p:cNvSpPr/>
          <p:nvPr/>
        </p:nvSpPr>
        <p:spPr>
          <a:xfrm>
            <a:off x="955254" y="3417661"/>
            <a:ext cx="1018572" cy="55558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500</a:t>
            </a:r>
            <a:br>
              <a:rPr lang="en-CH" sz="1400" b="1" dirty="0"/>
            </a:br>
            <a:r>
              <a:rPr lang="en-CH" sz="1400" b="1" dirty="0"/>
              <a:t>USDC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5BC02D40-FF0F-3120-0239-8E6EC2A5DC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 cstate="hq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1959284" y="2870686"/>
            <a:ext cx="1186552" cy="1018571"/>
          </a:xfrm>
          <a:ln w="19050">
            <a:solidFill>
              <a:schemeClr val="accent1"/>
            </a:solidFill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1835DEEF-7421-7507-6110-A69D101B675D}"/>
              </a:ext>
            </a:extLst>
          </p:cNvPr>
          <p:cNvSpPr/>
          <p:nvPr/>
        </p:nvSpPr>
        <p:spPr>
          <a:xfrm>
            <a:off x="955254" y="4214823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 theprotocolguild.</a:t>
            </a:r>
            <a:r>
              <a:rPr lang="en-CH" sz="1400">
                <a:sym typeface="Wingdings" pitchFamily="2" charset="2"/>
              </a:rPr>
              <a:t>eth 202</a:t>
            </a:r>
            <a:r>
              <a:rPr lang="en-US" sz="1400" dirty="0">
                <a:sym typeface="Wingdings" pitchFamily="2" charset="2"/>
              </a:rPr>
              <a:t>5</a:t>
            </a:r>
            <a:r>
              <a:rPr lang="en-CH" sz="1400">
                <a:sym typeface="Wingdings" pitchFamily="2" charset="2"/>
              </a:rPr>
              <a:t>-</a:t>
            </a:r>
            <a:r>
              <a:rPr lang="en-US" sz="1400" dirty="0">
                <a:sym typeface="Wingdings" pitchFamily="2" charset="2"/>
              </a:rPr>
              <a:t>01</a:t>
            </a:r>
            <a:r>
              <a:rPr lang="en-CH" sz="1400">
                <a:sym typeface="Wingdings" pitchFamily="2" charset="2"/>
              </a:rPr>
              <a:t>-</a:t>
            </a:r>
            <a:r>
              <a:rPr lang="en-US" sz="1400" dirty="0">
                <a:sym typeface="Wingdings" pitchFamily="2" charset="2"/>
              </a:rPr>
              <a:t>30</a:t>
            </a:r>
            <a:r>
              <a:rPr lang="en-CH" sz="1400">
                <a:sym typeface="Wingdings" pitchFamily="2" charset="2"/>
              </a:rPr>
              <a:t>       </a:t>
            </a:r>
            <a:r>
              <a:rPr lang="en-CH" sz="1400" dirty="0">
                <a:sym typeface="Wingdings" pitchFamily="2" charset="2"/>
              </a:rPr>
              <a:t>–50 USDC</a:t>
            </a:r>
            <a:endParaRPr lang="en-CH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826C47E-0938-50E0-6305-D5243AEAA74B}"/>
              </a:ext>
            </a:extLst>
          </p:cNvPr>
          <p:cNvSpPr/>
          <p:nvPr/>
        </p:nvSpPr>
        <p:spPr>
          <a:xfrm>
            <a:off x="955254" y="4832215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 vitalik.eth</a:t>
            </a:r>
            <a:br>
              <a:rPr lang="en-CH" sz="1400">
                <a:sym typeface="Wingdings" pitchFamily="2" charset="2"/>
              </a:rPr>
            </a:br>
            <a:r>
              <a:rPr lang="en-CH" sz="1400">
                <a:sym typeface="Wingdings" pitchFamily="2" charset="2"/>
              </a:rPr>
              <a:t>202</a:t>
            </a:r>
            <a:r>
              <a:rPr lang="en-US" sz="1400" dirty="0">
                <a:sym typeface="Wingdings" pitchFamily="2" charset="2"/>
              </a:rPr>
              <a:t>5-01</a:t>
            </a:r>
            <a:r>
              <a:rPr lang="en-CH" sz="1400">
                <a:sym typeface="Wingdings" pitchFamily="2" charset="2"/>
              </a:rPr>
              <a:t>-1</a:t>
            </a:r>
            <a:r>
              <a:rPr lang="en-US" sz="1400" dirty="0">
                <a:sym typeface="Wingdings" pitchFamily="2" charset="2"/>
              </a:rPr>
              <a:t>5</a:t>
            </a:r>
            <a:r>
              <a:rPr lang="en-CH" sz="1400">
                <a:sym typeface="Wingdings" pitchFamily="2" charset="2"/>
              </a:rPr>
              <a:t>                </a:t>
            </a:r>
            <a:r>
              <a:rPr lang="en-CH" sz="1400" dirty="0">
                <a:sym typeface="Wingdings" pitchFamily="2" charset="2"/>
              </a:rPr>
              <a:t>1 ETH</a:t>
            </a:r>
            <a:endParaRPr lang="en-CH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4CFE239-458A-5904-43B1-BDB78341C051}"/>
              </a:ext>
            </a:extLst>
          </p:cNvPr>
          <p:cNvSpPr/>
          <p:nvPr/>
        </p:nvSpPr>
        <p:spPr>
          <a:xfrm>
            <a:off x="955254" y="5452604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🎉 Block #123 produced</a:t>
            </a:r>
            <a:br>
              <a:rPr lang="en-CH" sz="1400">
                <a:sym typeface="Wingdings" pitchFamily="2" charset="2"/>
              </a:rPr>
            </a:br>
            <a:r>
              <a:rPr lang="en-CH" sz="1400">
                <a:sym typeface="Wingdings" pitchFamily="2" charset="2"/>
              </a:rPr>
              <a:t>202</a:t>
            </a:r>
            <a:r>
              <a:rPr lang="en-US" sz="1400" dirty="0">
                <a:sym typeface="Wingdings" pitchFamily="2" charset="2"/>
              </a:rPr>
              <a:t>5</a:t>
            </a:r>
            <a:r>
              <a:rPr lang="en-CH" sz="1400">
                <a:sym typeface="Wingdings" pitchFamily="2" charset="2"/>
              </a:rPr>
              <a:t>-</a:t>
            </a:r>
            <a:r>
              <a:rPr lang="en-US" sz="1400" dirty="0">
                <a:sym typeface="Wingdings" pitchFamily="2" charset="2"/>
              </a:rPr>
              <a:t>01</a:t>
            </a:r>
            <a:r>
              <a:rPr lang="en-CH" sz="1400">
                <a:sym typeface="Wingdings" pitchFamily="2" charset="2"/>
              </a:rPr>
              <a:t>-09         </a:t>
            </a:r>
            <a:r>
              <a:rPr lang="en-CH" sz="1400" dirty="0">
                <a:sym typeface="Wingdings" pitchFamily="2" charset="2"/>
              </a:rPr>
              <a:t>0.08 ETH</a:t>
            </a:r>
            <a:endParaRPr lang="en-CH" sz="1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4CF0838-B5D9-3F07-7C0B-44CF2067C722}"/>
              </a:ext>
            </a:extLst>
          </p:cNvPr>
          <p:cNvSpPr/>
          <p:nvPr/>
        </p:nvSpPr>
        <p:spPr>
          <a:xfrm>
            <a:off x="838200" y="1883415"/>
            <a:ext cx="2347452" cy="423716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CDF43B58-1222-4D1F-D6D6-88CDA55B254D}"/>
              </a:ext>
            </a:extLst>
          </p:cNvPr>
          <p:cNvCxnSpPr>
            <a:cxnSpLocks/>
          </p:cNvCxnSpPr>
          <p:nvPr/>
        </p:nvCxnSpPr>
        <p:spPr>
          <a:xfrm>
            <a:off x="3185652" y="4969691"/>
            <a:ext cx="3441391" cy="0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69EAFCAE-8C99-D703-25CA-F3D27B43AF56}"/>
              </a:ext>
            </a:extLst>
          </p:cNvPr>
          <p:cNvSpPr txBox="1"/>
          <p:nvPr/>
        </p:nvSpPr>
        <p:spPr>
          <a:xfrm>
            <a:off x="3013479" y="4505752"/>
            <a:ext cx="4227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sz="2400" dirty="0"/>
              <a:t>eth_getBalance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D763BA0A-F187-F5D9-3606-23ADEC239006}"/>
              </a:ext>
            </a:extLst>
          </p:cNvPr>
          <p:cNvCxnSpPr>
            <a:cxnSpLocks/>
          </p:cNvCxnSpPr>
          <p:nvPr/>
        </p:nvCxnSpPr>
        <p:spPr>
          <a:xfrm>
            <a:off x="3185652" y="5700293"/>
            <a:ext cx="3441391" cy="0"/>
          </a:xfrm>
          <a:prstGeom prst="straightConnector1">
            <a:avLst/>
          </a:prstGeom>
          <a:ln w="38100"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4DC2BF80-A787-DABD-1FD2-772E0FD2B7F4}"/>
              </a:ext>
            </a:extLst>
          </p:cNvPr>
          <p:cNvSpPr/>
          <p:nvPr/>
        </p:nvSpPr>
        <p:spPr>
          <a:xfrm>
            <a:off x="4655154" y="5228344"/>
            <a:ext cx="943897" cy="943897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4.75 ETH</a:t>
            </a:r>
          </a:p>
        </p:txBody>
      </p:sp>
      <p:sp>
        <p:nvSpPr>
          <p:cNvPr id="8" name="Cloud 7">
            <a:extLst>
              <a:ext uri="{FF2B5EF4-FFF2-40B4-BE49-F238E27FC236}">
                <a16:creationId xmlns:a16="http://schemas.microsoft.com/office/drawing/2014/main" id="{49D5E65A-A5C0-93E2-82DD-52929651FCFC}"/>
              </a:ext>
            </a:extLst>
          </p:cNvPr>
          <p:cNvSpPr/>
          <p:nvPr/>
        </p:nvSpPr>
        <p:spPr>
          <a:xfrm>
            <a:off x="6413462" y="4395385"/>
            <a:ext cx="1518631" cy="1776836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200" dirty="0"/>
              <a:t>Web3 API</a:t>
            </a:r>
          </a:p>
          <a:p>
            <a:pPr algn="ctr"/>
            <a:r>
              <a:rPr lang="en-US" sz="2200" dirty="0"/>
              <a:t>provider</a:t>
            </a:r>
            <a:endParaRPr lang="en-CH" sz="22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6F97214-1BA8-AC52-4AA0-2C8C40DEA5D5}"/>
              </a:ext>
            </a:extLst>
          </p:cNvPr>
          <p:cNvSpPr txBox="1"/>
          <p:nvPr/>
        </p:nvSpPr>
        <p:spPr>
          <a:xfrm>
            <a:off x="8373604" y="2644066"/>
            <a:ext cx="64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✔️ High reliability</a:t>
            </a:r>
            <a:endParaRPr lang="en-CH" sz="28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2D111DD-0440-FDD3-8059-907A2390F03B}"/>
              </a:ext>
            </a:extLst>
          </p:cNvPr>
          <p:cNvSpPr txBox="1"/>
          <p:nvPr/>
        </p:nvSpPr>
        <p:spPr>
          <a:xfrm>
            <a:off x="8373604" y="1984357"/>
            <a:ext cx="64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✔️ Works on mobile</a:t>
            </a:r>
            <a:endParaRPr lang="en-CH" sz="28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AE1A62B-FF6A-D714-E0A5-74E60C99829B}"/>
              </a:ext>
            </a:extLst>
          </p:cNvPr>
          <p:cNvSpPr txBox="1"/>
          <p:nvPr/>
        </p:nvSpPr>
        <p:spPr>
          <a:xfrm>
            <a:off x="8373604" y="3303775"/>
            <a:ext cx="64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✔️ Scales at low cost</a:t>
            </a:r>
            <a:endParaRPr lang="en-CH" sz="2800" dirty="0"/>
          </a:p>
        </p:txBody>
      </p:sp>
    </p:spTree>
    <p:extLst>
      <p:ext uri="{BB962C8B-B14F-4D97-AF65-F5344CB8AC3E}">
        <p14:creationId xmlns:p14="http://schemas.microsoft.com/office/powerpoint/2010/main" val="3642967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EBA2A6-6531-3D60-9585-E3E50EFCD7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CE67E6B-1D2F-E914-FC52-71470AA551D0}"/>
              </a:ext>
            </a:extLst>
          </p:cNvPr>
          <p:cNvSpPr txBox="1"/>
          <p:nvPr/>
        </p:nvSpPr>
        <p:spPr>
          <a:xfrm>
            <a:off x="3935358" y="3338293"/>
            <a:ext cx="64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❓ </a:t>
            </a:r>
            <a:r>
              <a:rPr lang="en-CH" sz="2800"/>
              <a:t>History</a:t>
            </a:r>
            <a:endParaRPr lang="en-CH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2721EA-19D3-4BEB-AE3A-DE07F0FD5DB3}"/>
              </a:ext>
            </a:extLst>
          </p:cNvPr>
          <p:cNvSpPr txBox="1"/>
          <p:nvPr/>
        </p:nvSpPr>
        <p:spPr>
          <a:xfrm>
            <a:off x="3935358" y="2664408"/>
            <a:ext cx="64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❓ </a:t>
            </a:r>
            <a:r>
              <a:rPr lang="en-CH" sz="2800"/>
              <a:t>Tokens / NFTs</a:t>
            </a:r>
            <a:endParaRPr lang="en-CH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103905-8170-475E-3AA6-0E3CFFAA3EBF}"/>
              </a:ext>
            </a:extLst>
          </p:cNvPr>
          <p:cNvSpPr txBox="1"/>
          <p:nvPr/>
        </p:nvSpPr>
        <p:spPr>
          <a:xfrm>
            <a:off x="3935358" y="1985547"/>
            <a:ext cx="64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❓ </a:t>
            </a:r>
            <a:r>
              <a:rPr lang="en-CH" sz="2800"/>
              <a:t>ETH </a:t>
            </a:r>
            <a:r>
              <a:rPr lang="en-CH" sz="2800" dirty="0"/>
              <a:t>balance</a:t>
            </a:r>
            <a:endParaRPr lang="en-CH" sz="2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0442A1-AB35-32A0-A135-3DD2494AD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Decentralization?</a:t>
            </a:r>
            <a:endParaRPr lang="en-CH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C577824-652B-DB11-3DD9-EEB5959BEE22}"/>
              </a:ext>
            </a:extLst>
          </p:cNvPr>
          <p:cNvSpPr/>
          <p:nvPr/>
        </p:nvSpPr>
        <p:spPr>
          <a:xfrm>
            <a:off x="838200" y="1883415"/>
            <a:ext cx="2347452" cy="78099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EDA2E76-12F0-4725-01B1-394FB9279C82}"/>
              </a:ext>
            </a:extLst>
          </p:cNvPr>
          <p:cNvSpPr/>
          <p:nvPr/>
        </p:nvSpPr>
        <p:spPr>
          <a:xfrm>
            <a:off x="838200" y="2655903"/>
            <a:ext cx="2347452" cy="144414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C345124-EC0A-3784-AD6A-1DB032D521E9}"/>
              </a:ext>
            </a:extLst>
          </p:cNvPr>
          <p:cNvSpPr/>
          <p:nvPr/>
        </p:nvSpPr>
        <p:spPr>
          <a:xfrm>
            <a:off x="838200" y="4100052"/>
            <a:ext cx="2347452" cy="2020529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6D9DAEE-FB8A-3279-C5BC-52EA047D3385}"/>
              </a:ext>
            </a:extLst>
          </p:cNvPr>
          <p:cNvSpPr/>
          <p:nvPr/>
        </p:nvSpPr>
        <p:spPr>
          <a:xfrm>
            <a:off x="955254" y="1985547"/>
            <a:ext cx="2106592" cy="55558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b="1" dirty="0"/>
              <a:t>4.75 ETH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5244905-9B1F-A1F1-2886-EA57719F6796}"/>
              </a:ext>
            </a:extLst>
          </p:cNvPr>
          <p:cNvSpPr/>
          <p:nvPr/>
        </p:nvSpPr>
        <p:spPr>
          <a:xfrm>
            <a:off x="955254" y="2782708"/>
            <a:ext cx="1018572" cy="55558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0.1</a:t>
            </a:r>
            <a:br>
              <a:rPr lang="en-CH" sz="1400" b="1" dirty="0"/>
            </a:br>
            <a:r>
              <a:rPr lang="en-CH" sz="1400" b="1" dirty="0"/>
              <a:t>BTC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8BC1A9-E7B9-4A1A-5E42-DB3400D5734A}"/>
              </a:ext>
            </a:extLst>
          </p:cNvPr>
          <p:cNvSpPr/>
          <p:nvPr/>
        </p:nvSpPr>
        <p:spPr>
          <a:xfrm>
            <a:off x="955254" y="3417661"/>
            <a:ext cx="1018572" cy="55558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500</a:t>
            </a:r>
            <a:br>
              <a:rPr lang="en-CH" sz="1400" b="1" dirty="0"/>
            </a:br>
            <a:r>
              <a:rPr lang="en-CH" sz="1400" b="1" dirty="0"/>
              <a:t>USDC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1F18F96C-C0C9-B7C8-BC98-C489E1DCE6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hq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1959284" y="2870686"/>
            <a:ext cx="1186552" cy="1018571"/>
          </a:xfrm>
          <a:ln w="19050">
            <a:solidFill>
              <a:schemeClr val="accent1"/>
            </a:solidFill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845833E2-0C0F-9030-FF52-7AC83E5DFA15}"/>
              </a:ext>
            </a:extLst>
          </p:cNvPr>
          <p:cNvSpPr/>
          <p:nvPr/>
        </p:nvSpPr>
        <p:spPr>
          <a:xfrm>
            <a:off x="955254" y="4214823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 theprotocolguild.</a:t>
            </a:r>
            <a:r>
              <a:rPr lang="en-CH" sz="1400">
                <a:sym typeface="Wingdings" pitchFamily="2" charset="2"/>
              </a:rPr>
              <a:t>eth 202</a:t>
            </a:r>
            <a:r>
              <a:rPr lang="en-US" sz="1400" dirty="0">
                <a:sym typeface="Wingdings" pitchFamily="2" charset="2"/>
              </a:rPr>
              <a:t>5</a:t>
            </a:r>
            <a:r>
              <a:rPr lang="en-CH" sz="1400">
                <a:sym typeface="Wingdings" pitchFamily="2" charset="2"/>
              </a:rPr>
              <a:t>-</a:t>
            </a:r>
            <a:r>
              <a:rPr lang="en-US" sz="1400" dirty="0">
                <a:sym typeface="Wingdings" pitchFamily="2" charset="2"/>
              </a:rPr>
              <a:t>01</a:t>
            </a:r>
            <a:r>
              <a:rPr lang="en-CH" sz="1400">
                <a:sym typeface="Wingdings" pitchFamily="2" charset="2"/>
              </a:rPr>
              <a:t>-</a:t>
            </a:r>
            <a:r>
              <a:rPr lang="en-US" sz="1400" dirty="0">
                <a:sym typeface="Wingdings" pitchFamily="2" charset="2"/>
              </a:rPr>
              <a:t>30</a:t>
            </a:r>
            <a:r>
              <a:rPr lang="en-CH" sz="1400">
                <a:sym typeface="Wingdings" pitchFamily="2" charset="2"/>
              </a:rPr>
              <a:t>       </a:t>
            </a:r>
            <a:r>
              <a:rPr lang="en-CH" sz="1400" dirty="0">
                <a:sym typeface="Wingdings" pitchFamily="2" charset="2"/>
              </a:rPr>
              <a:t>–50 USDC</a:t>
            </a:r>
            <a:endParaRPr lang="en-CH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56E29F0-B74F-00F1-5046-70E68DD411D3}"/>
              </a:ext>
            </a:extLst>
          </p:cNvPr>
          <p:cNvSpPr/>
          <p:nvPr/>
        </p:nvSpPr>
        <p:spPr>
          <a:xfrm>
            <a:off x="955254" y="4832215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 vitalik.eth</a:t>
            </a:r>
            <a:br>
              <a:rPr lang="en-CH" sz="1400">
                <a:sym typeface="Wingdings" pitchFamily="2" charset="2"/>
              </a:rPr>
            </a:br>
            <a:r>
              <a:rPr lang="en-CH" sz="1400">
                <a:sym typeface="Wingdings" pitchFamily="2" charset="2"/>
              </a:rPr>
              <a:t>202</a:t>
            </a:r>
            <a:r>
              <a:rPr lang="en-US" sz="1400" dirty="0">
                <a:sym typeface="Wingdings" pitchFamily="2" charset="2"/>
              </a:rPr>
              <a:t>5-01</a:t>
            </a:r>
            <a:r>
              <a:rPr lang="en-CH" sz="1400">
                <a:sym typeface="Wingdings" pitchFamily="2" charset="2"/>
              </a:rPr>
              <a:t>-1</a:t>
            </a:r>
            <a:r>
              <a:rPr lang="en-US" sz="1400" dirty="0">
                <a:sym typeface="Wingdings" pitchFamily="2" charset="2"/>
              </a:rPr>
              <a:t>5</a:t>
            </a:r>
            <a:r>
              <a:rPr lang="en-CH" sz="1400">
                <a:sym typeface="Wingdings" pitchFamily="2" charset="2"/>
              </a:rPr>
              <a:t>                </a:t>
            </a:r>
            <a:r>
              <a:rPr lang="en-CH" sz="1400" dirty="0">
                <a:sym typeface="Wingdings" pitchFamily="2" charset="2"/>
              </a:rPr>
              <a:t>1 ETH</a:t>
            </a:r>
            <a:endParaRPr lang="en-CH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AB16D18-0C66-FACC-736E-1A845E45E8C7}"/>
              </a:ext>
            </a:extLst>
          </p:cNvPr>
          <p:cNvSpPr/>
          <p:nvPr/>
        </p:nvSpPr>
        <p:spPr>
          <a:xfrm>
            <a:off x="955254" y="5452604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🎉 Block #123 produced</a:t>
            </a:r>
            <a:br>
              <a:rPr lang="en-CH" sz="1400">
                <a:sym typeface="Wingdings" pitchFamily="2" charset="2"/>
              </a:rPr>
            </a:br>
            <a:r>
              <a:rPr lang="en-CH" sz="1400">
                <a:sym typeface="Wingdings" pitchFamily="2" charset="2"/>
              </a:rPr>
              <a:t>202</a:t>
            </a:r>
            <a:r>
              <a:rPr lang="en-US" sz="1400" dirty="0">
                <a:sym typeface="Wingdings" pitchFamily="2" charset="2"/>
              </a:rPr>
              <a:t>5</a:t>
            </a:r>
            <a:r>
              <a:rPr lang="en-CH" sz="1400">
                <a:sym typeface="Wingdings" pitchFamily="2" charset="2"/>
              </a:rPr>
              <a:t>-</a:t>
            </a:r>
            <a:r>
              <a:rPr lang="en-US" sz="1400" dirty="0">
                <a:sym typeface="Wingdings" pitchFamily="2" charset="2"/>
              </a:rPr>
              <a:t>01</a:t>
            </a:r>
            <a:r>
              <a:rPr lang="en-CH" sz="1400">
                <a:sym typeface="Wingdings" pitchFamily="2" charset="2"/>
              </a:rPr>
              <a:t>-09         </a:t>
            </a:r>
            <a:r>
              <a:rPr lang="en-CH" sz="1400" dirty="0">
                <a:sym typeface="Wingdings" pitchFamily="2" charset="2"/>
              </a:rPr>
              <a:t>0.08 ETH</a:t>
            </a:r>
            <a:endParaRPr lang="en-CH" sz="1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BF5E1F3-5EB6-4CF3-B00A-8B8364E108EC}"/>
              </a:ext>
            </a:extLst>
          </p:cNvPr>
          <p:cNvSpPr/>
          <p:nvPr/>
        </p:nvSpPr>
        <p:spPr>
          <a:xfrm>
            <a:off x="838200" y="1883415"/>
            <a:ext cx="2347452" cy="423716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EE72F595-9969-C3EE-CA6D-D3800AA1998F}"/>
              </a:ext>
            </a:extLst>
          </p:cNvPr>
          <p:cNvCxnSpPr>
            <a:cxnSpLocks/>
          </p:cNvCxnSpPr>
          <p:nvPr/>
        </p:nvCxnSpPr>
        <p:spPr>
          <a:xfrm>
            <a:off x="3185652" y="4969691"/>
            <a:ext cx="5534142" cy="0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00DA6B2F-D589-2B54-E731-370F3AE73401}"/>
              </a:ext>
            </a:extLst>
          </p:cNvPr>
          <p:cNvSpPr txBox="1"/>
          <p:nvPr/>
        </p:nvSpPr>
        <p:spPr>
          <a:xfrm>
            <a:off x="3013479" y="4505752"/>
            <a:ext cx="4227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sz="2400" dirty="0"/>
              <a:t>eth_getBalance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DE90C63E-6BB0-D709-62D9-A35B08B47842}"/>
              </a:ext>
            </a:extLst>
          </p:cNvPr>
          <p:cNvCxnSpPr>
            <a:cxnSpLocks/>
          </p:cNvCxnSpPr>
          <p:nvPr/>
        </p:nvCxnSpPr>
        <p:spPr>
          <a:xfrm>
            <a:off x="3185652" y="5700293"/>
            <a:ext cx="5383313" cy="0"/>
          </a:xfrm>
          <a:prstGeom prst="straightConnector1">
            <a:avLst/>
          </a:prstGeom>
          <a:ln w="38100"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C0F4A154-656A-C526-19D2-237A1D244651}"/>
              </a:ext>
            </a:extLst>
          </p:cNvPr>
          <p:cNvSpPr/>
          <p:nvPr/>
        </p:nvSpPr>
        <p:spPr>
          <a:xfrm>
            <a:off x="4655154" y="5228344"/>
            <a:ext cx="943897" cy="943897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4.75 ETH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0B3E8E9-5DAA-1EB8-CF91-C4D86B9D22A6}"/>
              </a:ext>
            </a:extLst>
          </p:cNvPr>
          <p:cNvSpPr txBox="1"/>
          <p:nvPr/>
        </p:nvSpPr>
        <p:spPr>
          <a:xfrm>
            <a:off x="8373604" y="2644066"/>
            <a:ext cx="64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✔️ High reliability</a:t>
            </a:r>
            <a:endParaRPr lang="en-CH" sz="28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FB9523D-1697-81DB-1A52-948A4E9AF86E}"/>
              </a:ext>
            </a:extLst>
          </p:cNvPr>
          <p:cNvSpPr txBox="1"/>
          <p:nvPr/>
        </p:nvSpPr>
        <p:spPr>
          <a:xfrm>
            <a:off x="8373604" y="1984357"/>
            <a:ext cx="64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✔️ Works on mobile</a:t>
            </a:r>
            <a:endParaRPr lang="en-CH" sz="28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CA39C87-A4CF-AF3D-A2E2-9C738B8712EA}"/>
              </a:ext>
            </a:extLst>
          </p:cNvPr>
          <p:cNvSpPr txBox="1"/>
          <p:nvPr/>
        </p:nvSpPr>
        <p:spPr>
          <a:xfrm>
            <a:off x="8373604" y="3303775"/>
            <a:ext cx="64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✔️ Scales at low cost</a:t>
            </a:r>
            <a:endParaRPr lang="en-CH" sz="28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0EF2FC3-E8FE-CD3F-3EDF-212ACE88D130}"/>
              </a:ext>
            </a:extLst>
          </p:cNvPr>
          <p:cNvSpPr txBox="1"/>
          <p:nvPr/>
        </p:nvSpPr>
        <p:spPr>
          <a:xfrm>
            <a:off x="9387414" y="4229505"/>
            <a:ext cx="13126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8000" dirty="0"/>
              <a:t>😇</a:t>
            </a:r>
          </a:p>
        </p:txBody>
      </p:sp>
      <p:sp>
        <p:nvSpPr>
          <p:cNvPr id="48" name="Cloud 47">
            <a:extLst>
              <a:ext uri="{FF2B5EF4-FFF2-40B4-BE49-F238E27FC236}">
                <a16:creationId xmlns:a16="http://schemas.microsoft.com/office/drawing/2014/main" id="{EA560120-A983-8473-5B73-5AB5D6316F77}"/>
              </a:ext>
            </a:extLst>
          </p:cNvPr>
          <p:cNvSpPr/>
          <p:nvPr/>
        </p:nvSpPr>
        <p:spPr>
          <a:xfrm>
            <a:off x="8463115" y="4484877"/>
            <a:ext cx="2986875" cy="1627808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2800" dirty="0"/>
              <a:t>Web3 API provider</a:t>
            </a:r>
          </a:p>
        </p:txBody>
      </p:sp>
    </p:spTree>
    <p:extLst>
      <p:ext uri="{BB962C8B-B14F-4D97-AF65-F5344CB8AC3E}">
        <p14:creationId xmlns:p14="http://schemas.microsoft.com/office/powerpoint/2010/main" val="31503494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93BB71-3635-E038-0F08-ED9B1B9FC1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DDF66-7108-75A7-62E8-29921070F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Today’s reality</a:t>
            </a:r>
            <a:endParaRPr lang="en-CH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9EFAB3C-48D6-2CD3-DC19-8832FD27424C}"/>
              </a:ext>
            </a:extLst>
          </p:cNvPr>
          <p:cNvSpPr/>
          <p:nvPr/>
        </p:nvSpPr>
        <p:spPr>
          <a:xfrm>
            <a:off x="838200" y="1883415"/>
            <a:ext cx="2347452" cy="78099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5FFCD04-9586-1376-C6A1-9A2D3C531FC3}"/>
              </a:ext>
            </a:extLst>
          </p:cNvPr>
          <p:cNvSpPr/>
          <p:nvPr/>
        </p:nvSpPr>
        <p:spPr>
          <a:xfrm>
            <a:off x="838200" y="2655903"/>
            <a:ext cx="2347452" cy="144414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473BE63-4CA5-9060-6ADC-671BBE017777}"/>
              </a:ext>
            </a:extLst>
          </p:cNvPr>
          <p:cNvSpPr/>
          <p:nvPr/>
        </p:nvSpPr>
        <p:spPr>
          <a:xfrm>
            <a:off x="838200" y="4100052"/>
            <a:ext cx="2347452" cy="2020529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68C1EC2-4031-4177-6369-C0DE3EEC40AB}"/>
              </a:ext>
            </a:extLst>
          </p:cNvPr>
          <p:cNvSpPr/>
          <p:nvPr/>
        </p:nvSpPr>
        <p:spPr>
          <a:xfrm>
            <a:off x="955254" y="1985547"/>
            <a:ext cx="2106592" cy="55558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b="1" dirty="0"/>
              <a:t>4.75 ETH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4E5BD13-1F14-C51E-C649-BA5C968C6284}"/>
              </a:ext>
            </a:extLst>
          </p:cNvPr>
          <p:cNvSpPr/>
          <p:nvPr/>
        </p:nvSpPr>
        <p:spPr>
          <a:xfrm>
            <a:off x="955254" y="2782708"/>
            <a:ext cx="1018572" cy="55558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0.1</a:t>
            </a:r>
            <a:br>
              <a:rPr lang="en-CH" sz="1400" b="1" dirty="0"/>
            </a:br>
            <a:r>
              <a:rPr lang="en-CH" sz="1400" b="1" dirty="0"/>
              <a:t>BTC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5796064-35A8-AC30-DB9C-723B558CA6D0}"/>
              </a:ext>
            </a:extLst>
          </p:cNvPr>
          <p:cNvSpPr/>
          <p:nvPr/>
        </p:nvSpPr>
        <p:spPr>
          <a:xfrm>
            <a:off x="955254" y="3417661"/>
            <a:ext cx="1018572" cy="55558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500</a:t>
            </a:r>
            <a:br>
              <a:rPr lang="en-CH" sz="1400" b="1" dirty="0"/>
            </a:br>
            <a:r>
              <a:rPr lang="en-CH" sz="1400" b="1" dirty="0"/>
              <a:t>USDC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F7879C0E-A47F-6FB0-A745-8B23706363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hq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1959284" y="2870686"/>
            <a:ext cx="1186552" cy="1018571"/>
          </a:xfrm>
          <a:ln w="19050">
            <a:solidFill>
              <a:schemeClr val="accent1"/>
            </a:solidFill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B12579A9-104D-D593-BD0B-97B9BD2B97FD}"/>
              </a:ext>
            </a:extLst>
          </p:cNvPr>
          <p:cNvSpPr/>
          <p:nvPr/>
        </p:nvSpPr>
        <p:spPr>
          <a:xfrm>
            <a:off x="955254" y="4214823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 theprotocolguild.</a:t>
            </a:r>
            <a:r>
              <a:rPr lang="en-CH" sz="1400">
                <a:sym typeface="Wingdings" pitchFamily="2" charset="2"/>
              </a:rPr>
              <a:t>eth 202</a:t>
            </a:r>
            <a:r>
              <a:rPr lang="en-US" sz="1400" dirty="0">
                <a:sym typeface="Wingdings" pitchFamily="2" charset="2"/>
              </a:rPr>
              <a:t>5</a:t>
            </a:r>
            <a:r>
              <a:rPr lang="en-CH" sz="1400">
                <a:sym typeface="Wingdings" pitchFamily="2" charset="2"/>
              </a:rPr>
              <a:t>-</a:t>
            </a:r>
            <a:r>
              <a:rPr lang="en-US" sz="1400" dirty="0">
                <a:sym typeface="Wingdings" pitchFamily="2" charset="2"/>
              </a:rPr>
              <a:t>01</a:t>
            </a:r>
            <a:r>
              <a:rPr lang="en-CH" sz="1400">
                <a:sym typeface="Wingdings" pitchFamily="2" charset="2"/>
              </a:rPr>
              <a:t>-</a:t>
            </a:r>
            <a:r>
              <a:rPr lang="en-US" sz="1400" dirty="0">
                <a:sym typeface="Wingdings" pitchFamily="2" charset="2"/>
              </a:rPr>
              <a:t>30</a:t>
            </a:r>
            <a:r>
              <a:rPr lang="en-CH" sz="1400">
                <a:sym typeface="Wingdings" pitchFamily="2" charset="2"/>
              </a:rPr>
              <a:t>       </a:t>
            </a:r>
            <a:r>
              <a:rPr lang="en-CH" sz="1400" dirty="0">
                <a:sym typeface="Wingdings" pitchFamily="2" charset="2"/>
              </a:rPr>
              <a:t>–50 USDC</a:t>
            </a:r>
            <a:endParaRPr lang="en-CH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7D8EA14-2326-1D23-F00A-3269D251ACED}"/>
              </a:ext>
            </a:extLst>
          </p:cNvPr>
          <p:cNvSpPr/>
          <p:nvPr/>
        </p:nvSpPr>
        <p:spPr>
          <a:xfrm>
            <a:off x="955254" y="4832215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 vitalik.eth</a:t>
            </a:r>
            <a:br>
              <a:rPr lang="en-CH" sz="1400">
                <a:sym typeface="Wingdings" pitchFamily="2" charset="2"/>
              </a:rPr>
            </a:br>
            <a:r>
              <a:rPr lang="en-CH" sz="1400">
                <a:sym typeface="Wingdings" pitchFamily="2" charset="2"/>
              </a:rPr>
              <a:t>202</a:t>
            </a:r>
            <a:r>
              <a:rPr lang="en-US" sz="1400" dirty="0">
                <a:sym typeface="Wingdings" pitchFamily="2" charset="2"/>
              </a:rPr>
              <a:t>5-01</a:t>
            </a:r>
            <a:r>
              <a:rPr lang="en-CH" sz="1400">
                <a:sym typeface="Wingdings" pitchFamily="2" charset="2"/>
              </a:rPr>
              <a:t>-1</a:t>
            </a:r>
            <a:r>
              <a:rPr lang="en-US" sz="1400" dirty="0">
                <a:sym typeface="Wingdings" pitchFamily="2" charset="2"/>
              </a:rPr>
              <a:t>5</a:t>
            </a:r>
            <a:r>
              <a:rPr lang="en-CH" sz="1400">
                <a:sym typeface="Wingdings" pitchFamily="2" charset="2"/>
              </a:rPr>
              <a:t>                </a:t>
            </a:r>
            <a:r>
              <a:rPr lang="en-CH" sz="1400" dirty="0">
                <a:sym typeface="Wingdings" pitchFamily="2" charset="2"/>
              </a:rPr>
              <a:t>1 ETH</a:t>
            </a:r>
            <a:endParaRPr lang="en-CH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AB740B6-0EF5-6AC2-2DDE-57C64D8CD81D}"/>
              </a:ext>
            </a:extLst>
          </p:cNvPr>
          <p:cNvSpPr/>
          <p:nvPr/>
        </p:nvSpPr>
        <p:spPr>
          <a:xfrm>
            <a:off x="955254" y="5452604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🎉 Block #123 produced</a:t>
            </a:r>
            <a:br>
              <a:rPr lang="en-CH" sz="1400">
                <a:sym typeface="Wingdings" pitchFamily="2" charset="2"/>
              </a:rPr>
            </a:br>
            <a:r>
              <a:rPr lang="en-CH" sz="1400">
                <a:sym typeface="Wingdings" pitchFamily="2" charset="2"/>
              </a:rPr>
              <a:t>202</a:t>
            </a:r>
            <a:r>
              <a:rPr lang="en-US" sz="1400" dirty="0">
                <a:sym typeface="Wingdings" pitchFamily="2" charset="2"/>
              </a:rPr>
              <a:t>5</a:t>
            </a:r>
            <a:r>
              <a:rPr lang="en-CH" sz="1400">
                <a:sym typeface="Wingdings" pitchFamily="2" charset="2"/>
              </a:rPr>
              <a:t>-</a:t>
            </a:r>
            <a:r>
              <a:rPr lang="en-US" sz="1400" dirty="0">
                <a:sym typeface="Wingdings" pitchFamily="2" charset="2"/>
              </a:rPr>
              <a:t>01</a:t>
            </a:r>
            <a:r>
              <a:rPr lang="en-CH" sz="1400">
                <a:sym typeface="Wingdings" pitchFamily="2" charset="2"/>
              </a:rPr>
              <a:t>-09         </a:t>
            </a:r>
            <a:r>
              <a:rPr lang="en-CH" sz="1400" dirty="0">
                <a:sym typeface="Wingdings" pitchFamily="2" charset="2"/>
              </a:rPr>
              <a:t>0.08 ETH</a:t>
            </a:r>
            <a:endParaRPr lang="en-CH" sz="1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A126F27-6AA1-FB5C-A137-3A144AE43C4C}"/>
              </a:ext>
            </a:extLst>
          </p:cNvPr>
          <p:cNvSpPr/>
          <p:nvPr/>
        </p:nvSpPr>
        <p:spPr>
          <a:xfrm>
            <a:off x="838200" y="1883415"/>
            <a:ext cx="2347452" cy="423716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3FA5066-766F-EA86-0EC8-80D65EBD3624}"/>
              </a:ext>
            </a:extLst>
          </p:cNvPr>
          <p:cNvCxnSpPr>
            <a:cxnSpLocks/>
          </p:cNvCxnSpPr>
          <p:nvPr/>
        </p:nvCxnSpPr>
        <p:spPr>
          <a:xfrm>
            <a:off x="3185652" y="4969691"/>
            <a:ext cx="5534142" cy="0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A37C88E6-75AF-9560-9255-FA1DE9BBFE37}"/>
              </a:ext>
            </a:extLst>
          </p:cNvPr>
          <p:cNvSpPr txBox="1"/>
          <p:nvPr/>
        </p:nvSpPr>
        <p:spPr>
          <a:xfrm>
            <a:off x="3013479" y="4505752"/>
            <a:ext cx="4227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sz="2400" dirty="0"/>
              <a:t>eth_getBalance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764CC977-1BF4-B35D-9E78-3877CF641B64}"/>
              </a:ext>
            </a:extLst>
          </p:cNvPr>
          <p:cNvCxnSpPr>
            <a:cxnSpLocks/>
          </p:cNvCxnSpPr>
          <p:nvPr/>
        </p:nvCxnSpPr>
        <p:spPr>
          <a:xfrm>
            <a:off x="3185652" y="5700293"/>
            <a:ext cx="5383313" cy="0"/>
          </a:xfrm>
          <a:prstGeom prst="straightConnector1">
            <a:avLst/>
          </a:prstGeom>
          <a:ln w="38100"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DE74582F-50F8-C85B-2CB2-74E7F9D13B7C}"/>
              </a:ext>
            </a:extLst>
          </p:cNvPr>
          <p:cNvSpPr/>
          <p:nvPr/>
        </p:nvSpPr>
        <p:spPr>
          <a:xfrm>
            <a:off x="4655154" y="5228344"/>
            <a:ext cx="943897" cy="943897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4.75 ETH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1DFBB63-F255-F4FF-3E92-350F1EE06B37}"/>
              </a:ext>
            </a:extLst>
          </p:cNvPr>
          <p:cNvSpPr txBox="1"/>
          <p:nvPr/>
        </p:nvSpPr>
        <p:spPr>
          <a:xfrm>
            <a:off x="9387414" y="4229505"/>
            <a:ext cx="13126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8000" dirty="0"/>
              <a:t>😇</a:t>
            </a:r>
          </a:p>
        </p:txBody>
      </p:sp>
      <p:sp>
        <p:nvSpPr>
          <p:cNvPr id="48" name="Cloud 47">
            <a:extLst>
              <a:ext uri="{FF2B5EF4-FFF2-40B4-BE49-F238E27FC236}">
                <a16:creationId xmlns:a16="http://schemas.microsoft.com/office/drawing/2014/main" id="{E4EEEFB8-9A96-5D1C-1960-A3C4394540E7}"/>
              </a:ext>
            </a:extLst>
          </p:cNvPr>
          <p:cNvSpPr/>
          <p:nvPr/>
        </p:nvSpPr>
        <p:spPr>
          <a:xfrm>
            <a:off x="8463115" y="4484877"/>
            <a:ext cx="2986875" cy="1627808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2800" dirty="0"/>
              <a:t>Web3 API provider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5F88E3D-6EAD-9F6B-EA07-B40D346C1A83}"/>
              </a:ext>
            </a:extLst>
          </p:cNvPr>
          <p:cNvSpPr txBox="1"/>
          <p:nvPr/>
        </p:nvSpPr>
        <p:spPr>
          <a:xfrm>
            <a:off x="8381143" y="6163992"/>
            <a:ext cx="3466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H"/>
              <a:t>(</a:t>
            </a:r>
            <a:r>
              <a:rPr lang="en-US" dirty="0"/>
              <a:t>only a handful of large providers</a:t>
            </a:r>
            <a:r>
              <a:rPr lang="en-CH"/>
              <a:t>)</a:t>
            </a:r>
            <a:endParaRPr lang="en-CH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EDFD48-9A1E-ADFE-F50C-3A19710876FC}"/>
              </a:ext>
            </a:extLst>
          </p:cNvPr>
          <p:cNvSpPr txBox="1"/>
          <p:nvPr/>
        </p:nvSpPr>
        <p:spPr>
          <a:xfrm>
            <a:off x="3935358" y="3338293"/>
            <a:ext cx="64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❓ </a:t>
            </a:r>
            <a:r>
              <a:rPr lang="en-CH" sz="2800"/>
              <a:t>History</a:t>
            </a:r>
            <a:endParaRPr lang="en-CH" sz="2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D0BCD2B-CFC7-D1E2-D721-17D0A74B152B}"/>
              </a:ext>
            </a:extLst>
          </p:cNvPr>
          <p:cNvSpPr txBox="1"/>
          <p:nvPr/>
        </p:nvSpPr>
        <p:spPr>
          <a:xfrm>
            <a:off x="3935358" y="2664408"/>
            <a:ext cx="64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❓ </a:t>
            </a:r>
            <a:r>
              <a:rPr lang="en-CH" sz="2800"/>
              <a:t>Tokens / NFTs</a:t>
            </a:r>
            <a:endParaRPr lang="en-CH" sz="2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F6910B-D3DC-3127-E36E-AB8B48546D48}"/>
              </a:ext>
            </a:extLst>
          </p:cNvPr>
          <p:cNvSpPr txBox="1"/>
          <p:nvPr/>
        </p:nvSpPr>
        <p:spPr>
          <a:xfrm>
            <a:off x="3935358" y="1985547"/>
            <a:ext cx="64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❓ </a:t>
            </a:r>
            <a:r>
              <a:rPr lang="en-CH" sz="2800"/>
              <a:t>ETH </a:t>
            </a:r>
            <a:r>
              <a:rPr lang="en-CH" sz="2800" dirty="0"/>
              <a:t>balance</a:t>
            </a:r>
            <a:endParaRPr lang="en-CH" sz="2000" dirty="0"/>
          </a:p>
        </p:txBody>
      </p:sp>
    </p:spTree>
    <p:extLst>
      <p:ext uri="{BB962C8B-B14F-4D97-AF65-F5344CB8AC3E}">
        <p14:creationId xmlns:p14="http://schemas.microsoft.com/office/powerpoint/2010/main" val="12030800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41698F-D6A1-A4D7-88B4-4808096213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4CAE8-9EDF-E7C2-AC33-11494E478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How to fix it?</a:t>
            </a:r>
            <a:endParaRPr lang="en-CH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95E2A55-BED1-8D49-F83E-C0B5B37FFC6E}"/>
              </a:ext>
            </a:extLst>
          </p:cNvPr>
          <p:cNvSpPr/>
          <p:nvPr/>
        </p:nvSpPr>
        <p:spPr>
          <a:xfrm>
            <a:off x="838200" y="1883415"/>
            <a:ext cx="2347452" cy="78099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67E9102-2CCD-8AED-174C-369553C33CD5}"/>
              </a:ext>
            </a:extLst>
          </p:cNvPr>
          <p:cNvSpPr/>
          <p:nvPr/>
        </p:nvSpPr>
        <p:spPr>
          <a:xfrm>
            <a:off x="838200" y="2655903"/>
            <a:ext cx="2347452" cy="144414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8AF1470-F68A-F1A4-6540-40020FD5B4F4}"/>
              </a:ext>
            </a:extLst>
          </p:cNvPr>
          <p:cNvSpPr/>
          <p:nvPr/>
        </p:nvSpPr>
        <p:spPr>
          <a:xfrm>
            <a:off x="838200" y="4100052"/>
            <a:ext cx="2347452" cy="2020529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988572C-816E-EE11-C049-A976087AED1B}"/>
              </a:ext>
            </a:extLst>
          </p:cNvPr>
          <p:cNvSpPr/>
          <p:nvPr/>
        </p:nvSpPr>
        <p:spPr>
          <a:xfrm>
            <a:off x="955254" y="1985547"/>
            <a:ext cx="2106592" cy="55558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b="1" dirty="0"/>
              <a:t>4.75 ETH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42C28E-C580-0218-5FD1-98AC537A8FB3}"/>
              </a:ext>
            </a:extLst>
          </p:cNvPr>
          <p:cNvSpPr/>
          <p:nvPr/>
        </p:nvSpPr>
        <p:spPr>
          <a:xfrm>
            <a:off x="955254" y="2782708"/>
            <a:ext cx="1018572" cy="55558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0.1</a:t>
            </a:r>
            <a:br>
              <a:rPr lang="en-CH" sz="1400" b="1" dirty="0"/>
            </a:br>
            <a:r>
              <a:rPr lang="en-CH" sz="1400" b="1" dirty="0"/>
              <a:t>BTC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38E3FD-9DBB-4759-F679-D7B36FAD20C4}"/>
              </a:ext>
            </a:extLst>
          </p:cNvPr>
          <p:cNvSpPr/>
          <p:nvPr/>
        </p:nvSpPr>
        <p:spPr>
          <a:xfrm>
            <a:off x="955254" y="3417661"/>
            <a:ext cx="1018572" cy="55558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500</a:t>
            </a:r>
            <a:br>
              <a:rPr lang="en-CH" sz="1400" b="1" dirty="0"/>
            </a:br>
            <a:r>
              <a:rPr lang="en-CH" sz="1400" b="1" dirty="0"/>
              <a:t>USDC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9BB1A96A-9E3B-884B-CBF9-177C4B3959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hq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1959284" y="2870686"/>
            <a:ext cx="1186552" cy="1018571"/>
          </a:xfrm>
          <a:ln w="19050">
            <a:solidFill>
              <a:schemeClr val="accent1"/>
            </a:solidFill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6F4A38FE-0E3B-DADB-4D1F-92BF8A3FBBB6}"/>
              </a:ext>
            </a:extLst>
          </p:cNvPr>
          <p:cNvSpPr/>
          <p:nvPr/>
        </p:nvSpPr>
        <p:spPr>
          <a:xfrm>
            <a:off x="955254" y="4214823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 theprotocolguild.</a:t>
            </a:r>
            <a:r>
              <a:rPr lang="en-CH" sz="1400">
                <a:sym typeface="Wingdings" pitchFamily="2" charset="2"/>
              </a:rPr>
              <a:t>eth 202</a:t>
            </a:r>
            <a:r>
              <a:rPr lang="en-US" sz="1400" dirty="0">
                <a:sym typeface="Wingdings" pitchFamily="2" charset="2"/>
              </a:rPr>
              <a:t>5</a:t>
            </a:r>
            <a:r>
              <a:rPr lang="en-CH" sz="1400">
                <a:sym typeface="Wingdings" pitchFamily="2" charset="2"/>
              </a:rPr>
              <a:t>-</a:t>
            </a:r>
            <a:r>
              <a:rPr lang="en-US" sz="1400" dirty="0">
                <a:sym typeface="Wingdings" pitchFamily="2" charset="2"/>
              </a:rPr>
              <a:t>01</a:t>
            </a:r>
            <a:r>
              <a:rPr lang="en-CH" sz="1400">
                <a:sym typeface="Wingdings" pitchFamily="2" charset="2"/>
              </a:rPr>
              <a:t>-</a:t>
            </a:r>
            <a:r>
              <a:rPr lang="en-US" sz="1400" dirty="0">
                <a:sym typeface="Wingdings" pitchFamily="2" charset="2"/>
              </a:rPr>
              <a:t>30</a:t>
            </a:r>
            <a:r>
              <a:rPr lang="en-CH" sz="1400">
                <a:sym typeface="Wingdings" pitchFamily="2" charset="2"/>
              </a:rPr>
              <a:t>       </a:t>
            </a:r>
            <a:r>
              <a:rPr lang="en-CH" sz="1400" dirty="0">
                <a:sym typeface="Wingdings" pitchFamily="2" charset="2"/>
              </a:rPr>
              <a:t>–50 USDC</a:t>
            </a:r>
            <a:endParaRPr lang="en-CH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FF38652-D4EE-EAD9-5CD6-FD37079FB4D4}"/>
              </a:ext>
            </a:extLst>
          </p:cNvPr>
          <p:cNvSpPr/>
          <p:nvPr/>
        </p:nvSpPr>
        <p:spPr>
          <a:xfrm>
            <a:off x="955254" y="4832215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 vitalik.eth</a:t>
            </a:r>
            <a:br>
              <a:rPr lang="en-CH" sz="1400">
                <a:sym typeface="Wingdings" pitchFamily="2" charset="2"/>
              </a:rPr>
            </a:br>
            <a:r>
              <a:rPr lang="en-CH" sz="1400">
                <a:sym typeface="Wingdings" pitchFamily="2" charset="2"/>
              </a:rPr>
              <a:t>202</a:t>
            </a:r>
            <a:r>
              <a:rPr lang="en-US" sz="1400" dirty="0">
                <a:sym typeface="Wingdings" pitchFamily="2" charset="2"/>
              </a:rPr>
              <a:t>5-01</a:t>
            </a:r>
            <a:r>
              <a:rPr lang="en-CH" sz="1400">
                <a:sym typeface="Wingdings" pitchFamily="2" charset="2"/>
              </a:rPr>
              <a:t>-1</a:t>
            </a:r>
            <a:r>
              <a:rPr lang="en-US" sz="1400" dirty="0">
                <a:sym typeface="Wingdings" pitchFamily="2" charset="2"/>
              </a:rPr>
              <a:t>5</a:t>
            </a:r>
            <a:r>
              <a:rPr lang="en-CH" sz="1400">
                <a:sym typeface="Wingdings" pitchFamily="2" charset="2"/>
              </a:rPr>
              <a:t>                </a:t>
            </a:r>
            <a:r>
              <a:rPr lang="en-CH" sz="1400" dirty="0">
                <a:sym typeface="Wingdings" pitchFamily="2" charset="2"/>
              </a:rPr>
              <a:t>1 ETH</a:t>
            </a:r>
            <a:endParaRPr lang="en-CH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C222301-A0C0-D7D8-1CD3-D9016A37EC4C}"/>
              </a:ext>
            </a:extLst>
          </p:cNvPr>
          <p:cNvSpPr/>
          <p:nvPr/>
        </p:nvSpPr>
        <p:spPr>
          <a:xfrm>
            <a:off x="955254" y="5452604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🎉 Block #123 produced</a:t>
            </a:r>
            <a:br>
              <a:rPr lang="en-CH" sz="1400">
                <a:sym typeface="Wingdings" pitchFamily="2" charset="2"/>
              </a:rPr>
            </a:br>
            <a:r>
              <a:rPr lang="en-CH" sz="1400">
                <a:sym typeface="Wingdings" pitchFamily="2" charset="2"/>
              </a:rPr>
              <a:t>202</a:t>
            </a:r>
            <a:r>
              <a:rPr lang="en-US" sz="1400" dirty="0">
                <a:sym typeface="Wingdings" pitchFamily="2" charset="2"/>
              </a:rPr>
              <a:t>5</a:t>
            </a:r>
            <a:r>
              <a:rPr lang="en-CH" sz="1400">
                <a:sym typeface="Wingdings" pitchFamily="2" charset="2"/>
              </a:rPr>
              <a:t>-</a:t>
            </a:r>
            <a:r>
              <a:rPr lang="en-US" sz="1400" dirty="0">
                <a:sym typeface="Wingdings" pitchFamily="2" charset="2"/>
              </a:rPr>
              <a:t>01</a:t>
            </a:r>
            <a:r>
              <a:rPr lang="en-CH" sz="1400">
                <a:sym typeface="Wingdings" pitchFamily="2" charset="2"/>
              </a:rPr>
              <a:t>-09         </a:t>
            </a:r>
            <a:r>
              <a:rPr lang="en-CH" sz="1400" dirty="0">
                <a:sym typeface="Wingdings" pitchFamily="2" charset="2"/>
              </a:rPr>
              <a:t>0.08 ETH</a:t>
            </a:r>
            <a:endParaRPr lang="en-CH" sz="1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63B75B7-35C1-F899-F99B-320A0C93D113}"/>
              </a:ext>
            </a:extLst>
          </p:cNvPr>
          <p:cNvSpPr/>
          <p:nvPr/>
        </p:nvSpPr>
        <p:spPr>
          <a:xfrm>
            <a:off x="838200" y="1883415"/>
            <a:ext cx="2347452" cy="423716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C9E0BD6D-E027-2F24-5433-296E2B3A25C5}"/>
              </a:ext>
            </a:extLst>
          </p:cNvPr>
          <p:cNvCxnSpPr>
            <a:cxnSpLocks/>
          </p:cNvCxnSpPr>
          <p:nvPr/>
        </p:nvCxnSpPr>
        <p:spPr>
          <a:xfrm>
            <a:off x="3185652" y="4969691"/>
            <a:ext cx="5534142" cy="0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CCAF507D-5399-8B81-77BC-BC4B5615F106}"/>
              </a:ext>
            </a:extLst>
          </p:cNvPr>
          <p:cNvSpPr txBox="1"/>
          <p:nvPr/>
        </p:nvSpPr>
        <p:spPr>
          <a:xfrm>
            <a:off x="3013479" y="4505752"/>
            <a:ext cx="4227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sz="2400" dirty="0"/>
              <a:t>eth_getBalance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7A01621C-3FF0-55D7-E3F7-49986ABB6551}"/>
              </a:ext>
            </a:extLst>
          </p:cNvPr>
          <p:cNvCxnSpPr>
            <a:cxnSpLocks/>
          </p:cNvCxnSpPr>
          <p:nvPr/>
        </p:nvCxnSpPr>
        <p:spPr>
          <a:xfrm>
            <a:off x="3185652" y="5700293"/>
            <a:ext cx="5383313" cy="0"/>
          </a:xfrm>
          <a:prstGeom prst="straightConnector1">
            <a:avLst/>
          </a:prstGeom>
          <a:ln w="38100"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DB722805-E1F6-FC3A-ABDF-88515418697E}"/>
              </a:ext>
            </a:extLst>
          </p:cNvPr>
          <p:cNvSpPr/>
          <p:nvPr/>
        </p:nvSpPr>
        <p:spPr>
          <a:xfrm>
            <a:off x="4655154" y="5228344"/>
            <a:ext cx="943897" cy="943897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4.75 ETH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433A2CF-2030-0C54-6827-889636654479}"/>
              </a:ext>
            </a:extLst>
          </p:cNvPr>
          <p:cNvSpPr txBox="1"/>
          <p:nvPr/>
        </p:nvSpPr>
        <p:spPr>
          <a:xfrm>
            <a:off x="9387414" y="4229505"/>
            <a:ext cx="13126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8000" dirty="0"/>
              <a:t>😇</a:t>
            </a:r>
          </a:p>
        </p:txBody>
      </p:sp>
      <p:sp>
        <p:nvSpPr>
          <p:cNvPr id="48" name="Cloud 47">
            <a:extLst>
              <a:ext uri="{FF2B5EF4-FFF2-40B4-BE49-F238E27FC236}">
                <a16:creationId xmlns:a16="http://schemas.microsoft.com/office/drawing/2014/main" id="{82F6C6CC-AB33-9048-43F0-6030948455AB}"/>
              </a:ext>
            </a:extLst>
          </p:cNvPr>
          <p:cNvSpPr/>
          <p:nvPr/>
        </p:nvSpPr>
        <p:spPr>
          <a:xfrm>
            <a:off x="8463115" y="4484877"/>
            <a:ext cx="2986875" cy="1627808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2800" dirty="0"/>
              <a:t>Web3 API provider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4AEBDAA-9EA1-6894-CA10-E466B1B286E5}"/>
              </a:ext>
            </a:extLst>
          </p:cNvPr>
          <p:cNvSpPr txBox="1"/>
          <p:nvPr/>
        </p:nvSpPr>
        <p:spPr>
          <a:xfrm>
            <a:off x="8381143" y="6163992"/>
            <a:ext cx="3466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H"/>
              <a:t>(</a:t>
            </a:r>
            <a:r>
              <a:rPr lang="en-US" dirty="0"/>
              <a:t>only a handful of large providers</a:t>
            </a:r>
            <a:r>
              <a:rPr lang="en-CH"/>
              <a:t>)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2218794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DBC6E9-BBEE-ABF1-F4FE-2893DD67AB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3DE79-4EDA-6B0C-DFCF-51BCEF895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EIP-1186: </a:t>
            </a:r>
            <a:r>
              <a:rPr lang="en-US" dirty="0" err="1"/>
              <a:t>eth_getProof</a:t>
            </a:r>
            <a:endParaRPr lang="en-CH" sz="20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2E5EB99-657A-11AA-E9FC-9B8FFE699A56}"/>
              </a:ext>
            </a:extLst>
          </p:cNvPr>
          <p:cNvSpPr/>
          <p:nvPr/>
        </p:nvSpPr>
        <p:spPr>
          <a:xfrm>
            <a:off x="838200" y="1883415"/>
            <a:ext cx="2347452" cy="78099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C0EC8FA-B6AA-DB32-B6C9-D31538D811CF}"/>
              </a:ext>
            </a:extLst>
          </p:cNvPr>
          <p:cNvSpPr/>
          <p:nvPr/>
        </p:nvSpPr>
        <p:spPr>
          <a:xfrm>
            <a:off x="838200" y="2655903"/>
            <a:ext cx="2347452" cy="144414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9B1FC29-B1B0-D0FE-2F94-2A821B36F815}"/>
              </a:ext>
            </a:extLst>
          </p:cNvPr>
          <p:cNvSpPr/>
          <p:nvPr/>
        </p:nvSpPr>
        <p:spPr>
          <a:xfrm>
            <a:off x="838200" y="4100052"/>
            <a:ext cx="2347452" cy="2020529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E097A6-B65E-80EB-1303-B8CD46AB068F}"/>
              </a:ext>
            </a:extLst>
          </p:cNvPr>
          <p:cNvSpPr/>
          <p:nvPr/>
        </p:nvSpPr>
        <p:spPr>
          <a:xfrm>
            <a:off x="955254" y="1985547"/>
            <a:ext cx="2106592" cy="55558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b="1" dirty="0"/>
              <a:t>4.75 ETH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36871E-347D-BCC6-CC46-2439456E64DA}"/>
              </a:ext>
            </a:extLst>
          </p:cNvPr>
          <p:cNvSpPr/>
          <p:nvPr/>
        </p:nvSpPr>
        <p:spPr>
          <a:xfrm>
            <a:off x="955254" y="2782708"/>
            <a:ext cx="1018572" cy="55558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0.1</a:t>
            </a:r>
            <a:br>
              <a:rPr lang="en-CH" sz="1400" b="1" dirty="0"/>
            </a:br>
            <a:r>
              <a:rPr lang="en-CH" sz="1400" b="1" dirty="0"/>
              <a:t>BTC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65EC708-1A9E-4424-D419-AB7E2BFEF1A7}"/>
              </a:ext>
            </a:extLst>
          </p:cNvPr>
          <p:cNvSpPr/>
          <p:nvPr/>
        </p:nvSpPr>
        <p:spPr>
          <a:xfrm>
            <a:off x="955254" y="3417661"/>
            <a:ext cx="1018572" cy="55558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500</a:t>
            </a:r>
            <a:br>
              <a:rPr lang="en-CH" sz="1400" b="1" dirty="0"/>
            </a:br>
            <a:r>
              <a:rPr lang="en-CH" sz="1400" b="1" dirty="0"/>
              <a:t>USDC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283B9EC5-E67D-9DEC-CCCB-BC8021CF50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hq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1959284" y="2870686"/>
            <a:ext cx="1186552" cy="1018571"/>
          </a:xfrm>
          <a:ln w="19050">
            <a:solidFill>
              <a:schemeClr val="accent1"/>
            </a:solidFill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D3C36830-6F1E-91C9-99A7-9DB5AA63FC31}"/>
              </a:ext>
            </a:extLst>
          </p:cNvPr>
          <p:cNvSpPr/>
          <p:nvPr/>
        </p:nvSpPr>
        <p:spPr>
          <a:xfrm>
            <a:off x="955254" y="4214823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 theprotocolguild.</a:t>
            </a:r>
            <a:r>
              <a:rPr lang="en-CH" sz="1400">
                <a:sym typeface="Wingdings" pitchFamily="2" charset="2"/>
              </a:rPr>
              <a:t>eth 202</a:t>
            </a:r>
            <a:r>
              <a:rPr lang="en-US" sz="1400" dirty="0">
                <a:sym typeface="Wingdings" pitchFamily="2" charset="2"/>
              </a:rPr>
              <a:t>5</a:t>
            </a:r>
            <a:r>
              <a:rPr lang="en-CH" sz="1400">
                <a:sym typeface="Wingdings" pitchFamily="2" charset="2"/>
              </a:rPr>
              <a:t>-</a:t>
            </a:r>
            <a:r>
              <a:rPr lang="en-US" sz="1400" dirty="0">
                <a:sym typeface="Wingdings" pitchFamily="2" charset="2"/>
              </a:rPr>
              <a:t>01</a:t>
            </a:r>
            <a:r>
              <a:rPr lang="en-CH" sz="1400">
                <a:sym typeface="Wingdings" pitchFamily="2" charset="2"/>
              </a:rPr>
              <a:t>-</a:t>
            </a:r>
            <a:r>
              <a:rPr lang="en-US" sz="1400" dirty="0">
                <a:sym typeface="Wingdings" pitchFamily="2" charset="2"/>
              </a:rPr>
              <a:t>30</a:t>
            </a:r>
            <a:r>
              <a:rPr lang="en-CH" sz="1400">
                <a:sym typeface="Wingdings" pitchFamily="2" charset="2"/>
              </a:rPr>
              <a:t>       </a:t>
            </a:r>
            <a:r>
              <a:rPr lang="en-CH" sz="1400" dirty="0">
                <a:sym typeface="Wingdings" pitchFamily="2" charset="2"/>
              </a:rPr>
              <a:t>–50 USDC</a:t>
            </a:r>
            <a:endParaRPr lang="en-CH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F6E294-0720-2BC1-5850-633A0F341B1A}"/>
              </a:ext>
            </a:extLst>
          </p:cNvPr>
          <p:cNvSpPr/>
          <p:nvPr/>
        </p:nvSpPr>
        <p:spPr>
          <a:xfrm>
            <a:off x="955254" y="4832215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 vitalik.eth</a:t>
            </a:r>
            <a:br>
              <a:rPr lang="en-CH" sz="1400">
                <a:sym typeface="Wingdings" pitchFamily="2" charset="2"/>
              </a:rPr>
            </a:br>
            <a:r>
              <a:rPr lang="en-CH" sz="1400">
                <a:sym typeface="Wingdings" pitchFamily="2" charset="2"/>
              </a:rPr>
              <a:t>202</a:t>
            </a:r>
            <a:r>
              <a:rPr lang="en-US" sz="1400" dirty="0">
                <a:sym typeface="Wingdings" pitchFamily="2" charset="2"/>
              </a:rPr>
              <a:t>5-01</a:t>
            </a:r>
            <a:r>
              <a:rPr lang="en-CH" sz="1400">
                <a:sym typeface="Wingdings" pitchFamily="2" charset="2"/>
              </a:rPr>
              <a:t>-1</a:t>
            </a:r>
            <a:r>
              <a:rPr lang="en-US" sz="1400" dirty="0">
                <a:sym typeface="Wingdings" pitchFamily="2" charset="2"/>
              </a:rPr>
              <a:t>5</a:t>
            </a:r>
            <a:r>
              <a:rPr lang="en-CH" sz="1400">
                <a:sym typeface="Wingdings" pitchFamily="2" charset="2"/>
              </a:rPr>
              <a:t>                </a:t>
            </a:r>
            <a:r>
              <a:rPr lang="en-CH" sz="1400" dirty="0">
                <a:sym typeface="Wingdings" pitchFamily="2" charset="2"/>
              </a:rPr>
              <a:t>1 ETH</a:t>
            </a:r>
            <a:endParaRPr lang="en-CH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9A6592A-3144-7699-4AF2-FF82E532532B}"/>
              </a:ext>
            </a:extLst>
          </p:cNvPr>
          <p:cNvSpPr/>
          <p:nvPr/>
        </p:nvSpPr>
        <p:spPr>
          <a:xfrm>
            <a:off x="955254" y="5452604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🎉 Block #123 produced</a:t>
            </a:r>
            <a:br>
              <a:rPr lang="en-CH" sz="1400">
                <a:sym typeface="Wingdings" pitchFamily="2" charset="2"/>
              </a:rPr>
            </a:br>
            <a:r>
              <a:rPr lang="en-CH" sz="1400">
                <a:sym typeface="Wingdings" pitchFamily="2" charset="2"/>
              </a:rPr>
              <a:t>202</a:t>
            </a:r>
            <a:r>
              <a:rPr lang="en-US" sz="1400" dirty="0">
                <a:sym typeface="Wingdings" pitchFamily="2" charset="2"/>
              </a:rPr>
              <a:t>5</a:t>
            </a:r>
            <a:r>
              <a:rPr lang="en-CH" sz="1400">
                <a:sym typeface="Wingdings" pitchFamily="2" charset="2"/>
              </a:rPr>
              <a:t>-</a:t>
            </a:r>
            <a:r>
              <a:rPr lang="en-US" sz="1400" dirty="0">
                <a:sym typeface="Wingdings" pitchFamily="2" charset="2"/>
              </a:rPr>
              <a:t>01</a:t>
            </a:r>
            <a:r>
              <a:rPr lang="en-CH" sz="1400">
                <a:sym typeface="Wingdings" pitchFamily="2" charset="2"/>
              </a:rPr>
              <a:t>-09         </a:t>
            </a:r>
            <a:r>
              <a:rPr lang="en-CH" sz="1400" dirty="0">
                <a:sym typeface="Wingdings" pitchFamily="2" charset="2"/>
              </a:rPr>
              <a:t>0.08 ETH</a:t>
            </a:r>
            <a:endParaRPr lang="en-CH" sz="1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10F4BF8-740D-6D69-C5EF-1E916057A24F}"/>
              </a:ext>
            </a:extLst>
          </p:cNvPr>
          <p:cNvSpPr/>
          <p:nvPr/>
        </p:nvSpPr>
        <p:spPr>
          <a:xfrm>
            <a:off x="838200" y="1883415"/>
            <a:ext cx="2347452" cy="423716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2D333BD1-9C1B-A645-3BAA-207B3A58CDA7}"/>
              </a:ext>
            </a:extLst>
          </p:cNvPr>
          <p:cNvCxnSpPr>
            <a:cxnSpLocks/>
          </p:cNvCxnSpPr>
          <p:nvPr/>
        </p:nvCxnSpPr>
        <p:spPr>
          <a:xfrm>
            <a:off x="3185652" y="4969691"/>
            <a:ext cx="5534142" cy="0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9BAB855C-9EC4-CE01-7F94-FE56CF94A7E6}"/>
              </a:ext>
            </a:extLst>
          </p:cNvPr>
          <p:cNvSpPr txBox="1"/>
          <p:nvPr/>
        </p:nvSpPr>
        <p:spPr>
          <a:xfrm>
            <a:off x="3013479" y="4505752"/>
            <a:ext cx="4227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sz="2400" dirty="0"/>
              <a:t>eth</a:t>
            </a:r>
            <a:r>
              <a:rPr lang="en-CH" sz="2400"/>
              <a:t>_get</a:t>
            </a:r>
            <a:r>
              <a:rPr lang="en-US" sz="2400" dirty="0"/>
              <a:t>Proof</a:t>
            </a:r>
            <a:endParaRPr lang="en-CH" sz="2400" dirty="0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1635B3AD-7494-AAEE-5968-1A4E6C26C608}"/>
              </a:ext>
            </a:extLst>
          </p:cNvPr>
          <p:cNvCxnSpPr>
            <a:cxnSpLocks/>
          </p:cNvCxnSpPr>
          <p:nvPr/>
        </p:nvCxnSpPr>
        <p:spPr>
          <a:xfrm>
            <a:off x="3185652" y="5700293"/>
            <a:ext cx="5383313" cy="0"/>
          </a:xfrm>
          <a:prstGeom prst="straightConnector1">
            <a:avLst/>
          </a:prstGeom>
          <a:ln w="38100"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ED9BB642-9828-6A9E-9FAE-B245C24A45DA}"/>
              </a:ext>
            </a:extLst>
          </p:cNvPr>
          <p:cNvSpPr/>
          <p:nvPr/>
        </p:nvSpPr>
        <p:spPr>
          <a:xfrm>
            <a:off x="4655154" y="5228344"/>
            <a:ext cx="943897" cy="943897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4.75 ETH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CC6E7C1-944F-96E9-E3EE-B7618609B365}"/>
              </a:ext>
            </a:extLst>
          </p:cNvPr>
          <p:cNvSpPr txBox="1"/>
          <p:nvPr/>
        </p:nvSpPr>
        <p:spPr>
          <a:xfrm>
            <a:off x="9387414" y="4229505"/>
            <a:ext cx="13126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8000" dirty="0"/>
              <a:t>😇</a:t>
            </a:r>
          </a:p>
        </p:txBody>
      </p:sp>
      <p:sp>
        <p:nvSpPr>
          <p:cNvPr id="48" name="Cloud 47">
            <a:extLst>
              <a:ext uri="{FF2B5EF4-FFF2-40B4-BE49-F238E27FC236}">
                <a16:creationId xmlns:a16="http://schemas.microsoft.com/office/drawing/2014/main" id="{5A58A921-A5DF-147B-E45D-1F2A1494ED6A}"/>
              </a:ext>
            </a:extLst>
          </p:cNvPr>
          <p:cNvSpPr/>
          <p:nvPr/>
        </p:nvSpPr>
        <p:spPr>
          <a:xfrm>
            <a:off x="8463115" y="4484877"/>
            <a:ext cx="2986875" cy="1627808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2800" dirty="0"/>
              <a:t>Web3 API provider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36989A8-1364-428F-8900-FABFAE7E497B}"/>
              </a:ext>
            </a:extLst>
          </p:cNvPr>
          <p:cNvSpPr/>
          <p:nvPr/>
        </p:nvSpPr>
        <p:spPr>
          <a:xfrm>
            <a:off x="5878526" y="5236778"/>
            <a:ext cx="943897" cy="94389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D6AA9F1-1436-8768-6EE8-FE832B0A8285}"/>
              </a:ext>
            </a:extLst>
          </p:cNvPr>
          <p:cNvSpPr/>
          <p:nvPr/>
        </p:nvSpPr>
        <p:spPr>
          <a:xfrm>
            <a:off x="6248305" y="5236778"/>
            <a:ext cx="943897" cy="94389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173BF93-9E4D-0A9A-BC93-A03FC942A666}"/>
              </a:ext>
            </a:extLst>
          </p:cNvPr>
          <p:cNvSpPr/>
          <p:nvPr/>
        </p:nvSpPr>
        <p:spPr>
          <a:xfrm>
            <a:off x="6616420" y="5236778"/>
            <a:ext cx="943897" cy="94389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/>
              <a:t>P</a:t>
            </a:r>
            <a:r>
              <a:rPr lang="en-CH" sz="1600"/>
              <a:t>roof</a:t>
            </a:r>
            <a:endParaRPr lang="en-CH" sz="16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420F388-FBFF-CAE3-9B87-02E3681BC1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79631" y="78163"/>
            <a:ext cx="1325563" cy="132556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41D4E1A-B166-F3DD-3FB2-1D90645E2A08}"/>
              </a:ext>
            </a:extLst>
          </p:cNvPr>
          <p:cNvSpPr txBox="1"/>
          <p:nvPr/>
        </p:nvSpPr>
        <p:spPr>
          <a:xfrm>
            <a:off x="3935358" y="1985547"/>
            <a:ext cx="64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✌️ Add correctness proof</a:t>
            </a:r>
            <a:endParaRPr lang="en-CH" sz="2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08F71B2-CC7E-2FAA-B7E4-DD4606A53106}"/>
              </a:ext>
            </a:extLst>
          </p:cNvPr>
          <p:cNvSpPr txBox="1"/>
          <p:nvPr/>
        </p:nvSpPr>
        <p:spPr>
          <a:xfrm>
            <a:off x="8381143" y="6163992"/>
            <a:ext cx="3466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H"/>
              <a:t>(</a:t>
            </a:r>
            <a:r>
              <a:rPr lang="en-US" dirty="0"/>
              <a:t>only a handful of large providers</a:t>
            </a:r>
            <a:r>
              <a:rPr lang="en-CH"/>
              <a:t>)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5225842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314E47-8CC6-DA79-D839-A93AEF24D3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E53DF-5826-D06F-B0BB-0056458FB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EIP-1186: </a:t>
            </a:r>
            <a:r>
              <a:rPr lang="en-US" dirty="0" err="1"/>
              <a:t>eth_getProof</a:t>
            </a:r>
            <a:endParaRPr lang="en-CH" sz="20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A8776CF-0602-8FC6-0D9D-23282014FB78}"/>
              </a:ext>
            </a:extLst>
          </p:cNvPr>
          <p:cNvSpPr/>
          <p:nvPr/>
        </p:nvSpPr>
        <p:spPr>
          <a:xfrm>
            <a:off x="838200" y="1883415"/>
            <a:ext cx="2347452" cy="78099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CD99510-8B9C-60B0-954E-AF24CAE92AC8}"/>
              </a:ext>
            </a:extLst>
          </p:cNvPr>
          <p:cNvSpPr/>
          <p:nvPr/>
        </p:nvSpPr>
        <p:spPr>
          <a:xfrm>
            <a:off x="838200" y="2655903"/>
            <a:ext cx="2347452" cy="144414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A6B97B1-A973-660B-FDCF-A56CBA4AA338}"/>
              </a:ext>
            </a:extLst>
          </p:cNvPr>
          <p:cNvSpPr/>
          <p:nvPr/>
        </p:nvSpPr>
        <p:spPr>
          <a:xfrm>
            <a:off x="838200" y="4100052"/>
            <a:ext cx="2347452" cy="2020529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D19671D-2E36-C0FD-E0CB-D05876EF163D}"/>
              </a:ext>
            </a:extLst>
          </p:cNvPr>
          <p:cNvSpPr/>
          <p:nvPr/>
        </p:nvSpPr>
        <p:spPr>
          <a:xfrm>
            <a:off x="955254" y="1985547"/>
            <a:ext cx="2106592" cy="55558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b="1" dirty="0"/>
              <a:t>4.75 ETH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3EB4F9E-0CE8-6393-EB0C-AD21235C3D1C}"/>
              </a:ext>
            </a:extLst>
          </p:cNvPr>
          <p:cNvSpPr/>
          <p:nvPr/>
        </p:nvSpPr>
        <p:spPr>
          <a:xfrm>
            <a:off x="955254" y="2782708"/>
            <a:ext cx="1018572" cy="55558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0.1</a:t>
            </a:r>
            <a:br>
              <a:rPr lang="en-CH" sz="1400" b="1" dirty="0"/>
            </a:br>
            <a:r>
              <a:rPr lang="en-CH" sz="1400" b="1" dirty="0"/>
              <a:t>BTC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C42D0FE-FC10-7CAF-AD2F-1C583D67E818}"/>
              </a:ext>
            </a:extLst>
          </p:cNvPr>
          <p:cNvSpPr/>
          <p:nvPr/>
        </p:nvSpPr>
        <p:spPr>
          <a:xfrm>
            <a:off x="955254" y="3417661"/>
            <a:ext cx="1018572" cy="55558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500</a:t>
            </a:r>
            <a:br>
              <a:rPr lang="en-CH" sz="1400" b="1" dirty="0"/>
            </a:br>
            <a:r>
              <a:rPr lang="en-CH" sz="1400" b="1" dirty="0"/>
              <a:t>USDC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B2F5EF46-5B1C-2AEE-0CED-DE9334C1F5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hq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1959284" y="2870686"/>
            <a:ext cx="1186552" cy="1018571"/>
          </a:xfrm>
          <a:ln w="19050">
            <a:solidFill>
              <a:schemeClr val="accent1"/>
            </a:solidFill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4B16C89B-17E5-9B3B-F730-98523BE21533}"/>
              </a:ext>
            </a:extLst>
          </p:cNvPr>
          <p:cNvSpPr/>
          <p:nvPr/>
        </p:nvSpPr>
        <p:spPr>
          <a:xfrm>
            <a:off x="955254" y="4214823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 theprotocolguild.</a:t>
            </a:r>
            <a:r>
              <a:rPr lang="en-CH" sz="1400">
                <a:sym typeface="Wingdings" pitchFamily="2" charset="2"/>
              </a:rPr>
              <a:t>eth 202</a:t>
            </a:r>
            <a:r>
              <a:rPr lang="en-US" sz="1400" dirty="0">
                <a:sym typeface="Wingdings" pitchFamily="2" charset="2"/>
              </a:rPr>
              <a:t>5</a:t>
            </a:r>
            <a:r>
              <a:rPr lang="en-CH" sz="1400">
                <a:sym typeface="Wingdings" pitchFamily="2" charset="2"/>
              </a:rPr>
              <a:t>-</a:t>
            </a:r>
            <a:r>
              <a:rPr lang="en-US" sz="1400" dirty="0">
                <a:sym typeface="Wingdings" pitchFamily="2" charset="2"/>
              </a:rPr>
              <a:t>01</a:t>
            </a:r>
            <a:r>
              <a:rPr lang="en-CH" sz="1400">
                <a:sym typeface="Wingdings" pitchFamily="2" charset="2"/>
              </a:rPr>
              <a:t>-</a:t>
            </a:r>
            <a:r>
              <a:rPr lang="en-US" sz="1400" dirty="0">
                <a:sym typeface="Wingdings" pitchFamily="2" charset="2"/>
              </a:rPr>
              <a:t>30</a:t>
            </a:r>
            <a:r>
              <a:rPr lang="en-CH" sz="1400">
                <a:sym typeface="Wingdings" pitchFamily="2" charset="2"/>
              </a:rPr>
              <a:t>       </a:t>
            </a:r>
            <a:r>
              <a:rPr lang="en-CH" sz="1400" dirty="0">
                <a:sym typeface="Wingdings" pitchFamily="2" charset="2"/>
              </a:rPr>
              <a:t>–50 USDC</a:t>
            </a:r>
            <a:endParaRPr lang="en-CH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16D5C20-580C-6DFF-3F64-DD536C9B2359}"/>
              </a:ext>
            </a:extLst>
          </p:cNvPr>
          <p:cNvSpPr/>
          <p:nvPr/>
        </p:nvSpPr>
        <p:spPr>
          <a:xfrm>
            <a:off x="955254" y="4832215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 vitalik.eth</a:t>
            </a:r>
            <a:br>
              <a:rPr lang="en-CH" sz="1400">
                <a:sym typeface="Wingdings" pitchFamily="2" charset="2"/>
              </a:rPr>
            </a:br>
            <a:r>
              <a:rPr lang="en-CH" sz="1400">
                <a:sym typeface="Wingdings" pitchFamily="2" charset="2"/>
              </a:rPr>
              <a:t>202</a:t>
            </a:r>
            <a:r>
              <a:rPr lang="en-US" sz="1400" dirty="0">
                <a:sym typeface="Wingdings" pitchFamily="2" charset="2"/>
              </a:rPr>
              <a:t>5-01</a:t>
            </a:r>
            <a:r>
              <a:rPr lang="en-CH" sz="1400">
                <a:sym typeface="Wingdings" pitchFamily="2" charset="2"/>
              </a:rPr>
              <a:t>-1</a:t>
            </a:r>
            <a:r>
              <a:rPr lang="en-US" sz="1400" dirty="0">
                <a:sym typeface="Wingdings" pitchFamily="2" charset="2"/>
              </a:rPr>
              <a:t>5</a:t>
            </a:r>
            <a:r>
              <a:rPr lang="en-CH" sz="1400">
                <a:sym typeface="Wingdings" pitchFamily="2" charset="2"/>
              </a:rPr>
              <a:t>                </a:t>
            </a:r>
            <a:r>
              <a:rPr lang="en-CH" sz="1400" dirty="0">
                <a:sym typeface="Wingdings" pitchFamily="2" charset="2"/>
              </a:rPr>
              <a:t>1 ETH</a:t>
            </a:r>
            <a:endParaRPr lang="en-CH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072FB6A-725C-DA39-8CFD-58C77CEFB6A4}"/>
              </a:ext>
            </a:extLst>
          </p:cNvPr>
          <p:cNvSpPr/>
          <p:nvPr/>
        </p:nvSpPr>
        <p:spPr>
          <a:xfrm>
            <a:off x="955254" y="5452604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🎉 Block #123 produced</a:t>
            </a:r>
            <a:br>
              <a:rPr lang="en-CH" sz="1400">
                <a:sym typeface="Wingdings" pitchFamily="2" charset="2"/>
              </a:rPr>
            </a:br>
            <a:r>
              <a:rPr lang="en-CH" sz="1400">
                <a:sym typeface="Wingdings" pitchFamily="2" charset="2"/>
              </a:rPr>
              <a:t>202</a:t>
            </a:r>
            <a:r>
              <a:rPr lang="en-US" sz="1400" dirty="0">
                <a:sym typeface="Wingdings" pitchFamily="2" charset="2"/>
              </a:rPr>
              <a:t>5</a:t>
            </a:r>
            <a:r>
              <a:rPr lang="en-CH" sz="1400">
                <a:sym typeface="Wingdings" pitchFamily="2" charset="2"/>
              </a:rPr>
              <a:t>-</a:t>
            </a:r>
            <a:r>
              <a:rPr lang="en-US" sz="1400" dirty="0">
                <a:sym typeface="Wingdings" pitchFamily="2" charset="2"/>
              </a:rPr>
              <a:t>01</a:t>
            </a:r>
            <a:r>
              <a:rPr lang="en-CH" sz="1400">
                <a:sym typeface="Wingdings" pitchFamily="2" charset="2"/>
              </a:rPr>
              <a:t>-09         </a:t>
            </a:r>
            <a:r>
              <a:rPr lang="en-CH" sz="1400" dirty="0">
                <a:sym typeface="Wingdings" pitchFamily="2" charset="2"/>
              </a:rPr>
              <a:t>0.08 ETH</a:t>
            </a:r>
            <a:endParaRPr lang="en-CH" sz="1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DC499BD-BE42-2800-EDF2-30EFC9E925F8}"/>
              </a:ext>
            </a:extLst>
          </p:cNvPr>
          <p:cNvSpPr/>
          <p:nvPr/>
        </p:nvSpPr>
        <p:spPr>
          <a:xfrm>
            <a:off x="838200" y="1883415"/>
            <a:ext cx="2347452" cy="423716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69E61009-ACA5-0D91-7D7E-86DAAB97D4EF}"/>
              </a:ext>
            </a:extLst>
          </p:cNvPr>
          <p:cNvCxnSpPr>
            <a:cxnSpLocks/>
          </p:cNvCxnSpPr>
          <p:nvPr/>
        </p:nvCxnSpPr>
        <p:spPr>
          <a:xfrm>
            <a:off x="3185652" y="4969691"/>
            <a:ext cx="5534142" cy="0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A6B7EF3D-B115-EC93-F034-2C21E9FA94F9}"/>
              </a:ext>
            </a:extLst>
          </p:cNvPr>
          <p:cNvSpPr txBox="1"/>
          <p:nvPr/>
        </p:nvSpPr>
        <p:spPr>
          <a:xfrm>
            <a:off x="3013479" y="4505752"/>
            <a:ext cx="4227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sz="2400" dirty="0"/>
              <a:t>eth</a:t>
            </a:r>
            <a:r>
              <a:rPr lang="en-CH" sz="2400"/>
              <a:t>_get</a:t>
            </a:r>
            <a:r>
              <a:rPr lang="en-US" sz="2400" dirty="0"/>
              <a:t>Proof</a:t>
            </a:r>
            <a:endParaRPr lang="en-CH" sz="2400" dirty="0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1821434-E693-6184-DA9A-57990DF07B2D}"/>
              </a:ext>
            </a:extLst>
          </p:cNvPr>
          <p:cNvCxnSpPr>
            <a:cxnSpLocks/>
          </p:cNvCxnSpPr>
          <p:nvPr/>
        </p:nvCxnSpPr>
        <p:spPr>
          <a:xfrm>
            <a:off x="3185652" y="5700293"/>
            <a:ext cx="5383313" cy="0"/>
          </a:xfrm>
          <a:prstGeom prst="straightConnector1">
            <a:avLst/>
          </a:prstGeom>
          <a:ln w="38100"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3455E433-7642-1434-26F7-336913E6522B}"/>
              </a:ext>
            </a:extLst>
          </p:cNvPr>
          <p:cNvSpPr/>
          <p:nvPr/>
        </p:nvSpPr>
        <p:spPr>
          <a:xfrm>
            <a:off x="4655154" y="5228344"/>
            <a:ext cx="943897" cy="943897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4.75 ETH</a:t>
            </a:r>
          </a:p>
        </p:txBody>
      </p:sp>
      <p:sp>
        <p:nvSpPr>
          <p:cNvPr id="48" name="Cloud 47">
            <a:extLst>
              <a:ext uri="{FF2B5EF4-FFF2-40B4-BE49-F238E27FC236}">
                <a16:creationId xmlns:a16="http://schemas.microsoft.com/office/drawing/2014/main" id="{C1F73AB2-DB41-957C-767C-6AAB123F94DB}"/>
              </a:ext>
            </a:extLst>
          </p:cNvPr>
          <p:cNvSpPr/>
          <p:nvPr/>
        </p:nvSpPr>
        <p:spPr>
          <a:xfrm>
            <a:off x="8463115" y="4484877"/>
            <a:ext cx="2986875" cy="1627808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2800" dirty="0"/>
              <a:t>Web3 API provider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F859AFA-2724-6223-F7A4-18A888810B01}"/>
              </a:ext>
            </a:extLst>
          </p:cNvPr>
          <p:cNvSpPr/>
          <p:nvPr/>
        </p:nvSpPr>
        <p:spPr>
          <a:xfrm>
            <a:off x="5878526" y="5236778"/>
            <a:ext cx="943897" cy="94389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FDC6702-02AF-B612-627B-1ADFDE891CAB}"/>
              </a:ext>
            </a:extLst>
          </p:cNvPr>
          <p:cNvSpPr/>
          <p:nvPr/>
        </p:nvSpPr>
        <p:spPr>
          <a:xfrm>
            <a:off x="6248305" y="5236778"/>
            <a:ext cx="943897" cy="94389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7A4736D-517C-058B-4F54-9A4A82956AFC}"/>
              </a:ext>
            </a:extLst>
          </p:cNvPr>
          <p:cNvSpPr/>
          <p:nvPr/>
        </p:nvSpPr>
        <p:spPr>
          <a:xfrm>
            <a:off x="6616420" y="5236778"/>
            <a:ext cx="943897" cy="94389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/>
              <a:t>P</a:t>
            </a:r>
            <a:r>
              <a:rPr lang="en-CH" sz="1600"/>
              <a:t>roof</a:t>
            </a:r>
            <a:endParaRPr lang="en-CH" sz="16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CF7F30F-5F74-BD46-ABCE-8572561638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79631" y="78163"/>
            <a:ext cx="1325563" cy="132556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77B8ED5-5837-8F6E-87E3-B73BA7048C00}"/>
              </a:ext>
            </a:extLst>
          </p:cNvPr>
          <p:cNvSpPr txBox="1"/>
          <p:nvPr/>
        </p:nvSpPr>
        <p:spPr>
          <a:xfrm>
            <a:off x="3935358" y="1985547"/>
            <a:ext cx="64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✌️ Add correctness proof</a:t>
            </a:r>
            <a:endParaRPr lang="en-CH" sz="2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794E4D-65C2-1196-A6AE-5A4C9980C58C}"/>
              </a:ext>
            </a:extLst>
          </p:cNvPr>
          <p:cNvSpPr txBox="1"/>
          <p:nvPr/>
        </p:nvSpPr>
        <p:spPr>
          <a:xfrm>
            <a:off x="3935358" y="2664408"/>
            <a:ext cx="64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✌️ Data can be verified</a:t>
            </a:r>
            <a:endParaRPr lang="en-CH" sz="2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181AEE9-4C95-81EB-3586-A7ED5985D9CD}"/>
              </a:ext>
            </a:extLst>
          </p:cNvPr>
          <p:cNvSpPr txBox="1"/>
          <p:nvPr/>
        </p:nvSpPr>
        <p:spPr>
          <a:xfrm>
            <a:off x="8381143" y="6163992"/>
            <a:ext cx="3466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H"/>
              <a:t>(</a:t>
            </a:r>
            <a:r>
              <a:rPr lang="en-US" dirty="0"/>
              <a:t>only a handful of large providers</a:t>
            </a:r>
            <a:r>
              <a:rPr lang="en-CH"/>
              <a:t>)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42373546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C62049-ED30-04BF-3B3E-F824898302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79A4A-CF98-F684-4E8E-9A4D2647A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EIP-1186: </a:t>
            </a:r>
            <a:r>
              <a:rPr lang="en-US" dirty="0" err="1"/>
              <a:t>eth_getProof</a:t>
            </a:r>
            <a:endParaRPr lang="en-CH" sz="20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0E37D19-21AE-45D8-6360-77A4B16D53CA}"/>
              </a:ext>
            </a:extLst>
          </p:cNvPr>
          <p:cNvSpPr/>
          <p:nvPr/>
        </p:nvSpPr>
        <p:spPr>
          <a:xfrm>
            <a:off x="838200" y="1883415"/>
            <a:ext cx="2347452" cy="78099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6F2807C-253B-67AF-C0B3-C5A8F1D3D32C}"/>
              </a:ext>
            </a:extLst>
          </p:cNvPr>
          <p:cNvSpPr/>
          <p:nvPr/>
        </p:nvSpPr>
        <p:spPr>
          <a:xfrm>
            <a:off x="838200" y="2655903"/>
            <a:ext cx="2347452" cy="144414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97ADAEC-1D81-A378-2047-02925E74355F}"/>
              </a:ext>
            </a:extLst>
          </p:cNvPr>
          <p:cNvSpPr/>
          <p:nvPr/>
        </p:nvSpPr>
        <p:spPr>
          <a:xfrm>
            <a:off x="838200" y="4100052"/>
            <a:ext cx="2347452" cy="2020529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4C0FE1F-A2BA-CD6E-5276-785AF93F99F0}"/>
              </a:ext>
            </a:extLst>
          </p:cNvPr>
          <p:cNvSpPr/>
          <p:nvPr/>
        </p:nvSpPr>
        <p:spPr>
          <a:xfrm>
            <a:off x="955254" y="1985547"/>
            <a:ext cx="2106592" cy="55558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b="1" dirty="0"/>
              <a:t>4.75 ETH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0D346D2-FAE6-FE0C-F438-23678E882C92}"/>
              </a:ext>
            </a:extLst>
          </p:cNvPr>
          <p:cNvSpPr/>
          <p:nvPr/>
        </p:nvSpPr>
        <p:spPr>
          <a:xfrm>
            <a:off x="955254" y="2782708"/>
            <a:ext cx="1018572" cy="55558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0.1</a:t>
            </a:r>
            <a:br>
              <a:rPr lang="en-CH" sz="1400" b="1" dirty="0"/>
            </a:br>
            <a:r>
              <a:rPr lang="en-CH" sz="1400" b="1" dirty="0"/>
              <a:t>BTC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554C5B-7903-EC9F-989B-5FB0A25FC7A4}"/>
              </a:ext>
            </a:extLst>
          </p:cNvPr>
          <p:cNvSpPr/>
          <p:nvPr/>
        </p:nvSpPr>
        <p:spPr>
          <a:xfrm>
            <a:off x="955254" y="3417661"/>
            <a:ext cx="1018572" cy="55558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500</a:t>
            </a:r>
            <a:br>
              <a:rPr lang="en-CH" sz="1400" b="1" dirty="0"/>
            </a:br>
            <a:r>
              <a:rPr lang="en-CH" sz="1400" b="1" dirty="0"/>
              <a:t>USDC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E98D31D3-2F64-3D98-3811-45B7917B0B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hq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1959284" y="2870686"/>
            <a:ext cx="1186552" cy="1018571"/>
          </a:xfrm>
          <a:ln w="19050">
            <a:solidFill>
              <a:schemeClr val="accent1"/>
            </a:solidFill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2552EA5C-F1CB-DB8F-3471-71AC39F521CE}"/>
              </a:ext>
            </a:extLst>
          </p:cNvPr>
          <p:cNvSpPr/>
          <p:nvPr/>
        </p:nvSpPr>
        <p:spPr>
          <a:xfrm>
            <a:off x="955254" y="4214823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 theprotocolguild.</a:t>
            </a:r>
            <a:r>
              <a:rPr lang="en-CH" sz="1400">
                <a:sym typeface="Wingdings" pitchFamily="2" charset="2"/>
              </a:rPr>
              <a:t>eth 202</a:t>
            </a:r>
            <a:r>
              <a:rPr lang="en-US" sz="1400" dirty="0">
                <a:sym typeface="Wingdings" pitchFamily="2" charset="2"/>
              </a:rPr>
              <a:t>5</a:t>
            </a:r>
            <a:r>
              <a:rPr lang="en-CH" sz="1400">
                <a:sym typeface="Wingdings" pitchFamily="2" charset="2"/>
              </a:rPr>
              <a:t>-</a:t>
            </a:r>
            <a:r>
              <a:rPr lang="en-US" sz="1400" dirty="0">
                <a:sym typeface="Wingdings" pitchFamily="2" charset="2"/>
              </a:rPr>
              <a:t>01</a:t>
            </a:r>
            <a:r>
              <a:rPr lang="en-CH" sz="1400">
                <a:sym typeface="Wingdings" pitchFamily="2" charset="2"/>
              </a:rPr>
              <a:t>-</a:t>
            </a:r>
            <a:r>
              <a:rPr lang="en-US" sz="1400" dirty="0">
                <a:sym typeface="Wingdings" pitchFamily="2" charset="2"/>
              </a:rPr>
              <a:t>30</a:t>
            </a:r>
            <a:r>
              <a:rPr lang="en-CH" sz="1400">
                <a:sym typeface="Wingdings" pitchFamily="2" charset="2"/>
              </a:rPr>
              <a:t>       </a:t>
            </a:r>
            <a:r>
              <a:rPr lang="en-CH" sz="1400" dirty="0">
                <a:sym typeface="Wingdings" pitchFamily="2" charset="2"/>
              </a:rPr>
              <a:t>–50 USDC</a:t>
            </a:r>
            <a:endParaRPr lang="en-CH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284555B-D726-96CE-0DF2-22030BB192D4}"/>
              </a:ext>
            </a:extLst>
          </p:cNvPr>
          <p:cNvSpPr/>
          <p:nvPr/>
        </p:nvSpPr>
        <p:spPr>
          <a:xfrm>
            <a:off x="955254" y="4832215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 vitalik.eth</a:t>
            </a:r>
            <a:br>
              <a:rPr lang="en-CH" sz="1400">
                <a:sym typeface="Wingdings" pitchFamily="2" charset="2"/>
              </a:rPr>
            </a:br>
            <a:r>
              <a:rPr lang="en-CH" sz="1400">
                <a:sym typeface="Wingdings" pitchFamily="2" charset="2"/>
              </a:rPr>
              <a:t>202</a:t>
            </a:r>
            <a:r>
              <a:rPr lang="en-US" sz="1400" dirty="0">
                <a:sym typeface="Wingdings" pitchFamily="2" charset="2"/>
              </a:rPr>
              <a:t>5-01</a:t>
            </a:r>
            <a:r>
              <a:rPr lang="en-CH" sz="1400">
                <a:sym typeface="Wingdings" pitchFamily="2" charset="2"/>
              </a:rPr>
              <a:t>-1</a:t>
            </a:r>
            <a:r>
              <a:rPr lang="en-US" sz="1400" dirty="0">
                <a:sym typeface="Wingdings" pitchFamily="2" charset="2"/>
              </a:rPr>
              <a:t>5</a:t>
            </a:r>
            <a:r>
              <a:rPr lang="en-CH" sz="1400">
                <a:sym typeface="Wingdings" pitchFamily="2" charset="2"/>
              </a:rPr>
              <a:t>                </a:t>
            </a:r>
            <a:r>
              <a:rPr lang="en-CH" sz="1400" dirty="0">
                <a:sym typeface="Wingdings" pitchFamily="2" charset="2"/>
              </a:rPr>
              <a:t>1 ETH</a:t>
            </a:r>
            <a:endParaRPr lang="en-CH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BBBA65A-3001-DB9A-8515-A5C2E65A65A5}"/>
              </a:ext>
            </a:extLst>
          </p:cNvPr>
          <p:cNvSpPr/>
          <p:nvPr/>
        </p:nvSpPr>
        <p:spPr>
          <a:xfrm>
            <a:off x="955254" y="5452604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🎉 Block #123 produced</a:t>
            </a:r>
            <a:br>
              <a:rPr lang="en-CH" sz="1400">
                <a:sym typeface="Wingdings" pitchFamily="2" charset="2"/>
              </a:rPr>
            </a:br>
            <a:r>
              <a:rPr lang="en-CH" sz="1400">
                <a:sym typeface="Wingdings" pitchFamily="2" charset="2"/>
              </a:rPr>
              <a:t>202</a:t>
            </a:r>
            <a:r>
              <a:rPr lang="en-US" sz="1400" dirty="0">
                <a:sym typeface="Wingdings" pitchFamily="2" charset="2"/>
              </a:rPr>
              <a:t>5</a:t>
            </a:r>
            <a:r>
              <a:rPr lang="en-CH" sz="1400">
                <a:sym typeface="Wingdings" pitchFamily="2" charset="2"/>
              </a:rPr>
              <a:t>-</a:t>
            </a:r>
            <a:r>
              <a:rPr lang="en-US" sz="1400" dirty="0">
                <a:sym typeface="Wingdings" pitchFamily="2" charset="2"/>
              </a:rPr>
              <a:t>01</a:t>
            </a:r>
            <a:r>
              <a:rPr lang="en-CH" sz="1400">
                <a:sym typeface="Wingdings" pitchFamily="2" charset="2"/>
              </a:rPr>
              <a:t>-09         </a:t>
            </a:r>
            <a:r>
              <a:rPr lang="en-CH" sz="1400" dirty="0">
                <a:sym typeface="Wingdings" pitchFamily="2" charset="2"/>
              </a:rPr>
              <a:t>0.08 ETH</a:t>
            </a:r>
            <a:endParaRPr lang="en-CH" sz="1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285EEA6-1E29-02E2-1826-BB3D1DECBCC4}"/>
              </a:ext>
            </a:extLst>
          </p:cNvPr>
          <p:cNvSpPr/>
          <p:nvPr/>
        </p:nvSpPr>
        <p:spPr>
          <a:xfrm>
            <a:off x="838200" y="1883415"/>
            <a:ext cx="2347452" cy="423716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6EA970C6-F5C1-83E4-6B1F-6C1B91E4449D}"/>
              </a:ext>
            </a:extLst>
          </p:cNvPr>
          <p:cNvCxnSpPr>
            <a:cxnSpLocks/>
          </p:cNvCxnSpPr>
          <p:nvPr/>
        </p:nvCxnSpPr>
        <p:spPr>
          <a:xfrm>
            <a:off x="3185652" y="4969691"/>
            <a:ext cx="5534142" cy="0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49A3C918-2DB4-DC59-4240-81A720CA7A2F}"/>
              </a:ext>
            </a:extLst>
          </p:cNvPr>
          <p:cNvSpPr txBox="1"/>
          <p:nvPr/>
        </p:nvSpPr>
        <p:spPr>
          <a:xfrm>
            <a:off x="3013479" y="4505752"/>
            <a:ext cx="4227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sz="2400" dirty="0"/>
              <a:t>eth</a:t>
            </a:r>
            <a:r>
              <a:rPr lang="en-CH" sz="2400"/>
              <a:t>_get</a:t>
            </a:r>
            <a:r>
              <a:rPr lang="en-US" sz="2400" dirty="0"/>
              <a:t>Proof</a:t>
            </a:r>
            <a:endParaRPr lang="en-CH" sz="2400" dirty="0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D212DB83-C740-4391-F169-AA4047773B5E}"/>
              </a:ext>
            </a:extLst>
          </p:cNvPr>
          <p:cNvCxnSpPr>
            <a:cxnSpLocks/>
          </p:cNvCxnSpPr>
          <p:nvPr/>
        </p:nvCxnSpPr>
        <p:spPr>
          <a:xfrm>
            <a:off x="3185652" y="5700293"/>
            <a:ext cx="5383313" cy="0"/>
          </a:xfrm>
          <a:prstGeom prst="straightConnector1">
            <a:avLst/>
          </a:prstGeom>
          <a:ln w="38100"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5BEB6379-07F1-4DE0-B1D9-7B3E931FD49F}"/>
              </a:ext>
            </a:extLst>
          </p:cNvPr>
          <p:cNvSpPr/>
          <p:nvPr/>
        </p:nvSpPr>
        <p:spPr>
          <a:xfrm>
            <a:off x="4655154" y="5228344"/>
            <a:ext cx="943897" cy="943897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4.75 ETH</a:t>
            </a:r>
          </a:p>
        </p:txBody>
      </p:sp>
      <p:sp>
        <p:nvSpPr>
          <p:cNvPr id="48" name="Cloud 47">
            <a:extLst>
              <a:ext uri="{FF2B5EF4-FFF2-40B4-BE49-F238E27FC236}">
                <a16:creationId xmlns:a16="http://schemas.microsoft.com/office/drawing/2014/main" id="{1A3697B2-C9CF-95A8-ADEA-C23023FDF5B0}"/>
              </a:ext>
            </a:extLst>
          </p:cNvPr>
          <p:cNvSpPr/>
          <p:nvPr/>
        </p:nvSpPr>
        <p:spPr>
          <a:xfrm>
            <a:off x="8463115" y="4484877"/>
            <a:ext cx="2986875" cy="1627808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2800" dirty="0"/>
              <a:t>Web3 API provider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AF38CAA-FC2E-4217-2C5F-5CFE7357C18B}"/>
              </a:ext>
            </a:extLst>
          </p:cNvPr>
          <p:cNvSpPr/>
          <p:nvPr/>
        </p:nvSpPr>
        <p:spPr>
          <a:xfrm>
            <a:off x="5878526" y="5236778"/>
            <a:ext cx="943897" cy="94389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F32CAE0-3916-013D-2C23-16F6304F182F}"/>
              </a:ext>
            </a:extLst>
          </p:cNvPr>
          <p:cNvSpPr/>
          <p:nvPr/>
        </p:nvSpPr>
        <p:spPr>
          <a:xfrm>
            <a:off x="6248305" y="5236778"/>
            <a:ext cx="943897" cy="94389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D5B12B2-D656-9E3A-07AF-11782088B968}"/>
              </a:ext>
            </a:extLst>
          </p:cNvPr>
          <p:cNvSpPr/>
          <p:nvPr/>
        </p:nvSpPr>
        <p:spPr>
          <a:xfrm>
            <a:off x="6616420" y="5236778"/>
            <a:ext cx="943897" cy="94389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/>
              <a:t>P</a:t>
            </a:r>
            <a:r>
              <a:rPr lang="en-CH" sz="1600"/>
              <a:t>roof</a:t>
            </a:r>
            <a:endParaRPr lang="en-CH" sz="16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4E903B2-09D7-434C-6F29-B7D5E3F869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79631" y="78163"/>
            <a:ext cx="1325563" cy="132556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8F69651-01E1-0A27-D57E-461CAC211143}"/>
              </a:ext>
            </a:extLst>
          </p:cNvPr>
          <p:cNvSpPr txBox="1"/>
          <p:nvPr/>
        </p:nvSpPr>
        <p:spPr>
          <a:xfrm>
            <a:off x="3935358" y="1985547"/>
            <a:ext cx="64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✌️ Add correctness proof</a:t>
            </a:r>
            <a:endParaRPr lang="en-CH" sz="2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DDCB8F7-8CFA-F282-ACC2-881B9BACAE2B}"/>
              </a:ext>
            </a:extLst>
          </p:cNvPr>
          <p:cNvSpPr txBox="1"/>
          <p:nvPr/>
        </p:nvSpPr>
        <p:spPr>
          <a:xfrm>
            <a:off x="3935358" y="2664408"/>
            <a:ext cx="64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✌️ Data can be verified</a:t>
            </a:r>
            <a:endParaRPr lang="en-CH" sz="2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AE69151-A126-4A94-9AFA-72792BDF9DD0}"/>
              </a:ext>
            </a:extLst>
          </p:cNvPr>
          <p:cNvSpPr txBox="1"/>
          <p:nvPr/>
        </p:nvSpPr>
        <p:spPr>
          <a:xfrm>
            <a:off x="3935357" y="3338293"/>
            <a:ext cx="70280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✌️ Can ask any provider </a:t>
            </a:r>
            <a:r>
              <a:rPr lang="en-US" sz="2800" dirty="0">
                <a:sym typeface="Wingdings" pitchFamily="2" charset="2"/>
              </a:rPr>
              <a:t> decentralization</a:t>
            </a:r>
            <a:endParaRPr lang="en-CH" sz="2800" dirty="0"/>
          </a:p>
        </p:txBody>
      </p:sp>
    </p:spTree>
    <p:extLst>
      <p:ext uri="{BB962C8B-B14F-4D97-AF65-F5344CB8AC3E}">
        <p14:creationId xmlns:p14="http://schemas.microsoft.com/office/powerpoint/2010/main" val="2071111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52C78E-F480-5AB2-CDC9-7507633686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BA497-41A5-69BF-52E0-6ADE4B618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Wallet</a:t>
            </a:r>
            <a:endParaRPr lang="en-CH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151E8B7-5A61-4A99-783A-1DD4C82EA846}"/>
              </a:ext>
            </a:extLst>
          </p:cNvPr>
          <p:cNvSpPr/>
          <p:nvPr/>
        </p:nvSpPr>
        <p:spPr>
          <a:xfrm>
            <a:off x="838200" y="1883415"/>
            <a:ext cx="2347452" cy="78099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9D8D786-9572-31E7-9566-37C1B570E77E}"/>
              </a:ext>
            </a:extLst>
          </p:cNvPr>
          <p:cNvSpPr/>
          <p:nvPr/>
        </p:nvSpPr>
        <p:spPr>
          <a:xfrm>
            <a:off x="838200" y="2655903"/>
            <a:ext cx="2347452" cy="144414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F9433E2-FDF6-B48A-3AB0-06E69510A0B3}"/>
              </a:ext>
            </a:extLst>
          </p:cNvPr>
          <p:cNvSpPr/>
          <p:nvPr/>
        </p:nvSpPr>
        <p:spPr>
          <a:xfrm>
            <a:off x="838200" y="4100052"/>
            <a:ext cx="2347452" cy="2020529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59A7C08-36A2-0876-6921-37D93626F399}"/>
              </a:ext>
            </a:extLst>
          </p:cNvPr>
          <p:cNvSpPr/>
          <p:nvPr/>
        </p:nvSpPr>
        <p:spPr>
          <a:xfrm>
            <a:off x="955254" y="1985547"/>
            <a:ext cx="2106592" cy="55558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b="1" dirty="0"/>
              <a:t>4.75 ETH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E327F64-5802-D563-758E-C7339C1CF25C}"/>
              </a:ext>
            </a:extLst>
          </p:cNvPr>
          <p:cNvSpPr/>
          <p:nvPr/>
        </p:nvSpPr>
        <p:spPr>
          <a:xfrm>
            <a:off x="955254" y="2782708"/>
            <a:ext cx="1018572" cy="55558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0.1</a:t>
            </a:r>
            <a:br>
              <a:rPr lang="en-CH" sz="1400" b="1" dirty="0"/>
            </a:br>
            <a:r>
              <a:rPr lang="en-CH" sz="1400" b="1" dirty="0"/>
              <a:t>BTC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96C91E-4453-9A5A-CFAD-7D38BF5C09F2}"/>
              </a:ext>
            </a:extLst>
          </p:cNvPr>
          <p:cNvSpPr/>
          <p:nvPr/>
        </p:nvSpPr>
        <p:spPr>
          <a:xfrm>
            <a:off x="955254" y="3417661"/>
            <a:ext cx="1018572" cy="55558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500</a:t>
            </a:r>
            <a:br>
              <a:rPr lang="en-CH" sz="1400" b="1" dirty="0"/>
            </a:br>
            <a:r>
              <a:rPr lang="en-CH" sz="1400" b="1" dirty="0"/>
              <a:t>USDC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DE5D27E0-C67D-729C-2040-0F49C024A2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hq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1959284" y="2870686"/>
            <a:ext cx="1186552" cy="1018571"/>
          </a:xfrm>
          <a:ln w="19050">
            <a:solidFill>
              <a:schemeClr val="accent1"/>
            </a:solidFill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04918E0D-F5B6-3C4E-B0E0-DA8C1DE62FCF}"/>
              </a:ext>
            </a:extLst>
          </p:cNvPr>
          <p:cNvSpPr/>
          <p:nvPr/>
        </p:nvSpPr>
        <p:spPr>
          <a:xfrm>
            <a:off x="955254" y="4214823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 theprotocolguild.</a:t>
            </a:r>
            <a:r>
              <a:rPr lang="en-CH" sz="1400">
                <a:sym typeface="Wingdings" pitchFamily="2" charset="2"/>
              </a:rPr>
              <a:t>eth 202</a:t>
            </a:r>
            <a:r>
              <a:rPr lang="en-US" sz="1400" dirty="0">
                <a:sym typeface="Wingdings" pitchFamily="2" charset="2"/>
              </a:rPr>
              <a:t>5</a:t>
            </a:r>
            <a:r>
              <a:rPr lang="en-CH" sz="1400">
                <a:sym typeface="Wingdings" pitchFamily="2" charset="2"/>
              </a:rPr>
              <a:t>-</a:t>
            </a:r>
            <a:r>
              <a:rPr lang="en-US" sz="1400" dirty="0">
                <a:sym typeface="Wingdings" pitchFamily="2" charset="2"/>
              </a:rPr>
              <a:t>01</a:t>
            </a:r>
            <a:r>
              <a:rPr lang="en-CH" sz="1400">
                <a:sym typeface="Wingdings" pitchFamily="2" charset="2"/>
              </a:rPr>
              <a:t>-</a:t>
            </a:r>
            <a:r>
              <a:rPr lang="en-US" sz="1400" dirty="0">
                <a:sym typeface="Wingdings" pitchFamily="2" charset="2"/>
              </a:rPr>
              <a:t>30</a:t>
            </a:r>
            <a:r>
              <a:rPr lang="en-CH" sz="1400">
                <a:sym typeface="Wingdings" pitchFamily="2" charset="2"/>
              </a:rPr>
              <a:t>       </a:t>
            </a:r>
            <a:r>
              <a:rPr lang="en-CH" sz="1400" dirty="0">
                <a:sym typeface="Wingdings" pitchFamily="2" charset="2"/>
              </a:rPr>
              <a:t>–50 USDC</a:t>
            </a:r>
            <a:endParaRPr lang="en-CH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CFEEC33-27DB-15B0-4D05-D7A03840BE97}"/>
              </a:ext>
            </a:extLst>
          </p:cNvPr>
          <p:cNvSpPr/>
          <p:nvPr/>
        </p:nvSpPr>
        <p:spPr>
          <a:xfrm>
            <a:off x="955254" y="4832215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 vitalik.eth</a:t>
            </a:r>
            <a:br>
              <a:rPr lang="en-CH" sz="1400">
                <a:sym typeface="Wingdings" pitchFamily="2" charset="2"/>
              </a:rPr>
            </a:br>
            <a:r>
              <a:rPr lang="en-CH" sz="1400">
                <a:sym typeface="Wingdings" pitchFamily="2" charset="2"/>
              </a:rPr>
              <a:t>202</a:t>
            </a:r>
            <a:r>
              <a:rPr lang="en-US" sz="1400" dirty="0">
                <a:sym typeface="Wingdings" pitchFamily="2" charset="2"/>
              </a:rPr>
              <a:t>5-01</a:t>
            </a:r>
            <a:r>
              <a:rPr lang="en-CH" sz="1400">
                <a:sym typeface="Wingdings" pitchFamily="2" charset="2"/>
              </a:rPr>
              <a:t>-1</a:t>
            </a:r>
            <a:r>
              <a:rPr lang="en-US" sz="1400" dirty="0">
                <a:sym typeface="Wingdings" pitchFamily="2" charset="2"/>
              </a:rPr>
              <a:t>5</a:t>
            </a:r>
            <a:r>
              <a:rPr lang="en-CH" sz="1400">
                <a:sym typeface="Wingdings" pitchFamily="2" charset="2"/>
              </a:rPr>
              <a:t>                </a:t>
            </a:r>
            <a:r>
              <a:rPr lang="en-CH" sz="1400" dirty="0">
                <a:sym typeface="Wingdings" pitchFamily="2" charset="2"/>
              </a:rPr>
              <a:t>1 ETH</a:t>
            </a:r>
            <a:endParaRPr lang="en-CH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704B208-2F76-9522-AE38-81F6BD3CFF26}"/>
              </a:ext>
            </a:extLst>
          </p:cNvPr>
          <p:cNvSpPr/>
          <p:nvPr/>
        </p:nvSpPr>
        <p:spPr>
          <a:xfrm>
            <a:off x="955254" y="5452604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🎉 Block #123 produced</a:t>
            </a:r>
            <a:br>
              <a:rPr lang="en-CH" sz="1400">
                <a:sym typeface="Wingdings" pitchFamily="2" charset="2"/>
              </a:rPr>
            </a:br>
            <a:r>
              <a:rPr lang="en-CH" sz="1400">
                <a:sym typeface="Wingdings" pitchFamily="2" charset="2"/>
              </a:rPr>
              <a:t>202</a:t>
            </a:r>
            <a:r>
              <a:rPr lang="en-US" sz="1400" dirty="0">
                <a:sym typeface="Wingdings" pitchFamily="2" charset="2"/>
              </a:rPr>
              <a:t>5</a:t>
            </a:r>
            <a:r>
              <a:rPr lang="en-CH" sz="1400">
                <a:sym typeface="Wingdings" pitchFamily="2" charset="2"/>
              </a:rPr>
              <a:t>-</a:t>
            </a:r>
            <a:r>
              <a:rPr lang="en-US" sz="1400" dirty="0">
                <a:sym typeface="Wingdings" pitchFamily="2" charset="2"/>
              </a:rPr>
              <a:t>01</a:t>
            </a:r>
            <a:r>
              <a:rPr lang="en-CH" sz="1400">
                <a:sym typeface="Wingdings" pitchFamily="2" charset="2"/>
              </a:rPr>
              <a:t>-09         </a:t>
            </a:r>
            <a:r>
              <a:rPr lang="en-CH" sz="1400" dirty="0">
                <a:sym typeface="Wingdings" pitchFamily="2" charset="2"/>
              </a:rPr>
              <a:t>0.08 ETH</a:t>
            </a:r>
            <a:endParaRPr lang="en-CH" sz="1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7AB0BB8-21C7-6EBC-FA2C-AA182B53F80D}"/>
              </a:ext>
            </a:extLst>
          </p:cNvPr>
          <p:cNvSpPr/>
          <p:nvPr/>
        </p:nvSpPr>
        <p:spPr>
          <a:xfrm>
            <a:off x="838200" y="1883415"/>
            <a:ext cx="2347452" cy="423716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7D6D4C0-C0E3-F86B-B285-E9ABEBCD089B}"/>
              </a:ext>
            </a:extLst>
          </p:cNvPr>
          <p:cNvSpPr txBox="1"/>
          <p:nvPr/>
        </p:nvSpPr>
        <p:spPr>
          <a:xfrm>
            <a:off x="3935358" y="2664408"/>
            <a:ext cx="64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Browser extension</a:t>
            </a:r>
            <a:endParaRPr lang="en-CH" sz="28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33B8866-DCB9-7737-2390-1E2125D04279}"/>
              </a:ext>
            </a:extLst>
          </p:cNvPr>
          <p:cNvSpPr txBox="1"/>
          <p:nvPr/>
        </p:nvSpPr>
        <p:spPr>
          <a:xfrm>
            <a:off x="3935358" y="1985547"/>
            <a:ext cx="64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Mobile app</a:t>
            </a:r>
            <a:endParaRPr lang="en-CH" sz="2000" dirty="0"/>
          </a:p>
        </p:txBody>
      </p:sp>
    </p:spTree>
    <p:extLst>
      <p:ext uri="{BB962C8B-B14F-4D97-AF65-F5344CB8AC3E}">
        <p14:creationId xmlns:p14="http://schemas.microsoft.com/office/powerpoint/2010/main" val="28830283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A9F2BB-887D-AA85-C448-378D4C288C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3">
            <a:extLst>
              <a:ext uri="{FF2B5EF4-FFF2-40B4-BE49-F238E27FC236}">
                <a16:creationId xmlns:a16="http://schemas.microsoft.com/office/drawing/2014/main" id="{CCC3D528-A73A-3FED-10C3-294BD9A8C805}"/>
              </a:ext>
            </a:extLst>
          </p:cNvPr>
          <p:cNvSpPr/>
          <p:nvPr/>
        </p:nvSpPr>
        <p:spPr>
          <a:xfrm>
            <a:off x="6590827" y="1517223"/>
            <a:ext cx="1430880" cy="143088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5C838D4-8597-0638-C84B-D61ED28C1219}"/>
              </a:ext>
            </a:extLst>
          </p:cNvPr>
          <p:cNvSpPr txBox="1"/>
          <p:nvPr/>
        </p:nvSpPr>
        <p:spPr>
          <a:xfrm>
            <a:off x="6590827" y="2980508"/>
            <a:ext cx="1430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dirty="0"/>
              <a:t>Block #201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A81978-8ABA-B0CD-4074-1FF5193C5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Merkle trees</a:t>
            </a:r>
            <a:endParaRPr lang="en-CH" sz="20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97265F2-FFEA-8D99-D9B6-19C5467F33FE}"/>
              </a:ext>
            </a:extLst>
          </p:cNvPr>
          <p:cNvSpPr/>
          <p:nvPr/>
        </p:nvSpPr>
        <p:spPr>
          <a:xfrm>
            <a:off x="838200" y="1883415"/>
            <a:ext cx="2347452" cy="78099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9D26AC-1279-6736-F23E-E0ECD0160E13}"/>
              </a:ext>
            </a:extLst>
          </p:cNvPr>
          <p:cNvSpPr/>
          <p:nvPr/>
        </p:nvSpPr>
        <p:spPr>
          <a:xfrm>
            <a:off x="838200" y="2655903"/>
            <a:ext cx="2347452" cy="144414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1C666F2-00B1-3728-5885-32AAD7083F40}"/>
              </a:ext>
            </a:extLst>
          </p:cNvPr>
          <p:cNvSpPr/>
          <p:nvPr/>
        </p:nvSpPr>
        <p:spPr>
          <a:xfrm>
            <a:off x="838200" y="4100052"/>
            <a:ext cx="2347452" cy="2020529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11F038-CE22-68FB-607E-C807DB1A5B7B}"/>
              </a:ext>
            </a:extLst>
          </p:cNvPr>
          <p:cNvSpPr/>
          <p:nvPr/>
        </p:nvSpPr>
        <p:spPr>
          <a:xfrm>
            <a:off x="955254" y="1985547"/>
            <a:ext cx="2106592" cy="55558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b="1" dirty="0"/>
              <a:t>4.75 ETH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C4653E4-8B6D-5212-4D3D-3A7FE4630F57}"/>
              </a:ext>
            </a:extLst>
          </p:cNvPr>
          <p:cNvSpPr/>
          <p:nvPr/>
        </p:nvSpPr>
        <p:spPr>
          <a:xfrm>
            <a:off x="955254" y="2782708"/>
            <a:ext cx="1018572" cy="55558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0.1</a:t>
            </a:r>
            <a:br>
              <a:rPr lang="en-CH" sz="1400" b="1" dirty="0"/>
            </a:br>
            <a:r>
              <a:rPr lang="en-CH" sz="1400" b="1" dirty="0"/>
              <a:t>BTC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1A6045-14D8-34F3-407E-02904954CAB3}"/>
              </a:ext>
            </a:extLst>
          </p:cNvPr>
          <p:cNvSpPr/>
          <p:nvPr/>
        </p:nvSpPr>
        <p:spPr>
          <a:xfrm>
            <a:off x="955254" y="3417661"/>
            <a:ext cx="1018572" cy="55558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500</a:t>
            </a:r>
            <a:br>
              <a:rPr lang="en-CH" sz="1400" b="1" dirty="0"/>
            </a:br>
            <a:r>
              <a:rPr lang="en-CH" sz="1400" b="1" dirty="0"/>
              <a:t>USDC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EC5EF9CD-20EA-7D72-1712-1D03C06D76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hq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1959284" y="2870686"/>
            <a:ext cx="1186552" cy="1018571"/>
          </a:xfrm>
          <a:ln w="19050">
            <a:solidFill>
              <a:schemeClr val="accent1"/>
            </a:solidFill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587625BE-471F-9B9A-8138-F638134D8706}"/>
              </a:ext>
            </a:extLst>
          </p:cNvPr>
          <p:cNvSpPr/>
          <p:nvPr/>
        </p:nvSpPr>
        <p:spPr>
          <a:xfrm>
            <a:off x="955254" y="4214823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 theprotocolguild.</a:t>
            </a:r>
            <a:r>
              <a:rPr lang="en-CH" sz="1400">
                <a:sym typeface="Wingdings" pitchFamily="2" charset="2"/>
              </a:rPr>
              <a:t>eth 202</a:t>
            </a:r>
            <a:r>
              <a:rPr lang="en-US" sz="1400" dirty="0">
                <a:sym typeface="Wingdings" pitchFamily="2" charset="2"/>
              </a:rPr>
              <a:t>5</a:t>
            </a:r>
            <a:r>
              <a:rPr lang="en-CH" sz="1400">
                <a:sym typeface="Wingdings" pitchFamily="2" charset="2"/>
              </a:rPr>
              <a:t>-</a:t>
            </a:r>
            <a:r>
              <a:rPr lang="en-US" sz="1400" dirty="0">
                <a:sym typeface="Wingdings" pitchFamily="2" charset="2"/>
              </a:rPr>
              <a:t>01</a:t>
            </a:r>
            <a:r>
              <a:rPr lang="en-CH" sz="1400">
                <a:sym typeface="Wingdings" pitchFamily="2" charset="2"/>
              </a:rPr>
              <a:t>-</a:t>
            </a:r>
            <a:r>
              <a:rPr lang="en-US" sz="1400" dirty="0">
                <a:sym typeface="Wingdings" pitchFamily="2" charset="2"/>
              </a:rPr>
              <a:t>30</a:t>
            </a:r>
            <a:r>
              <a:rPr lang="en-CH" sz="1400">
                <a:sym typeface="Wingdings" pitchFamily="2" charset="2"/>
              </a:rPr>
              <a:t>       </a:t>
            </a:r>
            <a:r>
              <a:rPr lang="en-CH" sz="1400" dirty="0">
                <a:sym typeface="Wingdings" pitchFamily="2" charset="2"/>
              </a:rPr>
              <a:t>–50 USDC</a:t>
            </a:r>
            <a:endParaRPr lang="en-CH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FC30D0-3A5A-8DE8-11F6-EB5F365E2D74}"/>
              </a:ext>
            </a:extLst>
          </p:cNvPr>
          <p:cNvSpPr/>
          <p:nvPr/>
        </p:nvSpPr>
        <p:spPr>
          <a:xfrm>
            <a:off x="955254" y="4832215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 vitalik.eth</a:t>
            </a:r>
            <a:br>
              <a:rPr lang="en-CH" sz="1400">
                <a:sym typeface="Wingdings" pitchFamily="2" charset="2"/>
              </a:rPr>
            </a:br>
            <a:r>
              <a:rPr lang="en-CH" sz="1400">
                <a:sym typeface="Wingdings" pitchFamily="2" charset="2"/>
              </a:rPr>
              <a:t>202</a:t>
            </a:r>
            <a:r>
              <a:rPr lang="en-US" sz="1400" dirty="0">
                <a:sym typeface="Wingdings" pitchFamily="2" charset="2"/>
              </a:rPr>
              <a:t>5-01</a:t>
            </a:r>
            <a:r>
              <a:rPr lang="en-CH" sz="1400">
                <a:sym typeface="Wingdings" pitchFamily="2" charset="2"/>
              </a:rPr>
              <a:t>-1</a:t>
            </a:r>
            <a:r>
              <a:rPr lang="en-US" sz="1400" dirty="0">
                <a:sym typeface="Wingdings" pitchFamily="2" charset="2"/>
              </a:rPr>
              <a:t>5</a:t>
            </a:r>
            <a:r>
              <a:rPr lang="en-CH" sz="1400">
                <a:sym typeface="Wingdings" pitchFamily="2" charset="2"/>
              </a:rPr>
              <a:t>                </a:t>
            </a:r>
            <a:r>
              <a:rPr lang="en-CH" sz="1400" dirty="0">
                <a:sym typeface="Wingdings" pitchFamily="2" charset="2"/>
              </a:rPr>
              <a:t>1 ETH</a:t>
            </a:r>
            <a:endParaRPr lang="en-CH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9BB82E8-08B7-1034-810B-4FA13D3E751F}"/>
              </a:ext>
            </a:extLst>
          </p:cNvPr>
          <p:cNvSpPr/>
          <p:nvPr/>
        </p:nvSpPr>
        <p:spPr>
          <a:xfrm>
            <a:off x="955254" y="5452604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🎉 Block #123 produced</a:t>
            </a:r>
            <a:br>
              <a:rPr lang="en-CH" sz="1400">
                <a:sym typeface="Wingdings" pitchFamily="2" charset="2"/>
              </a:rPr>
            </a:br>
            <a:r>
              <a:rPr lang="en-CH" sz="1400">
                <a:sym typeface="Wingdings" pitchFamily="2" charset="2"/>
              </a:rPr>
              <a:t>202</a:t>
            </a:r>
            <a:r>
              <a:rPr lang="en-US" sz="1400" dirty="0">
                <a:sym typeface="Wingdings" pitchFamily="2" charset="2"/>
              </a:rPr>
              <a:t>5</a:t>
            </a:r>
            <a:r>
              <a:rPr lang="en-CH" sz="1400">
                <a:sym typeface="Wingdings" pitchFamily="2" charset="2"/>
              </a:rPr>
              <a:t>-</a:t>
            </a:r>
            <a:r>
              <a:rPr lang="en-US" sz="1400" dirty="0">
                <a:sym typeface="Wingdings" pitchFamily="2" charset="2"/>
              </a:rPr>
              <a:t>01</a:t>
            </a:r>
            <a:r>
              <a:rPr lang="en-CH" sz="1400">
                <a:sym typeface="Wingdings" pitchFamily="2" charset="2"/>
              </a:rPr>
              <a:t>-09         </a:t>
            </a:r>
            <a:r>
              <a:rPr lang="en-CH" sz="1400" dirty="0">
                <a:sym typeface="Wingdings" pitchFamily="2" charset="2"/>
              </a:rPr>
              <a:t>0.08 ETH</a:t>
            </a:r>
            <a:endParaRPr lang="en-CH" sz="1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7599401-F221-900C-21DF-B72854D7B530}"/>
              </a:ext>
            </a:extLst>
          </p:cNvPr>
          <p:cNvSpPr/>
          <p:nvPr/>
        </p:nvSpPr>
        <p:spPr>
          <a:xfrm>
            <a:off x="838200" y="1883415"/>
            <a:ext cx="2347452" cy="423716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D10CAF-5159-C2BD-FA21-387BEFDF89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79631" y="78163"/>
            <a:ext cx="1325563" cy="1325563"/>
          </a:xfrm>
          <a:prstGeom prst="rect">
            <a:avLst/>
          </a:prstGeom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E00AEFA1-C6E3-8A58-3240-6EA63818C986}"/>
              </a:ext>
            </a:extLst>
          </p:cNvPr>
          <p:cNvSpPr/>
          <p:nvPr/>
        </p:nvSpPr>
        <p:spPr>
          <a:xfrm>
            <a:off x="3832904" y="5452604"/>
            <a:ext cx="612742" cy="612742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EEA7E4D-4C25-B5AF-EE88-A6197C73952F}"/>
              </a:ext>
            </a:extLst>
          </p:cNvPr>
          <p:cNvSpPr/>
          <p:nvPr/>
        </p:nvSpPr>
        <p:spPr>
          <a:xfrm>
            <a:off x="4737759" y="5452604"/>
            <a:ext cx="612742" cy="612742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1B9721B-44A3-E744-1877-40A9E839E717}"/>
              </a:ext>
            </a:extLst>
          </p:cNvPr>
          <p:cNvSpPr/>
          <p:nvPr/>
        </p:nvSpPr>
        <p:spPr>
          <a:xfrm>
            <a:off x="5642614" y="5452604"/>
            <a:ext cx="612742" cy="612742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4.75 ETH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BC00FA9-21E1-F4E0-322C-25DA3C675FBA}"/>
              </a:ext>
            </a:extLst>
          </p:cNvPr>
          <p:cNvSpPr/>
          <p:nvPr/>
        </p:nvSpPr>
        <p:spPr>
          <a:xfrm>
            <a:off x="6547469" y="5452604"/>
            <a:ext cx="612742" cy="612742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18C73E2-5DCD-D1AF-8764-401BE613440C}"/>
              </a:ext>
            </a:extLst>
          </p:cNvPr>
          <p:cNvSpPr/>
          <p:nvPr/>
        </p:nvSpPr>
        <p:spPr>
          <a:xfrm>
            <a:off x="7452324" y="5452604"/>
            <a:ext cx="612742" cy="612742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861ADE2-8FB2-BDDD-8994-8DE09DC87CDA}"/>
              </a:ext>
            </a:extLst>
          </p:cNvPr>
          <p:cNvSpPr/>
          <p:nvPr/>
        </p:nvSpPr>
        <p:spPr>
          <a:xfrm>
            <a:off x="8357179" y="5452604"/>
            <a:ext cx="612742" cy="612742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CEB291C-D2FA-BF71-36E0-94CD5414E4B6}"/>
              </a:ext>
            </a:extLst>
          </p:cNvPr>
          <p:cNvSpPr/>
          <p:nvPr/>
        </p:nvSpPr>
        <p:spPr>
          <a:xfrm>
            <a:off x="9262034" y="5452604"/>
            <a:ext cx="612742" cy="612742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169B3F1-CA5C-2CB9-BAA9-1B5E6EBB2F71}"/>
              </a:ext>
            </a:extLst>
          </p:cNvPr>
          <p:cNvSpPr/>
          <p:nvPr/>
        </p:nvSpPr>
        <p:spPr>
          <a:xfrm>
            <a:off x="10166889" y="5452604"/>
            <a:ext cx="612742" cy="612742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70CE488-8B30-CF84-DA8D-FC5A540127CA}"/>
              </a:ext>
            </a:extLst>
          </p:cNvPr>
          <p:cNvSpPr/>
          <p:nvPr/>
        </p:nvSpPr>
        <p:spPr>
          <a:xfrm>
            <a:off x="4285332" y="4219473"/>
            <a:ext cx="612742" cy="61274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5D08BD9E-426D-331A-69DE-52BECBCA177C}"/>
              </a:ext>
            </a:extLst>
          </p:cNvPr>
          <p:cNvSpPr/>
          <p:nvPr/>
        </p:nvSpPr>
        <p:spPr>
          <a:xfrm>
            <a:off x="6095041" y="4219473"/>
            <a:ext cx="612742" cy="61274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9F2163B-8DCE-789E-2CB5-AE8E1096CC1D}"/>
              </a:ext>
            </a:extLst>
          </p:cNvPr>
          <p:cNvSpPr/>
          <p:nvPr/>
        </p:nvSpPr>
        <p:spPr>
          <a:xfrm>
            <a:off x="7904752" y="4219473"/>
            <a:ext cx="612742" cy="61274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166D47E1-C7D0-854A-64B0-0D52E3242569}"/>
              </a:ext>
            </a:extLst>
          </p:cNvPr>
          <p:cNvSpPr/>
          <p:nvPr/>
        </p:nvSpPr>
        <p:spPr>
          <a:xfrm>
            <a:off x="9714462" y="4219473"/>
            <a:ext cx="612742" cy="61274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505650C-79DD-D932-A5FD-7A283BD15D31}"/>
              </a:ext>
            </a:extLst>
          </p:cNvPr>
          <p:cNvSpPr/>
          <p:nvPr/>
        </p:nvSpPr>
        <p:spPr>
          <a:xfrm>
            <a:off x="5190187" y="2958904"/>
            <a:ext cx="612742" cy="61274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5F9603C-5386-C24B-5B6D-6B3C3AFF08C4}"/>
              </a:ext>
            </a:extLst>
          </p:cNvPr>
          <p:cNvSpPr/>
          <p:nvPr/>
        </p:nvSpPr>
        <p:spPr>
          <a:xfrm>
            <a:off x="8809607" y="2958904"/>
            <a:ext cx="612742" cy="61274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3D6C666-28E0-44D2-F38F-64ACCE0B32DE}"/>
              </a:ext>
            </a:extLst>
          </p:cNvPr>
          <p:cNvSpPr/>
          <p:nvPr/>
        </p:nvSpPr>
        <p:spPr>
          <a:xfrm>
            <a:off x="6590828" y="1985547"/>
            <a:ext cx="1430879" cy="5393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State root</a:t>
            </a:r>
            <a:endParaRPr lang="en-CH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A5EC82A-05BD-A683-A23C-D3244B7C863A}"/>
              </a:ext>
            </a:extLst>
          </p:cNvPr>
          <p:cNvCxnSpPr>
            <a:stCxn id="28" idx="3"/>
            <a:endCxn id="18" idx="0"/>
          </p:cNvCxnSpPr>
          <p:nvPr/>
        </p:nvCxnSpPr>
        <p:spPr>
          <a:xfrm flipH="1">
            <a:off x="4139275" y="4742481"/>
            <a:ext cx="235791" cy="710123"/>
          </a:xfrm>
          <a:prstGeom prst="line">
            <a:avLst/>
          </a:prstGeom>
          <a:ln w="38100">
            <a:head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44AA4E8-B8E9-4692-8036-AD03E195F02C}"/>
              </a:ext>
            </a:extLst>
          </p:cNvPr>
          <p:cNvCxnSpPr>
            <a:stCxn id="28" idx="5"/>
            <a:endCxn id="19" idx="0"/>
          </p:cNvCxnSpPr>
          <p:nvPr/>
        </p:nvCxnSpPr>
        <p:spPr>
          <a:xfrm>
            <a:off x="4808340" y="4742481"/>
            <a:ext cx="235790" cy="710123"/>
          </a:xfrm>
          <a:prstGeom prst="line">
            <a:avLst/>
          </a:prstGeom>
          <a:ln w="38100">
            <a:head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9148C10-57C3-E2F1-458D-ABCF433F0F57}"/>
              </a:ext>
            </a:extLst>
          </p:cNvPr>
          <p:cNvCxnSpPr>
            <a:stCxn id="20" idx="0"/>
            <a:endCxn id="29" idx="3"/>
          </p:cNvCxnSpPr>
          <p:nvPr/>
        </p:nvCxnSpPr>
        <p:spPr>
          <a:xfrm flipV="1">
            <a:off x="5948985" y="4742481"/>
            <a:ext cx="235790" cy="710123"/>
          </a:xfrm>
          <a:prstGeom prst="line">
            <a:avLst/>
          </a:prstGeom>
          <a:ln w="38100"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AFED3FC-A014-5605-6634-53A1D265D2B6}"/>
              </a:ext>
            </a:extLst>
          </p:cNvPr>
          <p:cNvCxnSpPr>
            <a:stCxn id="29" idx="5"/>
            <a:endCxn id="21" idx="0"/>
          </p:cNvCxnSpPr>
          <p:nvPr/>
        </p:nvCxnSpPr>
        <p:spPr>
          <a:xfrm>
            <a:off x="6618049" y="4742481"/>
            <a:ext cx="235791" cy="710123"/>
          </a:xfrm>
          <a:prstGeom prst="line">
            <a:avLst/>
          </a:prstGeom>
          <a:ln w="38100">
            <a:head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F6749A7A-F5EF-42EC-DAC4-2EFDCBC0F5A2}"/>
              </a:ext>
            </a:extLst>
          </p:cNvPr>
          <p:cNvCxnSpPr>
            <a:stCxn id="23" idx="0"/>
            <a:endCxn id="30" idx="3"/>
          </p:cNvCxnSpPr>
          <p:nvPr/>
        </p:nvCxnSpPr>
        <p:spPr>
          <a:xfrm flipV="1">
            <a:off x="7758695" y="4742481"/>
            <a:ext cx="235791" cy="710123"/>
          </a:xfrm>
          <a:prstGeom prst="line">
            <a:avLst/>
          </a:prstGeom>
          <a:ln w="38100"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219DFA65-2B78-ED3C-CFCC-BAA536247F39}"/>
              </a:ext>
            </a:extLst>
          </p:cNvPr>
          <p:cNvCxnSpPr>
            <a:stCxn id="30" idx="5"/>
            <a:endCxn id="25" idx="0"/>
          </p:cNvCxnSpPr>
          <p:nvPr/>
        </p:nvCxnSpPr>
        <p:spPr>
          <a:xfrm>
            <a:off x="8427760" y="4742481"/>
            <a:ext cx="235790" cy="710123"/>
          </a:xfrm>
          <a:prstGeom prst="line">
            <a:avLst/>
          </a:prstGeom>
          <a:ln w="38100">
            <a:head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5D7E5722-0684-CC35-94E8-48E73E7F781B}"/>
              </a:ext>
            </a:extLst>
          </p:cNvPr>
          <p:cNvCxnSpPr>
            <a:stCxn id="32" idx="3"/>
            <a:endCxn id="26" idx="0"/>
          </p:cNvCxnSpPr>
          <p:nvPr/>
        </p:nvCxnSpPr>
        <p:spPr>
          <a:xfrm flipH="1">
            <a:off x="9568405" y="4742481"/>
            <a:ext cx="235791" cy="710123"/>
          </a:xfrm>
          <a:prstGeom prst="line">
            <a:avLst/>
          </a:prstGeom>
          <a:ln w="38100">
            <a:head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BF9FF304-72FB-BE36-0669-D9D8FB6BFFE6}"/>
              </a:ext>
            </a:extLst>
          </p:cNvPr>
          <p:cNvCxnSpPr>
            <a:stCxn id="32" idx="5"/>
            <a:endCxn id="27" idx="0"/>
          </p:cNvCxnSpPr>
          <p:nvPr/>
        </p:nvCxnSpPr>
        <p:spPr>
          <a:xfrm>
            <a:off x="10237470" y="4742481"/>
            <a:ext cx="235790" cy="710123"/>
          </a:xfrm>
          <a:prstGeom prst="line">
            <a:avLst/>
          </a:prstGeom>
          <a:ln w="38100">
            <a:head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BDF49747-590B-89F0-4A9F-FDF1949F91BA}"/>
              </a:ext>
            </a:extLst>
          </p:cNvPr>
          <p:cNvCxnSpPr>
            <a:stCxn id="28" idx="0"/>
            <a:endCxn id="33" idx="3"/>
          </p:cNvCxnSpPr>
          <p:nvPr/>
        </p:nvCxnSpPr>
        <p:spPr>
          <a:xfrm flipV="1">
            <a:off x="4591703" y="3481912"/>
            <a:ext cx="688218" cy="737561"/>
          </a:xfrm>
          <a:prstGeom prst="line">
            <a:avLst/>
          </a:prstGeom>
          <a:ln w="38100"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45650E53-E8F8-4E34-FF7B-EC2F2B8C9A0F}"/>
              </a:ext>
            </a:extLst>
          </p:cNvPr>
          <p:cNvCxnSpPr>
            <a:stCxn id="29" idx="0"/>
            <a:endCxn id="33" idx="5"/>
          </p:cNvCxnSpPr>
          <p:nvPr/>
        </p:nvCxnSpPr>
        <p:spPr>
          <a:xfrm flipH="1" flipV="1">
            <a:off x="5713195" y="3481912"/>
            <a:ext cx="688217" cy="737561"/>
          </a:xfrm>
          <a:prstGeom prst="line">
            <a:avLst/>
          </a:prstGeom>
          <a:ln w="38100"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5D27DAA7-8B1A-DA44-FFDC-1DF4C2982B89}"/>
              </a:ext>
            </a:extLst>
          </p:cNvPr>
          <p:cNvCxnSpPr>
            <a:stCxn id="30" idx="0"/>
            <a:endCxn id="34" idx="3"/>
          </p:cNvCxnSpPr>
          <p:nvPr/>
        </p:nvCxnSpPr>
        <p:spPr>
          <a:xfrm flipV="1">
            <a:off x="8211123" y="3481912"/>
            <a:ext cx="688218" cy="737561"/>
          </a:xfrm>
          <a:prstGeom prst="line">
            <a:avLst/>
          </a:prstGeom>
          <a:ln w="38100"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5830916A-505C-5BEA-43C1-44CB356ABF81}"/>
              </a:ext>
            </a:extLst>
          </p:cNvPr>
          <p:cNvCxnSpPr>
            <a:stCxn id="32" idx="0"/>
            <a:endCxn id="34" idx="5"/>
          </p:cNvCxnSpPr>
          <p:nvPr/>
        </p:nvCxnSpPr>
        <p:spPr>
          <a:xfrm flipH="1" flipV="1">
            <a:off x="9332615" y="3481912"/>
            <a:ext cx="688218" cy="737561"/>
          </a:xfrm>
          <a:prstGeom prst="line">
            <a:avLst/>
          </a:prstGeom>
          <a:ln w="38100"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59740070-6C70-F11B-4476-6D448E3A17D6}"/>
              </a:ext>
            </a:extLst>
          </p:cNvPr>
          <p:cNvCxnSpPr>
            <a:stCxn id="33" idx="0"/>
            <a:endCxn id="36" idx="1"/>
          </p:cNvCxnSpPr>
          <p:nvPr/>
        </p:nvCxnSpPr>
        <p:spPr>
          <a:xfrm flipV="1">
            <a:off x="5496558" y="2255199"/>
            <a:ext cx="1094270" cy="703705"/>
          </a:xfrm>
          <a:prstGeom prst="line">
            <a:avLst/>
          </a:prstGeom>
          <a:ln w="38100"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C534123C-A105-22BA-F8E8-D4F58A68A584}"/>
              </a:ext>
            </a:extLst>
          </p:cNvPr>
          <p:cNvCxnSpPr>
            <a:stCxn id="34" idx="0"/>
            <a:endCxn id="36" idx="3"/>
          </p:cNvCxnSpPr>
          <p:nvPr/>
        </p:nvCxnSpPr>
        <p:spPr>
          <a:xfrm flipH="1" flipV="1">
            <a:off x="8021707" y="2255199"/>
            <a:ext cx="1094271" cy="703705"/>
          </a:xfrm>
          <a:prstGeom prst="line">
            <a:avLst/>
          </a:prstGeom>
          <a:ln w="38100"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84920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584A87-0150-0AC2-11F6-C611CC5C15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3">
            <a:extLst>
              <a:ext uri="{FF2B5EF4-FFF2-40B4-BE49-F238E27FC236}">
                <a16:creationId xmlns:a16="http://schemas.microsoft.com/office/drawing/2014/main" id="{63074671-036B-1C81-D614-2BA099F75095}"/>
              </a:ext>
            </a:extLst>
          </p:cNvPr>
          <p:cNvSpPr/>
          <p:nvPr/>
        </p:nvSpPr>
        <p:spPr>
          <a:xfrm>
            <a:off x="6590827" y="1517223"/>
            <a:ext cx="1430880" cy="143088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220F0F1-B97D-98D3-962E-5432F14F9AAA}"/>
              </a:ext>
            </a:extLst>
          </p:cNvPr>
          <p:cNvSpPr txBox="1"/>
          <p:nvPr/>
        </p:nvSpPr>
        <p:spPr>
          <a:xfrm>
            <a:off x="6590827" y="2980508"/>
            <a:ext cx="1430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dirty="0"/>
              <a:t>Block #201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7882A4-F31C-AA8A-DFEF-2802AEC82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Merkle trees</a:t>
            </a:r>
            <a:endParaRPr lang="en-CH" sz="20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17A74A8-DDF3-B5DD-714A-C2F8635854BE}"/>
              </a:ext>
            </a:extLst>
          </p:cNvPr>
          <p:cNvSpPr/>
          <p:nvPr/>
        </p:nvSpPr>
        <p:spPr>
          <a:xfrm>
            <a:off x="838200" y="1883415"/>
            <a:ext cx="2347452" cy="78099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B3735B2-2F37-98AF-95EB-A60E695784DA}"/>
              </a:ext>
            </a:extLst>
          </p:cNvPr>
          <p:cNvSpPr/>
          <p:nvPr/>
        </p:nvSpPr>
        <p:spPr>
          <a:xfrm>
            <a:off x="838200" y="2655903"/>
            <a:ext cx="2347452" cy="144414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7BA5FA5-D837-73EA-89C7-26737A92B5D8}"/>
              </a:ext>
            </a:extLst>
          </p:cNvPr>
          <p:cNvSpPr/>
          <p:nvPr/>
        </p:nvSpPr>
        <p:spPr>
          <a:xfrm>
            <a:off x="838200" y="4100052"/>
            <a:ext cx="2347452" cy="2020529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A6AC60A-4D7D-9D72-2317-B6C3F9239490}"/>
              </a:ext>
            </a:extLst>
          </p:cNvPr>
          <p:cNvSpPr/>
          <p:nvPr/>
        </p:nvSpPr>
        <p:spPr>
          <a:xfrm>
            <a:off x="955254" y="1985547"/>
            <a:ext cx="2106592" cy="55558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b="1" dirty="0"/>
              <a:t>4.75 ETH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4D00A1E-8A54-20CF-C732-0F9CCFE68D54}"/>
              </a:ext>
            </a:extLst>
          </p:cNvPr>
          <p:cNvSpPr/>
          <p:nvPr/>
        </p:nvSpPr>
        <p:spPr>
          <a:xfrm>
            <a:off x="955254" y="2782708"/>
            <a:ext cx="1018572" cy="55558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0.1</a:t>
            </a:r>
            <a:br>
              <a:rPr lang="en-CH" sz="1400" b="1" dirty="0"/>
            </a:br>
            <a:r>
              <a:rPr lang="en-CH" sz="1400" b="1" dirty="0"/>
              <a:t>BTC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3E83F46-4D9F-0B97-4AF6-5679614FEA92}"/>
              </a:ext>
            </a:extLst>
          </p:cNvPr>
          <p:cNvSpPr/>
          <p:nvPr/>
        </p:nvSpPr>
        <p:spPr>
          <a:xfrm>
            <a:off x="955254" y="3417661"/>
            <a:ext cx="1018572" cy="55558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500</a:t>
            </a:r>
            <a:br>
              <a:rPr lang="en-CH" sz="1400" b="1" dirty="0"/>
            </a:br>
            <a:r>
              <a:rPr lang="en-CH" sz="1400" b="1" dirty="0"/>
              <a:t>USDC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D78B07DF-7C02-3D9A-8703-9887F9C04D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hq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1959284" y="2870686"/>
            <a:ext cx="1186552" cy="1018571"/>
          </a:xfrm>
          <a:ln w="19050">
            <a:solidFill>
              <a:schemeClr val="accent1"/>
            </a:solidFill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42A3125C-4DA9-BEB5-9BE3-86864E76A92A}"/>
              </a:ext>
            </a:extLst>
          </p:cNvPr>
          <p:cNvSpPr/>
          <p:nvPr/>
        </p:nvSpPr>
        <p:spPr>
          <a:xfrm>
            <a:off x="955254" y="4214823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 theprotocolguild.</a:t>
            </a:r>
            <a:r>
              <a:rPr lang="en-CH" sz="1400">
                <a:sym typeface="Wingdings" pitchFamily="2" charset="2"/>
              </a:rPr>
              <a:t>eth 202</a:t>
            </a:r>
            <a:r>
              <a:rPr lang="en-US" sz="1400" dirty="0">
                <a:sym typeface="Wingdings" pitchFamily="2" charset="2"/>
              </a:rPr>
              <a:t>5</a:t>
            </a:r>
            <a:r>
              <a:rPr lang="en-CH" sz="1400">
                <a:sym typeface="Wingdings" pitchFamily="2" charset="2"/>
              </a:rPr>
              <a:t>-</a:t>
            </a:r>
            <a:r>
              <a:rPr lang="en-US" sz="1400" dirty="0">
                <a:sym typeface="Wingdings" pitchFamily="2" charset="2"/>
              </a:rPr>
              <a:t>01</a:t>
            </a:r>
            <a:r>
              <a:rPr lang="en-CH" sz="1400">
                <a:sym typeface="Wingdings" pitchFamily="2" charset="2"/>
              </a:rPr>
              <a:t>-</a:t>
            </a:r>
            <a:r>
              <a:rPr lang="en-US" sz="1400" dirty="0">
                <a:sym typeface="Wingdings" pitchFamily="2" charset="2"/>
              </a:rPr>
              <a:t>30</a:t>
            </a:r>
            <a:r>
              <a:rPr lang="en-CH" sz="1400">
                <a:sym typeface="Wingdings" pitchFamily="2" charset="2"/>
              </a:rPr>
              <a:t>       </a:t>
            </a:r>
            <a:r>
              <a:rPr lang="en-CH" sz="1400" dirty="0">
                <a:sym typeface="Wingdings" pitchFamily="2" charset="2"/>
              </a:rPr>
              <a:t>–50 USDC</a:t>
            </a:r>
            <a:endParaRPr lang="en-CH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D34443B-B517-9400-E3EE-F02CC86C4E1D}"/>
              </a:ext>
            </a:extLst>
          </p:cNvPr>
          <p:cNvSpPr/>
          <p:nvPr/>
        </p:nvSpPr>
        <p:spPr>
          <a:xfrm>
            <a:off x="955254" y="4832215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 vitalik.eth</a:t>
            </a:r>
            <a:br>
              <a:rPr lang="en-CH" sz="1400">
                <a:sym typeface="Wingdings" pitchFamily="2" charset="2"/>
              </a:rPr>
            </a:br>
            <a:r>
              <a:rPr lang="en-CH" sz="1400">
                <a:sym typeface="Wingdings" pitchFamily="2" charset="2"/>
              </a:rPr>
              <a:t>202</a:t>
            </a:r>
            <a:r>
              <a:rPr lang="en-US" sz="1400" dirty="0">
                <a:sym typeface="Wingdings" pitchFamily="2" charset="2"/>
              </a:rPr>
              <a:t>5-01</a:t>
            </a:r>
            <a:r>
              <a:rPr lang="en-CH" sz="1400">
                <a:sym typeface="Wingdings" pitchFamily="2" charset="2"/>
              </a:rPr>
              <a:t>-1</a:t>
            </a:r>
            <a:r>
              <a:rPr lang="en-US" sz="1400" dirty="0">
                <a:sym typeface="Wingdings" pitchFamily="2" charset="2"/>
              </a:rPr>
              <a:t>5</a:t>
            </a:r>
            <a:r>
              <a:rPr lang="en-CH" sz="1400">
                <a:sym typeface="Wingdings" pitchFamily="2" charset="2"/>
              </a:rPr>
              <a:t>                </a:t>
            </a:r>
            <a:r>
              <a:rPr lang="en-CH" sz="1400" dirty="0">
                <a:sym typeface="Wingdings" pitchFamily="2" charset="2"/>
              </a:rPr>
              <a:t>1 ETH</a:t>
            </a:r>
            <a:endParaRPr lang="en-CH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E9FC8CB-2E87-1ECB-2E62-FC7AA96AA063}"/>
              </a:ext>
            </a:extLst>
          </p:cNvPr>
          <p:cNvSpPr/>
          <p:nvPr/>
        </p:nvSpPr>
        <p:spPr>
          <a:xfrm>
            <a:off x="955254" y="5452604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🎉 Block #123 produced</a:t>
            </a:r>
            <a:br>
              <a:rPr lang="en-CH" sz="1400">
                <a:sym typeface="Wingdings" pitchFamily="2" charset="2"/>
              </a:rPr>
            </a:br>
            <a:r>
              <a:rPr lang="en-CH" sz="1400">
                <a:sym typeface="Wingdings" pitchFamily="2" charset="2"/>
              </a:rPr>
              <a:t>202</a:t>
            </a:r>
            <a:r>
              <a:rPr lang="en-US" sz="1400" dirty="0">
                <a:sym typeface="Wingdings" pitchFamily="2" charset="2"/>
              </a:rPr>
              <a:t>5</a:t>
            </a:r>
            <a:r>
              <a:rPr lang="en-CH" sz="1400">
                <a:sym typeface="Wingdings" pitchFamily="2" charset="2"/>
              </a:rPr>
              <a:t>-</a:t>
            </a:r>
            <a:r>
              <a:rPr lang="en-US" sz="1400" dirty="0">
                <a:sym typeface="Wingdings" pitchFamily="2" charset="2"/>
              </a:rPr>
              <a:t>01</a:t>
            </a:r>
            <a:r>
              <a:rPr lang="en-CH" sz="1400">
                <a:sym typeface="Wingdings" pitchFamily="2" charset="2"/>
              </a:rPr>
              <a:t>-09         </a:t>
            </a:r>
            <a:r>
              <a:rPr lang="en-CH" sz="1400" dirty="0">
                <a:sym typeface="Wingdings" pitchFamily="2" charset="2"/>
              </a:rPr>
              <a:t>0.08 ETH</a:t>
            </a:r>
            <a:endParaRPr lang="en-CH" sz="1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1EE00F2-D2B1-832B-D3D1-80944E018D22}"/>
              </a:ext>
            </a:extLst>
          </p:cNvPr>
          <p:cNvSpPr/>
          <p:nvPr/>
        </p:nvSpPr>
        <p:spPr>
          <a:xfrm>
            <a:off x="838200" y="1883415"/>
            <a:ext cx="2347452" cy="423716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A105E95-D18C-AC0F-7B83-2E4E7DF8FE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79631" y="78163"/>
            <a:ext cx="1325563" cy="1325563"/>
          </a:xfrm>
          <a:prstGeom prst="rect">
            <a:avLst/>
          </a:prstGeom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1B43B673-2996-1F38-A71E-2A921CD4A764}"/>
              </a:ext>
            </a:extLst>
          </p:cNvPr>
          <p:cNvSpPr/>
          <p:nvPr/>
        </p:nvSpPr>
        <p:spPr>
          <a:xfrm>
            <a:off x="3832904" y="5452604"/>
            <a:ext cx="612742" cy="61274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1BEB57E-F4C5-DA03-57CE-C6014A190400}"/>
              </a:ext>
            </a:extLst>
          </p:cNvPr>
          <p:cNvSpPr/>
          <p:nvPr/>
        </p:nvSpPr>
        <p:spPr>
          <a:xfrm>
            <a:off x="4737759" y="5452604"/>
            <a:ext cx="612742" cy="61274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E5C9748-A7C7-80FB-27E3-E02F9B22C827}"/>
              </a:ext>
            </a:extLst>
          </p:cNvPr>
          <p:cNvSpPr/>
          <p:nvPr/>
        </p:nvSpPr>
        <p:spPr>
          <a:xfrm>
            <a:off x="5642614" y="5452604"/>
            <a:ext cx="612742" cy="612742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4.75 ETH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943F965-13BE-3726-1B05-A9F25FC8DB02}"/>
              </a:ext>
            </a:extLst>
          </p:cNvPr>
          <p:cNvSpPr/>
          <p:nvPr/>
        </p:nvSpPr>
        <p:spPr>
          <a:xfrm>
            <a:off x="6547469" y="5452604"/>
            <a:ext cx="612742" cy="61274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0400CFE-D0F0-84E0-F3C1-FE628082872F}"/>
              </a:ext>
            </a:extLst>
          </p:cNvPr>
          <p:cNvSpPr/>
          <p:nvPr/>
        </p:nvSpPr>
        <p:spPr>
          <a:xfrm>
            <a:off x="7452324" y="5452604"/>
            <a:ext cx="612742" cy="61274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A62AD5B-FF39-4CEB-6E3A-61F4BA02481C}"/>
              </a:ext>
            </a:extLst>
          </p:cNvPr>
          <p:cNvSpPr/>
          <p:nvPr/>
        </p:nvSpPr>
        <p:spPr>
          <a:xfrm>
            <a:off x="8357179" y="5452604"/>
            <a:ext cx="612742" cy="61274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6EFD84A-C46D-374B-44A5-32DB216E2770}"/>
              </a:ext>
            </a:extLst>
          </p:cNvPr>
          <p:cNvSpPr/>
          <p:nvPr/>
        </p:nvSpPr>
        <p:spPr>
          <a:xfrm>
            <a:off x="9262034" y="5452604"/>
            <a:ext cx="612742" cy="61274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8084AD2-EF14-F563-4E7F-518C5821200F}"/>
              </a:ext>
            </a:extLst>
          </p:cNvPr>
          <p:cNvSpPr/>
          <p:nvPr/>
        </p:nvSpPr>
        <p:spPr>
          <a:xfrm>
            <a:off x="10166889" y="5452604"/>
            <a:ext cx="612742" cy="61274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1E1BD00-07A1-D6A9-CF1F-5FD9BDA1478A}"/>
              </a:ext>
            </a:extLst>
          </p:cNvPr>
          <p:cNvSpPr/>
          <p:nvPr/>
        </p:nvSpPr>
        <p:spPr>
          <a:xfrm>
            <a:off x="4285332" y="4219473"/>
            <a:ext cx="612742" cy="61274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02CE009-00EB-C680-4EE8-AC4C922E8F7A}"/>
              </a:ext>
            </a:extLst>
          </p:cNvPr>
          <p:cNvSpPr/>
          <p:nvPr/>
        </p:nvSpPr>
        <p:spPr>
          <a:xfrm>
            <a:off x="6095041" y="4219473"/>
            <a:ext cx="612742" cy="612742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DFF21A0-8F4A-D08B-815F-06128614820D}"/>
              </a:ext>
            </a:extLst>
          </p:cNvPr>
          <p:cNvSpPr/>
          <p:nvPr/>
        </p:nvSpPr>
        <p:spPr>
          <a:xfrm>
            <a:off x="7904752" y="4219473"/>
            <a:ext cx="612742" cy="61274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7D84089B-B5CA-1E30-80A4-98FF322E70EF}"/>
              </a:ext>
            </a:extLst>
          </p:cNvPr>
          <p:cNvSpPr/>
          <p:nvPr/>
        </p:nvSpPr>
        <p:spPr>
          <a:xfrm>
            <a:off x="9714462" y="4219473"/>
            <a:ext cx="612742" cy="61274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A025A04C-8A65-D934-B77F-AE0E743A088C}"/>
              </a:ext>
            </a:extLst>
          </p:cNvPr>
          <p:cNvSpPr/>
          <p:nvPr/>
        </p:nvSpPr>
        <p:spPr>
          <a:xfrm>
            <a:off x="5190187" y="2958904"/>
            <a:ext cx="612742" cy="612742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9246B70-EBD2-FC00-6DCF-F63C7CA78B95}"/>
              </a:ext>
            </a:extLst>
          </p:cNvPr>
          <p:cNvSpPr/>
          <p:nvPr/>
        </p:nvSpPr>
        <p:spPr>
          <a:xfrm>
            <a:off x="8809607" y="2958904"/>
            <a:ext cx="612742" cy="61274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F59B224-399E-BD74-DF7D-4D8E22FC202C}"/>
              </a:ext>
            </a:extLst>
          </p:cNvPr>
          <p:cNvSpPr/>
          <p:nvPr/>
        </p:nvSpPr>
        <p:spPr>
          <a:xfrm>
            <a:off x="6590828" y="1985547"/>
            <a:ext cx="1430879" cy="5393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State root</a:t>
            </a:r>
            <a:endParaRPr lang="en-CH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DE6532B-476E-AD94-4C25-A1F753A68CA6}"/>
              </a:ext>
            </a:extLst>
          </p:cNvPr>
          <p:cNvCxnSpPr>
            <a:stCxn id="28" idx="3"/>
            <a:endCxn id="18" idx="0"/>
          </p:cNvCxnSpPr>
          <p:nvPr/>
        </p:nvCxnSpPr>
        <p:spPr>
          <a:xfrm flipH="1">
            <a:off x="4139275" y="4742481"/>
            <a:ext cx="235791" cy="710123"/>
          </a:xfrm>
          <a:prstGeom prst="line">
            <a:avLst/>
          </a:prstGeom>
          <a:ln w="38100">
            <a:head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3A7A17C-58DB-F141-7D73-DA5CD3FBA431}"/>
              </a:ext>
            </a:extLst>
          </p:cNvPr>
          <p:cNvCxnSpPr>
            <a:stCxn id="28" idx="5"/>
            <a:endCxn id="19" idx="0"/>
          </p:cNvCxnSpPr>
          <p:nvPr/>
        </p:nvCxnSpPr>
        <p:spPr>
          <a:xfrm>
            <a:off x="4808340" y="4742481"/>
            <a:ext cx="235790" cy="710123"/>
          </a:xfrm>
          <a:prstGeom prst="line">
            <a:avLst/>
          </a:prstGeom>
          <a:ln w="38100">
            <a:head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78EF26E-835D-41A2-97E1-B5C9940CF29F}"/>
              </a:ext>
            </a:extLst>
          </p:cNvPr>
          <p:cNvCxnSpPr>
            <a:stCxn id="20" idx="0"/>
            <a:endCxn id="29" idx="3"/>
          </p:cNvCxnSpPr>
          <p:nvPr/>
        </p:nvCxnSpPr>
        <p:spPr>
          <a:xfrm flipV="1">
            <a:off x="5948985" y="4742481"/>
            <a:ext cx="235790" cy="710123"/>
          </a:xfrm>
          <a:prstGeom prst="line">
            <a:avLst/>
          </a:prstGeom>
          <a:ln w="38100"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323C5E2-721E-C27D-176F-9D997874BCD7}"/>
              </a:ext>
            </a:extLst>
          </p:cNvPr>
          <p:cNvCxnSpPr>
            <a:stCxn id="29" idx="5"/>
            <a:endCxn id="21" idx="0"/>
          </p:cNvCxnSpPr>
          <p:nvPr/>
        </p:nvCxnSpPr>
        <p:spPr>
          <a:xfrm>
            <a:off x="6618049" y="4742481"/>
            <a:ext cx="235791" cy="710123"/>
          </a:xfrm>
          <a:prstGeom prst="line">
            <a:avLst/>
          </a:prstGeom>
          <a:ln w="38100">
            <a:head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88682DD-06A6-0603-B4BC-38ED7A7DC330}"/>
              </a:ext>
            </a:extLst>
          </p:cNvPr>
          <p:cNvCxnSpPr>
            <a:stCxn id="23" idx="0"/>
            <a:endCxn id="30" idx="3"/>
          </p:cNvCxnSpPr>
          <p:nvPr/>
        </p:nvCxnSpPr>
        <p:spPr>
          <a:xfrm flipV="1">
            <a:off x="7758695" y="4742481"/>
            <a:ext cx="235791" cy="710123"/>
          </a:xfrm>
          <a:prstGeom prst="line">
            <a:avLst/>
          </a:prstGeom>
          <a:ln w="38100"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03115A1-1CE3-2EFA-B60C-2D1663A0B60D}"/>
              </a:ext>
            </a:extLst>
          </p:cNvPr>
          <p:cNvCxnSpPr>
            <a:stCxn id="30" idx="5"/>
            <a:endCxn id="25" idx="0"/>
          </p:cNvCxnSpPr>
          <p:nvPr/>
        </p:nvCxnSpPr>
        <p:spPr>
          <a:xfrm>
            <a:off x="8427760" y="4742481"/>
            <a:ext cx="235790" cy="710123"/>
          </a:xfrm>
          <a:prstGeom prst="line">
            <a:avLst/>
          </a:prstGeom>
          <a:ln w="38100">
            <a:head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27BD73F-81B5-F71F-D938-A49FB9B8C40B}"/>
              </a:ext>
            </a:extLst>
          </p:cNvPr>
          <p:cNvCxnSpPr>
            <a:stCxn id="32" idx="3"/>
            <a:endCxn id="26" idx="0"/>
          </p:cNvCxnSpPr>
          <p:nvPr/>
        </p:nvCxnSpPr>
        <p:spPr>
          <a:xfrm flipH="1">
            <a:off x="9568405" y="4742481"/>
            <a:ext cx="235791" cy="710123"/>
          </a:xfrm>
          <a:prstGeom prst="line">
            <a:avLst/>
          </a:prstGeom>
          <a:ln w="38100">
            <a:head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1AD87443-29EF-944A-65E6-221EB4BF266D}"/>
              </a:ext>
            </a:extLst>
          </p:cNvPr>
          <p:cNvCxnSpPr>
            <a:stCxn id="32" idx="5"/>
            <a:endCxn id="27" idx="0"/>
          </p:cNvCxnSpPr>
          <p:nvPr/>
        </p:nvCxnSpPr>
        <p:spPr>
          <a:xfrm>
            <a:off x="10237470" y="4742481"/>
            <a:ext cx="235790" cy="710123"/>
          </a:xfrm>
          <a:prstGeom prst="line">
            <a:avLst/>
          </a:prstGeom>
          <a:ln w="38100">
            <a:head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A54C68B-F34A-D8E3-187B-08C6890B3D29}"/>
              </a:ext>
            </a:extLst>
          </p:cNvPr>
          <p:cNvCxnSpPr>
            <a:stCxn id="28" idx="0"/>
            <a:endCxn id="33" idx="3"/>
          </p:cNvCxnSpPr>
          <p:nvPr/>
        </p:nvCxnSpPr>
        <p:spPr>
          <a:xfrm flipV="1">
            <a:off x="4591703" y="3481912"/>
            <a:ext cx="688218" cy="737561"/>
          </a:xfrm>
          <a:prstGeom prst="line">
            <a:avLst/>
          </a:prstGeom>
          <a:ln w="38100"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6FB67CDB-953E-4AEB-12F1-B8C22D112D63}"/>
              </a:ext>
            </a:extLst>
          </p:cNvPr>
          <p:cNvCxnSpPr>
            <a:stCxn id="29" idx="0"/>
            <a:endCxn id="33" idx="5"/>
          </p:cNvCxnSpPr>
          <p:nvPr/>
        </p:nvCxnSpPr>
        <p:spPr>
          <a:xfrm flipH="1" flipV="1">
            <a:off x="5713195" y="3481912"/>
            <a:ext cx="688217" cy="737561"/>
          </a:xfrm>
          <a:prstGeom prst="line">
            <a:avLst/>
          </a:prstGeom>
          <a:ln w="38100"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9A2BEB3E-E020-4BCB-C6D3-082A3E53C151}"/>
              </a:ext>
            </a:extLst>
          </p:cNvPr>
          <p:cNvCxnSpPr>
            <a:stCxn id="30" idx="0"/>
            <a:endCxn id="34" idx="3"/>
          </p:cNvCxnSpPr>
          <p:nvPr/>
        </p:nvCxnSpPr>
        <p:spPr>
          <a:xfrm flipV="1">
            <a:off x="8211123" y="3481912"/>
            <a:ext cx="688218" cy="737561"/>
          </a:xfrm>
          <a:prstGeom prst="line">
            <a:avLst/>
          </a:prstGeom>
          <a:ln w="38100"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533DC444-16C5-D706-89DF-DF553742234D}"/>
              </a:ext>
            </a:extLst>
          </p:cNvPr>
          <p:cNvCxnSpPr>
            <a:stCxn id="32" idx="0"/>
            <a:endCxn id="34" idx="5"/>
          </p:cNvCxnSpPr>
          <p:nvPr/>
        </p:nvCxnSpPr>
        <p:spPr>
          <a:xfrm flipH="1" flipV="1">
            <a:off x="9332615" y="3481912"/>
            <a:ext cx="688218" cy="737561"/>
          </a:xfrm>
          <a:prstGeom prst="line">
            <a:avLst/>
          </a:prstGeom>
          <a:ln w="38100"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68EEE9D9-FE6F-7584-6C25-BF01C312AEDE}"/>
              </a:ext>
            </a:extLst>
          </p:cNvPr>
          <p:cNvCxnSpPr>
            <a:stCxn id="33" idx="0"/>
            <a:endCxn id="36" idx="1"/>
          </p:cNvCxnSpPr>
          <p:nvPr/>
        </p:nvCxnSpPr>
        <p:spPr>
          <a:xfrm flipV="1">
            <a:off x="5496558" y="2255199"/>
            <a:ext cx="1094270" cy="703705"/>
          </a:xfrm>
          <a:prstGeom prst="line">
            <a:avLst/>
          </a:prstGeom>
          <a:ln w="38100"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574682B3-BB6D-D014-704B-50829B9161DC}"/>
              </a:ext>
            </a:extLst>
          </p:cNvPr>
          <p:cNvCxnSpPr>
            <a:stCxn id="34" idx="0"/>
            <a:endCxn id="36" idx="3"/>
          </p:cNvCxnSpPr>
          <p:nvPr/>
        </p:nvCxnSpPr>
        <p:spPr>
          <a:xfrm flipH="1" flipV="1">
            <a:off x="8021707" y="2255199"/>
            <a:ext cx="1094271" cy="703705"/>
          </a:xfrm>
          <a:prstGeom prst="line">
            <a:avLst/>
          </a:prstGeom>
          <a:ln w="38100"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35332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AAC306-9966-9A81-23CE-A25CB84020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3">
            <a:extLst>
              <a:ext uri="{FF2B5EF4-FFF2-40B4-BE49-F238E27FC236}">
                <a16:creationId xmlns:a16="http://schemas.microsoft.com/office/drawing/2014/main" id="{30D8A6E8-31D1-866A-136F-3D9FC85A6110}"/>
              </a:ext>
            </a:extLst>
          </p:cNvPr>
          <p:cNvSpPr/>
          <p:nvPr/>
        </p:nvSpPr>
        <p:spPr>
          <a:xfrm>
            <a:off x="6590827" y="1517223"/>
            <a:ext cx="1430880" cy="143088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40D3EA6-66DE-7892-13F3-C00A3FC8041C}"/>
              </a:ext>
            </a:extLst>
          </p:cNvPr>
          <p:cNvSpPr txBox="1"/>
          <p:nvPr/>
        </p:nvSpPr>
        <p:spPr>
          <a:xfrm>
            <a:off x="6590827" y="2980508"/>
            <a:ext cx="1430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dirty="0"/>
              <a:t>Block #201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4833FC-1446-70BF-ECAF-7B32FCA86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Merkle trees</a:t>
            </a:r>
            <a:endParaRPr lang="en-CH" sz="20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994CF7E-A70E-A423-A848-5CC156F8FD0C}"/>
              </a:ext>
            </a:extLst>
          </p:cNvPr>
          <p:cNvSpPr/>
          <p:nvPr/>
        </p:nvSpPr>
        <p:spPr>
          <a:xfrm>
            <a:off x="838200" y="1883415"/>
            <a:ext cx="2347452" cy="78099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FD437D8-3C9F-272A-2E10-F65E666EFB12}"/>
              </a:ext>
            </a:extLst>
          </p:cNvPr>
          <p:cNvSpPr/>
          <p:nvPr/>
        </p:nvSpPr>
        <p:spPr>
          <a:xfrm>
            <a:off x="838200" y="2655903"/>
            <a:ext cx="2347452" cy="144414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B51AD86-0DEF-BE7C-71FB-35925B47EEC8}"/>
              </a:ext>
            </a:extLst>
          </p:cNvPr>
          <p:cNvSpPr/>
          <p:nvPr/>
        </p:nvSpPr>
        <p:spPr>
          <a:xfrm>
            <a:off x="838200" y="4100052"/>
            <a:ext cx="2347452" cy="2020529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E0B8B45-99CD-8EBF-718B-74FE6EE7E5EC}"/>
              </a:ext>
            </a:extLst>
          </p:cNvPr>
          <p:cNvSpPr/>
          <p:nvPr/>
        </p:nvSpPr>
        <p:spPr>
          <a:xfrm>
            <a:off x="955254" y="1985547"/>
            <a:ext cx="2106592" cy="55558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b="1" dirty="0"/>
              <a:t>4.75 ETH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B5C0013-9B90-C427-7C58-186468A5CF02}"/>
              </a:ext>
            </a:extLst>
          </p:cNvPr>
          <p:cNvSpPr/>
          <p:nvPr/>
        </p:nvSpPr>
        <p:spPr>
          <a:xfrm>
            <a:off x="955254" y="2782708"/>
            <a:ext cx="1018572" cy="55558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0.1</a:t>
            </a:r>
            <a:br>
              <a:rPr lang="en-CH" sz="1400" b="1" dirty="0"/>
            </a:br>
            <a:r>
              <a:rPr lang="en-CH" sz="1400" b="1" dirty="0"/>
              <a:t>BTC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C1D15D7-B05A-50E9-956D-533456875F7A}"/>
              </a:ext>
            </a:extLst>
          </p:cNvPr>
          <p:cNvSpPr/>
          <p:nvPr/>
        </p:nvSpPr>
        <p:spPr>
          <a:xfrm>
            <a:off x="955254" y="3417661"/>
            <a:ext cx="1018572" cy="55558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500</a:t>
            </a:r>
            <a:br>
              <a:rPr lang="en-CH" sz="1400" b="1" dirty="0"/>
            </a:br>
            <a:r>
              <a:rPr lang="en-CH" sz="1400" b="1" dirty="0"/>
              <a:t>USDC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D110DA65-6C1B-AEB0-ED3D-77615293E7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hq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1959284" y="2870686"/>
            <a:ext cx="1186552" cy="1018571"/>
          </a:xfrm>
          <a:ln w="19050">
            <a:solidFill>
              <a:schemeClr val="accent1"/>
            </a:solidFill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3277AE6D-21E6-F858-1E0F-ABA59187F228}"/>
              </a:ext>
            </a:extLst>
          </p:cNvPr>
          <p:cNvSpPr/>
          <p:nvPr/>
        </p:nvSpPr>
        <p:spPr>
          <a:xfrm>
            <a:off x="955254" y="4214823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 theprotocolguild.</a:t>
            </a:r>
            <a:r>
              <a:rPr lang="en-CH" sz="1400">
                <a:sym typeface="Wingdings" pitchFamily="2" charset="2"/>
              </a:rPr>
              <a:t>eth 202</a:t>
            </a:r>
            <a:r>
              <a:rPr lang="en-US" sz="1400" dirty="0">
                <a:sym typeface="Wingdings" pitchFamily="2" charset="2"/>
              </a:rPr>
              <a:t>5</a:t>
            </a:r>
            <a:r>
              <a:rPr lang="en-CH" sz="1400">
                <a:sym typeface="Wingdings" pitchFamily="2" charset="2"/>
              </a:rPr>
              <a:t>-</a:t>
            </a:r>
            <a:r>
              <a:rPr lang="en-US" sz="1400" dirty="0">
                <a:sym typeface="Wingdings" pitchFamily="2" charset="2"/>
              </a:rPr>
              <a:t>01</a:t>
            </a:r>
            <a:r>
              <a:rPr lang="en-CH" sz="1400">
                <a:sym typeface="Wingdings" pitchFamily="2" charset="2"/>
              </a:rPr>
              <a:t>-</a:t>
            </a:r>
            <a:r>
              <a:rPr lang="en-US" sz="1400" dirty="0">
                <a:sym typeface="Wingdings" pitchFamily="2" charset="2"/>
              </a:rPr>
              <a:t>30</a:t>
            </a:r>
            <a:r>
              <a:rPr lang="en-CH" sz="1400">
                <a:sym typeface="Wingdings" pitchFamily="2" charset="2"/>
              </a:rPr>
              <a:t>       </a:t>
            </a:r>
            <a:r>
              <a:rPr lang="en-CH" sz="1400" dirty="0">
                <a:sym typeface="Wingdings" pitchFamily="2" charset="2"/>
              </a:rPr>
              <a:t>–50 USDC</a:t>
            </a:r>
            <a:endParaRPr lang="en-CH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C8A2443-894B-4107-FD16-F0C220075FCF}"/>
              </a:ext>
            </a:extLst>
          </p:cNvPr>
          <p:cNvSpPr/>
          <p:nvPr/>
        </p:nvSpPr>
        <p:spPr>
          <a:xfrm>
            <a:off x="955254" y="4832215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 vitalik.eth</a:t>
            </a:r>
            <a:br>
              <a:rPr lang="en-CH" sz="1400">
                <a:sym typeface="Wingdings" pitchFamily="2" charset="2"/>
              </a:rPr>
            </a:br>
            <a:r>
              <a:rPr lang="en-CH" sz="1400">
                <a:sym typeface="Wingdings" pitchFamily="2" charset="2"/>
              </a:rPr>
              <a:t>202</a:t>
            </a:r>
            <a:r>
              <a:rPr lang="en-US" sz="1400" dirty="0">
                <a:sym typeface="Wingdings" pitchFamily="2" charset="2"/>
              </a:rPr>
              <a:t>5-01</a:t>
            </a:r>
            <a:r>
              <a:rPr lang="en-CH" sz="1400">
                <a:sym typeface="Wingdings" pitchFamily="2" charset="2"/>
              </a:rPr>
              <a:t>-1</a:t>
            </a:r>
            <a:r>
              <a:rPr lang="en-US" sz="1400" dirty="0">
                <a:sym typeface="Wingdings" pitchFamily="2" charset="2"/>
              </a:rPr>
              <a:t>5</a:t>
            </a:r>
            <a:r>
              <a:rPr lang="en-CH" sz="1400">
                <a:sym typeface="Wingdings" pitchFamily="2" charset="2"/>
              </a:rPr>
              <a:t>                </a:t>
            </a:r>
            <a:r>
              <a:rPr lang="en-CH" sz="1400" dirty="0">
                <a:sym typeface="Wingdings" pitchFamily="2" charset="2"/>
              </a:rPr>
              <a:t>1 ETH</a:t>
            </a:r>
            <a:endParaRPr lang="en-CH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BDEB0DE-64DA-F2E3-EC12-BDF3253DD68E}"/>
              </a:ext>
            </a:extLst>
          </p:cNvPr>
          <p:cNvSpPr/>
          <p:nvPr/>
        </p:nvSpPr>
        <p:spPr>
          <a:xfrm>
            <a:off x="955254" y="5452604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🎉 Block #123 produced</a:t>
            </a:r>
            <a:br>
              <a:rPr lang="en-CH" sz="1400">
                <a:sym typeface="Wingdings" pitchFamily="2" charset="2"/>
              </a:rPr>
            </a:br>
            <a:r>
              <a:rPr lang="en-CH" sz="1400">
                <a:sym typeface="Wingdings" pitchFamily="2" charset="2"/>
              </a:rPr>
              <a:t>202</a:t>
            </a:r>
            <a:r>
              <a:rPr lang="en-US" sz="1400" dirty="0">
                <a:sym typeface="Wingdings" pitchFamily="2" charset="2"/>
              </a:rPr>
              <a:t>5</a:t>
            </a:r>
            <a:r>
              <a:rPr lang="en-CH" sz="1400">
                <a:sym typeface="Wingdings" pitchFamily="2" charset="2"/>
              </a:rPr>
              <a:t>-</a:t>
            </a:r>
            <a:r>
              <a:rPr lang="en-US" sz="1400" dirty="0">
                <a:sym typeface="Wingdings" pitchFamily="2" charset="2"/>
              </a:rPr>
              <a:t>01</a:t>
            </a:r>
            <a:r>
              <a:rPr lang="en-CH" sz="1400">
                <a:sym typeface="Wingdings" pitchFamily="2" charset="2"/>
              </a:rPr>
              <a:t>-09         </a:t>
            </a:r>
            <a:r>
              <a:rPr lang="en-CH" sz="1400" dirty="0">
                <a:sym typeface="Wingdings" pitchFamily="2" charset="2"/>
              </a:rPr>
              <a:t>0.08 ETH</a:t>
            </a:r>
            <a:endParaRPr lang="en-CH" sz="1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BD06B2C-27C6-AE88-9BD0-38298DA26BD8}"/>
              </a:ext>
            </a:extLst>
          </p:cNvPr>
          <p:cNvSpPr/>
          <p:nvPr/>
        </p:nvSpPr>
        <p:spPr>
          <a:xfrm>
            <a:off x="838200" y="1883415"/>
            <a:ext cx="2347452" cy="423716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41440ED-80F5-DC73-CEBC-42009C3E1C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79631" y="78163"/>
            <a:ext cx="1325563" cy="1325563"/>
          </a:xfrm>
          <a:prstGeom prst="rect">
            <a:avLst/>
          </a:prstGeom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F0AC61E5-8F5C-55AA-5C1B-BD911C497DEC}"/>
              </a:ext>
            </a:extLst>
          </p:cNvPr>
          <p:cNvSpPr/>
          <p:nvPr/>
        </p:nvSpPr>
        <p:spPr>
          <a:xfrm>
            <a:off x="3832904" y="5452604"/>
            <a:ext cx="612742" cy="61274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E515B27-57EA-FAC7-4CB4-25747A6E8FC1}"/>
              </a:ext>
            </a:extLst>
          </p:cNvPr>
          <p:cNvSpPr/>
          <p:nvPr/>
        </p:nvSpPr>
        <p:spPr>
          <a:xfrm>
            <a:off x="4737759" y="5452604"/>
            <a:ext cx="612742" cy="61274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9035D6A-C3D0-A05B-137A-95B2E7800208}"/>
              </a:ext>
            </a:extLst>
          </p:cNvPr>
          <p:cNvSpPr/>
          <p:nvPr/>
        </p:nvSpPr>
        <p:spPr>
          <a:xfrm>
            <a:off x="5642614" y="5452604"/>
            <a:ext cx="612742" cy="612742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4.75 ETH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EFF4683-A417-2A52-EAE0-A141C93122E4}"/>
              </a:ext>
            </a:extLst>
          </p:cNvPr>
          <p:cNvSpPr/>
          <p:nvPr/>
        </p:nvSpPr>
        <p:spPr>
          <a:xfrm>
            <a:off x="6547469" y="5452604"/>
            <a:ext cx="612742" cy="61274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Proof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0DFA08E-23E7-9DA3-145E-E3371AEE576F}"/>
              </a:ext>
            </a:extLst>
          </p:cNvPr>
          <p:cNvSpPr/>
          <p:nvPr/>
        </p:nvSpPr>
        <p:spPr>
          <a:xfrm>
            <a:off x="7452324" y="5452604"/>
            <a:ext cx="612742" cy="61274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7D20938-BC72-34AE-F188-CD4D216D3888}"/>
              </a:ext>
            </a:extLst>
          </p:cNvPr>
          <p:cNvSpPr/>
          <p:nvPr/>
        </p:nvSpPr>
        <p:spPr>
          <a:xfrm>
            <a:off x="8357179" y="5452604"/>
            <a:ext cx="612742" cy="61274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3C87F93-EF8B-3CA9-37EA-D096275E6232}"/>
              </a:ext>
            </a:extLst>
          </p:cNvPr>
          <p:cNvSpPr/>
          <p:nvPr/>
        </p:nvSpPr>
        <p:spPr>
          <a:xfrm>
            <a:off x="9262034" y="5452604"/>
            <a:ext cx="612742" cy="61274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CE6A0AA-3F9F-8615-27B3-EAFF76A46CA0}"/>
              </a:ext>
            </a:extLst>
          </p:cNvPr>
          <p:cNvSpPr/>
          <p:nvPr/>
        </p:nvSpPr>
        <p:spPr>
          <a:xfrm>
            <a:off x="10166889" y="5452604"/>
            <a:ext cx="612742" cy="61274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62E777F-8E33-4CC3-2049-375E009725A1}"/>
              </a:ext>
            </a:extLst>
          </p:cNvPr>
          <p:cNvSpPr/>
          <p:nvPr/>
        </p:nvSpPr>
        <p:spPr>
          <a:xfrm>
            <a:off x="4285332" y="4219473"/>
            <a:ext cx="612742" cy="61274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Proof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180F73F-60A0-2290-3BA7-29A1AAA4D5C1}"/>
              </a:ext>
            </a:extLst>
          </p:cNvPr>
          <p:cNvSpPr/>
          <p:nvPr/>
        </p:nvSpPr>
        <p:spPr>
          <a:xfrm>
            <a:off x="6095041" y="4219473"/>
            <a:ext cx="612742" cy="612742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D398DBE-839F-39BA-9A32-4755DE281856}"/>
              </a:ext>
            </a:extLst>
          </p:cNvPr>
          <p:cNvSpPr/>
          <p:nvPr/>
        </p:nvSpPr>
        <p:spPr>
          <a:xfrm>
            <a:off x="7904752" y="4219473"/>
            <a:ext cx="612742" cy="61274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34DE151-6B16-F448-7F49-7360D7CB1CD3}"/>
              </a:ext>
            </a:extLst>
          </p:cNvPr>
          <p:cNvSpPr/>
          <p:nvPr/>
        </p:nvSpPr>
        <p:spPr>
          <a:xfrm>
            <a:off x="9714462" y="4219473"/>
            <a:ext cx="612742" cy="61274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C161E7EA-65DA-5678-32AA-E371624D2EF7}"/>
              </a:ext>
            </a:extLst>
          </p:cNvPr>
          <p:cNvSpPr/>
          <p:nvPr/>
        </p:nvSpPr>
        <p:spPr>
          <a:xfrm>
            <a:off x="5190187" y="2958904"/>
            <a:ext cx="612742" cy="612742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36A43DF6-C77E-8181-9B5E-DEC77C24C8AE}"/>
              </a:ext>
            </a:extLst>
          </p:cNvPr>
          <p:cNvSpPr/>
          <p:nvPr/>
        </p:nvSpPr>
        <p:spPr>
          <a:xfrm>
            <a:off x="8809607" y="2958904"/>
            <a:ext cx="612742" cy="61274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Proof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38902D5-B345-0A92-CE75-43AB751682C4}"/>
              </a:ext>
            </a:extLst>
          </p:cNvPr>
          <p:cNvSpPr/>
          <p:nvPr/>
        </p:nvSpPr>
        <p:spPr>
          <a:xfrm>
            <a:off x="6590828" y="1985547"/>
            <a:ext cx="1430879" cy="5393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State root</a:t>
            </a:r>
            <a:endParaRPr lang="en-CH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75A64C0-521F-1073-7FF3-49B3517081AE}"/>
              </a:ext>
            </a:extLst>
          </p:cNvPr>
          <p:cNvCxnSpPr>
            <a:stCxn id="28" idx="3"/>
            <a:endCxn id="18" idx="0"/>
          </p:cNvCxnSpPr>
          <p:nvPr/>
        </p:nvCxnSpPr>
        <p:spPr>
          <a:xfrm flipH="1">
            <a:off x="4139275" y="4742481"/>
            <a:ext cx="235791" cy="710123"/>
          </a:xfrm>
          <a:prstGeom prst="line">
            <a:avLst/>
          </a:prstGeom>
          <a:ln w="38100">
            <a:head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DCF3400-EE09-79C8-E6F8-585D1E5A501F}"/>
              </a:ext>
            </a:extLst>
          </p:cNvPr>
          <p:cNvCxnSpPr>
            <a:stCxn id="28" idx="5"/>
            <a:endCxn id="19" idx="0"/>
          </p:cNvCxnSpPr>
          <p:nvPr/>
        </p:nvCxnSpPr>
        <p:spPr>
          <a:xfrm>
            <a:off x="4808340" y="4742481"/>
            <a:ext cx="235790" cy="710123"/>
          </a:xfrm>
          <a:prstGeom prst="line">
            <a:avLst/>
          </a:prstGeom>
          <a:ln w="38100">
            <a:head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0313466-8933-BADB-17F2-760DB49737CC}"/>
              </a:ext>
            </a:extLst>
          </p:cNvPr>
          <p:cNvCxnSpPr>
            <a:stCxn id="20" idx="0"/>
            <a:endCxn id="29" idx="3"/>
          </p:cNvCxnSpPr>
          <p:nvPr/>
        </p:nvCxnSpPr>
        <p:spPr>
          <a:xfrm flipV="1">
            <a:off x="5948985" y="4742481"/>
            <a:ext cx="235790" cy="710123"/>
          </a:xfrm>
          <a:prstGeom prst="line">
            <a:avLst/>
          </a:prstGeom>
          <a:ln w="38100"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F74EF4EB-CEA1-6C33-7D86-D617636EE30A}"/>
              </a:ext>
            </a:extLst>
          </p:cNvPr>
          <p:cNvCxnSpPr>
            <a:stCxn id="29" idx="5"/>
            <a:endCxn id="21" idx="0"/>
          </p:cNvCxnSpPr>
          <p:nvPr/>
        </p:nvCxnSpPr>
        <p:spPr>
          <a:xfrm>
            <a:off x="6618049" y="4742481"/>
            <a:ext cx="235791" cy="710123"/>
          </a:xfrm>
          <a:prstGeom prst="line">
            <a:avLst/>
          </a:prstGeom>
          <a:ln w="38100">
            <a:head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BBD1082A-7E55-65DC-0BD1-534B0C4CEDA5}"/>
              </a:ext>
            </a:extLst>
          </p:cNvPr>
          <p:cNvCxnSpPr>
            <a:stCxn id="23" idx="0"/>
            <a:endCxn id="30" idx="3"/>
          </p:cNvCxnSpPr>
          <p:nvPr/>
        </p:nvCxnSpPr>
        <p:spPr>
          <a:xfrm flipV="1">
            <a:off x="7758695" y="4742481"/>
            <a:ext cx="235791" cy="710123"/>
          </a:xfrm>
          <a:prstGeom prst="line">
            <a:avLst/>
          </a:prstGeom>
          <a:ln w="38100"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008CDB7C-107E-DE0F-FDCF-0312F5F077E8}"/>
              </a:ext>
            </a:extLst>
          </p:cNvPr>
          <p:cNvCxnSpPr>
            <a:stCxn id="30" idx="5"/>
            <a:endCxn id="25" idx="0"/>
          </p:cNvCxnSpPr>
          <p:nvPr/>
        </p:nvCxnSpPr>
        <p:spPr>
          <a:xfrm>
            <a:off x="8427760" y="4742481"/>
            <a:ext cx="235790" cy="710123"/>
          </a:xfrm>
          <a:prstGeom prst="line">
            <a:avLst/>
          </a:prstGeom>
          <a:ln w="38100">
            <a:head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D0E8169C-5C0C-E4BA-919E-25256600EBB7}"/>
              </a:ext>
            </a:extLst>
          </p:cNvPr>
          <p:cNvCxnSpPr>
            <a:stCxn id="32" idx="3"/>
            <a:endCxn id="26" idx="0"/>
          </p:cNvCxnSpPr>
          <p:nvPr/>
        </p:nvCxnSpPr>
        <p:spPr>
          <a:xfrm flipH="1">
            <a:off x="9568405" y="4742481"/>
            <a:ext cx="235791" cy="710123"/>
          </a:xfrm>
          <a:prstGeom prst="line">
            <a:avLst/>
          </a:prstGeom>
          <a:ln w="38100">
            <a:head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D82D45C9-31EE-5A9D-7AE1-CD5C20CAA4F9}"/>
              </a:ext>
            </a:extLst>
          </p:cNvPr>
          <p:cNvCxnSpPr>
            <a:stCxn id="32" idx="5"/>
            <a:endCxn id="27" idx="0"/>
          </p:cNvCxnSpPr>
          <p:nvPr/>
        </p:nvCxnSpPr>
        <p:spPr>
          <a:xfrm>
            <a:off x="10237470" y="4742481"/>
            <a:ext cx="235790" cy="710123"/>
          </a:xfrm>
          <a:prstGeom prst="line">
            <a:avLst/>
          </a:prstGeom>
          <a:ln w="38100">
            <a:head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B1139E98-0FD2-8C6A-B229-3193E2EC52A7}"/>
              </a:ext>
            </a:extLst>
          </p:cNvPr>
          <p:cNvCxnSpPr>
            <a:stCxn id="28" idx="0"/>
            <a:endCxn id="33" idx="3"/>
          </p:cNvCxnSpPr>
          <p:nvPr/>
        </p:nvCxnSpPr>
        <p:spPr>
          <a:xfrm flipV="1">
            <a:off x="4591703" y="3481912"/>
            <a:ext cx="688218" cy="737561"/>
          </a:xfrm>
          <a:prstGeom prst="line">
            <a:avLst/>
          </a:prstGeom>
          <a:ln w="38100"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17F884DF-6492-E213-0AD5-1E46524780E1}"/>
              </a:ext>
            </a:extLst>
          </p:cNvPr>
          <p:cNvCxnSpPr>
            <a:stCxn id="29" idx="0"/>
            <a:endCxn id="33" idx="5"/>
          </p:cNvCxnSpPr>
          <p:nvPr/>
        </p:nvCxnSpPr>
        <p:spPr>
          <a:xfrm flipH="1" flipV="1">
            <a:off x="5713195" y="3481912"/>
            <a:ext cx="688217" cy="737561"/>
          </a:xfrm>
          <a:prstGeom prst="line">
            <a:avLst/>
          </a:prstGeom>
          <a:ln w="38100"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F7700F78-F759-041E-A09F-BADCC7B29CFE}"/>
              </a:ext>
            </a:extLst>
          </p:cNvPr>
          <p:cNvCxnSpPr>
            <a:stCxn id="30" idx="0"/>
            <a:endCxn id="34" idx="3"/>
          </p:cNvCxnSpPr>
          <p:nvPr/>
        </p:nvCxnSpPr>
        <p:spPr>
          <a:xfrm flipV="1">
            <a:off x="8211123" y="3481912"/>
            <a:ext cx="688218" cy="737561"/>
          </a:xfrm>
          <a:prstGeom prst="line">
            <a:avLst/>
          </a:prstGeom>
          <a:ln w="38100"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9CE27D91-76A3-3F70-8812-EEA24009C7A2}"/>
              </a:ext>
            </a:extLst>
          </p:cNvPr>
          <p:cNvCxnSpPr>
            <a:stCxn id="32" idx="0"/>
            <a:endCxn id="34" idx="5"/>
          </p:cNvCxnSpPr>
          <p:nvPr/>
        </p:nvCxnSpPr>
        <p:spPr>
          <a:xfrm flipH="1" flipV="1">
            <a:off x="9332615" y="3481912"/>
            <a:ext cx="688218" cy="737561"/>
          </a:xfrm>
          <a:prstGeom prst="line">
            <a:avLst/>
          </a:prstGeom>
          <a:ln w="38100"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4E5C56AD-B730-4F64-D9C7-16A8284FFD14}"/>
              </a:ext>
            </a:extLst>
          </p:cNvPr>
          <p:cNvCxnSpPr>
            <a:stCxn id="33" idx="0"/>
            <a:endCxn id="36" idx="1"/>
          </p:cNvCxnSpPr>
          <p:nvPr/>
        </p:nvCxnSpPr>
        <p:spPr>
          <a:xfrm flipV="1">
            <a:off x="5496558" y="2255199"/>
            <a:ext cx="1094270" cy="703705"/>
          </a:xfrm>
          <a:prstGeom prst="line">
            <a:avLst/>
          </a:prstGeom>
          <a:ln w="38100"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F4430DD9-4A08-1B76-9BEA-0C8E7ABD0955}"/>
              </a:ext>
            </a:extLst>
          </p:cNvPr>
          <p:cNvCxnSpPr>
            <a:stCxn id="34" idx="0"/>
            <a:endCxn id="36" idx="3"/>
          </p:cNvCxnSpPr>
          <p:nvPr/>
        </p:nvCxnSpPr>
        <p:spPr>
          <a:xfrm flipH="1" flipV="1">
            <a:off x="8021707" y="2255199"/>
            <a:ext cx="1094271" cy="703705"/>
          </a:xfrm>
          <a:prstGeom prst="line">
            <a:avLst/>
          </a:prstGeom>
          <a:ln w="38100"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04079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D71691-D1F0-39F2-9593-F665E5E6C8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3">
            <a:extLst>
              <a:ext uri="{FF2B5EF4-FFF2-40B4-BE49-F238E27FC236}">
                <a16:creationId xmlns:a16="http://schemas.microsoft.com/office/drawing/2014/main" id="{E6EFA432-07E2-DE72-AC52-F8CE7224AE26}"/>
              </a:ext>
            </a:extLst>
          </p:cNvPr>
          <p:cNvSpPr/>
          <p:nvPr/>
        </p:nvSpPr>
        <p:spPr>
          <a:xfrm>
            <a:off x="6590827" y="1517223"/>
            <a:ext cx="1430880" cy="143088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CFA1FD5-2ECF-6635-094F-C16D9A8FA4E5}"/>
              </a:ext>
            </a:extLst>
          </p:cNvPr>
          <p:cNvSpPr txBox="1"/>
          <p:nvPr/>
        </p:nvSpPr>
        <p:spPr>
          <a:xfrm>
            <a:off x="6590827" y="2980508"/>
            <a:ext cx="1430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dirty="0"/>
              <a:t>Block #201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B08E88-E695-CBDD-C3D4-5021EDF1B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Merkle trees</a:t>
            </a:r>
            <a:endParaRPr lang="en-CH" sz="20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0FFFAF0-44F9-D328-7E88-57FA1E03A6BA}"/>
              </a:ext>
            </a:extLst>
          </p:cNvPr>
          <p:cNvSpPr/>
          <p:nvPr/>
        </p:nvSpPr>
        <p:spPr>
          <a:xfrm>
            <a:off x="838200" y="1883415"/>
            <a:ext cx="2347452" cy="78099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0DC577D-A153-B283-1660-1E91695980E1}"/>
              </a:ext>
            </a:extLst>
          </p:cNvPr>
          <p:cNvSpPr/>
          <p:nvPr/>
        </p:nvSpPr>
        <p:spPr>
          <a:xfrm>
            <a:off x="838200" y="2655903"/>
            <a:ext cx="2347452" cy="144414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6154035-C13B-768B-A91F-CD3A50113F37}"/>
              </a:ext>
            </a:extLst>
          </p:cNvPr>
          <p:cNvSpPr/>
          <p:nvPr/>
        </p:nvSpPr>
        <p:spPr>
          <a:xfrm>
            <a:off x="838200" y="4100052"/>
            <a:ext cx="2347452" cy="2020529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E523A8-2F8F-F965-4273-4821D407EA89}"/>
              </a:ext>
            </a:extLst>
          </p:cNvPr>
          <p:cNvSpPr/>
          <p:nvPr/>
        </p:nvSpPr>
        <p:spPr>
          <a:xfrm>
            <a:off x="955254" y="1985547"/>
            <a:ext cx="2106592" cy="55558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b="1" dirty="0"/>
              <a:t>4.75 ETH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CC4136-A57A-020A-4BA5-A23EC8D1254E}"/>
              </a:ext>
            </a:extLst>
          </p:cNvPr>
          <p:cNvSpPr/>
          <p:nvPr/>
        </p:nvSpPr>
        <p:spPr>
          <a:xfrm>
            <a:off x="955254" y="2782708"/>
            <a:ext cx="1018572" cy="55558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0.1</a:t>
            </a:r>
            <a:br>
              <a:rPr lang="en-CH" sz="1400" b="1" dirty="0"/>
            </a:br>
            <a:r>
              <a:rPr lang="en-CH" sz="1400" b="1" dirty="0"/>
              <a:t>BTC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678DD57-5BD8-ADA7-49F1-54A56A6FB58E}"/>
              </a:ext>
            </a:extLst>
          </p:cNvPr>
          <p:cNvSpPr/>
          <p:nvPr/>
        </p:nvSpPr>
        <p:spPr>
          <a:xfrm>
            <a:off x="955254" y="3417661"/>
            <a:ext cx="1018572" cy="55558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500</a:t>
            </a:r>
            <a:br>
              <a:rPr lang="en-CH" sz="1400" b="1" dirty="0"/>
            </a:br>
            <a:r>
              <a:rPr lang="en-CH" sz="1400" b="1" dirty="0"/>
              <a:t>USDC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72E38380-14F3-64A3-720E-B0A63F9392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hq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1959284" y="2870686"/>
            <a:ext cx="1186552" cy="1018571"/>
          </a:xfrm>
          <a:ln w="19050">
            <a:solidFill>
              <a:schemeClr val="accent1"/>
            </a:solidFill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B22FFDBE-D865-AC91-6AD9-2310B124971B}"/>
              </a:ext>
            </a:extLst>
          </p:cNvPr>
          <p:cNvSpPr/>
          <p:nvPr/>
        </p:nvSpPr>
        <p:spPr>
          <a:xfrm>
            <a:off x="955254" y="4214823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 theprotocolguild.</a:t>
            </a:r>
            <a:r>
              <a:rPr lang="en-CH" sz="1400">
                <a:sym typeface="Wingdings" pitchFamily="2" charset="2"/>
              </a:rPr>
              <a:t>eth 202</a:t>
            </a:r>
            <a:r>
              <a:rPr lang="en-US" sz="1400" dirty="0">
                <a:sym typeface="Wingdings" pitchFamily="2" charset="2"/>
              </a:rPr>
              <a:t>5</a:t>
            </a:r>
            <a:r>
              <a:rPr lang="en-CH" sz="1400">
                <a:sym typeface="Wingdings" pitchFamily="2" charset="2"/>
              </a:rPr>
              <a:t>-</a:t>
            </a:r>
            <a:r>
              <a:rPr lang="en-US" sz="1400" dirty="0">
                <a:sym typeface="Wingdings" pitchFamily="2" charset="2"/>
              </a:rPr>
              <a:t>01</a:t>
            </a:r>
            <a:r>
              <a:rPr lang="en-CH" sz="1400">
                <a:sym typeface="Wingdings" pitchFamily="2" charset="2"/>
              </a:rPr>
              <a:t>-</a:t>
            </a:r>
            <a:r>
              <a:rPr lang="en-US" sz="1400" dirty="0">
                <a:sym typeface="Wingdings" pitchFamily="2" charset="2"/>
              </a:rPr>
              <a:t>30</a:t>
            </a:r>
            <a:r>
              <a:rPr lang="en-CH" sz="1400">
                <a:sym typeface="Wingdings" pitchFamily="2" charset="2"/>
              </a:rPr>
              <a:t>       </a:t>
            </a:r>
            <a:r>
              <a:rPr lang="en-CH" sz="1400" dirty="0">
                <a:sym typeface="Wingdings" pitchFamily="2" charset="2"/>
              </a:rPr>
              <a:t>–50 USDC</a:t>
            </a:r>
            <a:endParaRPr lang="en-CH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6C37A4-8664-6CCE-695F-C3897C00D00B}"/>
              </a:ext>
            </a:extLst>
          </p:cNvPr>
          <p:cNvSpPr/>
          <p:nvPr/>
        </p:nvSpPr>
        <p:spPr>
          <a:xfrm>
            <a:off x="955254" y="4832215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 vitalik.eth</a:t>
            </a:r>
            <a:br>
              <a:rPr lang="en-CH" sz="1400">
                <a:sym typeface="Wingdings" pitchFamily="2" charset="2"/>
              </a:rPr>
            </a:br>
            <a:r>
              <a:rPr lang="en-CH" sz="1400">
                <a:sym typeface="Wingdings" pitchFamily="2" charset="2"/>
              </a:rPr>
              <a:t>202</a:t>
            </a:r>
            <a:r>
              <a:rPr lang="en-US" sz="1400" dirty="0">
                <a:sym typeface="Wingdings" pitchFamily="2" charset="2"/>
              </a:rPr>
              <a:t>5-01</a:t>
            </a:r>
            <a:r>
              <a:rPr lang="en-CH" sz="1400">
                <a:sym typeface="Wingdings" pitchFamily="2" charset="2"/>
              </a:rPr>
              <a:t>-1</a:t>
            </a:r>
            <a:r>
              <a:rPr lang="en-US" sz="1400" dirty="0">
                <a:sym typeface="Wingdings" pitchFamily="2" charset="2"/>
              </a:rPr>
              <a:t>5</a:t>
            </a:r>
            <a:r>
              <a:rPr lang="en-CH" sz="1400">
                <a:sym typeface="Wingdings" pitchFamily="2" charset="2"/>
              </a:rPr>
              <a:t>                </a:t>
            </a:r>
            <a:r>
              <a:rPr lang="en-CH" sz="1400" dirty="0">
                <a:sym typeface="Wingdings" pitchFamily="2" charset="2"/>
              </a:rPr>
              <a:t>1 ETH</a:t>
            </a:r>
            <a:endParaRPr lang="en-CH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D7DD99D-F726-E736-7070-574E71605AD5}"/>
              </a:ext>
            </a:extLst>
          </p:cNvPr>
          <p:cNvSpPr/>
          <p:nvPr/>
        </p:nvSpPr>
        <p:spPr>
          <a:xfrm>
            <a:off x="955254" y="5452604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🎉 Block #123 produced</a:t>
            </a:r>
            <a:br>
              <a:rPr lang="en-CH" sz="1400">
                <a:sym typeface="Wingdings" pitchFamily="2" charset="2"/>
              </a:rPr>
            </a:br>
            <a:r>
              <a:rPr lang="en-CH" sz="1400">
                <a:sym typeface="Wingdings" pitchFamily="2" charset="2"/>
              </a:rPr>
              <a:t>202</a:t>
            </a:r>
            <a:r>
              <a:rPr lang="en-US" sz="1400" dirty="0">
                <a:sym typeface="Wingdings" pitchFamily="2" charset="2"/>
              </a:rPr>
              <a:t>5</a:t>
            </a:r>
            <a:r>
              <a:rPr lang="en-CH" sz="1400">
                <a:sym typeface="Wingdings" pitchFamily="2" charset="2"/>
              </a:rPr>
              <a:t>-</a:t>
            </a:r>
            <a:r>
              <a:rPr lang="en-US" sz="1400" dirty="0">
                <a:sym typeface="Wingdings" pitchFamily="2" charset="2"/>
              </a:rPr>
              <a:t>01</a:t>
            </a:r>
            <a:r>
              <a:rPr lang="en-CH" sz="1400">
                <a:sym typeface="Wingdings" pitchFamily="2" charset="2"/>
              </a:rPr>
              <a:t>-09         </a:t>
            </a:r>
            <a:r>
              <a:rPr lang="en-CH" sz="1400" dirty="0">
                <a:sym typeface="Wingdings" pitchFamily="2" charset="2"/>
              </a:rPr>
              <a:t>0.08 ETH</a:t>
            </a:r>
            <a:endParaRPr lang="en-CH" sz="1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9091347-A97A-5814-4E86-8199378B4823}"/>
              </a:ext>
            </a:extLst>
          </p:cNvPr>
          <p:cNvSpPr/>
          <p:nvPr/>
        </p:nvSpPr>
        <p:spPr>
          <a:xfrm>
            <a:off x="838200" y="1883415"/>
            <a:ext cx="2347452" cy="423716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F8D69C3-477D-7333-60D1-9085711BEB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79631" y="78163"/>
            <a:ext cx="1325563" cy="1325563"/>
          </a:xfrm>
          <a:prstGeom prst="rect">
            <a:avLst/>
          </a:prstGeom>
        </p:spPr>
      </p:pic>
      <p:sp>
        <p:nvSpPr>
          <p:cNvPr id="20" name="Oval 19">
            <a:extLst>
              <a:ext uri="{FF2B5EF4-FFF2-40B4-BE49-F238E27FC236}">
                <a16:creationId xmlns:a16="http://schemas.microsoft.com/office/drawing/2014/main" id="{AF1C91B6-8FB1-C5C1-6853-A09F42E1816B}"/>
              </a:ext>
            </a:extLst>
          </p:cNvPr>
          <p:cNvSpPr/>
          <p:nvPr/>
        </p:nvSpPr>
        <p:spPr>
          <a:xfrm>
            <a:off x="5642614" y="5452604"/>
            <a:ext cx="612742" cy="612742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4.75 ETH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F0E5362-AA50-C484-49E2-BF263A67BEDC}"/>
              </a:ext>
            </a:extLst>
          </p:cNvPr>
          <p:cNvSpPr/>
          <p:nvPr/>
        </p:nvSpPr>
        <p:spPr>
          <a:xfrm>
            <a:off x="6547469" y="5452604"/>
            <a:ext cx="612742" cy="61274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Proof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62E3DC1-0F24-3549-8756-05D532388CFD}"/>
              </a:ext>
            </a:extLst>
          </p:cNvPr>
          <p:cNvSpPr/>
          <p:nvPr/>
        </p:nvSpPr>
        <p:spPr>
          <a:xfrm>
            <a:off x="4285332" y="4219473"/>
            <a:ext cx="612742" cy="61274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Proof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E4CE86D-1177-E862-62D5-5637702C2F47}"/>
              </a:ext>
            </a:extLst>
          </p:cNvPr>
          <p:cNvSpPr/>
          <p:nvPr/>
        </p:nvSpPr>
        <p:spPr>
          <a:xfrm>
            <a:off x="6095041" y="4219473"/>
            <a:ext cx="612742" cy="612742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53F45AD0-17DE-219F-D2DD-EF32B2E4E780}"/>
              </a:ext>
            </a:extLst>
          </p:cNvPr>
          <p:cNvSpPr/>
          <p:nvPr/>
        </p:nvSpPr>
        <p:spPr>
          <a:xfrm>
            <a:off x="5190187" y="2958904"/>
            <a:ext cx="612742" cy="612742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30654B60-3067-F628-DD28-BFD820D0CB9E}"/>
              </a:ext>
            </a:extLst>
          </p:cNvPr>
          <p:cNvSpPr/>
          <p:nvPr/>
        </p:nvSpPr>
        <p:spPr>
          <a:xfrm>
            <a:off x="8809607" y="2958904"/>
            <a:ext cx="612742" cy="61274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Proof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C87B413-25D8-9E21-E460-DA8E07BB295E}"/>
              </a:ext>
            </a:extLst>
          </p:cNvPr>
          <p:cNvSpPr/>
          <p:nvPr/>
        </p:nvSpPr>
        <p:spPr>
          <a:xfrm>
            <a:off x="6590828" y="1985547"/>
            <a:ext cx="1430879" cy="5393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State root</a:t>
            </a:r>
            <a:endParaRPr lang="en-CH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AFEF244C-5AC2-3168-9C8C-207A236D7DE7}"/>
              </a:ext>
            </a:extLst>
          </p:cNvPr>
          <p:cNvCxnSpPr>
            <a:stCxn id="20" idx="0"/>
            <a:endCxn id="29" idx="3"/>
          </p:cNvCxnSpPr>
          <p:nvPr/>
        </p:nvCxnSpPr>
        <p:spPr>
          <a:xfrm flipV="1">
            <a:off x="5948985" y="4742481"/>
            <a:ext cx="235790" cy="710123"/>
          </a:xfrm>
          <a:prstGeom prst="line">
            <a:avLst/>
          </a:prstGeom>
          <a:ln w="38100"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2F23D83-7D30-7C8B-2778-AC68E41E9672}"/>
              </a:ext>
            </a:extLst>
          </p:cNvPr>
          <p:cNvCxnSpPr>
            <a:stCxn id="29" idx="5"/>
            <a:endCxn id="21" idx="0"/>
          </p:cNvCxnSpPr>
          <p:nvPr/>
        </p:nvCxnSpPr>
        <p:spPr>
          <a:xfrm>
            <a:off x="6618049" y="4742481"/>
            <a:ext cx="235791" cy="710123"/>
          </a:xfrm>
          <a:prstGeom prst="line">
            <a:avLst/>
          </a:prstGeom>
          <a:ln w="38100">
            <a:head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DBC8BB88-A0E6-A2AA-01AC-A05EB55CBAED}"/>
              </a:ext>
            </a:extLst>
          </p:cNvPr>
          <p:cNvCxnSpPr>
            <a:stCxn id="28" idx="0"/>
            <a:endCxn id="33" idx="3"/>
          </p:cNvCxnSpPr>
          <p:nvPr/>
        </p:nvCxnSpPr>
        <p:spPr>
          <a:xfrm flipV="1">
            <a:off x="4591703" y="3481912"/>
            <a:ext cx="688218" cy="737561"/>
          </a:xfrm>
          <a:prstGeom prst="line">
            <a:avLst/>
          </a:prstGeom>
          <a:ln w="38100"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E993A8B9-60E9-5752-EFFF-3107871ED4E9}"/>
              </a:ext>
            </a:extLst>
          </p:cNvPr>
          <p:cNvCxnSpPr>
            <a:stCxn id="29" idx="0"/>
            <a:endCxn id="33" idx="5"/>
          </p:cNvCxnSpPr>
          <p:nvPr/>
        </p:nvCxnSpPr>
        <p:spPr>
          <a:xfrm flipH="1" flipV="1">
            <a:off x="5713195" y="3481912"/>
            <a:ext cx="688217" cy="737561"/>
          </a:xfrm>
          <a:prstGeom prst="line">
            <a:avLst/>
          </a:prstGeom>
          <a:ln w="38100"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A9E3FFAC-B089-AC50-5415-9454EE06DD9D}"/>
              </a:ext>
            </a:extLst>
          </p:cNvPr>
          <p:cNvCxnSpPr>
            <a:stCxn id="33" idx="0"/>
            <a:endCxn id="36" idx="1"/>
          </p:cNvCxnSpPr>
          <p:nvPr/>
        </p:nvCxnSpPr>
        <p:spPr>
          <a:xfrm flipV="1">
            <a:off x="5496558" y="2255199"/>
            <a:ext cx="1094270" cy="703705"/>
          </a:xfrm>
          <a:prstGeom prst="line">
            <a:avLst/>
          </a:prstGeom>
          <a:ln w="38100"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F28C55C1-870D-F7F7-E722-382AF08B8F2D}"/>
              </a:ext>
            </a:extLst>
          </p:cNvPr>
          <p:cNvCxnSpPr>
            <a:stCxn id="34" idx="0"/>
            <a:endCxn id="36" idx="3"/>
          </p:cNvCxnSpPr>
          <p:nvPr/>
        </p:nvCxnSpPr>
        <p:spPr>
          <a:xfrm flipH="1" flipV="1">
            <a:off x="8021707" y="2255199"/>
            <a:ext cx="1094271" cy="703705"/>
          </a:xfrm>
          <a:prstGeom prst="line">
            <a:avLst/>
          </a:prstGeom>
          <a:ln w="38100"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A89D87B-1927-47F8-931F-A29236957D2C}"/>
              </a:ext>
            </a:extLst>
          </p:cNvPr>
          <p:cNvSpPr txBox="1"/>
          <p:nvPr/>
        </p:nvSpPr>
        <p:spPr>
          <a:xfrm>
            <a:off x="7578785" y="4269085"/>
            <a:ext cx="38656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Only </a:t>
            </a:r>
            <a:r>
              <a:rPr lang="en-US" sz="2000" b="1" dirty="0"/>
              <a:t>minimal</a:t>
            </a:r>
            <a:r>
              <a:rPr lang="en-US" sz="2000" dirty="0"/>
              <a:t> data required</a:t>
            </a:r>
          </a:p>
          <a:p>
            <a:r>
              <a:rPr lang="en-US" sz="2000" dirty="0"/>
              <a:t>to compute root hash</a:t>
            </a:r>
          </a:p>
        </p:txBody>
      </p:sp>
    </p:spTree>
    <p:extLst>
      <p:ext uri="{BB962C8B-B14F-4D97-AF65-F5344CB8AC3E}">
        <p14:creationId xmlns:p14="http://schemas.microsoft.com/office/powerpoint/2010/main" val="1383337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FD48E7-1B10-1901-A1FC-2A2BCBF955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D7B72A8B-4D5D-8617-9D0D-EAB44A6EAA56}"/>
              </a:ext>
            </a:extLst>
          </p:cNvPr>
          <p:cNvSpPr/>
          <p:nvPr/>
        </p:nvSpPr>
        <p:spPr>
          <a:xfrm>
            <a:off x="6616420" y="2150811"/>
            <a:ext cx="1430880" cy="143088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28A4DD1D-AB78-7F19-9014-E43423DD4C3E}"/>
              </a:ext>
            </a:extLst>
          </p:cNvPr>
          <p:cNvSpPr/>
          <p:nvPr/>
        </p:nvSpPr>
        <p:spPr>
          <a:xfrm>
            <a:off x="4656841" y="3139126"/>
            <a:ext cx="3393650" cy="2535810"/>
          </a:xfrm>
          <a:custGeom>
            <a:avLst/>
            <a:gdLst>
              <a:gd name="connsiteX0" fmla="*/ 3393650 w 3393650"/>
              <a:gd name="connsiteY0" fmla="*/ 0 h 2535810"/>
              <a:gd name="connsiteX1" fmla="*/ 1960775 w 3393650"/>
              <a:gd name="connsiteY1" fmla="*/ 0 h 2535810"/>
              <a:gd name="connsiteX2" fmla="*/ 0 w 3393650"/>
              <a:gd name="connsiteY2" fmla="*/ 2535810 h 2535810"/>
              <a:gd name="connsiteX3" fmla="*/ 2912883 w 3393650"/>
              <a:gd name="connsiteY3" fmla="*/ 2535810 h 2535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93650" h="2535810">
                <a:moveTo>
                  <a:pt x="3393650" y="0"/>
                </a:moveTo>
                <a:lnTo>
                  <a:pt x="1960775" y="0"/>
                </a:lnTo>
                <a:lnTo>
                  <a:pt x="0" y="2535810"/>
                </a:lnTo>
                <a:lnTo>
                  <a:pt x="2912883" y="2535810"/>
                </a:lnTo>
              </a:path>
            </a:pathLst>
          </a:custGeom>
          <a:gradFill>
            <a:gsLst>
              <a:gs pos="20000">
                <a:schemeClr val="accent5">
                  <a:lumMod val="40000"/>
                  <a:lumOff val="60000"/>
                  <a:alpha val="70000"/>
                </a:schemeClr>
              </a:gs>
              <a:gs pos="100000">
                <a:schemeClr val="bg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78A9624-CB49-AC38-F55A-7452A4E740C5}"/>
              </a:ext>
            </a:extLst>
          </p:cNvPr>
          <p:cNvSpPr/>
          <p:nvPr/>
        </p:nvSpPr>
        <p:spPr>
          <a:xfrm>
            <a:off x="4441584" y="2150811"/>
            <a:ext cx="1430880" cy="143088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F8908C-14EE-DBC2-F709-919D9C75C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EIP-1186: </a:t>
            </a:r>
            <a:r>
              <a:rPr lang="en-US" dirty="0" err="1"/>
              <a:t>eth_getProof</a:t>
            </a:r>
            <a:endParaRPr lang="en-CH" sz="20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0692CAB-5AB6-8F0D-B907-AC8394BD862F}"/>
              </a:ext>
            </a:extLst>
          </p:cNvPr>
          <p:cNvSpPr/>
          <p:nvPr/>
        </p:nvSpPr>
        <p:spPr>
          <a:xfrm>
            <a:off x="838200" y="1883415"/>
            <a:ext cx="2347452" cy="78099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309E94A-8559-ADB2-5DFA-C3DCF0876D06}"/>
              </a:ext>
            </a:extLst>
          </p:cNvPr>
          <p:cNvSpPr/>
          <p:nvPr/>
        </p:nvSpPr>
        <p:spPr>
          <a:xfrm>
            <a:off x="838200" y="2655903"/>
            <a:ext cx="2347452" cy="144414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7EEC5A1-1D09-9056-2BF0-0EA2E50CAF42}"/>
              </a:ext>
            </a:extLst>
          </p:cNvPr>
          <p:cNvSpPr/>
          <p:nvPr/>
        </p:nvSpPr>
        <p:spPr>
          <a:xfrm>
            <a:off x="838200" y="4100052"/>
            <a:ext cx="2347452" cy="2020529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604CB51-6F4F-2488-5BB8-5BDF732FD764}"/>
              </a:ext>
            </a:extLst>
          </p:cNvPr>
          <p:cNvSpPr/>
          <p:nvPr/>
        </p:nvSpPr>
        <p:spPr>
          <a:xfrm>
            <a:off x="955254" y="1985547"/>
            <a:ext cx="2106592" cy="55558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b="1" dirty="0"/>
              <a:t>4.75 ETH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B25E954-1119-1BCB-0D81-5B3A08090A0E}"/>
              </a:ext>
            </a:extLst>
          </p:cNvPr>
          <p:cNvSpPr/>
          <p:nvPr/>
        </p:nvSpPr>
        <p:spPr>
          <a:xfrm>
            <a:off x="955254" y="2782708"/>
            <a:ext cx="1018572" cy="55558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0.1</a:t>
            </a:r>
            <a:br>
              <a:rPr lang="en-CH" sz="1400" b="1" dirty="0"/>
            </a:br>
            <a:r>
              <a:rPr lang="en-CH" sz="1400" b="1" dirty="0"/>
              <a:t>BTC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C4C30D7-41E2-8141-1190-5896ADB7ACBE}"/>
              </a:ext>
            </a:extLst>
          </p:cNvPr>
          <p:cNvSpPr/>
          <p:nvPr/>
        </p:nvSpPr>
        <p:spPr>
          <a:xfrm>
            <a:off x="955254" y="3417661"/>
            <a:ext cx="1018572" cy="55558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500</a:t>
            </a:r>
            <a:br>
              <a:rPr lang="en-CH" sz="1400" b="1" dirty="0"/>
            </a:br>
            <a:r>
              <a:rPr lang="en-CH" sz="1400" b="1" dirty="0"/>
              <a:t>USDC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E2E5551-C561-6FE5-5D38-14F4D11C52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hq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1959284" y="2870686"/>
            <a:ext cx="1186552" cy="1018571"/>
          </a:xfrm>
          <a:ln w="19050">
            <a:solidFill>
              <a:schemeClr val="accent1"/>
            </a:solidFill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D8EEE83C-41D5-DCEC-7EE7-4ABD1A3B5570}"/>
              </a:ext>
            </a:extLst>
          </p:cNvPr>
          <p:cNvSpPr/>
          <p:nvPr/>
        </p:nvSpPr>
        <p:spPr>
          <a:xfrm>
            <a:off x="955254" y="4214823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 theprotocolguild.</a:t>
            </a:r>
            <a:r>
              <a:rPr lang="en-CH" sz="1400">
                <a:sym typeface="Wingdings" pitchFamily="2" charset="2"/>
              </a:rPr>
              <a:t>eth 202</a:t>
            </a:r>
            <a:r>
              <a:rPr lang="en-US" sz="1400" dirty="0">
                <a:sym typeface="Wingdings" pitchFamily="2" charset="2"/>
              </a:rPr>
              <a:t>5</a:t>
            </a:r>
            <a:r>
              <a:rPr lang="en-CH" sz="1400">
                <a:sym typeface="Wingdings" pitchFamily="2" charset="2"/>
              </a:rPr>
              <a:t>-</a:t>
            </a:r>
            <a:r>
              <a:rPr lang="en-US" sz="1400" dirty="0">
                <a:sym typeface="Wingdings" pitchFamily="2" charset="2"/>
              </a:rPr>
              <a:t>01</a:t>
            </a:r>
            <a:r>
              <a:rPr lang="en-CH" sz="1400">
                <a:sym typeface="Wingdings" pitchFamily="2" charset="2"/>
              </a:rPr>
              <a:t>-</a:t>
            </a:r>
            <a:r>
              <a:rPr lang="en-US" sz="1400" dirty="0">
                <a:sym typeface="Wingdings" pitchFamily="2" charset="2"/>
              </a:rPr>
              <a:t>30</a:t>
            </a:r>
            <a:r>
              <a:rPr lang="en-CH" sz="1400">
                <a:sym typeface="Wingdings" pitchFamily="2" charset="2"/>
              </a:rPr>
              <a:t>       </a:t>
            </a:r>
            <a:r>
              <a:rPr lang="en-CH" sz="1400" dirty="0">
                <a:sym typeface="Wingdings" pitchFamily="2" charset="2"/>
              </a:rPr>
              <a:t>–50 USDC</a:t>
            </a:r>
            <a:endParaRPr lang="en-CH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2C9D3C-A621-183D-888B-37233D2E9692}"/>
              </a:ext>
            </a:extLst>
          </p:cNvPr>
          <p:cNvSpPr/>
          <p:nvPr/>
        </p:nvSpPr>
        <p:spPr>
          <a:xfrm>
            <a:off x="955254" y="4832215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 vitalik.eth</a:t>
            </a:r>
            <a:br>
              <a:rPr lang="en-CH" sz="1400">
                <a:sym typeface="Wingdings" pitchFamily="2" charset="2"/>
              </a:rPr>
            </a:br>
            <a:r>
              <a:rPr lang="en-CH" sz="1400">
                <a:sym typeface="Wingdings" pitchFamily="2" charset="2"/>
              </a:rPr>
              <a:t>202</a:t>
            </a:r>
            <a:r>
              <a:rPr lang="en-US" sz="1400" dirty="0">
                <a:sym typeface="Wingdings" pitchFamily="2" charset="2"/>
              </a:rPr>
              <a:t>5-01</a:t>
            </a:r>
            <a:r>
              <a:rPr lang="en-CH" sz="1400">
                <a:sym typeface="Wingdings" pitchFamily="2" charset="2"/>
              </a:rPr>
              <a:t>-1</a:t>
            </a:r>
            <a:r>
              <a:rPr lang="en-US" sz="1400" dirty="0">
                <a:sym typeface="Wingdings" pitchFamily="2" charset="2"/>
              </a:rPr>
              <a:t>5</a:t>
            </a:r>
            <a:r>
              <a:rPr lang="en-CH" sz="1400">
                <a:sym typeface="Wingdings" pitchFamily="2" charset="2"/>
              </a:rPr>
              <a:t>                </a:t>
            </a:r>
            <a:r>
              <a:rPr lang="en-CH" sz="1400" dirty="0">
                <a:sym typeface="Wingdings" pitchFamily="2" charset="2"/>
              </a:rPr>
              <a:t>1 ETH</a:t>
            </a:r>
            <a:endParaRPr lang="en-CH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D813DCF-CDBB-E903-5DB0-38EC2A52412C}"/>
              </a:ext>
            </a:extLst>
          </p:cNvPr>
          <p:cNvSpPr/>
          <p:nvPr/>
        </p:nvSpPr>
        <p:spPr>
          <a:xfrm>
            <a:off x="955254" y="5452604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🎉 Block #123 produced</a:t>
            </a:r>
            <a:br>
              <a:rPr lang="en-CH" sz="1400">
                <a:sym typeface="Wingdings" pitchFamily="2" charset="2"/>
              </a:rPr>
            </a:br>
            <a:r>
              <a:rPr lang="en-CH" sz="1400">
                <a:sym typeface="Wingdings" pitchFamily="2" charset="2"/>
              </a:rPr>
              <a:t>202</a:t>
            </a:r>
            <a:r>
              <a:rPr lang="en-US" sz="1400" dirty="0">
                <a:sym typeface="Wingdings" pitchFamily="2" charset="2"/>
              </a:rPr>
              <a:t>5</a:t>
            </a:r>
            <a:r>
              <a:rPr lang="en-CH" sz="1400">
                <a:sym typeface="Wingdings" pitchFamily="2" charset="2"/>
              </a:rPr>
              <a:t>-</a:t>
            </a:r>
            <a:r>
              <a:rPr lang="en-US" sz="1400" dirty="0">
                <a:sym typeface="Wingdings" pitchFamily="2" charset="2"/>
              </a:rPr>
              <a:t>01</a:t>
            </a:r>
            <a:r>
              <a:rPr lang="en-CH" sz="1400">
                <a:sym typeface="Wingdings" pitchFamily="2" charset="2"/>
              </a:rPr>
              <a:t>-09         </a:t>
            </a:r>
            <a:r>
              <a:rPr lang="en-CH" sz="1400" dirty="0">
                <a:sym typeface="Wingdings" pitchFamily="2" charset="2"/>
              </a:rPr>
              <a:t>0.08 ETH</a:t>
            </a:r>
            <a:endParaRPr lang="en-CH" sz="1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CF7CC37-AB08-2A5E-E11E-DFD60BD24CB1}"/>
              </a:ext>
            </a:extLst>
          </p:cNvPr>
          <p:cNvSpPr/>
          <p:nvPr/>
        </p:nvSpPr>
        <p:spPr>
          <a:xfrm>
            <a:off x="838200" y="1883415"/>
            <a:ext cx="2347452" cy="423716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F6FAC355-5735-297E-628D-7D5A17314E06}"/>
              </a:ext>
            </a:extLst>
          </p:cNvPr>
          <p:cNvCxnSpPr>
            <a:cxnSpLocks/>
          </p:cNvCxnSpPr>
          <p:nvPr/>
        </p:nvCxnSpPr>
        <p:spPr>
          <a:xfrm>
            <a:off x="3185652" y="4969691"/>
            <a:ext cx="5534142" cy="0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1AF314C8-7A56-D80C-E494-3A232DCAD1EB}"/>
              </a:ext>
            </a:extLst>
          </p:cNvPr>
          <p:cNvSpPr txBox="1"/>
          <p:nvPr/>
        </p:nvSpPr>
        <p:spPr>
          <a:xfrm>
            <a:off x="3013479" y="4505752"/>
            <a:ext cx="4227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sz="2400" dirty="0"/>
              <a:t>eth</a:t>
            </a:r>
            <a:r>
              <a:rPr lang="en-CH" sz="2400"/>
              <a:t>_get</a:t>
            </a:r>
            <a:r>
              <a:rPr lang="en-US" sz="2400" dirty="0"/>
              <a:t>Proof</a:t>
            </a:r>
            <a:endParaRPr lang="en-CH" sz="2400" dirty="0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3B64719-6610-BC2D-150A-B5DD5B1A37C5}"/>
              </a:ext>
            </a:extLst>
          </p:cNvPr>
          <p:cNvCxnSpPr>
            <a:cxnSpLocks/>
          </p:cNvCxnSpPr>
          <p:nvPr/>
        </p:nvCxnSpPr>
        <p:spPr>
          <a:xfrm>
            <a:off x="3185652" y="5700293"/>
            <a:ext cx="5383313" cy="0"/>
          </a:xfrm>
          <a:prstGeom prst="straightConnector1">
            <a:avLst/>
          </a:prstGeom>
          <a:ln w="38100"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8A2EC33B-5C99-3A37-3331-FA8D160B6AB2}"/>
              </a:ext>
            </a:extLst>
          </p:cNvPr>
          <p:cNvSpPr/>
          <p:nvPr/>
        </p:nvSpPr>
        <p:spPr>
          <a:xfrm>
            <a:off x="4655154" y="5228344"/>
            <a:ext cx="943897" cy="943897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4.75 ETH</a:t>
            </a:r>
          </a:p>
        </p:txBody>
      </p:sp>
      <p:sp>
        <p:nvSpPr>
          <p:cNvPr id="48" name="Cloud 47">
            <a:extLst>
              <a:ext uri="{FF2B5EF4-FFF2-40B4-BE49-F238E27FC236}">
                <a16:creationId xmlns:a16="http://schemas.microsoft.com/office/drawing/2014/main" id="{38C2ED93-5ACD-9375-F09F-C79822C343C9}"/>
              </a:ext>
            </a:extLst>
          </p:cNvPr>
          <p:cNvSpPr/>
          <p:nvPr/>
        </p:nvSpPr>
        <p:spPr>
          <a:xfrm>
            <a:off x="8463115" y="4484877"/>
            <a:ext cx="2986875" cy="1627808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2800" dirty="0"/>
              <a:t>Web3 API provider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4937B5F-7FE3-B0D3-60CB-41E328959523}"/>
              </a:ext>
            </a:extLst>
          </p:cNvPr>
          <p:cNvSpPr/>
          <p:nvPr/>
        </p:nvSpPr>
        <p:spPr>
          <a:xfrm>
            <a:off x="5878526" y="5236778"/>
            <a:ext cx="943897" cy="94389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4ADB18B-5E45-FB71-5DDD-C60DCF126F13}"/>
              </a:ext>
            </a:extLst>
          </p:cNvPr>
          <p:cNvSpPr/>
          <p:nvPr/>
        </p:nvSpPr>
        <p:spPr>
          <a:xfrm>
            <a:off x="6248305" y="5236778"/>
            <a:ext cx="943897" cy="94389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922D84A-529C-B37D-8B02-55C388B93480}"/>
              </a:ext>
            </a:extLst>
          </p:cNvPr>
          <p:cNvSpPr/>
          <p:nvPr/>
        </p:nvSpPr>
        <p:spPr>
          <a:xfrm>
            <a:off x="6616420" y="5236778"/>
            <a:ext cx="943897" cy="94389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/>
              <a:t>Merkle</a:t>
            </a:r>
            <a:br>
              <a:rPr lang="en-US" sz="1600" dirty="0"/>
            </a:br>
            <a:r>
              <a:rPr lang="en-US" sz="1600" dirty="0"/>
              <a:t>p</a:t>
            </a:r>
            <a:r>
              <a:rPr lang="en-CH" sz="1600"/>
              <a:t>roof</a:t>
            </a:r>
            <a:endParaRPr lang="en-CH" sz="16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C7D6196-FF83-8860-157F-3216CC3D97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79631" y="78163"/>
            <a:ext cx="1325563" cy="1325563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ED29B5D5-732E-0248-95B1-98A119BFDC86}"/>
              </a:ext>
            </a:extLst>
          </p:cNvPr>
          <p:cNvSpPr/>
          <p:nvPr/>
        </p:nvSpPr>
        <p:spPr>
          <a:xfrm>
            <a:off x="4441584" y="2611175"/>
            <a:ext cx="1430879" cy="5393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State root</a:t>
            </a:r>
            <a:endParaRPr lang="en-CH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124ED04-4924-4CE6-4914-0268226E99BA}"/>
              </a:ext>
            </a:extLst>
          </p:cNvPr>
          <p:cNvSpPr/>
          <p:nvPr/>
        </p:nvSpPr>
        <p:spPr>
          <a:xfrm>
            <a:off x="6616420" y="2611175"/>
            <a:ext cx="1430879" cy="5393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State root</a:t>
            </a:r>
            <a:endParaRPr lang="en-CH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99477AE-52F4-F7C0-134D-124FD134EF5C}"/>
              </a:ext>
            </a:extLst>
          </p:cNvPr>
          <p:cNvSpPr/>
          <p:nvPr/>
        </p:nvSpPr>
        <p:spPr>
          <a:xfrm>
            <a:off x="8791257" y="2150811"/>
            <a:ext cx="1430880" cy="143088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E98469C-1F9B-90A0-AE53-F342C19C7A35}"/>
              </a:ext>
            </a:extLst>
          </p:cNvPr>
          <p:cNvCxnSpPr>
            <a:stCxn id="21" idx="1"/>
            <a:endCxn id="19" idx="3"/>
          </p:cNvCxnSpPr>
          <p:nvPr/>
        </p:nvCxnSpPr>
        <p:spPr>
          <a:xfrm flipH="1">
            <a:off x="5872463" y="2880827"/>
            <a:ext cx="743957" cy="0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FFBAB0D-B76F-AF24-7BA5-D5F57212A821}"/>
              </a:ext>
            </a:extLst>
          </p:cNvPr>
          <p:cNvCxnSpPr/>
          <p:nvPr/>
        </p:nvCxnSpPr>
        <p:spPr>
          <a:xfrm flipH="1">
            <a:off x="8047300" y="2895575"/>
            <a:ext cx="743957" cy="0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1D89440E-9992-3B93-CCA6-A0FBE2020CA1}"/>
              </a:ext>
            </a:extLst>
          </p:cNvPr>
          <p:cNvSpPr/>
          <p:nvPr/>
        </p:nvSpPr>
        <p:spPr>
          <a:xfrm>
            <a:off x="8791257" y="2611175"/>
            <a:ext cx="1430879" cy="5393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State root</a:t>
            </a:r>
            <a:endParaRPr lang="en-CH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2CA4435-1449-4A84-9880-ACDB2B79F0D2}"/>
              </a:ext>
            </a:extLst>
          </p:cNvPr>
          <p:cNvSpPr txBox="1"/>
          <p:nvPr/>
        </p:nvSpPr>
        <p:spPr>
          <a:xfrm>
            <a:off x="4441584" y="3614096"/>
            <a:ext cx="1430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dirty="0"/>
              <a:t>Block #200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FAF29F2-24EB-8949-16E2-7618D6F1AE0C}"/>
              </a:ext>
            </a:extLst>
          </p:cNvPr>
          <p:cNvSpPr txBox="1"/>
          <p:nvPr/>
        </p:nvSpPr>
        <p:spPr>
          <a:xfrm>
            <a:off x="6616420" y="3614096"/>
            <a:ext cx="1430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dirty="0"/>
              <a:t>Block #201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3472E00-39F3-C906-162E-45EE809057AE}"/>
              </a:ext>
            </a:extLst>
          </p:cNvPr>
          <p:cNvSpPr txBox="1"/>
          <p:nvPr/>
        </p:nvSpPr>
        <p:spPr>
          <a:xfrm>
            <a:off x="8791257" y="3614096"/>
            <a:ext cx="1430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dirty="0"/>
              <a:t>Block #202</a:t>
            </a:r>
          </a:p>
        </p:txBody>
      </p:sp>
    </p:spTree>
    <p:extLst>
      <p:ext uri="{BB962C8B-B14F-4D97-AF65-F5344CB8AC3E}">
        <p14:creationId xmlns:p14="http://schemas.microsoft.com/office/powerpoint/2010/main" val="14456681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307C82-94BF-8E29-9517-064EFD511B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2AD70C60-EBF9-1A63-2D93-3A7D85D155C5}"/>
              </a:ext>
            </a:extLst>
          </p:cNvPr>
          <p:cNvSpPr/>
          <p:nvPr/>
        </p:nvSpPr>
        <p:spPr>
          <a:xfrm>
            <a:off x="6616420" y="2150811"/>
            <a:ext cx="1430880" cy="143088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8FDE5124-20E2-E582-4609-F2590F29AC9E}"/>
              </a:ext>
            </a:extLst>
          </p:cNvPr>
          <p:cNvSpPr/>
          <p:nvPr/>
        </p:nvSpPr>
        <p:spPr>
          <a:xfrm>
            <a:off x="4656841" y="3139126"/>
            <a:ext cx="3393650" cy="2535810"/>
          </a:xfrm>
          <a:custGeom>
            <a:avLst/>
            <a:gdLst>
              <a:gd name="connsiteX0" fmla="*/ 3393650 w 3393650"/>
              <a:gd name="connsiteY0" fmla="*/ 0 h 2535810"/>
              <a:gd name="connsiteX1" fmla="*/ 1960775 w 3393650"/>
              <a:gd name="connsiteY1" fmla="*/ 0 h 2535810"/>
              <a:gd name="connsiteX2" fmla="*/ 0 w 3393650"/>
              <a:gd name="connsiteY2" fmla="*/ 2535810 h 2535810"/>
              <a:gd name="connsiteX3" fmla="*/ 2912883 w 3393650"/>
              <a:gd name="connsiteY3" fmla="*/ 2535810 h 2535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93650" h="2535810">
                <a:moveTo>
                  <a:pt x="3393650" y="0"/>
                </a:moveTo>
                <a:lnTo>
                  <a:pt x="1960775" y="0"/>
                </a:lnTo>
                <a:lnTo>
                  <a:pt x="0" y="2535810"/>
                </a:lnTo>
                <a:lnTo>
                  <a:pt x="2912883" y="2535810"/>
                </a:lnTo>
              </a:path>
            </a:pathLst>
          </a:custGeom>
          <a:gradFill>
            <a:gsLst>
              <a:gs pos="20000">
                <a:schemeClr val="accent5">
                  <a:lumMod val="40000"/>
                  <a:lumOff val="60000"/>
                  <a:alpha val="70000"/>
                </a:schemeClr>
              </a:gs>
              <a:gs pos="100000">
                <a:schemeClr val="bg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32E0709-9D34-03F9-9B35-F4C1727E1F15}"/>
              </a:ext>
            </a:extLst>
          </p:cNvPr>
          <p:cNvSpPr/>
          <p:nvPr/>
        </p:nvSpPr>
        <p:spPr>
          <a:xfrm>
            <a:off x="4441584" y="2150811"/>
            <a:ext cx="1430880" cy="143088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0EEA04-09DE-A330-EFD4-10E776169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Altair light client protocol</a:t>
            </a:r>
            <a:endParaRPr lang="en-CH" sz="20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B0CFF06-7CB6-0622-D806-ABC4D546ADB9}"/>
              </a:ext>
            </a:extLst>
          </p:cNvPr>
          <p:cNvSpPr/>
          <p:nvPr/>
        </p:nvSpPr>
        <p:spPr>
          <a:xfrm>
            <a:off x="838200" y="1883415"/>
            <a:ext cx="2347452" cy="78099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F0EB9DD-44BE-E4FD-9080-80A6A3F6D968}"/>
              </a:ext>
            </a:extLst>
          </p:cNvPr>
          <p:cNvSpPr/>
          <p:nvPr/>
        </p:nvSpPr>
        <p:spPr>
          <a:xfrm>
            <a:off x="838200" y="2655903"/>
            <a:ext cx="2347452" cy="144414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D7611DA-8B1F-C1E8-1EF8-E4CA989F2A24}"/>
              </a:ext>
            </a:extLst>
          </p:cNvPr>
          <p:cNvSpPr/>
          <p:nvPr/>
        </p:nvSpPr>
        <p:spPr>
          <a:xfrm>
            <a:off x="838200" y="4100052"/>
            <a:ext cx="2347452" cy="2020529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35755A-6AB2-A236-6A1E-926859060B09}"/>
              </a:ext>
            </a:extLst>
          </p:cNvPr>
          <p:cNvSpPr/>
          <p:nvPr/>
        </p:nvSpPr>
        <p:spPr>
          <a:xfrm>
            <a:off x="955254" y="1985547"/>
            <a:ext cx="2106592" cy="55558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b="1" dirty="0"/>
              <a:t>4.75 ETH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C95D995-1404-FA53-67FC-1B952FEA309C}"/>
              </a:ext>
            </a:extLst>
          </p:cNvPr>
          <p:cNvSpPr/>
          <p:nvPr/>
        </p:nvSpPr>
        <p:spPr>
          <a:xfrm>
            <a:off x="955254" y="2782708"/>
            <a:ext cx="1018572" cy="55558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0.1</a:t>
            </a:r>
            <a:br>
              <a:rPr lang="en-CH" sz="1400" b="1" dirty="0"/>
            </a:br>
            <a:r>
              <a:rPr lang="en-CH" sz="1400" b="1" dirty="0"/>
              <a:t>BTC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69BF94-075E-D70A-99B8-2A22A0449CCD}"/>
              </a:ext>
            </a:extLst>
          </p:cNvPr>
          <p:cNvSpPr/>
          <p:nvPr/>
        </p:nvSpPr>
        <p:spPr>
          <a:xfrm>
            <a:off x="955254" y="3417661"/>
            <a:ext cx="1018572" cy="55558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500</a:t>
            </a:r>
            <a:br>
              <a:rPr lang="en-CH" sz="1400" b="1" dirty="0"/>
            </a:br>
            <a:r>
              <a:rPr lang="en-CH" sz="1400" b="1" dirty="0"/>
              <a:t>USDC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E4F9F41E-8F1F-3E51-183E-C1EC4DE5AE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hq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1959284" y="2870686"/>
            <a:ext cx="1186552" cy="1018571"/>
          </a:xfrm>
          <a:ln w="19050">
            <a:solidFill>
              <a:schemeClr val="accent1"/>
            </a:solidFill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B8169976-4BB2-7C7D-2E2D-4731B2578504}"/>
              </a:ext>
            </a:extLst>
          </p:cNvPr>
          <p:cNvSpPr/>
          <p:nvPr/>
        </p:nvSpPr>
        <p:spPr>
          <a:xfrm>
            <a:off x="955254" y="4214823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 theprotocolguild.</a:t>
            </a:r>
            <a:r>
              <a:rPr lang="en-CH" sz="1400">
                <a:sym typeface="Wingdings" pitchFamily="2" charset="2"/>
              </a:rPr>
              <a:t>eth 202</a:t>
            </a:r>
            <a:r>
              <a:rPr lang="en-US" sz="1400" dirty="0">
                <a:sym typeface="Wingdings" pitchFamily="2" charset="2"/>
              </a:rPr>
              <a:t>5</a:t>
            </a:r>
            <a:r>
              <a:rPr lang="en-CH" sz="1400">
                <a:sym typeface="Wingdings" pitchFamily="2" charset="2"/>
              </a:rPr>
              <a:t>-</a:t>
            </a:r>
            <a:r>
              <a:rPr lang="en-US" sz="1400" dirty="0">
                <a:sym typeface="Wingdings" pitchFamily="2" charset="2"/>
              </a:rPr>
              <a:t>01</a:t>
            </a:r>
            <a:r>
              <a:rPr lang="en-CH" sz="1400">
                <a:sym typeface="Wingdings" pitchFamily="2" charset="2"/>
              </a:rPr>
              <a:t>-</a:t>
            </a:r>
            <a:r>
              <a:rPr lang="en-US" sz="1400" dirty="0">
                <a:sym typeface="Wingdings" pitchFamily="2" charset="2"/>
              </a:rPr>
              <a:t>30</a:t>
            </a:r>
            <a:r>
              <a:rPr lang="en-CH" sz="1400">
                <a:sym typeface="Wingdings" pitchFamily="2" charset="2"/>
              </a:rPr>
              <a:t>       </a:t>
            </a:r>
            <a:r>
              <a:rPr lang="en-CH" sz="1400" dirty="0">
                <a:sym typeface="Wingdings" pitchFamily="2" charset="2"/>
              </a:rPr>
              <a:t>–50 USDC</a:t>
            </a:r>
            <a:endParaRPr lang="en-CH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FCF4FCC-9F25-E49B-1E96-A154FA10E64A}"/>
              </a:ext>
            </a:extLst>
          </p:cNvPr>
          <p:cNvSpPr/>
          <p:nvPr/>
        </p:nvSpPr>
        <p:spPr>
          <a:xfrm>
            <a:off x="955254" y="4832215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 vitalik.eth</a:t>
            </a:r>
            <a:br>
              <a:rPr lang="en-CH" sz="1400">
                <a:sym typeface="Wingdings" pitchFamily="2" charset="2"/>
              </a:rPr>
            </a:br>
            <a:r>
              <a:rPr lang="en-CH" sz="1400">
                <a:sym typeface="Wingdings" pitchFamily="2" charset="2"/>
              </a:rPr>
              <a:t>202</a:t>
            </a:r>
            <a:r>
              <a:rPr lang="en-US" sz="1400" dirty="0">
                <a:sym typeface="Wingdings" pitchFamily="2" charset="2"/>
              </a:rPr>
              <a:t>5-01</a:t>
            </a:r>
            <a:r>
              <a:rPr lang="en-CH" sz="1400">
                <a:sym typeface="Wingdings" pitchFamily="2" charset="2"/>
              </a:rPr>
              <a:t>-1</a:t>
            </a:r>
            <a:r>
              <a:rPr lang="en-US" sz="1400" dirty="0">
                <a:sym typeface="Wingdings" pitchFamily="2" charset="2"/>
              </a:rPr>
              <a:t>5</a:t>
            </a:r>
            <a:r>
              <a:rPr lang="en-CH" sz="1400">
                <a:sym typeface="Wingdings" pitchFamily="2" charset="2"/>
              </a:rPr>
              <a:t>                </a:t>
            </a:r>
            <a:r>
              <a:rPr lang="en-CH" sz="1400" dirty="0">
                <a:sym typeface="Wingdings" pitchFamily="2" charset="2"/>
              </a:rPr>
              <a:t>1 ETH</a:t>
            </a:r>
            <a:endParaRPr lang="en-CH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3E0CC19-DEAB-634F-1D3E-B5B5CF690CEA}"/>
              </a:ext>
            </a:extLst>
          </p:cNvPr>
          <p:cNvSpPr/>
          <p:nvPr/>
        </p:nvSpPr>
        <p:spPr>
          <a:xfrm>
            <a:off x="955254" y="5452604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🎉 Block #123 produced</a:t>
            </a:r>
            <a:br>
              <a:rPr lang="en-CH" sz="1400">
                <a:sym typeface="Wingdings" pitchFamily="2" charset="2"/>
              </a:rPr>
            </a:br>
            <a:r>
              <a:rPr lang="en-CH" sz="1400">
                <a:sym typeface="Wingdings" pitchFamily="2" charset="2"/>
              </a:rPr>
              <a:t>202</a:t>
            </a:r>
            <a:r>
              <a:rPr lang="en-US" sz="1400" dirty="0">
                <a:sym typeface="Wingdings" pitchFamily="2" charset="2"/>
              </a:rPr>
              <a:t>5</a:t>
            </a:r>
            <a:r>
              <a:rPr lang="en-CH" sz="1400">
                <a:sym typeface="Wingdings" pitchFamily="2" charset="2"/>
              </a:rPr>
              <a:t>-</a:t>
            </a:r>
            <a:r>
              <a:rPr lang="en-US" sz="1400" dirty="0">
                <a:sym typeface="Wingdings" pitchFamily="2" charset="2"/>
              </a:rPr>
              <a:t>01</a:t>
            </a:r>
            <a:r>
              <a:rPr lang="en-CH" sz="1400">
                <a:sym typeface="Wingdings" pitchFamily="2" charset="2"/>
              </a:rPr>
              <a:t>-09         </a:t>
            </a:r>
            <a:r>
              <a:rPr lang="en-CH" sz="1400" dirty="0">
                <a:sym typeface="Wingdings" pitchFamily="2" charset="2"/>
              </a:rPr>
              <a:t>0.08 ETH</a:t>
            </a:r>
            <a:endParaRPr lang="en-CH" sz="1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A9239FA-EC7A-B3F3-E133-2745A54CD955}"/>
              </a:ext>
            </a:extLst>
          </p:cNvPr>
          <p:cNvSpPr/>
          <p:nvPr/>
        </p:nvSpPr>
        <p:spPr>
          <a:xfrm>
            <a:off x="838200" y="1883415"/>
            <a:ext cx="2347452" cy="423716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F5E17055-0E0C-9091-1750-7EA7EA00FF33}"/>
              </a:ext>
            </a:extLst>
          </p:cNvPr>
          <p:cNvCxnSpPr>
            <a:cxnSpLocks/>
          </p:cNvCxnSpPr>
          <p:nvPr/>
        </p:nvCxnSpPr>
        <p:spPr>
          <a:xfrm>
            <a:off x="3185652" y="4969691"/>
            <a:ext cx="5534142" cy="0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4F40CFE2-BC74-3839-C31B-C0308BD67E8A}"/>
              </a:ext>
            </a:extLst>
          </p:cNvPr>
          <p:cNvSpPr txBox="1"/>
          <p:nvPr/>
        </p:nvSpPr>
        <p:spPr>
          <a:xfrm>
            <a:off x="3013479" y="4505752"/>
            <a:ext cx="4227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sz="2400" dirty="0"/>
              <a:t>eth</a:t>
            </a:r>
            <a:r>
              <a:rPr lang="en-CH" sz="2400"/>
              <a:t>_get</a:t>
            </a:r>
            <a:r>
              <a:rPr lang="en-US" sz="2400" dirty="0"/>
              <a:t>Proof</a:t>
            </a:r>
            <a:endParaRPr lang="en-CH" sz="2400" dirty="0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7854F3C-3C6B-94F2-4755-BEF7AE40D49D}"/>
              </a:ext>
            </a:extLst>
          </p:cNvPr>
          <p:cNvCxnSpPr>
            <a:cxnSpLocks/>
          </p:cNvCxnSpPr>
          <p:nvPr/>
        </p:nvCxnSpPr>
        <p:spPr>
          <a:xfrm>
            <a:off x="3185652" y="5700293"/>
            <a:ext cx="5383313" cy="0"/>
          </a:xfrm>
          <a:prstGeom prst="straightConnector1">
            <a:avLst/>
          </a:prstGeom>
          <a:ln w="38100"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02695AF0-0E9B-4E8A-BEA4-2527E0C72A8F}"/>
              </a:ext>
            </a:extLst>
          </p:cNvPr>
          <p:cNvSpPr/>
          <p:nvPr/>
        </p:nvSpPr>
        <p:spPr>
          <a:xfrm>
            <a:off x="4655154" y="5228344"/>
            <a:ext cx="943897" cy="943897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4.75 ETH</a:t>
            </a:r>
          </a:p>
        </p:txBody>
      </p:sp>
      <p:sp>
        <p:nvSpPr>
          <p:cNvPr id="48" name="Cloud 47">
            <a:extLst>
              <a:ext uri="{FF2B5EF4-FFF2-40B4-BE49-F238E27FC236}">
                <a16:creationId xmlns:a16="http://schemas.microsoft.com/office/drawing/2014/main" id="{E8EBADCB-963C-16D0-39B8-CF0C253147D4}"/>
              </a:ext>
            </a:extLst>
          </p:cNvPr>
          <p:cNvSpPr/>
          <p:nvPr/>
        </p:nvSpPr>
        <p:spPr>
          <a:xfrm>
            <a:off x="8463115" y="4484877"/>
            <a:ext cx="2986875" cy="1627808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2800" dirty="0"/>
              <a:t>Web3 API provider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6C3445D-3596-E7AC-FCAD-54792A825916}"/>
              </a:ext>
            </a:extLst>
          </p:cNvPr>
          <p:cNvSpPr/>
          <p:nvPr/>
        </p:nvSpPr>
        <p:spPr>
          <a:xfrm>
            <a:off x="5878526" y="5236778"/>
            <a:ext cx="943897" cy="94389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5D1715B-613F-CFD5-44BB-CC1DF11BE307}"/>
              </a:ext>
            </a:extLst>
          </p:cNvPr>
          <p:cNvSpPr/>
          <p:nvPr/>
        </p:nvSpPr>
        <p:spPr>
          <a:xfrm>
            <a:off x="6248305" y="5236778"/>
            <a:ext cx="943897" cy="94389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CB2AE66-26B5-A45A-B19F-A7CC4EF8983A}"/>
              </a:ext>
            </a:extLst>
          </p:cNvPr>
          <p:cNvSpPr/>
          <p:nvPr/>
        </p:nvSpPr>
        <p:spPr>
          <a:xfrm>
            <a:off x="6616420" y="5236778"/>
            <a:ext cx="943897" cy="94389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/>
              <a:t>Merkle p</a:t>
            </a:r>
            <a:r>
              <a:rPr lang="en-CH" sz="1600"/>
              <a:t>roof</a:t>
            </a:r>
            <a:endParaRPr lang="en-CH" sz="16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727AA0B-DD62-F4A9-573E-99891E4E18CB}"/>
              </a:ext>
            </a:extLst>
          </p:cNvPr>
          <p:cNvSpPr/>
          <p:nvPr/>
        </p:nvSpPr>
        <p:spPr>
          <a:xfrm>
            <a:off x="4441584" y="2611175"/>
            <a:ext cx="1430879" cy="5393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State root</a:t>
            </a:r>
            <a:endParaRPr lang="en-CH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E4EAF22-8A5B-E3C6-F791-EA693E56ECB4}"/>
              </a:ext>
            </a:extLst>
          </p:cNvPr>
          <p:cNvSpPr/>
          <p:nvPr/>
        </p:nvSpPr>
        <p:spPr>
          <a:xfrm>
            <a:off x="6616420" y="2611175"/>
            <a:ext cx="1430879" cy="5393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State root</a:t>
            </a:r>
            <a:endParaRPr lang="en-CH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E1636CB-AE65-5B9A-7E14-CA827B283A7B}"/>
              </a:ext>
            </a:extLst>
          </p:cNvPr>
          <p:cNvSpPr/>
          <p:nvPr/>
        </p:nvSpPr>
        <p:spPr>
          <a:xfrm>
            <a:off x="8791257" y="2150811"/>
            <a:ext cx="1430880" cy="143088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01B051E-E126-F15D-43C2-622194CBE381}"/>
              </a:ext>
            </a:extLst>
          </p:cNvPr>
          <p:cNvCxnSpPr>
            <a:stCxn id="21" idx="1"/>
            <a:endCxn id="19" idx="3"/>
          </p:cNvCxnSpPr>
          <p:nvPr/>
        </p:nvCxnSpPr>
        <p:spPr>
          <a:xfrm flipH="1">
            <a:off x="5872463" y="2880827"/>
            <a:ext cx="743957" cy="0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D75DD3F-8F83-7AA0-1A84-A49EE60C05B4}"/>
              </a:ext>
            </a:extLst>
          </p:cNvPr>
          <p:cNvCxnSpPr/>
          <p:nvPr/>
        </p:nvCxnSpPr>
        <p:spPr>
          <a:xfrm flipH="1">
            <a:off x="8047300" y="2895575"/>
            <a:ext cx="743957" cy="0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17596621-DCCD-2F67-C0D6-4E511072FDEA}"/>
              </a:ext>
            </a:extLst>
          </p:cNvPr>
          <p:cNvSpPr/>
          <p:nvPr/>
        </p:nvSpPr>
        <p:spPr>
          <a:xfrm>
            <a:off x="8791257" y="2611175"/>
            <a:ext cx="1430879" cy="5393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State root</a:t>
            </a:r>
            <a:endParaRPr lang="en-CH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B6CD59B-4F9C-53A7-F3DB-14ED63BCD44A}"/>
              </a:ext>
            </a:extLst>
          </p:cNvPr>
          <p:cNvSpPr txBox="1"/>
          <p:nvPr/>
        </p:nvSpPr>
        <p:spPr>
          <a:xfrm>
            <a:off x="4441584" y="3614096"/>
            <a:ext cx="1430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dirty="0"/>
              <a:t>Block #200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A8AFEEB-727A-E706-FDD9-C36BBA96FB71}"/>
              </a:ext>
            </a:extLst>
          </p:cNvPr>
          <p:cNvSpPr txBox="1"/>
          <p:nvPr/>
        </p:nvSpPr>
        <p:spPr>
          <a:xfrm>
            <a:off x="6616420" y="3614096"/>
            <a:ext cx="1430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dirty="0"/>
              <a:t>Block #201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EF5BDBC-919B-79B7-505D-6E80084A820C}"/>
              </a:ext>
            </a:extLst>
          </p:cNvPr>
          <p:cNvSpPr txBox="1"/>
          <p:nvPr/>
        </p:nvSpPr>
        <p:spPr>
          <a:xfrm>
            <a:off x="8791257" y="3614096"/>
            <a:ext cx="1430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dirty="0"/>
              <a:t>Block #202</a:t>
            </a:r>
          </a:p>
        </p:txBody>
      </p:sp>
      <p:sp>
        <p:nvSpPr>
          <p:cNvPr id="42" name="Freeform 41">
            <a:extLst>
              <a:ext uri="{FF2B5EF4-FFF2-40B4-BE49-F238E27FC236}">
                <a16:creationId xmlns:a16="http://schemas.microsoft.com/office/drawing/2014/main" id="{3815780C-5FBB-4F80-7A81-6C0A79B476F1}"/>
              </a:ext>
            </a:extLst>
          </p:cNvPr>
          <p:cNvSpPr/>
          <p:nvPr/>
        </p:nvSpPr>
        <p:spPr>
          <a:xfrm>
            <a:off x="4449452" y="3139126"/>
            <a:ext cx="3120272" cy="2545237"/>
          </a:xfrm>
          <a:custGeom>
            <a:avLst/>
            <a:gdLst>
              <a:gd name="connsiteX0" fmla="*/ 0 w 3120272"/>
              <a:gd name="connsiteY0" fmla="*/ 0 h 2545237"/>
              <a:gd name="connsiteX1" fmla="*/ 1432874 w 3120272"/>
              <a:gd name="connsiteY1" fmla="*/ 0 h 2545237"/>
              <a:gd name="connsiteX2" fmla="*/ 3120272 w 3120272"/>
              <a:gd name="connsiteY2" fmla="*/ 2545237 h 2545237"/>
              <a:gd name="connsiteX3" fmla="*/ 207389 w 3120272"/>
              <a:gd name="connsiteY3" fmla="*/ 2545237 h 2545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20272" h="2545237">
                <a:moveTo>
                  <a:pt x="0" y="0"/>
                </a:moveTo>
                <a:lnTo>
                  <a:pt x="1432874" y="0"/>
                </a:lnTo>
                <a:lnTo>
                  <a:pt x="3120272" y="2545237"/>
                </a:lnTo>
                <a:lnTo>
                  <a:pt x="207389" y="2545237"/>
                </a:lnTo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B0E85EA-86C6-8CEF-E1F0-981F5FF63EE3}"/>
              </a:ext>
            </a:extLst>
          </p:cNvPr>
          <p:cNvSpPr/>
          <p:nvPr/>
        </p:nvSpPr>
        <p:spPr>
          <a:xfrm>
            <a:off x="4441584" y="1610370"/>
            <a:ext cx="1430879" cy="53930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/>
              <a:t>Sync committee signature</a:t>
            </a:r>
            <a:endParaRPr lang="en-CH" sz="14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CF99E39-63EC-1E85-48D7-63D33F278383}"/>
              </a:ext>
            </a:extLst>
          </p:cNvPr>
          <p:cNvSpPr/>
          <p:nvPr/>
        </p:nvSpPr>
        <p:spPr>
          <a:xfrm>
            <a:off x="6616420" y="1610370"/>
            <a:ext cx="1430879" cy="53930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/>
              <a:t>Sync committee signature</a:t>
            </a:r>
            <a:endParaRPr lang="en-CH" sz="14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FE43653-1918-D444-8F63-A16869402296}"/>
              </a:ext>
            </a:extLst>
          </p:cNvPr>
          <p:cNvSpPr/>
          <p:nvPr/>
        </p:nvSpPr>
        <p:spPr>
          <a:xfrm>
            <a:off x="8791257" y="1610370"/>
            <a:ext cx="1430879" cy="53930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/>
              <a:t>Sync committee signature</a:t>
            </a:r>
            <a:endParaRPr lang="en-CH" sz="1400" dirty="0"/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4CB01E45-48C0-ADDB-3C46-C141523CD0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16902" y="68242"/>
            <a:ext cx="1325562" cy="1325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4071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67C964-F3FD-ADBA-CF6D-7A034A3885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reeform 32">
            <a:extLst>
              <a:ext uri="{FF2B5EF4-FFF2-40B4-BE49-F238E27FC236}">
                <a16:creationId xmlns:a16="http://schemas.microsoft.com/office/drawing/2014/main" id="{6A7F1DA9-4191-F91E-490E-9F2D811CC07B}"/>
              </a:ext>
            </a:extLst>
          </p:cNvPr>
          <p:cNvSpPr/>
          <p:nvPr/>
        </p:nvSpPr>
        <p:spPr>
          <a:xfrm>
            <a:off x="4656841" y="3139126"/>
            <a:ext cx="3393650" cy="2535810"/>
          </a:xfrm>
          <a:custGeom>
            <a:avLst/>
            <a:gdLst>
              <a:gd name="connsiteX0" fmla="*/ 3393650 w 3393650"/>
              <a:gd name="connsiteY0" fmla="*/ 0 h 2535810"/>
              <a:gd name="connsiteX1" fmla="*/ 1960775 w 3393650"/>
              <a:gd name="connsiteY1" fmla="*/ 0 h 2535810"/>
              <a:gd name="connsiteX2" fmla="*/ 0 w 3393650"/>
              <a:gd name="connsiteY2" fmla="*/ 2535810 h 2535810"/>
              <a:gd name="connsiteX3" fmla="*/ 2912883 w 3393650"/>
              <a:gd name="connsiteY3" fmla="*/ 2535810 h 2535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93650" h="2535810">
                <a:moveTo>
                  <a:pt x="3393650" y="0"/>
                </a:moveTo>
                <a:lnTo>
                  <a:pt x="1960775" y="0"/>
                </a:lnTo>
                <a:lnTo>
                  <a:pt x="0" y="2535810"/>
                </a:lnTo>
                <a:lnTo>
                  <a:pt x="2912883" y="2535810"/>
                </a:lnTo>
              </a:path>
            </a:pathLst>
          </a:custGeom>
          <a:gradFill>
            <a:gsLst>
              <a:gs pos="20000">
                <a:schemeClr val="accent5">
                  <a:lumMod val="40000"/>
                  <a:lumOff val="60000"/>
                  <a:alpha val="70000"/>
                </a:schemeClr>
              </a:gs>
              <a:gs pos="100000">
                <a:schemeClr val="bg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13916-E8B8-3249-436B-0561A1910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Altair light client protocol</a:t>
            </a:r>
            <a:endParaRPr lang="en-CH" sz="20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72F6298-1B39-FBBC-9425-DD7800CB297E}"/>
              </a:ext>
            </a:extLst>
          </p:cNvPr>
          <p:cNvSpPr/>
          <p:nvPr/>
        </p:nvSpPr>
        <p:spPr>
          <a:xfrm>
            <a:off x="838200" y="1883415"/>
            <a:ext cx="2347452" cy="78099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16D7C23-8BEC-C9FD-9470-3DB8ABD9D7BE}"/>
              </a:ext>
            </a:extLst>
          </p:cNvPr>
          <p:cNvSpPr/>
          <p:nvPr/>
        </p:nvSpPr>
        <p:spPr>
          <a:xfrm>
            <a:off x="838200" y="2655903"/>
            <a:ext cx="2347452" cy="144414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710B9FE-A392-C1CD-17DF-8B1F00AB7F04}"/>
              </a:ext>
            </a:extLst>
          </p:cNvPr>
          <p:cNvSpPr/>
          <p:nvPr/>
        </p:nvSpPr>
        <p:spPr>
          <a:xfrm>
            <a:off x="838200" y="4100052"/>
            <a:ext cx="2347452" cy="2020529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9C4C26-EB30-0A09-4983-7199C94A4D92}"/>
              </a:ext>
            </a:extLst>
          </p:cNvPr>
          <p:cNvSpPr/>
          <p:nvPr/>
        </p:nvSpPr>
        <p:spPr>
          <a:xfrm>
            <a:off x="955254" y="1985547"/>
            <a:ext cx="2106592" cy="55558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b="1" dirty="0"/>
              <a:t>4.75 ETH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D7BD1C3-71EF-7E7D-1209-F2A6636F3201}"/>
              </a:ext>
            </a:extLst>
          </p:cNvPr>
          <p:cNvSpPr/>
          <p:nvPr/>
        </p:nvSpPr>
        <p:spPr>
          <a:xfrm>
            <a:off x="955254" y="2782708"/>
            <a:ext cx="1018572" cy="55558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0.1</a:t>
            </a:r>
            <a:br>
              <a:rPr lang="en-CH" sz="1400" b="1" dirty="0"/>
            </a:br>
            <a:r>
              <a:rPr lang="en-CH" sz="1400" b="1" dirty="0"/>
              <a:t>BTC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10A406B-338F-E13D-4C8B-8D7FCB770539}"/>
              </a:ext>
            </a:extLst>
          </p:cNvPr>
          <p:cNvSpPr/>
          <p:nvPr/>
        </p:nvSpPr>
        <p:spPr>
          <a:xfrm>
            <a:off x="955254" y="3417661"/>
            <a:ext cx="1018572" cy="55558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500</a:t>
            </a:r>
            <a:br>
              <a:rPr lang="en-CH" sz="1400" b="1" dirty="0"/>
            </a:br>
            <a:r>
              <a:rPr lang="en-CH" sz="1400" b="1" dirty="0"/>
              <a:t>USDC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6D5AFC50-29F6-AA48-BCB8-59F3DCEA34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hq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1959284" y="2870686"/>
            <a:ext cx="1186552" cy="1018571"/>
          </a:xfrm>
          <a:ln w="19050">
            <a:solidFill>
              <a:schemeClr val="accent1"/>
            </a:solidFill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272AED35-32A5-93B9-7188-000900CE2ED8}"/>
              </a:ext>
            </a:extLst>
          </p:cNvPr>
          <p:cNvSpPr/>
          <p:nvPr/>
        </p:nvSpPr>
        <p:spPr>
          <a:xfrm>
            <a:off x="955254" y="4214823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 theprotocolguild.</a:t>
            </a:r>
            <a:r>
              <a:rPr lang="en-CH" sz="1400">
                <a:sym typeface="Wingdings" pitchFamily="2" charset="2"/>
              </a:rPr>
              <a:t>eth 202</a:t>
            </a:r>
            <a:r>
              <a:rPr lang="en-US" sz="1400" dirty="0">
                <a:sym typeface="Wingdings" pitchFamily="2" charset="2"/>
              </a:rPr>
              <a:t>5</a:t>
            </a:r>
            <a:r>
              <a:rPr lang="en-CH" sz="1400">
                <a:sym typeface="Wingdings" pitchFamily="2" charset="2"/>
              </a:rPr>
              <a:t>-</a:t>
            </a:r>
            <a:r>
              <a:rPr lang="en-US" sz="1400" dirty="0">
                <a:sym typeface="Wingdings" pitchFamily="2" charset="2"/>
              </a:rPr>
              <a:t>01</a:t>
            </a:r>
            <a:r>
              <a:rPr lang="en-CH" sz="1400">
                <a:sym typeface="Wingdings" pitchFamily="2" charset="2"/>
              </a:rPr>
              <a:t>-</a:t>
            </a:r>
            <a:r>
              <a:rPr lang="en-US" sz="1400" dirty="0">
                <a:sym typeface="Wingdings" pitchFamily="2" charset="2"/>
              </a:rPr>
              <a:t>30</a:t>
            </a:r>
            <a:r>
              <a:rPr lang="en-CH" sz="1400">
                <a:sym typeface="Wingdings" pitchFamily="2" charset="2"/>
              </a:rPr>
              <a:t>       </a:t>
            </a:r>
            <a:r>
              <a:rPr lang="en-CH" sz="1400" dirty="0">
                <a:sym typeface="Wingdings" pitchFamily="2" charset="2"/>
              </a:rPr>
              <a:t>–50 USDC</a:t>
            </a:r>
            <a:endParaRPr lang="en-CH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343B9B7-CC38-A54A-E2EB-8B8538E0E7DA}"/>
              </a:ext>
            </a:extLst>
          </p:cNvPr>
          <p:cNvSpPr/>
          <p:nvPr/>
        </p:nvSpPr>
        <p:spPr>
          <a:xfrm>
            <a:off x="955254" y="4832215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 vitalik.eth</a:t>
            </a:r>
            <a:br>
              <a:rPr lang="en-CH" sz="1400">
                <a:sym typeface="Wingdings" pitchFamily="2" charset="2"/>
              </a:rPr>
            </a:br>
            <a:r>
              <a:rPr lang="en-CH" sz="1400">
                <a:sym typeface="Wingdings" pitchFamily="2" charset="2"/>
              </a:rPr>
              <a:t>202</a:t>
            </a:r>
            <a:r>
              <a:rPr lang="en-US" sz="1400" dirty="0">
                <a:sym typeface="Wingdings" pitchFamily="2" charset="2"/>
              </a:rPr>
              <a:t>5-01</a:t>
            </a:r>
            <a:r>
              <a:rPr lang="en-CH" sz="1400">
                <a:sym typeface="Wingdings" pitchFamily="2" charset="2"/>
              </a:rPr>
              <a:t>-1</a:t>
            </a:r>
            <a:r>
              <a:rPr lang="en-US" sz="1400" dirty="0">
                <a:sym typeface="Wingdings" pitchFamily="2" charset="2"/>
              </a:rPr>
              <a:t>5</a:t>
            </a:r>
            <a:r>
              <a:rPr lang="en-CH" sz="1400">
                <a:sym typeface="Wingdings" pitchFamily="2" charset="2"/>
              </a:rPr>
              <a:t>                </a:t>
            </a:r>
            <a:r>
              <a:rPr lang="en-CH" sz="1400" dirty="0">
                <a:sym typeface="Wingdings" pitchFamily="2" charset="2"/>
              </a:rPr>
              <a:t>1 ETH</a:t>
            </a:r>
            <a:endParaRPr lang="en-CH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D7B9E50-218E-2F42-9E0B-8E4AB00F4698}"/>
              </a:ext>
            </a:extLst>
          </p:cNvPr>
          <p:cNvSpPr/>
          <p:nvPr/>
        </p:nvSpPr>
        <p:spPr>
          <a:xfrm>
            <a:off x="955254" y="5452604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🎉 Block #123 produced</a:t>
            </a:r>
            <a:br>
              <a:rPr lang="en-CH" sz="1400">
                <a:sym typeface="Wingdings" pitchFamily="2" charset="2"/>
              </a:rPr>
            </a:br>
            <a:r>
              <a:rPr lang="en-CH" sz="1400">
                <a:sym typeface="Wingdings" pitchFamily="2" charset="2"/>
              </a:rPr>
              <a:t>202</a:t>
            </a:r>
            <a:r>
              <a:rPr lang="en-US" sz="1400" dirty="0">
                <a:sym typeface="Wingdings" pitchFamily="2" charset="2"/>
              </a:rPr>
              <a:t>5</a:t>
            </a:r>
            <a:r>
              <a:rPr lang="en-CH" sz="1400">
                <a:sym typeface="Wingdings" pitchFamily="2" charset="2"/>
              </a:rPr>
              <a:t>-</a:t>
            </a:r>
            <a:r>
              <a:rPr lang="en-US" sz="1400" dirty="0">
                <a:sym typeface="Wingdings" pitchFamily="2" charset="2"/>
              </a:rPr>
              <a:t>01</a:t>
            </a:r>
            <a:r>
              <a:rPr lang="en-CH" sz="1400">
                <a:sym typeface="Wingdings" pitchFamily="2" charset="2"/>
              </a:rPr>
              <a:t>-09         </a:t>
            </a:r>
            <a:r>
              <a:rPr lang="en-CH" sz="1400" dirty="0">
                <a:sym typeface="Wingdings" pitchFamily="2" charset="2"/>
              </a:rPr>
              <a:t>0.08 ETH</a:t>
            </a:r>
            <a:endParaRPr lang="en-CH" sz="1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E2612F6-970D-E1C8-5866-B478B0D36F94}"/>
              </a:ext>
            </a:extLst>
          </p:cNvPr>
          <p:cNvSpPr/>
          <p:nvPr/>
        </p:nvSpPr>
        <p:spPr>
          <a:xfrm>
            <a:off x="838200" y="1883415"/>
            <a:ext cx="2347452" cy="423716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0884234F-88DF-9BEE-7272-B434DE178DB4}"/>
              </a:ext>
            </a:extLst>
          </p:cNvPr>
          <p:cNvCxnSpPr>
            <a:cxnSpLocks/>
          </p:cNvCxnSpPr>
          <p:nvPr/>
        </p:nvCxnSpPr>
        <p:spPr>
          <a:xfrm>
            <a:off x="3185652" y="4969691"/>
            <a:ext cx="5534142" cy="0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FE520A44-35C6-F8FE-6896-FC1D481557BB}"/>
              </a:ext>
            </a:extLst>
          </p:cNvPr>
          <p:cNvSpPr txBox="1"/>
          <p:nvPr/>
        </p:nvSpPr>
        <p:spPr>
          <a:xfrm>
            <a:off x="3013479" y="4505752"/>
            <a:ext cx="4227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sz="2400" dirty="0"/>
              <a:t>eth</a:t>
            </a:r>
            <a:r>
              <a:rPr lang="en-CH" sz="2400"/>
              <a:t>_get</a:t>
            </a:r>
            <a:r>
              <a:rPr lang="en-US" sz="2400" dirty="0"/>
              <a:t>Proof</a:t>
            </a:r>
            <a:endParaRPr lang="en-CH" sz="2400" dirty="0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D7513F67-81AD-305F-4FBC-C776573F0EA1}"/>
              </a:ext>
            </a:extLst>
          </p:cNvPr>
          <p:cNvCxnSpPr>
            <a:cxnSpLocks/>
          </p:cNvCxnSpPr>
          <p:nvPr/>
        </p:nvCxnSpPr>
        <p:spPr>
          <a:xfrm>
            <a:off x="3185652" y="5700293"/>
            <a:ext cx="5383313" cy="0"/>
          </a:xfrm>
          <a:prstGeom prst="straightConnector1">
            <a:avLst/>
          </a:prstGeom>
          <a:ln w="38100"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BAC40103-2005-FB0A-1F31-BB294DEDAC78}"/>
              </a:ext>
            </a:extLst>
          </p:cNvPr>
          <p:cNvSpPr/>
          <p:nvPr/>
        </p:nvSpPr>
        <p:spPr>
          <a:xfrm>
            <a:off x="4655154" y="5228344"/>
            <a:ext cx="943897" cy="943897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4.75 ETH</a:t>
            </a:r>
          </a:p>
        </p:txBody>
      </p:sp>
      <p:sp>
        <p:nvSpPr>
          <p:cNvPr id="48" name="Cloud 47">
            <a:extLst>
              <a:ext uri="{FF2B5EF4-FFF2-40B4-BE49-F238E27FC236}">
                <a16:creationId xmlns:a16="http://schemas.microsoft.com/office/drawing/2014/main" id="{025F9B41-785F-D4ED-2D6E-D78BC9ED4A1F}"/>
              </a:ext>
            </a:extLst>
          </p:cNvPr>
          <p:cNvSpPr/>
          <p:nvPr/>
        </p:nvSpPr>
        <p:spPr>
          <a:xfrm>
            <a:off x="8463115" y="4484877"/>
            <a:ext cx="2986875" cy="1627808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2800" dirty="0"/>
              <a:t>Web3 API provider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E971D03-C199-8838-3753-952740769F7E}"/>
              </a:ext>
            </a:extLst>
          </p:cNvPr>
          <p:cNvSpPr/>
          <p:nvPr/>
        </p:nvSpPr>
        <p:spPr>
          <a:xfrm>
            <a:off x="5878526" y="5236778"/>
            <a:ext cx="943897" cy="94389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3EAE143-386D-8F7D-325C-C14E6D974F06}"/>
              </a:ext>
            </a:extLst>
          </p:cNvPr>
          <p:cNvSpPr/>
          <p:nvPr/>
        </p:nvSpPr>
        <p:spPr>
          <a:xfrm>
            <a:off x="6248305" y="5236778"/>
            <a:ext cx="943897" cy="94389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255A078-D1FC-4A6E-F16C-F2FA9B18EA15}"/>
              </a:ext>
            </a:extLst>
          </p:cNvPr>
          <p:cNvSpPr/>
          <p:nvPr/>
        </p:nvSpPr>
        <p:spPr>
          <a:xfrm>
            <a:off x="6616420" y="5236778"/>
            <a:ext cx="943897" cy="94389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/>
              <a:t>Merkle p</a:t>
            </a:r>
            <a:r>
              <a:rPr lang="en-CH" sz="1600"/>
              <a:t>roof</a:t>
            </a:r>
            <a:endParaRPr lang="en-CH" sz="1600" dirty="0"/>
          </a:p>
        </p:txBody>
      </p:sp>
      <p:sp>
        <p:nvSpPr>
          <p:cNvPr id="42" name="Freeform 41">
            <a:extLst>
              <a:ext uri="{FF2B5EF4-FFF2-40B4-BE49-F238E27FC236}">
                <a16:creationId xmlns:a16="http://schemas.microsoft.com/office/drawing/2014/main" id="{FBEB87A6-9436-3051-C7C9-A23E4228114C}"/>
              </a:ext>
            </a:extLst>
          </p:cNvPr>
          <p:cNvSpPr/>
          <p:nvPr/>
        </p:nvSpPr>
        <p:spPr>
          <a:xfrm>
            <a:off x="4449452" y="3139126"/>
            <a:ext cx="3120272" cy="2545237"/>
          </a:xfrm>
          <a:custGeom>
            <a:avLst/>
            <a:gdLst>
              <a:gd name="connsiteX0" fmla="*/ 0 w 3120272"/>
              <a:gd name="connsiteY0" fmla="*/ 0 h 2545237"/>
              <a:gd name="connsiteX1" fmla="*/ 1432874 w 3120272"/>
              <a:gd name="connsiteY1" fmla="*/ 0 h 2545237"/>
              <a:gd name="connsiteX2" fmla="*/ 3120272 w 3120272"/>
              <a:gd name="connsiteY2" fmla="*/ 2545237 h 2545237"/>
              <a:gd name="connsiteX3" fmla="*/ 207389 w 3120272"/>
              <a:gd name="connsiteY3" fmla="*/ 2545237 h 2545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20272" h="2545237">
                <a:moveTo>
                  <a:pt x="0" y="0"/>
                </a:moveTo>
                <a:lnTo>
                  <a:pt x="1432874" y="0"/>
                </a:lnTo>
                <a:lnTo>
                  <a:pt x="3120272" y="2545237"/>
                </a:lnTo>
                <a:lnTo>
                  <a:pt x="207389" y="2545237"/>
                </a:lnTo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DBD755EE-3973-47A2-324E-8149E09845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16902" y="68242"/>
            <a:ext cx="1325562" cy="1325562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85E64A5A-7358-C9A3-831A-F33983EAA872}"/>
              </a:ext>
            </a:extLst>
          </p:cNvPr>
          <p:cNvSpPr txBox="1"/>
          <p:nvPr/>
        </p:nvSpPr>
        <p:spPr>
          <a:xfrm>
            <a:off x="3964090" y="1678604"/>
            <a:ext cx="4227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sz="2400" dirty="0"/>
              <a:t>/eth/v1/beacon/light_client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8C39A200-7F4C-F684-6A2F-589C67EE4A70}"/>
              </a:ext>
            </a:extLst>
          </p:cNvPr>
          <p:cNvCxnSpPr>
            <a:cxnSpLocks/>
          </p:cNvCxnSpPr>
          <p:nvPr/>
        </p:nvCxnSpPr>
        <p:spPr>
          <a:xfrm>
            <a:off x="3185652" y="2142543"/>
            <a:ext cx="5534142" cy="0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09570DE1-E4E0-A877-E5F3-5DC3633CA628}"/>
              </a:ext>
            </a:extLst>
          </p:cNvPr>
          <p:cNvCxnSpPr>
            <a:cxnSpLocks/>
          </p:cNvCxnSpPr>
          <p:nvPr/>
        </p:nvCxnSpPr>
        <p:spPr>
          <a:xfrm>
            <a:off x="3185652" y="2873145"/>
            <a:ext cx="5383313" cy="0"/>
          </a:xfrm>
          <a:prstGeom prst="straightConnector1">
            <a:avLst/>
          </a:prstGeom>
          <a:ln w="38100"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Cloud 49">
            <a:extLst>
              <a:ext uri="{FF2B5EF4-FFF2-40B4-BE49-F238E27FC236}">
                <a16:creationId xmlns:a16="http://schemas.microsoft.com/office/drawing/2014/main" id="{85300962-5DEA-994D-AE95-5EBE7AB1129C}"/>
              </a:ext>
            </a:extLst>
          </p:cNvPr>
          <p:cNvSpPr/>
          <p:nvPr/>
        </p:nvSpPr>
        <p:spPr>
          <a:xfrm>
            <a:off x="8463115" y="1670506"/>
            <a:ext cx="2986875" cy="1627808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2800" dirty="0"/>
              <a:t>Beacon API provider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548EC99-716A-C608-1579-4006C9B57135}"/>
              </a:ext>
            </a:extLst>
          </p:cNvPr>
          <p:cNvSpPr/>
          <p:nvPr/>
        </p:nvSpPr>
        <p:spPr>
          <a:xfrm>
            <a:off x="5184697" y="2611175"/>
            <a:ext cx="1430879" cy="53930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/>
              <a:t>Sync committee signature</a:t>
            </a:r>
            <a:endParaRPr lang="en-CH" sz="1400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E3CD7E42-8472-94D1-5858-E8C951A6B18B}"/>
              </a:ext>
            </a:extLst>
          </p:cNvPr>
          <p:cNvSpPr/>
          <p:nvPr/>
        </p:nvSpPr>
        <p:spPr>
          <a:xfrm>
            <a:off x="6616420" y="2611175"/>
            <a:ext cx="1430879" cy="5393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State root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9571627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0A7FDE-DF4B-B5EB-5AA0-40C67040C0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reeform 32">
            <a:extLst>
              <a:ext uri="{FF2B5EF4-FFF2-40B4-BE49-F238E27FC236}">
                <a16:creationId xmlns:a16="http://schemas.microsoft.com/office/drawing/2014/main" id="{584EAE33-DE91-70F8-107A-EEF504DCD3B3}"/>
              </a:ext>
            </a:extLst>
          </p:cNvPr>
          <p:cNvSpPr/>
          <p:nvPr/>
        </p:nvSpPr>
        <p:spPr>
          <a:xfrm>
            <a:off x="4656841" y="3139126"/>
            <a:ext cx="3393650" cy="2535810"/>
          </a:xfrm>
          <a:custGeom>
            <a:avLst/>
            <a:gdLst>
              <a:gd name="connsiteX0" fmla="*/ 3393650 w 3393650"/>
              <a:gd name="connsiteY0" fmla="*/ 0 h 2535810"/>
              <a:gd name="connsiteX1" fmla="*/ 1960775 w 3393650"/>
              <a:gd name="connsiteY1" fmla="*/ 0 h 2535810"/>
              <a:gd name="connsiteX2" fmla="*/ 0 w 3393650"/>
              <a:gd name="connsiteY2" fmla="*/ 2535810 h 2535810"/>
              <a:gd name="connsiteX3" fmla="*/ 2912883 w 3393650"/>
              <a:gd name="connsiteY3" fmla="*/ 2535810 h 2535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93650" h="2535810">
                <a:moveTo>
                  <a:pt x="3393650" y="0"/>
                </a:moveTo>
                <a:lnTo>
                  <a:pt x="1960775" y="0"/>
                </a:lnTo>
                <a:lnTo>
                  <a:pt x="0" y="2535810"/>
                </a:lnTo>
                <a:lnTo>
                  <a:pt x="2912883" y="2535810"/>
                </a:lnTo>
              </a:path>
            </a:pathLst>
          </a:custGeom>
          <a:gradFill>
            <a:gsLst>
              <a:gs pos="20000">
                <a:schemeClr val="accent5">
                  <a:lumMod val="40000"/>
                  <a:lumOff val="60000"/>
                  <a:alpha val="70000"/>
                </a:schemeClr>
              </a:gs>
              <a:gs pos="100000">
                <a:schemeClr val="bg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D1A216-4685-EBAF-48B5-AB03EA8BB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Altair light client protocol</a:t>
            </a:r>
            <a:endParaRPr lang="en-CH" sz="20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65DD548-0A77-2677-EDE8-E3DBDAB4689A}"/>
              </a:ext>
            </a:extLst>
          </p:cNvPr>
          <p:cNvSpPr/>
          <p:nvPr/>
        </p:nvSpPr>
        <p:spPr>
          <a:xfrm>
            <a:off x="838200" y="1883415"/>
            <a:ext cx="2347452" cy="78099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5BBF13B-158D-10E7-24BC-4630946C51B9}"/>
              </a:ext>
            </a:extLst>
          </p:cNvPr>
          <p:cNvSpPr/>
          <p:nvPr/>
        </p:nvSpPr>
        <p:spPr>
          <a:xfrm>
            <a:off x="838200" y="2655903"/>
            <a:ext cx="2347452" cy="144414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D984BBD-5EE8-929D-8E7E-9D14098B38F1}"/>
              </a:ext>
            </a:extLst>
          </p:cNvPr>
          <p:cNvSpPr/>
          <p:nvPr/>
        </p:nvSpPr>
        <p:spPr>
          <a:xfrm>
            <a:off x="838200" y="4100052"/>
            <a:ext cx="2347452" cy="2020529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5A47CFF-76DF-AF17-D559-4810F9A1EEE3}"/>
              </a:ext>
            </a:extLst>
          </p:cNvPr>
          <p:cNvSpPr/>
          <p:nvPr/>
        </p:nvSpPr>
        <p:spPr>
          <a:xfrm>
            <a:off x="955254" y="1985547"/>
            <a:ext cx="2106592" cy="55558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b="1" dirty="0"/>
              <a:t>4.75 ETH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34E345-9C62-FE38-CD51-99A0C6EB3A14}"/>
              </a:ext>
            </a:extLst>
          </p:cNvPr>
          <p:cNvSpPr/>
          <p:nvPr/>
        </p:nvSpPr>
        <p:spPr>
          <a:xfrm>
            <a:off x="955254" y="2782708"/>
            <a:ext cx="1018572" cy="55558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0.1</a:t>
            </a:r>
            <a:br>
              <a:rPr lang="en-CH" sz="1400" b="1" dirty="0"/>
            </a:br>
            <a:r>
              <a:rPr lang="en-CH" sz="1400" b="1" dirty="0"/>
              <a:t>BTC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60BB5E-409B-C505-5EF0-B2294969DD9A}"/>
              </a:ext>
            </a:extLst>
          </p:cNvPr>
          <p:cNvSpPr/>
          <p:nvPr/>
        </p:nvSpPr>
        <p:spPr>
          <a:xfrm>
            <a:off x="955254" y="3417661"/>
            <a:ext cx="1018572" cy="55558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500</a:t>
            </a:r>
            <a:br>
              <a:rPr lang="en-CH" sz="1400" b="1" dirty="0"/>
            </a:br>
            <a:r>
              <a:rPr lang="en-CH" sz="1400" b="1" dirty="0"/>
              <a:t>USDC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7225E879-1E16-17C9-EA2F-0E07CCDA30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hq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1959284" y="2870686"/>
            <a:ext cx="1186552" cy="1018571"/>
          </a:xfrm>
          <a:ln w="19050">
            <a:solidFill>
              <a:schemeClr val="accent1"/>
            </a:solidFill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6ACFCCB9-8B04-D2FF-EAF0-5AA36B5914C6}"/>
              </a:ext>
            </a:extLst>
          </p:cNvPr>
          <p:cNvSpPr/>
          <p:nvPr/>
        </p:nvSpPr>
        <p:spPr>
          <a:xfrm>
            <a:off x="955254" y="4214823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 theprotocolguild.</a:t>
            </a:r>
            <a:r>
              <a:rPr lang="en-CH" sz="1400">
                <a:sym typeface="Wingdings" pitchFamily="2" charset="2"/>
              </a:rPr>
              <a:t>eth 202</a:t>
            </a:r>
            <a:r>
              <a:rPr lang="en-US" sz="1400" dirty="0">
                <a:sym typeface="Wingdings" pitchFamily="2" charset="2"/>
              </a:rPr>
              <a:t>5</a:t>
            </a:r>
            <a:r>
              <a:rPr lang="en-CH" sz="1400">
                <a:sym typeface="Wingdings" pitchFamily="2" charset="2"/>
              </a:rPr>
              <a:t>-</a:t>
            </a:r>
            <a:r>
              <a:rPr lang="en-US" sz="1400" dirty="0">
                <a:sym typeface="Wingdings" pitchFamily="2" charset="2"/>
              </a:rPr>
              <a:t>01</a:t>
            </a:r>
            <a:r>
              <a:rPr lang="en-CH" sz="1400">
                <a:sym typeface="Wingdings" pitchFamily="2" charset="2"/>
              </a:rPr>
              <a:t>-</a:t>
            </a:r>
            <a:r>
              <a:rPr lang="en-US" sz="1400" dirty="0">
                <a:sym typeface="Wingdings" pitchFamily="2" charset="2"/>
              </a:rPr>
              <a:t>30</a:t>
            </a:r>
            <a:r>
              <a:rPr lang="en-CH" sz="1400">
                <a:sym typeface="Wingdings" pitchFamily="2" charset="2"/>
              </a:rPr>
              <a:t>       </a:t>
            </a:r>
            <a:r>
              <a:rPr lang="en-CH" sz="1400" dirty="0">
                <a:sym typeface="Wingdings" pitchFamily="2" charset="2"/>
              </a:rPr>
              <a:t>–50 USDC</a:t>
            </a:r>
            <a:endParaRPr lang="en-CH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92ABA61-9F25-E7D8-56E2-89CA5A8F0855}"/>
              </a:ext>
            </a:extLst>
          </p:cNvPr>
          <p:cNvSpPr/>
          <p:nvPr/>
        </p:nvSpPr>
        <p:spPr>
          <a:xfrm>
            <a:off x="955254" y="4832215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 vitalik.eth</a:t>
            </a:r>
            <a:br>
              <a:rPr lang="en-CH" sz="1400">
                <a:sym typeface="Wingdings" pitchFamily="2" charset="2"/>
              </a:rPr>
            </a:br>
            <a:r>
              <a:rPr lang="en-CH" sz="1400">
                <a:sym typeface="Wingdings" pitchFamily="2" charset="2"/>
              </a:rPr>
              <a:t>202</a:t>
            </a:r>
            <a:r>
              <a:rPr lang="en-US" sz="1400" dirty="0">
                <a:sym typeface="Wingdings" pitchFamily="2" charset="2"/>
              </a:rPr>
              <a:t>5-01</a:t>
            </a:r>
            <a:r>
              <a:rPr lang="en-CH" sz="1400">
                <a:sym typeface="Wingdings" pitchFamily="2" charset="2"/>
              </a:rPr>
              <a:t>-1</a:t>
            </a:r>
            <a:r>
              <a:rPr lang="en-US" sz="1400" dirty="0">
                <a:sym typeface="Wingdings" pitchFamily="2" charset="2"/>
              </a:rPr>
              <a:t>5</a:t>
            </a:r>
            <a:r>
              <a:rPr lang="en-CH" sz="1400">
                <a:sym typeface="Wingdings" pitchFamily="2" charset="2"/>
              </a:rPr>
              <a:t>                </a:t>
            </a:r>
            <a:r>
              <a:rPr lang="en-CH" sz="1400" dirty="0">
                <a:sym typeface="Wingdings" pitchFamily="2" charset="2"/>
              </a:rPr>
              <a:t>1 ETH</a:t>
            </a:r>
            <a:endParaRPr lang="en-CH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78B2209-3025-7FAF-858A-888262521121}"/>
              </a:ext>
            </a:extLst>
          </p:cNvPr>
          <p:cNvSpPr/>
          <p:nvPr/>
        </p:nvSpPr>
        <p:spPr>
          <a:xfrm>
            <a:off x="955254" y="5452604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🎉 Block #123 produced</a:t>
            </a:r>
            <a:br>
              <a:rPr lang="en-CH" sz="1400">
                <a:sym typeface="Wingdings" pitchFamily="2" charset="2"/>
              </a:rPr>
            </a:br>
            <a:r>
              <a:rPr lang="en-CH" sz="1400">
                <a:sym typeface="Wingdings" pitchFamily="2" charset="2"/>
              </a:rPr>
              <a:t>202</a:t>
            </a:r>
            <a:r>
              <a:rPr lang="en-US" sz="1400" dirty="0">
                <a:sym typeface="Wingdings" pitchFamily="2" charset="2"/>
              </a:rPr>
              <a:t>5</a:t>
            </a:r>
            <a:r>
              <a:rPr lang="en-CH" sz="1400">
                <a:sym typeface="Wingdings" pitchFamily="2" charset="2"/>
              </a:rPr>
              <a:t>-</a:t>
            </a:r>
            <a:r>
              <a:rPr lang="en-US" sz="1400" dirty="0">
                <a:sym typeface="Wingdings" pitchFamily="2" charset="2"/>
              </a:rPr>
              <a:t>01</a:t>
            </a:r>
            <a:r>
              <a:rPr lang="en-CH" sz="1400">
                <a:sym typeface="Wingdings" pitchFamily="2" charset="2"/>
              </a:rPr>
              <a:t>-09         </a:t>
            </a:r>
            <a:r>
              <a:rPr lang="en-CH" sz="1400" dirty="0">
                <a:sym typeface="Wingdings" pitchFamily="2" charset="2"/>
              </a:rPr>
              <a:t>0.08 ETH</a:t>
            </a:r>
            <a:endParaRPr lang="en-CH" sz="1400" dirty="0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6BB9E9A-210C-D699-C609-74A1D48A3DD3}"/>
              </a:ext>
            </a:extLst>
          </p:cNvPr>
          <p:cNvCxnSpPr>
            <a:cxnSpLocks/>
          </p:cNvCxnSpPr>
          <p:nvPr/>
        </p:nvCxnSpPr>
        <p:spPr>
          <a:xfrm>
            <a:off x="3185652" y="4969691"/>
            <a:ext cx="5534142" cy="0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DBD5E2CB-FDAA-842B-0013-A666239B9CD5}"/>
              </a:ext>
            </a:extLst>
          </p:cNvPr>
          <p:cNvSpPr txBox="1"/>
          <p:nvPr/>
        </p:nvSpPr>
        <p:spPr>
          <a:xfrm>
            <a:off x="3013479" y="4505752"/>
            <a:ext cx="4227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sz="2400" dirty="0"/>
              <a:t>eth</a:t>
            </a:r>
            <a:r>
              <a:rPr lang="en-CH" sz="2400"/>
              <a:t>_get</a:t>
            </a:r>
            <a:r>
              <a:rPr lang="en-US" sz="2400" dirty="0"/>
              <a:t>Proof</a:t>
            </a:r>
            <a:endParaRPr lang="en-CH" sz="2400" dirty="0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A0E23E5-B29E-1BFB-E642-72D9F81CCB30}"/>
              </a:ext>
            </a:extLst>
          </p:cNvPr>
          <p:cNvCxnSpPr>
            <a:cxnSpLocks/>
          </p:cNvCxnSpPr>
          <p:nvPr/>
        </p:nvCxnSpPr>
        <p:spPr>
          <a:xfrm>
            <a:off x="3185652" y="5700293"/>
            <a:ext cx="5383313" cy="0"/>
          </a:xfrm>
          <a:prstGeom prst="straightConnector1">
            <a:avLst/>
          </a:prstGeom>
          <a:ln w="38100"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FED1AC9C-1C4B-3B6A-21E7-4DC5E171B2C9}"/>
              </a:ext>
            </a:extLst>
          </p:cNvPr>
          <p:cNvSpPr/>
          <p:nvPr/>
        </p:nvSpPr>
        <p:spPr>
          <a:xfrm>
            <a:off x="4655154" y="5228344"/>
            <a:ext cx="943897" cy="943897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4.75 ETH</a:t>
            </a:r>
          </a:p>
        </p:txBody>
      </p:sp>
      <p:sp>
        <p:nvSpPr>
          <p:cNvPr id="48" name="Cloud 47">
            <a:extLst>
              <a:ext uri="{FF2B5EF4-FFF2-40B4-BE49-F238E27FC236}">
                <a16:creationId xmlns:a16="http://schemas.microsoft.com/office/drawing/2014/main" id="{EA29782C-6D13-96CB-C0F7-79A73DA2A80E}"/>
              </a:ext>
            </a:extLst>
          </p:cNvPr>
          <p:cNvSpPr/>
          <p:nvPr/>
        </p:nvSpPr>
        <p:spPr>
          <a:xfrm>
            <a:off x="8463115" y="4484877"/>
            <a:ext cx="2986875" cy="1627808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2800" dirty="0"/>
              <a:t>Web3 API provider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74EC53C-971E-22CA-289C-00E7A82BA7A2}"/>
              </a:ext>
            </a:extLst>
          </p:cNvPr>
          <p:cNvSpPr/>
          <p:nvPr/>
        </p:nvSpPr>
        <p:spPr>
          <a:xfrm>
            <a:off x="5878526" y="5236778"/>
            <a:ext cx="943897" cy="94389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8D862EE-7620-5819-1B54-D24F1B2EF3C0}"/>
              </a:ext>
            </a:extLst>
          </p:cNvPr>
          <p:cNvSpPr/>
          <p:nvPr/>
        </p:nvSpPr>
        <p:spPr>
          <a:xfrm>
            <a:off x="6248305" y="5236778"/>
            <a:ext cx="943897" cy="94389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5312454-9EBF-6BA3-CDC3-9585C8A6E690}"/>
              </a:ext>
            </a:extLst>
          </p:cNvPr>
          <p:cNvSpPr/>
          <p:nvPr/>
        </p:nvSpPr>
        <p:spPr>
          <a:xfrm>
            <a:off x="6616420" y="5236778"/>
            <a:ext cx="943897" cy="94389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/>
              <a:t>Merkle p</a:t>
            </a:r>
            <a:r>
              <a:rPr lang="en-CH" sz="1600"/>
              <a:t>roof</a:t>
            </a:r>
            <a:endParaRPr lang="en-CH" sz="1600" dirty="0"/>
          </a:p>
        </p:txBody>
      </p:sp>
      <p:sp>
        <p:nvSpPr>
          <p:cNvPr id="42" name="Freeform 41">
            <a:extLst>
              <a:ext uri="{FF2B5EF4-FFF2-40B4-BE49-F238E27FC236}">
                <a16:creationId xmlns:a16="http://schemas.microsoft.com/office/drawing/2014/main" id="{F481B6D8-7632-A50C-1817-F2A4A0DB65DC}"/>
              </a:ext>
            </a:extLst>
          </p:cNvPr>
          <p:cNvSpPr/>
          <p:nvPr/>
        </p:nvSpPr>
        <p:spPr>
          <a:xfrm>
            <a:off x="4449452" y="3139126"/>
            <a:ext cx="3120272" cy="2545237"/>
          </a:xfrm>
          <a:custGeom>
            <a:avLst/>
            <a:gdLst>
              <a:gd name="connsiteX0" fmla="*/ 0 w 3120272"/>
              <a:gd name="connsiteY0" fmla="*/ 0 h 2545237"/>
              <a:gd name="connsiteX1" fmla="*/ 1432874 w 3120272"/>
              <a:gd name="connsiteY1" fmla="*/ 0 h 2545237"/>
              <a:gd name="connsiteX2" fmla="*/ 3120272 w 3120272"/>
              <a:gd name="connsiteY2" fmla="*/ 2545237 h 2545237"/>
              <a:gd name="connsiteX3" fmla="*/ 207389 w 3120272"/>
              <a:gd name="connsiteY3" fmla="*/ 2545237 h 2545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20272" h="2545237">
                <a:moveTo>
                  <a:pt x="0" y="0"/>
                </a:moveTo>
                <a:lnTo>
                  <a:pt x="1432874" y="0"/>
                </a:lnTo>
                <a:lnTo>
                  <a:pt x="3120272" y="2545237"/>
                </a:lnTo>
                <a:lnTo>
                  <a:pt x="207389" y="2545237"/>
                </a:lnTo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E1D4DE67-438F-C5DA-2C35-06304E37FA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16902" y="68242"/>
            <a:ext cx="1325562" cy="1325562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1F1753B5-4996-2AE2-EAB0-F4CCBDA991DF}"/>
              </a:ext>
            </a:extLst>
          </p:cNvPr>
          <p:cNvSpPr txBox="1"/>
          <p:nvPr/>
        </p:nvSpPr>
        <p:spPr>
          <a:xfrm>
            <a:off x="3964090" y="1678604"/>
            <a:ext cx="4227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sz="2400" dirty="0"/>
              <a:t>/eth/v1/beacon/light_client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2BFB41BF-317C-5FD8-5006-1F848F15F119}"/>
              </a:ext>
            </a:extLst>
          </p:cNvPr>
          <p:cNvCxnSpPr>
            <a:cxnSpLocks/>
          </p:cNvCxnSpPr>
          <p:nvPr/>
        </p:nvCxnSpPr>
        <p:spPr>
          <a:xfrm>
            <a:off x="3185652" y="2142543"/>
            <a:ext cx="5534142" cy="0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3DCE837C-9C2D-6C78-99F0-168CFE931AC8}"/>
              </a:ext>
            </a:extLst>
          </p:cNvPr>
          <p:cNvCxnSpPr>
            <a:cxnSpLocks/>
          </p:cNvCxnSpPr>
          <p:nvPr/>
        </p:nvCxnSpPr>
        <p:spPr>
          <a:xfrm>
            <a:off x="3185652" y="2873145"/>
            <a:ext cx="5383313" cy="0"/>
          </a:xfrm>
          <a:prstGeom prst="straightConnector1">
            <a:avLst/>
          </a:prstGeom>
          <a:ln w="38100"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Cloud 49">
            <a:extLst>
              <a:ext uri="{FF2B5EF4-FFF2-40B4-BE49-F238E27FC236}">
                <a16:creationId xmlns:a16="http://schemas.microsoft.com/office/drawing/2014/main" id="{FB5464C5-398F-90F7-F691-86F6A854918E}"/>
              </a:ext>
            </a:extLst>
          </p:cNvPr>
          <p:cNvSpPr/>
          <p:nvPr/>
        </p:nvSpPr>
        <p:spPr>
          <a:xfrm>
            <a:off x="8463115" y="1670506"/>
            <a:ext cx="2986875" cy="1627808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2800" dirty="0"/>
              <a:t>Beacon API provider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E04207E-6A28-7148-223A-D09BF5EC2DD2}"/>
              </a:ext>
            </a:extLst>
          </p:cNvPr>
          <p:cNvSpPr/>
          <p:nvPr/>
        </p:nvSpPr>
        <p:spPr>
          <a:xfrm>
            <a:off x="5184697" y="2611175"/>
            <a:ext cx="1430879" cy="53930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/>
              <a:t>Sync committee signature</a:t>
            </a:r>
            <a:endParaRPr lang="en-CH" sz="1400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28C64732-3934-44A6-CD82-5884758760A9}"/>
              </a:ext>
            </a:extLst>
          </p:cNvPr>
          <p:cNvSpPr/>
          <p:nvPr/>
        </p:nvSpPr>
        <p:spPr>
          <a:xfrm>
            <a:off x="6616420" y="2611175"/>
            <a:ext cx="1430879" cy="5393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State root</a:t>
            </a:r>
            <a:endParaRPr lang="en-CH" dirty="0"/>
          </a:p>
        </p:txBody>
      </p:sp>
      <p:sp>
        <p:nvSpPr>
          <p:cNvPr id="20" name="Bent-Up Arrow 19">
            <a:extLst>
              <a:ext uri="{FF2B5EF4-FFF2-40B4-BE49-F238E27FC236}">
                <a16:creationId xmlns:a16="http://schemas.microsoft.com/office/drawing/2014/main" id="{CFF4B1F3-D482-43D2-1A2F-4758443AD9EA}"/>
              </a:ext>
            </a:extLst>
          </p:cNvPr>
          <p:cNvSpPr/>
          <p:nvPr/>
        </p:nvSpPr>
        <p:spPr>
          <a:xfrm>
            <a:off x="3185653" y="3150479"/>
            <a:ext cx="2892062" cy="780498"/>
          </a:xfrm>
          <a:prstGeom prst="bentUp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74C92CF-30AA-9D64-588E-0B40EB07049D}"/>
              </a:ext>
            </a:extLst>
          </p:cNvPr>
          <p:cNvSpPr/>
          <p:nvPr/>
        </p:nvSpPr>
        <p:spPr>
          <a:xfrm>
            <a:off x="3753818" y="3557046"/>
            <a:ext cx="1430879" cy="53930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/>
              <a:t>Sync committee</a:t>
            </a:r>
          </a:p>
          <a:p>
            <a:pPr algn="ctr"/>
            <a:r>
              <a:rPr lang="en-US" sz="1400" dirty="0"/>
              <a:t>public keys</a:t>
            </a:r>
            <a:endParaRPr lang="en-CH" sz="1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1021B7C-69D2-BA04-DA91-DACC77AA4934}"/>
              </a:ext>
            </a:extLst>
          </p:cNvPr>
          <p:cNvSpPr/>
          <p:nvPr/>
        </p:nvSpPr>
        <p:spPr>
          <a:xfrm>
            <a:off x="838200" y="1883415"/>
            <a:ext cx="2347452" cy="423716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83404C4-C3AC-EA40-A988-F8D5F3481B4C}"/>
              </a:ext>
            </a:extLst>
          </p:cNvPr>
          <p:cNvSpPr txBox="1"/>
          <p:nvPr/>
        </p:nvSpPr>
        <p:spPr>
          <a:xfrm>
            <a:off x="6071988" y="3652022"/>
            <a:ext cx="45831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accept</a:t>
            </a:r>
            <a:r>
              <a:rPr lang="en-US" sz="2000" dirty="0"/>
              <a:t> if</a:t>
            </a:r>
            <a:r>
              <a:rPr lang="en-US" sz="2000" b="1" dirty="0"/>
              <a:t> ≥ ⅔ out of 512 </a:t>
            </a:r>
            <a:r>
              <a:rPr lang="en-US" sz="2000" dirty="0"/>
              <a:t>signed </a:t>
            </a:r>
            <a:br>
              <a:rPr lang="en-US" sz="2000" dirty="0"/>
            </a:br>
            <a:r>
              <a:rPr lang="en-US" sz="2000" dirty="0"/>
              <a:t>BLS aggregate signature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8588668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7844C0-CBB3-70E4-2CD3-49CB1703ED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reeform 32">
            <a:extLst>
              <a:ext uri="{FF2B5EF4-FFF2-40B4-BE49-F238E27FC236}">
                <a16:creationId xmlns:a16="http://schemas.microsoft.com/office/drawing/2014/main" id="{7270067E-5162-4352-6A7D-8194D818B03D}"/>
              </a:ext>
            </a:extLst>
          </p:cNvPr>
          <p:cNvSpPr/>
          <p:nvPr/>
        </p:nvSpPr>
        <p:spPr>
          <a:xfrm>
            <a:off x="4656841" y="3139126"/>
            <a:ext cx="3393650" cy="2535810"/>
          </a:xfrm>
          <a:custGeom>
            <a:avLst/>
            <a:gdLst>
              <a:gd name="connsiteX0" fmla="*/ 3393650 w 3393650"/>
              <a:gd name="connsiteY0" fmla="*/ 0 h 2535810"/>
              <a:gd name="connsiteX1" fmla="*/ 1960775 w 3393650"/>
              <a:gd name="connsiteY1" fmla="*/ 0 h 2535810"/>
              <a:gd name="connsiteX2" fmla="*/ 0 w 3393650"/>
              <a:gd name="connsiteY2" fmla="*/ 2535810 h 2535810"/>
              <a:gd name="connsiteX3" fmla="*/ 2912883 w 3393650"/>
              <a:gd name="connsiteY3" fmla="*/ 2535810 h 2535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93650" h="2535810">
                <a:moveTo>
                  <a:pt x="3393650" y="0"/>
                </a:moveTo>
                <a:lnTo>
                  <a:pt x="1960775" y="0"/>
                </a:lnTo>
                <a:lnTo>
                  <a:pt x="0" y="2535810"/>
                </a:lnTo>
                <a:lnTo>
                  <a:pt x="2912883" y="2535810"/>
                </a:lnTo>
              </a:path>
            </a:pathLst>
          </a:custGeom>
          <a:gradFill>
            <a:gsLst>
              <a:gs pos="20000">
                <a:schemeClr val="accent5">
                  <a:lumMod val="40000"/>
                  <a:lumOff val="60000"/>
                  <a:alpha val="70000"/>
                </a:schemeClr>
              </a:gs>
              <a:gs pos="100000">
                <a:schemeClr val="bg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42F3F7-B0FF-D52E-E109-B80CD155F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Altair light client protocol</a:t>
            </a:r>
            <a:endParaRPr lang="en-CH" sz="20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784DF9C-5BD0-6FB5-13A0-8B9211DDF9B3}"/>
              </a:ext>
            </a:extLst>
          </p:cNvPr>
          <p:cNvSpPr/>
          <p:nvPr/>
        </p:nvSpPr>
        <p:spPr>
          <a:xfrm>
            <a:off x="838200" y="1883415"/>
            <a:ext cx="2347452" cy="78099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5A3257F-A15F-1620-38D4-1F26FC63E68E}"/>
              </a:ext>
            </a:extLst>
          </p:cNvPr>
          <p:cNvSpPr/>
          <p:nvPr/>
        </p:nvSpPr>
        <p:spPr>
          <a:xfrm>
            <a:off x="838200" y="2655903"/>
            <a:ext cx="2347452" cy="144414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88DB6A5-D8DB-3C60-6F83-4A969A6E07B3}"/>
              </a:ext>
            </a:extLst>
          </p:cNvPr>
          <p:cNvSpPr/>
          <p:nvPr/>
        </p:nvSpPr>
        <p:spPr>
          <a:xfrm>
            <a:off x="838200" y="4100052"/>
            <a:ext cx="2347452" cy="2020529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EDE609-BA0D-6338-0A1E-8ADF1462BDFC}"/>
              </a:ext>
            </a:extLst>
          </p:cNvPr>
          <p:cNvSpPr/>
          <p:nvPr/>
        </p:nvSpPr>
        <p:spPr>
          <a:xfrm>
            <a:off x="955254" y="1985547"/>
            <a:ext cx="2106592" cy="55558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b="1" dirty="0"/>
              <a:t>4.75 ETH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A7D727-64FF-EEDF-1B5B-75FEBE6AD654}"/>
              </a:ext>
            </a:extLst>
          </p:cNvPr>
          <p:cNvSpPr/>
          <p:nvPr/>
        </p:nvSpPr>
        <p:spPr>
          <a:xfrm>
            <a:off x="955254" y="2782708"/>
            <a:ext cx="1018572" cy="55558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0.1</a:t>
            </a:r>
            <a:br>
              <a:rPr lang="en-CH" sz="1400" b="1" dirty="0"/>
            </a:br>
            <a:r>
              <a:rPr lang="en-CH" sz="1400" b="1" dirty="0"/>
              <a:t>BTC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8203278-FD08-4572-1289-2220999F368D}"/>
              </a:ext>
            </a:extLst>
          </p:cNvPr>
          <p:cNvSpPr/>
          <p:nvPr/>
        </p:nvSpPr>
        <p:spPr>
          <a:xfrm>
            <a:off x="955254" y="3417661"/>
            <a:ext cx="1018572" cy="55558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500</a:t>
            </a:r>
            <a:br>
              <a:rPr lang="en-CH" sz="1400" b="1" dirty="0"/>
            </a:br>
            <a:r>
              <a:rPr lang="en-CH" sz="1400" b="1" dirty="0"/>
              <a:t>USDC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78B8B9F0-0D86-9AA6-8257-4CFC03D5C6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hq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1959284" y="2870686"/>
            <a:ext cx="1186552" cy="1018571"/>
          </a:xfrm>
          <a:ln w="19050">
            <a:solidFill>
              <a:schemeClr val="accent1"/>
            </a:solidFill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D8C9269E-AE9B-1256-1011-8E5508F34AED}"/>
              </a:ext>
            </a:extLst>
          </p:cNvPr>
          <p:cNvSpPr/>
          <p:nvPr/>
        </p:nvSpPr>
        <p:spPr>
          <a:xfrm>
            <a:off x="955254" y="4214823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 theprotocolguild.</a:t>
            </a:r>
            <a:r>
              <a:rPr lang="en-CH" sz="1400">
                <a:sym typeface="Wingdings" pitchFamily="2" charset="2"/>
              </a:rPr>
              <a:t>eth 202</a:t>
            </a:r>
            <a:r>
              <a:rPr lang="en-US" sz="1400" dirty="0">
                <a:sym typeface="Wingdings" pitchFamily="2" charset="2"/>
              </a:rPr>
              <a:t>5</a:t>
            </a:r>
            <a:r>
              <a:rPr lang="en-CH" sz="1400">
                <a:sym typeface="Wingdings" pitchFamily="2" charset="2"/>
              </a:rPr>
              <a:t>-</a:t>
            </a:r>
            <a:r>
              <a:rPr lang="en-US" sz="1400" dirty="0">
                <a:sym typeface="Wingdings" pitchFamily="2" charset="2"/>
              </a:rPr>
              <a:t>01</a:t>
            </a:r>
            <a:r>
              <a:rPr lang="en-CH" sz="1400">
                <a:sym typeface="Wingdings" pitchFamily="2" charset="2"/>
              </a:rPr>
              <a:t>-</a:t>
            </a:r>
            <a:r>
              <a:rPr lang="en-US" sz="1400" dirty="0">
                <a:sym typeface="Wingdings" pitchFamily="2" charset="2"/>
              </a:rPr>
              <a:t>30</a:t>
            </a:r>
            <a:r>
              <a:rPr lang="en-CH" sz="1400">
                <a:sym typeface="Wingdings" pitchFamily="2" charset="2"/>
              </a:rPr>
              <a:t>       </a:t>
            </a:r>
            <a:r>
              <a:rPr lang="en-CH" sz="1400" dirty="0">
                <a:sym typeface="Wingdings" pitchFamily="2" charset="2"/>
              </a:rPr>
              <a:t>–50 USDC</a:t>
            </a:r>
            <a:endParaRPr lang="en-CH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A0B2E6C-6027-B141-54CB-083DA044F1EA}"/>
              </a:ext>
            </a:extLst>
          </p:cNvPr>
          <p:cNvSpPr/>
          <p:nvPr/>
        </p:nvSpPr>
        <p:spPr>
          <a:xfrm>
            <a:off x="955254" y="4832215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 vitalik.eth</a:t>
            </a:r>
            <a:br>
              <a:rPr lang="en-CH" sz="1400">
                <a:sym typeface="Wingdings" pitchFamily="2" charset="2"/>
              </a:rPr>
            </a:br>
            <a:r>
              <a:rPr lang="en-CH" sz="1400">
                <a:sym typeface="Wingdings" pitchFamily="2" charset="2"/>
              </a:rPr>
              <a:t>202</a:t>
            </a:r>
            <a:r>
              <a:rPr lang="en-US" sz="1400" dirty="0">
                <a:sym typeface="Wingdings" pitchFamily="2" charset="2"/>
              </a:rPr>
              <a:t>5-01</a:t>
            </a:r>
            <a:r>
              <a:rPr lang="en-CH" sz="1400">
                <a:sym typeface="Wingdings" pitchFamily="2" charset="2"/>
              </a:rPr>
              <a:t>-1</a:t>
            </a:r>
            <a:r>
              <a:rPr lang="en-US" sz="1400" dirty="0">
                <a:sym typeface="Wingdings" pitchFamily="2" charset="2"/>
              </a:rPr>
              <a:t>5</a:t>
            </a:r>
            <a:r>
              <a:rPr lang="en-CH" sz="1400">
                <a:sym typeface="Wingdings" pitchFamily="2" charset="2"/>
              </a:rPr>
              <a:t>                </a:t>
            </a:r>
            <a:r>
              <a:rPr lang="en-CH" sz="1400" dirty="0">
                <a:sym typeface="Wingdings" pitchFamily="2" charset="2"/>
              </a:rPr>
              <a:t>1 ETH</a:t>
            </a:r>
            <a:endParaRPr lang="en-CH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29F69E2-E5E3-48B2-82E4-55BEE629374B}"/>
              </a:ext>
            </a:extLst>
          </p:cNvPr>
          <p:cNvSpPr/>
          <p:nvPr/>
        </p:nvSpPr>
        <p:spPr>
          <a:xfrm>
            <a:off x="955254" y="5452604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🎉 Block #123 produced</a:t>
            </a:r>
            <a:br>
              <a:rPr lang="en-CH" sz="1400">
                <a:sym typeface="Wingdings" pitchFamily="2" charset="2"/>
              </a:rPr>
            </a:br>
            <a:r>
              <a:rPr lang="en-CH" sz="1400">
                <a:sym typeface="Wingdings" pitchFamily="2" charset="2"/>
              </a:rPr>
              <a:t>202</a:t>
            </a:r>
            <a:r>
              <a:rPr lang="en-US" sz="1400" dirty="0">
                <a:sym typeface="Wingdings" pitchFamily="2" charset="2"/>
              </a:rPr>
              <a:t>5</a:t>
            </a:r>
            <a:r>
              <a:rPr lang="en-CH" sz="1400">
                <a:sym typeface="Wingdings" pitchFamily="2" charset="2"/>
              </a:rPr>
              <a:t>-</a:t>
            </a:r>
            <a:r>
              <a:rPr lang="en-US" sz="1400" dirty="0">
                <a:sym typeface="Wingdings" pitchFamily="2" charset="2"/>
              </a:rPr>
              <a:t>01</a:t>
            </a:r>
            <a:r>
              <a:rPr lang="en-CH" sz="1400">
                <a:sym typeface="Wingdings" pitchFamily="2" charset="2"/>
              </a:rPr>
              <a:t>-09         </a:t>
            </a:r>
            <a:r>
              <a:rPr lang="en-CH" sz="1400" dirty="0">
                <a:sym typeface="Wingdings" pitchFamily="2" charset="2"/>
              </a:rPr>
              <a:t>0.08 ETH</a:t>
            </a:r>
            <a:endParaRPr lang="en-CH" sz="1400" dirty="0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80D22C69-60F6-7B65-66AC-2EA7EC428481}"/>
              </a:ext>
            </a:extLst>
          </p:cNvPr>
          <p:cNvCxnSpPr>
            <a:cxnSpLocks/>
          </p:cNvCxnSpPr>
          <p:nvPr/>
        </p:nvCxnSpPr>
        <p:spPr>
          <a:xfrm>
            <a:off x="3185652" y="4969691"/>
            <a:ext cx="5534142" cy="0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9D460875-C235-9417-7B10-5CA9113BB9A7}"/>
              </a:ext>
            </a:extLst>
          </p:cNvPr>
          <p:cNvSpPr txBox="1"/>
          <p:nvPr/>
        </p:nvSpPr>
        <p:spPr>
          <a:xfrm>
            <a:off x="3013479" y="4505752"/>
            <a:ext cx="4227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sz="2400" dirty="0"/>
              <a:t>eth</a:t>
            </a:r>
            <a:r>
              <a:rPr lang="en-CH" sz="2400"/>
              <a:t>_get</a:t>
            </a:r>
            <a:r>
              <a:rPr lang="en-US" sz="2400" dirty="0"/>
              <a:t>Proof</a:t>
            </a:r>
            <a:endParaRPr lang="en-CH" sz="2400" dirty="0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75CDDC8-C82B-3070-087C-F87838D8F65D}"/>
              </a:ext>
            </a:extLst>
          </p:cNvPr>
          <p:cNvCxnSpPr>
            <a:cxnSpLocks/>
          </p:cNvCxnSpPr>
          <p:nvPr/>
        </p:nvCxnSpPr>
        <p:spPr>
          <a:xfrm>
            <a:off x="3185652" y="5700293"/>
            <a:ext cx="5383313" cy="0"/>
          </a:xfrm>
          <a:prstGeom prst="straightConnector1">
            <a:avLst/>
          </a:prstGeom>
          <a:ln w="38100"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76DED48F-D221-FD12-9178-FD1363591BDD}"/>
              </a:ext>
            </a:extLst>
          </p:cNvPr>
          <p:cNvSpPr/>
          <p:nvPr/>
        </p:nvSpPr>
        <p:spPr>
          <a:xfrm>
            <a:off x="4655154" y="5228344"/>
            <a:ext cx="943897" cy="943897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4.75 ETH</a:t>
            </a:r>
          </a:p>
        </p:txBody>
      </p:sp>
      <p:sp>
        <p:nvSpPr>
          <p:cNvPr id="48" name="Cloud 47">
            <a:extLst>
              <a:ext uri="{FF2B5EF4-FFF2-40B4-BE49-F238E27FC236}">
                <a16:creationId xmlns:a16="http://schemas.microsoft.com/office/drawing/2014/main" id="{80C2EBF9-DE74-3CAC-4A0E-080A407CFC65}"/>
              </a:ext>
            </a:extLst>
          </p:cNvPr>
          <p:cNvSpPr/>
          <p:nvPr/>
        </p:nvSpPr>
        <p:spPr>
          <a:xfrm>
            <a:off x="8463115" y="4484877"/>
            <a:ext cx="2986875" cy="1627808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2800" dirty="0"/>
              <a:t>Web3 API provider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28FA582-3E7D-A2F2-F14E-259240A86176}"/>
              </a:ext>
            </a:extLst>
          </p:cNvPr>
          <p:cNvSpPr/>
          <p:nvPr/>
        </p:nvSpPr>
        <p:spPr>
          <a:xfrm>
            <a:off x="5878526" y="5236778"/>
            <a:ext cx="943897" cy="94389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CFF024D-CE3E-4D20-73CC-E04707162AA9}"/>
              </a:ext>
            </a:extLst>
          </p:cNvPr>
          <p:cNvSpPr/>
          <p:nvPr/>
        </p:nvSpPr>
        <p:spPr>
          <a:xfrm>
            <a:off x="6248305" y="5236778"/>
            <a:ext cx="943897" cy="94389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9B3DBA5-1DBE-EC11-58FE-B983BECE8679}"/>
              </a:ext>
            </a:extLst>
          </p:cNvPr>
          <p:cNvSpPr/>
          <p:nvPr/>
        </p:nvSpPr>
        <p:spPr>
          <a:xfrm>
            <a:off x="6616420" y="5236778"/>
            <a:ext cx="943897" cy="94389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/>
              <a:t>Merkle p</a:t>
            </a:r>
            <a:r>
              <a:rPr lang="en-CH" sz="1600"/>
              <a:t>roof</a:t>
            </a:r>
            <a:endParaRPr lang="en-CH" sz="1600" dirty="0"/>
          </a:p>
        </p:txBody>
      </p:sp>
      <p:sp>
        <p:nvSpPr>
          <p:cNvPr id="42" name="Freeform 41">
            <a:extLst>
              <a:ext uri="{FF2B5EF4-FFF2-40B4-BE49-F238E27FC236}">
                <a16:creationId xmlns:a16="http://schemas.microsoft.com/office/drawing/2014/main" id="{9FF6AE1F-0A86-1D7F-9752-A61305EFD2ED}"/>
              </a:ext>
            </a:extLst>
          </p:cNvPr>
          <p:cNvSpPr/>
          <p:nvPr/>
        </p:nvSpPr>
        <p:spPr>
          <a:xfrm>
            <a:off x="4449452" y="3139126"/>
            <a:ext cx="3120272" cy="2545237"/>
          </a:xfrm>
          <a:custGeom>
            <a:avLst/>
            <a:gdLst>
              <a:gd name="connsiteX0" fmla="*/ 0 w 3120272"/>
              <a:gd name="connsiteY0" fmla="*/ 0 h 2545237"/>
              <a:gd name="connsiteX1" fmla="*/ 1432874 w 3120272"/>
              <a:gd name="connsiteY1" fmla="*/ 0 h 2545237"/>
              <a:gd name="connsiteX2" fmla="*/ 3120272 w 3120272"/>
              <a:gd name="connsiteY2" fmla="*/ 2545237 h 2545237"/>
              <a:gd name="connsiteX3" fmla="*/ 207389 w 3120272"/>
              <a:gd name="connsiteY3" fmla="*/ 2545237 h 2545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20272" h="2545237">
                <a:moveTo>
                  <a:pt x="0" y="0"/>
                </a:moveTo>
                <a:lnTo>
                  <a:pt x="1432874" y="0"/>
                </a:lnTo>
                <a:lnTo>
                  <a:pt x="3120272" y="2545237"/>
                </a:lnTo>
                <a:lnTo>
                  <a:pt x="207389" y="2545237"/>
                </a:lnTo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7C3E1D09-EBC5-5D32-9811-78D8B815DE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16902" y="68242"/>
            <a:ext cx="1325562" cy="1325562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B1032F91-5B21-BC2B-5AC2-878224FDACD7}"/>
              </a:ext>
            </a:extLst>
          </p:cNvPr>
          <p:cNvSpPr txBox="1"/>
          <p:nvPr/>
        </p:nvSpPr>
        <p:spPr>
          <a:xfrm>
            <a:off x="3964090" y="1678604"/>
            <a:ext cx="4227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sz="2400" dirty="0"/>
              <a:t>/eth/v1/beacon/light_client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D9438885-DD80-F0BD-F4C6-7CB0676AFAB6}"/>
              </a:ext>
            </a:extLst>
          </p:cNvPr>
          <p:cNvCxnSpPr>
            <a:cxnSpLocks/>
          </p:cNvCxnSpPr>
          <p:nvPr/>
        </p:nvCxnSpPr>
        <p:spPr>
          <a:xfrm>
            <a:off x="3185652" y="2142543"/>
            <a:ext cx="5534142" cy="0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37852B67-8E92-541A-1054-58D3C753A582}"/>
              </a:ext>
            </a:extLst>
          </p:cNvPr>
          <p:cNvCxnSpPr>
            <a:cxnSpLocks/>
          </p:cNvCxnSpPr>
          <p:nvPr/>
        </p:nvCxnSpPr>
        <p:spPr>
          <a:xfrm>
            <a:off x="3185652" y="2873145"/>
            <a:ext cx="5383313" cy="0"/>
          </a:xfrm>
          <a:prstGeom prst="straightConnector1">
            <a:avLst/>
          </a:prstGeom>
          <a:ln w="38100"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Cloud 49">
            <a:extLst>
              <a:ext uri="{FF2B5EF4-FFF2-40B4-BE49-F238E27FC236}">
                <a16:creationId xmlns:a16="http://schemas.microsoft.com/office/drawing/2014/main" id="{95035A86-C7B0-F5EE-C35C-31EDD4C7337F}"/>
              </a:ext>
            </a:extLst>
          </p:cNvPr>
          <p:cNvSpPr/>
          <p:nvPr/>
        </p:nvSpPr>
        <p:spPr>
          <a:xfrm>
            <a:off x="8463115" y="1670506"/>
            <a:ext cx="2986875" cy="1627808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2800" dirty="0"/>
              <a:t>Beacon API provider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8D2BA30-9820-09B1-AFB1-091094692825}"/>
              </a:ext>
            </a:extLst>
          </p:cNvPr>
          <p:cNvSpPr/>
          <p:nvPr/>
        </p:nvSpPr>
        <p:spPr>
          <a:xfrm>
            <a:off x="5184697" y="2611175"/>
            <a:ext cx="1430879" cy="53930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/>
              <a:t>Sync committee signature</a:t>
            </a:r>
            <a:endParaRPr lang="en-CH" sz="1400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A3F8961A-566E-5D66-AB56-C22B01101C02}"/>
              </a:ext>
            </a:extLst>
          </p:cNvPr>
          <p:cNvSpPr/>
          <p:nvPr/>
        </p:nvSpPr>
        <p:spPr>
          <a:xfrm>
            <a:off x="6616420" y="2611175"/>
            <a:ext cx="1430879" cy="5393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State root</a:t>
            </a:r>
            <a:endParaRPr lang="en-CH" dirty="0"/>
          </a:p>
        </p:txBody>
      </p:sp>
      <p:sp>
        <p:nvSpPr>
          <p:cNvPr id="20" name="Bent-Up Arrow 19">
            <a:extLst>
              <a:ext uri="{FF2B5EF4-FFF2-40B4-BE49-F238E27FC236}">
                <a16:creationId xmlns:a16="http://schemas.microsoft.com/office/drawing/2014/main" id="{AE284D6A-C09F-FCE5-5A2E-9FFE4EB5F307}"/>
              </a:ext>
            </a:extLst>
          </p:cNvPr>
          <p:cNvSpPr/>
          <p:nvPr/>
        </p:nvSpPr>
        <p:spPr>
          <a:xfrm>
            <a:off x="3185653" y="3150479"/>
            <a:ext cx="2892062" cy="780498"/>
          </a:xfrm>
          <a:prstGeom prst="bentUp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C92041-6F3D-289B-4250-5C4737DA00A1}"/>
              </a:ext>
            </a:extLst>
          </p:cNvPr>
          <p:cNvSpPr/>
          <p:nvPr/>
        </p:nvSpPr>
        <p:spPr>
          <a:xfrm>
            <a:off x="3753818" y="3557046"/>
            <a:ext cx="1430879" cy="53930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/>
              <a:t>Sync committee</a:t>
            </a:r>
          </a:p>
          <a:p>
            <a:pPr algn="ctr"/>
            <a:r>
              <a:rPr lang="en-US" sz="1400" dirty="0"/>
              <a:t>public keys</a:t>
            </a:r>
            <a:endParaRPr lang="en-CH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274DF14-6275-DA5E-CFC5-9EDE4E9D3299}"/>
              </a:ext>
            </a:extLst>
          </p:cNvPr>
          <p:cNvSpPr txBox="1"/>
          <p:nvPr/>
        </p:nvSpPr>
        <p:spPr>
          <a:xfrm>
            <a:off x="6071988" y="3652022"/>
            <a:ext cx="45831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accept</a:t>
            </a:r>
            <a:r>
              <a:rPr lang="en-US" sz="2000" dirty="0"/>
              <a:t> if</a:t>
            </a:r>
            <a:r>
              <a:rPr lang="en-US" sz="2000" b="1" dirty="0"/>
              <a:t> ≥ ⅔ out of 512 </a:t>
            </a:r>
            <a:r>
              <a:rPr lang="en-US" sz="2000" dirty="0"/>
              <a:t>signed </a:t>
            </a:r>
            <a:br>
              <a:rPr lang="en-US" sz="2000" dirty="0"/>
            </a:br>
            <a:r>
              <a:rPr lang="en-US" sz="2000" dirty="0"/>
              <a:t>BLS aggregate signature</a:t>
            </a:r>
            <a:endParaRPr lang="en-US" sz="2000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A782D74-17F0-3E91-B5E8-AA51781E190D}"/>
              </a:ext>
            </a:extLst>
          </p:cNvPr>
          <p:cNvSpPr/>
          <p:nvPr/>
        </p:nvSpPr>
        <p:spPr>
          <a:xfrm>
            <a:off x="838200" y="1883415"/>
            <a:ext cx="2347452" cy="423716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9E61F8C-BFA0-2B10-F3E4-3904B1E941DD}"/>
              </a:ext>
            </a:extLst>
          </p:cNvPr>
          <p:cNvSpPr/>
          <p:nvPr/>
        </p:nvSpPr>
        <p:spPr>
          <a:xfrm>
            <a:off x="3753818" y="2612312"/>
            <a:ext cx="1430879" cy="53930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b="1" dirty="0"/>
              <a:t>Next</a:t>
            </a:r>
            <a:r>
              <a:rPr lang="en-US" sz="1400" dirty="0"/>
              <a:t> committee</a:t>
            </a:r>
          </a:p>
          <a:p>
            <a:pPr algn="ctr"/>
            <a:r>
              <a:rPr lang="en-US" sz="1400" dirty="0"/>
              <a:t>public keys</a:t>
            </a:r>
            <a:endParaRPr lang="en-CH" sz="1400" dirty="0"/>
          </a:p>
        </p:txBody>
      </p:sp>
    </p:spTree>
    <p:extLst>
      <p:ext uri="{BB962C8B-B14F-4D97-AF65-F5344CB8AC3E}">
        <p14:creationId xmlns:p14="http://schemas.microsoft.com/office/powerpoint/2010/main" val="19234147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8C5273-FFB5-9422-7FB3-973E4682F9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reeform 32">
            <a:extLst>
              <a:ext uri="{FF2B5EF4-FFF2-40B4-BE49-F238E27FC236}">
                <a16:creationId xmlns:a16="http://schemas.microsoft.com/office/drawing/2014/main" id="{65570C29-11BE-FAEE-5EA2-F100970AA6DB}"/>
              </a:ext>
            </a:extLst>
          </p:cNvPr>
          <p:cNvSpPr/>
          <p:nvPr/>
        </p:nvSpPr>
        <p:spPr>
          <a:xfrm>
            <a:off x="4656841" y="3139126"/>
            <a:ext cx="3393650" cy="2535810"/>
          </a:xfrm>
          <a:custGeom>
            <a:avLst/>
            <a:gdLst>
              <a:gd name="connsiteX0" fmla="*/ 3393650 w 3393650"/>
              <a:gd name="connsiteY0" fmla="*/ 0 h 2535810"/>
              <a:gd name="connsiteX1" fmla="*/ 1960775 w 3393650"/>
              <a:gd name="connsiteY1" fmla="*/ 0 h 2535810"/>
              <a:gd name="connsiteX2" fmla="*/ 0 w 3393650"/>
              <a:gd name="connsiteY2" fmla="*/ 2535810 h 2535810"/>
              <a:gd name="connsiteX3" fmla="*/ 2912883 w 3393650"/>
              <a:gd name="connsiteY3" fmla="*/ 2535810 h 2535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93650" h="2535810">
                <a:moveTo>
                  <a:pt x="3393650" y="0"/>
                </a:moveTo>
                <a:lnTo>
                  <a:pt x="1960775" y="0"/>
                </a:lnTo>
                <a:lnTo>
                  <a:pt x="0" y="2535810"/>
                </a:lnTo>
                <a:lnTo>
                  <a:pt x="2912883" y="2535810"/>
                </a:lnTo>
              </a:path>
            </a:pathLst>
          </a:custGeom>
          <a:gradFill>
            <a:gsLst>
              <a:gs pos="20000">
                <a:schemeClr val="accent5">
                  <a:lumMod val="40000"/>
                  <a:lumOff val="60000"/>
                  <a:alpha val="70000"/>
                </a:schemeClr>
              </a:gs>
              <a:gs pos="100000">
                <a:schemeClr val="bg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0DFD2-4844-4B4A-DB8A-2656A4B08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Web3 purifier library</a:t>
            </a:r>
            <a:endParaRPr lang="en-CH" sz="20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CAA232F-9514-E6D6-C4BD-5D8B4B2D6199}"/>
              </a:ext>
            </a:extLst>
          </p:cNvPr>
          <p:cNvSpPr/>
          <p:nvPr/>
        </p:nvSpPr>
        <p:spPr>
          <a:xfrm>
            <a:off x="838200" y="1883415"/>
            <a:ext cx="2347452" cy="78099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5C6B467-5E9A-FEDC-0C05-3BEAAB376A67}"/>
              </a:ext>
            </a:extLst>
          </p:cNvPr>
          <p:cNvSpPr/>
          <p:nvPr/>
        </p:nvSpPr>
        <p:spPr>
          <a:xfrm>
            <a:off x="838200" y="2655903"/>
            <a:ext cx="2347452" cy="144414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1FDBBC9-8153-372A-228C-DBF28ABDDFD5}"/>
              </a:ext>
            </a:extLst>
          </p:cNvPr>
          <p:cNvSpPr/>
          <p:nvPr/>
        </p:nvSpPr>
        <p:spPr>
          <a:xfrm>
            <a:off x="838200" y="4100052"/>
            <a:ext cx="2347452" cy="2020529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38F8257-08D7-50A0-C1D5-58B04D2D2C50}"/>
              </a:ext>
            </a:extLst>
          </p:cNvPr>
          <p:cNvSpPr/>
          <p:nvPr/>
        </p:nvSpPr>
        <p:spPr>
          <a:xfrm>
            <a:off x="955254" y="1985547"/>
            <a:ext cx="2106592" cy="55558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b="1" dirty="0"/>
              <a:t>4.75 ETH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F2BA9E1-ACDC-7BC6-F7C2-857F91870C62}"/>
              </a:ext>
            </a:extLst>
          </p:cNvPr>
          <p:cNvSpPr/>
          <p:nvPr/>
        </p:nvSpPr>
        <p:spPr>
          <a:xfrm>
            <a:off x="955254" y="2782708"/>
            <a:ext cx="1018572" cy="55558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0.1</a:t>
            </a:r>
            <a:br>
              <a:rPr lang="en-CH" sz="1400" b="1" dirty="0"/>
            </a:br>
            <a:r>
              <a:rPr lang="en-CH" sz="1400" b="1" dirty="0"/>
              <a:t>BTC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C3BD783-40B8-3604-404A-6746B3188551}"/>
              </a:ext>
            </a:extLst>
          </p:cNvPr>
          <p:cNvSpPr/>
          <p:nvPr/>
        </p:nvSpPr>
        <p:spPr>
          <a:xfrm>
            <a:off x="955254" y="3417661"/>
            <a:ext cx="1018572" cy="55558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500</a:t>
            </a:r>
            <a:br>
              <a:rPr lang="en-CH" sz="1400" b="1" dirty="0"/>
            </a:br>
            <a:r>
              <a:rPr lang="en-CH" sz="1400" b="1" dirty="0"/>
              <a:t>USDC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BFF35110-3080-3578-7D63-3F1D982BA4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hq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1959284" y="2870686"/>
            <a:ext cx="1186552" cy="1018571"/>
          </a:xfrm>
          <a:ln w="19050">
            <a:solidFill>
              <a:schemeClr val="accent1"/>
            </a:solidFill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7C6CACEC-42E2-3BEE-7BBF-7393A98AF11B}"/>
              </a:ext>
            </a:extLst>
          </p:cNvPr>
          <p:cNvSpPr/>
          <p:nvPr/>
        </p:nvSpPr>
        <p:spPr>
          <a:xfrm>
            <a:off x="955254" y="4214823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 theprotocolguild.</a:t>
            </a:r>
            <a:r>
              <a:rPr lang="en-CH" sz="1400">
                <a:sym typeface="Wingdings" pitchFamily="2" charset="2"/>
              </a:rPr>
              <a:t>eth 202</a:t>
            </a:r>
            <a:r>
              <a:rPr lang="en-US" sz="1400" dirty="0">
                <a:sym typeface="Wingdings" pitchFamily="2" charset="2"/>
              </a:rPr>
              <a:t>5</a:t>
            </a:r>
            <a:r>
              <a:rPr lang="en-CH" sz="1400">
                <a:sym typeface="Wingdings" pitchFamily="2" charset="2"/>
              </a:rPr>
              <a:t>-</a:t>
            </a:r>
            <a:r>
              <a:rPr lang="en-US" sz="1400" dirty="0">
                <a:sym typeface="Wingdings" pitchFamily="2" charset="2"/>
              </a:rPr>
              <a:t>01</a:t>
            </a:r>
            <a:r>
              <a:rPr lang="en-CH" sz="1400">
                <a:sym typeface="Wingdings" pitchFamily="2" charset="2"/>
              </a:rPr>
              <a:t>-</a:t>
            </a:r>
            <a:r>
              <a:rPr lang="en-US" sz="1400" dirty="0">
                <a:sym typeface="Wingdings" pitchFamily="2" charset="2"/>
              </a:rPr>
              <a:t>30</a:t>
            </a:r>
            <a:r>
              <a:rPr lang="en-CH" sz="1400">
                <a:sym typeface="Wingdings" pitchFamily="2" charset="2"/>
              </a:rPr>
              <a:t>       </a:t>
            </a:r>
            <a:r>
              <a:rPr lang="en-CH" sz="1400" dirty="0">
                <a:sym typeface="Wingdings" pitchFamily="2" charset="2"/>
              </a:rPr>
              <a:t>–50 USDC</a:t>
            </a:r>
            <a:endParaRPr lang="en-CH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8442A03-3D6E-1D4C-4699-D9A97713C7C2}"/>
              </a:ext>
            </a:extLst>
          </p:cNvPr>
          <p:cNvSpPr/>
          <p:nvPr/>
        </p:nvSpPr>
        <p:spPr>
          <a:xfrm>
            <a:off x="955254" y="4832215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 vitalik.eth</a:t>
            </a:r>
            <a:br>
              <a:rPr lang="en-CH" sz="1400">
                <a:sym typeface="Wingdings" pitchFamily="2" charset="2"/>
              </a:rPr>
            </a:br>
            <a:r>
              <a:rPr lang="en-CH" sz="1400">
                <a:sym typeface="Wingdings" pitchFamily="2" charset="2"/>
              </a:rPr>
              <a:t>202</a:t>
            </a:r>
            <a:r>
              <a:rPr lang="en-US" sz="1400" dirty="0">
                <a:sym typeface="Wingdings" pitchFamily="2" charset="2"/>
              </a:rPr>
              <a:t>5-01</a:t>
            </a:r>
            <a:r>
              <a:rPr lang="en-CH" sz="1400">
                <a:sym typeface="Wingdings" pitchFamily="2" charset="2"/>
              </a:rPr>
              <a:t>-1</a:t>
            </a:r>
            <a:r>
              <a:rPr lang="en-US" sz="1400" dirty="0">
                <a:sym typeface="Wingdings" pitchFamily="2" charset="2"/>
              </a:rPr>
              <a:t>5</a:t>
            </a:r>
            <a:r>
              <a:rPr lang="en-CH" sz="1400">
                <a:sym typeface="Wingdings" pitchFamily="2" charset="2"/>
              </a:rPr>
              <a:t>                </a:t>
            </a:r>
            <a:r>
              <a:rPr lang="en-CH" sz="1400" dirty="0">
                <a:sym typeface="Wingdings" pitchFamily="2" charset="2"/>
              </a:rPr>
              <a:t>1 ETH</a:t>
            </a:r>
            <a:endParaRPr lang="en-CH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14D031C-4BC7-7F02-0C07-7F46DFFCB645}"/>
              </a:ext>
            </a:extLst>
          </p:cNvPr>
          <p:cNvSpPr/>
          <p:nvPr/>
        </p:nvSpPr>
        <p:spPr>
          <a:xfrm>
            <a:off x="955254" y="5452604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🎉 Block #123 produced</a:t>
            </a:r>
            <a:br>
              <a:rPr lang="en-CH" sz="1400">
                <a:sym typeface="Wingdings" pitchFamily="2" charset="2"/>
              </a:rPr>
            </a:br>
            <a:r>
              <a:rPr lang="en-CH" sz="1400">
                <a:sym typeface="Wingdings" pitchFamily="2" charset="2"/>
              </a:rPr>
              <a:t>202</a:t>
            </a:r>
            <a:r>
              <a:rPr lang="en-US" sz="1400" dirty="0">
                <a:sym typeface="Wingdings" pitchFamily="2" charset="2"/>
              </a:rPr>
              <a:t>5</a:t>
            </a:r>
            <a:r>
              <a:rPr lang="en-CH" sz="1400">
                <a:sym typeface="Wingdings" pitchFamily="2" charset="2"/>
              </a:rPr>
              <a:t>-</a:t>
            </a:r>
            <a:r>
              <a:rPr lang="en-US" sz="1400" dirty="0">
                <a:sym typeface="Wingdings" pitchFamily="2" charset="2"/>
              </a:rPr>
              <a:t>01</a:t>
            </a:r>
            <a:r>
              <a:rPr lang="en-CH" sz="1400">
                <a:sym typeface="Wingdings" pitchFamily="2" charset="2"/>
              </a:rPr>
              <a:t>-09         </a:t>
            </a:r>
            <a:r>
              <a:rPr lang="en-CH" sz="1400" dirty="0">
                <a:sym typeface="Wingdings" pitchFamily="2" charset="2"/>
              </a:rPr>
              <a:t>0.08 ETH</a:t>
            </a:r>
            <a:endParaRPr lang="en-CH" sz="1400" dirty="0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7359234-72B0-CAF5-7CB9-BB4DAF715726}"/>
              </a:ext>
            </a:extLst>
          </p:cNvPr>
          <p:cNvCxnSpPr>
            <a:cxnSpLocks/>
          </p:cNvCxnSpPr>
          <p:nvPr/>
        </p:nvCxnSpPr>
        <p:spPr>
          <a:xfrm>
            <a:off x="3185652" y="4969691"/>
            <a:ext cx="5534142" cy="0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3FDD9A5D-F983-F614-48CB-863465A9C4E0}"/>
              </a:ext>
            </a:extLst>
          </p:cNvPr>
          <p:cNvSpPr txBox="1"/>
          <p:nvPr/>
        </p:nvSpPr>
        <p:spPr>
          <a:xfrm>
            <a:off x="3013479" y="4505752"/>
            <a:ext cx="4227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sz="2400" dirty="0"/>
              <a:t>eth</a:t>
            </a:r>
            <a:r>
              <a:rPr lang="en-CH" sz="2400"/>
              <a:t>_get</a:t>
            </a:r>
            <a:r>
              <a:rPr lang="en-US" sz="2400" dirty="0"/>
              <a:t>Proof</a:t>
            </a:r>
            <a:endParaRPr lang="en-CH" sz="2400" dirty="0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E9B3D314-06DB-BB14-BCF4-B5E8867EECC9}"/>
              </a:ext>
            </a:extLst>
          </p:cNvPr>
          <p:cNvCxnSpPr>
            <a:cxnSpLocks/>
          </p:cNvCxnSpPr>
          <p:nvPr/>
        </p:nvCxnSpPr>
        <p:spPr>
          <a:xfrm>
            <a:off x="3185652" y="5700293"/>
            <a:ext cx="5383313" cy="0"/>
          </a:xfrm>
          <a:prstGeom prst="straightConnector1">
            <a:avLst/>
          </a:prstGeom>
          <a:ln w="38100"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CF7ECB62-F575-EB6C-D102-2A2850C41619}"/>
              </a:ext>
            </a:extLst>
          </p:cNvPr>
          <p:cNvSpPr/>
          <p:nvPr/>
        </p:nvSpPr>
        <p:spPr>
          <a:xfrm>
            <a:off x="4655154" y="5228344"/>
            <a:ext cx="943897" cy="943897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4.75 ETH</a:t>
            </a:r>
          </a:p>
        </p:txBody>
      </p:sp>
      <p:sp>
        <p:nvSpPr>
          <p:cNvPr id="48" name="Cloud 47">
            <a:extLst>
              <a:ext uri="{FF2B5EF4-FFF2-40B4-BE49-F238E27FC236}">
                <a16:creationId xmlns:a16="http://schemas.microsoft.com/office/drawing/2014/main" id="{A3444EB0-F270-6D03-5F07-08E02DC9B687}"/>
              </a:ext>
            </a:extLst>
          </p:cNvPr>
          <p:cNvSpPr/>
          <p:nvPr/>
        </p:nvSpPr>
        <p:spPr>
          <a:xfrm>
            <a:off x="8463115" y="4484877"/>
            <a:ext cx="2986875" cy="1627808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2800" dirty="0"/>
              <a:t>Web3 API provider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45FDD99-D9B7-1B6A-F1C5-54CB5280BB00}"/>
              </a:ext>
            </a:extLst>
          </p:cNvPr>
          <p:cNvSpPr/>
          <p:nvPr/>
        </p:nvSpPr>
        <p:spPr>
          <a:xfrm>
            <a:off x="5878526" y="5236778"/>
            <a:ext cx="943897" cy="94389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34F522E-9F2E-A1B9-3000-A9D6B367755D}"/>
              </a:ext>
            </a:extLst>
          </p:cNvPr>
          <p:cNvSpPr/>
          <p:nvPr/>
        </p:nvSpPr>
        <p:spPr>
          <a:xfrm>
            <a:off x="6248305" y="5236778"/>
            <a:ext cx="943897" cy="94389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3CB51A8-FC96-6D11-74C8-FD05A0894A50}"/>
              </a:ext>
            </a:extLst>
          </p:cNvPr>
          <p:cNvSpPr/>
          <p:nvPr/>
        </p:nvSpPr>
        <p:spPr>
          <a:xfrm>
            <a:off x="6616420" y="5236778"/>
            <a:ext cx="943897" cy="943897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/>
              <a:t>Merkle p</a:t>
            </a:r>
            <a:r>
              <a:rPr lang="en-CH" sz="1600"/>
              <a:t>roof</a:t>
            </a:r>
            <a:endParaRPr lang="en-CH" sz="1600" dirty="0"/>
          </a:p>
        </p:txBody>
      </p:sp>
      <p:sp>
        <p:nvSpPr>
          <p:cNvPr id="42" name="Freeform 41">
            <a:extLst>
              <a:ext uri="{FF2B5EF4-FFF2-40B4-BE49-F238E27FC236}">
                <a16:creationId xmlns:a16="http://schemas.microsoft.com/office/drawing/2014/main" id="{C71D0DC9-F2BB-4CB2-93FB-AEBFC606DBBA}"/>
              </a:ext>
            </a:extLst>
          </p:cNvPr>
          <p:cNvSpPr/>
          <p:nvPr/>
        </p:nvSpPr>
        <p:spPr>
          <a:xfrm>
            <a:off x="4449452" y="3139126"/>
            <a:ext cx="3120272" cy="2545237"/>
          </a:xfrm>
          <a:custGeom>
            <a:avLst/>
            <a:gdLst>
              <a:gd name="connsiteX0" fmla="*/ 0 w 3120272"/>
              <a:gd name="connsiteY0" fmla="*/ 0 h 2545237"/>
              <a:gd name="connsiteX1" fmla="*/ 1432874 w 3120272"/>
              <a:gd name="connsiteY1" fmla="*/ 0 h 2545237"/>
              <a:gd name="connsiteX2" fmla="*/ 3120272 w 3120272"/>
              <a:gd name="connsiteY2" fmla="*/ 2545237 h 2545237"/>
              <a:gd name="connsiteX3" fmla="*/ 207389 w 3120272"/>
              <a:gd name="connsiteY3" fmla="*/ 2545237 h 2545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20272" h="2545237">
                <a:moveTo>
                  <a:pt x="0" y="0"/>
                </a:moveTo>
                <a:lnTo>
                  <a:pt x="1432874" y="0"/>
                </a:lnTo>
                <a:lnTo>
                  <a:pt x="3120272" y="2545237"/>
                </a:lnTo>
                <a:lnTo>
                  <a:pt x="207389" y="2545237"/>
                </a:lnTo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C232DB6-0761-35CA-96DE-D8E426EECA7C}"/>
              </a:ext>
            </a:extLst>
          </p:cNvPr>
          <p:cNvSpPr txBox="1"/>
          <p:nvPr/>
        </p:nvSpPr>
        <p:spPr>
          <a:xfrm>
            <a:off x="3964090" y="1678604"/>
            <a:ext cx="4227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sz="2400" dirty="0"/>
              <a:t>/eth/v1/beacon/light_client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A91D83F5-F243-5009-6D20-EE77CBCF5575}"/>
              </a:ext>
            </a:extLst>
          </p:cNvPr>
          <p:cNvCxnSpPr>
            <a:cxnSpLocks/>
          </p:cNvCxnSpPr>
          <p:nvPr/>
        </p:nvCxnSpPr>
        <p:spPr>
          <a:xfrm>
            <a:off x="3185652" y="2142543"/>
            <a:ext cx="5534142" cy="0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84E44459-128A-89FE-2221-98E7E34F08B3}"/>
              </a:ext>
            </a:extLst>
          </p:cNvPr>
          <p:cNvCxnSpPr>
            <a:cxnSpLocks/>
          </p:cNvCxnSpPr>
          <p:nvPr/>
        </p:nvCxnSpPr>
        <p:spPr>
          <a:xfrm>
            <a:off x="3185652" y="2873145"/>
            <a:ext cx="5383313" cy="0"/>
          </a:xfrm>
          <a:prstGeom prst="straightConnector1">
            <a:avLst/>
          </a:prstGeom>
          <a:ln w="38100"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Cloud 49">
            <a:extLst>
              <a:ext uri="{FF2B5EF4-FFF2-40B4-BE49-F238E27FC236}">
                <a16:creationId xmlns:a16="http://schemas.microsoft.com/office/drawing/2014/main" id="{5A0926F2-6369-12B9-58E0-CE2A2161785C}"/>
              </a:ext>
            </a:extLst>
          </p:cNvPr>
          <p:cNvSpPr/>
          <p:nvPr/>
        </p:nvSpPr>
        <p:spPr>
          <a:xfrm>
            <a:off x="8463115" y="1670506"/>
            <a:ext cx="2986875" cy="1627808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2800" dirty="0"/>
              <a:t>Beacon API provider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974C221-1C4D-5756-286E-543BE04A780F}"/>
              </a:ext>
            </a:extLst>
          </p:cNvPr>
          <p:cNvSpPr/>
          <p:nvPr/>
        </p:nvSpPr>
        <p:spPr>
          <a:xfrm>
            <a:off x="5184697" y="2611175"/>
            <a:ext cx="1430879" cy="53930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/>
              <a:t>Sync committee signature</a:t>
            </a:r>
            <a:endParaRPr lang="en-CH" sz="1400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6BA03B21-B6E1-AA8C-A59D-844FB156BD61}"/>
              </a:ext>
            </a:extLst>
          </p:cNvPr>
          <p:cNvSpPr/>
          <p:nvPr/>
        </p:nvSpPr>
        <p:spPr>
          <a:xfrm>
            <a:off x="6616420" y="2611175"/>
            <a:ext cx="1430879" cy="5393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State root</a:t>
            </a:r>
            <a:endParaRPr lang="en-CH" dirty="0"/>
          </a:p>
        </p:txBody>
      </p:sp>
      <p:sp>
        <p:nvSpPr>
          <p:cNvPr id="20" name="Bent-Up Arrow 19">
            <a:extLst>
              <a:ext uri="{FF2B5EF4-FFF2-40B4-BE49-F238E27FC236}">
                <a16:creationId xmlns:a16="http://schemas.microsoft.com/office/drawing/2014/main" id="{D6892D31-D197-59FC-7C6F-81D101E36683}"/>
              </a:ext>
            </a:extLst>
          </p:cNvPr>
          <p:cNvSpPr/>
          <p:nvPr/>
        </p:nvSpPr>
        <p:spPr>
          <a:xfrm>
            <a:off x="3185653" y="3150479"/>
            <a:ext cx="2892062" cy="780498"/>
          </a:xfrm>
          <a:prstGeom prst="bentUp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601640D-BEBC-061C-4313-429CA8013EC4}"/>
              </a:ext>
            </a:extLst>
          </p:cNvPr>
          <p:cNvSpPr/>
          <p:nvPr/>
        </p:nvSpPr>
        <p:spPr>
          <a:xfrm>
            <a:off x="3753818" y="3557046"/>
            <a:ext cx="1430879" cy="53930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/>
              <a:t>Sync committee</a:t>
            </a:r>
          </a:p>
          <a:p>
            <a:pPr algn="ctr"/>
            <a:r>
              <a:rPr lang="en-US" sz="1400" dirty="0"/>
              <a:t>public keys</a:t>
            </a:r>
            <a:endParaRPr lang="en-CH" sz="1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4ABC07F-4630-C1EE-620D-467851A0EF2D}"/>
              </a:ext>
            </a:extLst>
          </p:cNvPr>
          <p:cNvSpPr/>
          <p:nvPr/>
        </p:nvSpPr>
        <p:spPr>
          <a:xfrm>
            <a:off x="838200" y="1883415"/>
            <a:ext cx="2347452" cy="4237166"/>
          </a:xfrm>
          <a:prstGeom prst="rect">
            <a:avLst/>
          </a:prstGeom>
          <a:solidFill>
            <a:schemeClr val="accent4">
              <a:lumMod val="20000"/>
              <a:lumOff val="80000"/>
              <a:alpha val="9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891ECCE-C7EA-FAB5-4D67-978CADC2BEE1}"/>
              </a:ext>
            </a:extLst>
          </p:cNvPr>
          <p:cNvSpPr/>
          <p:nvPr/>
        </p:nvSpPr>
        <p:spPr>
          <a:xfrm>
            <a:off x="3753818" y="2612312"/>
            <a:ext cx="1430879" cy="53930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b="1" dirty="0"/>
              <a:t>Next</a:t>
            </a:r>
            <a:r>
              <a:rPr lang="en-US" sz="1400" dirty="0"/>
              <a:t> committee</a:t>
            </a:r>
          </a:p>
          <a:p>
            <a:pPr algn="ctr"/>
            <a:r>
              <a:rPr lang="en-US" sz="1400" dirty="0"/>
              <a:t>public keys</a:t>
            </a:r>
            <a:endParaRPr lang="en-CH" sz="14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4878E47-0940-3CD4-B9B3-F2794A95B851}"/>
              </a:ext>
            </a:extLst>
          </p:cNvPr>
          <p:cNvSpPr/>
          <p:nvPr/>
        </p:nvSpPr>
        <p:spPr>
          <a:xfrm>
            <a:off x="838200" y="1883415"/>
            <a:ext cx="385916" cy="42371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CH" b="1" dirty="0"/>
              <a:t>Wallet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911325A-4117-B907-35D2-B0DF90A41CD6}"/>
              </a:ext>
            </a:extLst>
          </p:cNvPr>
          <p:cNvSpPr/>
          <p:nvPr/>
        </p:nvSpPr>
        <p:spPr>
          <a:xfrm>
            <a:off x="2784516" y="1883415"/>
            <a:ext cx="385916" cy="42371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CH" b="1"/>
              <a:t>Web3 purifier</a:t>
            </a:r>
            <a:endParaRPr lang="en-CH" b="1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5107879-4F04-B432-1BF0-F3BA0301A55E}"/>
              </a:ext>
            </a:extLst>
          </p:cNvPr>
          <p:cNvCxnSpPr/>
          <p:nvPr/>
        </p:nvCxnSpPr>
        <p:spPr>
          <a:xfrm>
            <a:off x="1194624" y="4959718"/>
            <a:ext cx="1589892" cy="0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D0D7622A-2BC0-0C76-53CC-DF3D8B92BB64}"/>
              </a:ext>
            </a:extLst>
          </p:cNvPr>
          <p:cNvSpPr txBox="1"/>
          <p:nvPr/>
        </p:nvSpPr>
        <p:spPr>
          <a:xfrm>
            <a:off x="95889" y="4572026"/>
            <a:ext cx="38328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sz="1600" b="1" dirty="0"/>
              <a:t>eth_getBalance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039333C-6714-AFC4-3BDD-81CEFFFE9AE8}"/>
              </a:ext>
            </a:extLst>
          </p:cNvPr>
          <p:cNvCxnSpPr/>
          <p:nvPr/>
        </p:nvCxnSpPr>
        <p:spPr>
          <a:xfrm>
            <a:off x="1194624" y="5690320"/>
            <a:ext cx="1589892" cy="0"/>
          </a:xfrm>
          <a:prstGeom prst="straightConnector1">
            <a:avLst/>
          </a:prstGeom>
          <a:ln w="38100"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95173175-14A9-0269-3CC1-8031D76BD792}"/>
              </a:ext>
            </a:extLst>
          </p:cNvPr>
          <p:cNvSpPr/>
          <p:nvPr/>
        </p:nvSpPr>
        <p:spPr>
          <a:xfrm>
            <a:off x="1680568" y="5323235"/>
            <a:ext cx="734170" cy="73417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CH" sz="1600" dirty="0"/>
              <a:t>4.75 ETH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0B35B5DA-DCDE-A317-8A95-CA8E2821BD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16902" y="62880"/>
            <a:ext cx="1325562" cy="1325562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5FA5F108-987B-7645-A567-6A0EB9EBBCDC}"/>
              </a:ext>
            </a:extLst>
          </p:cNvPr>
          <p:cNvSpPr txBox="1"/>
          <p:nvPr/>
        </p:nvSpPr>
        <p:spPr>
          <a:xfrm>
            <a:off x="6071988" y="3652022"/>
            <a:ext cx="45831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accept</a:t>
            </a:r>
            <a:r>
              <a:rPr lang="en-US" sz="2000" dirty="0"/>
              <a:t> if</a:t>
            </a:r>
            <a:r>
              <a:rPr lang="en-US" sz="2000" b="1" dirty="0"/>
              <a:t> ≥ ⅔ out of 512 </a:t>
            </a:r>
            <a:r>
              <a:rPr lang="en-US" sz="2000" dirty="0"/>
              <a:t>signed </a:t>
            </a:r>
            <a:br>
              <a:rPr lang="en-US" sz="2000" dirty="0"/>
            </a:br>
            <a:r>
              <a:rPr lang="en-US" sz="2000" dirty="0"/>
              <a:t>BLS aggregate signature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744104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C138D1-3155-8BDB-FC8D-BAF9871966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E77BA-8EB0-3A95-F642-9F9A98F13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Wallet security</a:t>
            </a:r>
            <a:endParaRPr lang="en-CH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0184022-2805-CA94-79D8-2840F879CFD4}"/>
              </a:ext>
            </a:extLst>
          </p:cNvPr>
          <p:cNvSpPr/>
          <p:nvPr/>
        </p:nvSpPr>
        <p:spPr>
          <a:xfrm>
            <a:off x="838200" y="1883415"/>
            <a:ext cx="2347452" cy="78099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1C9918A-C239-9359-5808-01AE44F06B11}"/>
              </a:ext>
            </a:extLst>
          </p:cNvPr>
          <p:cNvSpPr/>
          <p:nvPr/>
        </p:nvSpPr>
        <p:spPr>
          <a:xfrm>
            <a:off x="838200" y="2655903"/>
            <a:ext cx="2347452" cy="144414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C6BD67C-9C4E-1D5D-5B81-3D82E49C1140}"/>
              </a:ext>
            </a:extLst>
          </p:cNvPr>
          <p:cNvSpPr/>
          <p:nvPr/>
        </p:nvSpPr>
        <p:spPr>
          <a:xfrm>
            <a:off x="838200" y="4100052"/>
            <a:ext cx="2347452" cy="2020529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D9F382-8792-3CC0-E690-19639E55C239}"/>
              </a:ext>
            </a:extLst>
          </p:cNvPr>
          <p:cNvSpPr/>
          <p:nvPr/>
        </p:nvSpPr>
        <p:spPr>
          <a:xfrm>
            <a:off x="955254" y="1985547"/>
            <a:ext cx="2106592" cy="55558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b="1" dirty="0"/>
              <a:t>4.75 ETH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8308BE6-B1E9-20AD-5D10-B6767E913B57}"/>
              </a:ext>
            </a:extLst>
          </p:cNvPr>
          <p:cNvSpPr/>
          <p:nvPr/>
        </p:nvSpPr>
        <p:spPr>
          <a:xfrm>
            <a:off x="955254" y="2782708"/>
            <a:ext cx="1018572" cy="55558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0.1</a:t>
            </a:r>
            <a:br>
              <a:rPr lang="en-CH" sz="1400" b="1" dirty="0"/>
            </a:br>
            <a:r>
              <a:rPr lang="en-CH" sz="1400" b="1" dirty="0"/>
              <a:t>BTC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AD2CA7F-3E29-2DA9-43F3-5FB2740091A5}"/>
              </a:ext>
            </a:extLst>
          </p:cNvPr>
          <p:cNvSpPr/>
          <p:nvPr/>
        </p:nvSpPr>
        <p:spPr>
          <a:xfrm>
            <a:off x="955254" y="3417661"/>
            <a:ext cx="1018572" cy="55558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500</a:t>
            </a:r>
            <a:br>
              <a:rPr lang="en-CH" sz="1400" b="1" dirty="0"/>
            </a:br>
            <a:r>
              <a:rPr lang="en-CH" sz="1400" b="1" dirty="0"/>
              <a:t>USDC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DA40EC3F-DD2C-8505-7320-58EE31E1CA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hq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1959284" y="2870686"/>
            <a:ext cx="1186552" cy="1018571"/>
          </a:xfrm>
          <a:ln w="19050">
            <a:solidFill>
              <a:schemeClr val="accent1"/>
            </a:solidFill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8190F5CC-74B2-686F-4A29-B33F2C73BEF6}"/>
              </a:ext>
            </a:extLst>
          </p:cNvPr>
          <p:cNvSpPr/>
          <p:nvPr/>
        </p:nvSpPr>
        <p:spPr>
          <a:xfrm>
            <a:off x="955254" y="4214823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 theprotocolguild.</a:t>
            </a:r>
            <a:r>
              <a:rPr lang="en-CH" sz="1400">
                <a:sym typeface="Wingdings" pitchFamily="2" charset="2"/>
              </a:rPr>
              <a:t>eth 202</a:t>
            </a:r>
            <a:r>
              <a:rPr lang="en-US" sz="1400" dirty="0">
                <a:sym typeface="Wingdings" pitchFamily="2" charset="2"/>
              </a:rPr>
              <a:t>5</a:t>
            </a:r>
            <a:r>
              <a:rPr lang="en-CH" sz="1400">
                <a:sym typeface="Wingdings" pitchFamily="2" charset="2"/>
              </a:rPr>
              <a:t>-</a:t>
            </a:r>
            <a:r>
              <a:rPr lang="en-US" sz="1400" dirty="0">
                <a:sym typeface="Wingdings" pitchFamily="2" charset="2"/>
              </a:rPr>
              <a:t>01</a:t>
            </a:r>
            <a:r>
              <a:rPr lang="en-CH" sz="1400">
                <a:sym typeface="Wingdings" pitchFamily="2" charset="2"/>
              </a:rPr>
              <a:t>-</a:t>
            </a:r>
            <a:r>
              <a:rPr lang="en-US" sz="1400" dirty="0">
                <a:sym typeface="Wingdings" pitchFamily="2" charset="2"/>
              </a:rPr>
              <a:t>30</a:t>
            </a:r>
            <a:r>
              <a:rPr lang="en-CH" sz="1400">
                <a:sym typeface="Wingdings" pitchFamily="2" charset="2"/>
              </a:rPr>
              <a:t>       </a:t>
            </a:r>
            <a:r>
              <a:rPr lang="en-CH" sz="1400" dirty="0">
                <a:sym typeface="Wingdings" pitchFamily="2" charset="2"/>
              </a:rPr>
              <a:t>–50 USDC</a:t>
            </a:r>
            <a:endParaRPr lang="en-CH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33F72AB-7617-52A3-6BC7-9C9015482984}"/>
              </a:ext>
            </a:extLst>
          </p:cNvPr>
          <p:cNvSpPr/>
          <p:nvPr/>
        </p:nvSpPr>
        <p:spPr>
          <a:xfrm>
            <a:off x="955254" y="4832215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 vitalik.eth</a:t>
            </a:r>
            <a:br>
              <a:rPr lang="en-CH" sz="1400">
                <a:sym typeface="Wingdings" pitchFamily="2" charset="2"/>
              </a:rPr>
            </a:br>
            <a:r>
              <a:rPr lang="en-CH" sz="1400">
                <a:sym typeface="Wingdings" pitchFamily="2" charset="2"/>
              </a:rPr>
              <a:t>202</a:t>
            </a:r>
            <a:r>
              <a:rPr lang="en-US" sz="1400" dirty="0">
                <a:sym typeface="Wingdings" pitchFamily="2" charset="2"/>
              </a:rPr>
              <a:t>5-01</a:t>
            </a:r>
            <a:r>
              <a:rPr lang="en-CH" sz="1400">
                <a:sym typeface="Wingdings" pitchFamily="2" charset="2"/>
              </a:rPr>
              <a:t>-1</a:t>
            </a:r>
            <a:r>
              <a:rPr lang="en-US" sz="1400" dirty="0">
                <a:sym typeface="Wingdings" pitchFamily="2" charset="2"/>
              </a:rPr>
              <a:t>5</a:t>
            </a:r>
            <a:r>
              <a:rPr lang="en-CH" sz="1400">
                <a:sym typeface="Wingdings" pitchFamily="2" charset="2"/>
              </a:rPr>
              <a:t>                </a:t>
            </a:r>
            <a:r>
              <a:rPr lang="en-CH" sz="1400" dirty="0">
                <a:sym typeface="Wingdings" pitchFamily="2" charset="2"/>
              </a:rPr>
              <a:t>1 ETH</a:t>
            </a:r>
            <a:endParaRPr lang="en-CH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6F41420-78F4-892B-DB8F-975CBB22F532}"/>
              </a:ext>
            </a:extLst>
          </p:cNvPr>
          <p:cNvSpPr/>
          <p:nvPr/>
        </p:nvSpPr>
        <p:spPr>
          <a:xfrm>
            <a:off x="955254" y="5452604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🎉 Block #123 produced</a:t>
            </a:r>
            <a:br>
              <a:rPr lang="en-CH" sz="1400">
                <a:sym typeface="Wingdings" pitchFamily="2" charset="2"/>
              </a:rPr>
            </a:br>
            <a:r>
              <a:rPr lang="en-CH" sz="1400">
                <a:sym typeface="Wingdings" pitchFamily="2" charset="2"/>
              </a:rPr>
              <a:t>202</a:t>
            </a:r>
            <a:r>
              <a:rPr lang="en-US" sz="1400" dirty="0">
                <a:sym typeface="Wingdings" pitchFamily="2" charset="2"/>
              </a:rPr>
              <a:t>5</a:t>
            </a:r>
            <a:r>
              <a:rPr lang="en-CH" sz="1400">
                <a:sym typeface="Wingdings" pitchFamily="2" charset="2"/>
              </a:rPr>
              <a:t>-</a:t>
            </a:r>
            <a:r>
              <a:rPr lang="en-US" sz="1400" dirty="0">
                <a:sym typeface="Wingdings" pitchFamily="2" charset="2"/>
              </a:rPr>
              <a:t>01</a:t>
            </a:r>
            <a:r>
              <a:rPr lang="en-CH" sz="1400">
                <a:sym typeface="Wingdings" pitchFamily="2" charset="2"/>
              </a:rPr>
              <a:t>-09         </a:t>
            </a:r>
            <a:r>
              <a:rPr lang="en-CH" sz="1400" dirty="0">
                <a:sym typeface="Wingdings" pitchFamily="2" charset="2"/>
              </a:rPr>
              <a:t>0.08 ETH</a:t>
            </a:r>
            <a:endParaRPr lang="en-CH" sz="1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BD63CF1-05F7-560C-0856-10F761A98703}"/>
              </a:ext>
            </a:extLst>
          </p:cNvPr>
          <p:cNvSpPr/>
          <p:nvPr/>
        </p:nvSpPr>
        <p:spPr>
          <a:xfrm>
            <a:off x="838200" y="1883415"/>
            <a:ext cx="2347452" cy="423716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67D46BF-42BD-94C9-E79E-5B9DA6E88A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2318916" y="4341663"/>
            <a:ext cx="3557835" cy="3557835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574CF8A8-E990-CEBD-7075-62023AD9F7BC}"/>
              </a:ext>
            </a:extLst>
          </p:cNvPr>
          <p:cNvSpPr txBox="1"/>
          <p:nvPr/>
        </p:nvSpPr>
        <p:spPr>
          <a:xfrm>
            <a:off x="3935358" y="2664408"/>
            <a:ext cx="64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Browser extension</a:t>
            </a:r>
            <a:endParaRPr lang="en-CH" sz="28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E120E02-F002-92AC-CAFE-3E68A09D87F7}"/>
              </a:ext>
            </a:extLst>
          </p:cNvPr>
          <p:cNvSpPr txBox="1"/>
          <p:nvPr/>
        </p:nvSpPr>
        <p:spPr>
          <a:xfrm>
            <a:off x="3935358" y="1985547"/>
            <a:ext cx="64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Mobile app</a:t>
            </a:r>
            <a:endParaRPr lang="en-CH" sz="20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382E275-9048-9105-EF1B-C8DF567D7C3D}"/>
              </a:ext>
            </a:extLst>
          </p:cNvPr>
          <p:cNvSpPr txBox="1"/>
          <p:nvPr/>
        </p:nvSpPr>
        <p:spPr>
          <a:xfrm>
            <a:off x="3935358" y="4929384"/>
            <a:ext cx="64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+ Hardware wallet (optional)</a:t>
            </a:r>
            <a:endParaRPr lang="en-CH" sz="2800" dirty="0"/>
          </a:p>
        </p:txBody>
      </p:sp>
    </p:spTree>
    <p:extLst>
      <p:ext uri="{BB962C8B-B14F-4D97-AF65-F5344CB8AC3E}">
        <p14:creationId xmlns:p14="http://schemas.microsoft.com/office/powerpoint/2010/main" val="23181094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B88920-C595-FD74-6AAA-BAED7225A4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76A382B7-F11F-3AEA-EC60-522A83825C9A}"/>
              </a:ext>
            </a:extLst>
          </p:cNvPr>
          <p:cNvSpPr/>
          <p:nvPr/>
        </p:nvSpPr>
        <p:spPr>
          <a:xfrm>
            <a:off x="3178900" y="1883415"/>
            <a:ext cx="1986523" cy="4237166"/>
          </a:xfrm>
          <a:prstGeom prst="rect">
            <a:avLst/>
          </a:prstGeom>
          <a:solidFill>
            <a:schemeClr val="accent4">
              <a:lumMod val="20000"/>
              <a:lumOff val="80000"/>
              <a:alpha val="7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3214C2-8D90-88A6-AA92-CE727E4ED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Web3 purifier library</a:t>
            </a:r>
            <a:endParaRPr lang="en-CH" sz="20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684C7B6-FB3F-98B3-6AFD-CEEC9A4A043E}"/>
              </a:ext>
            </a:extLst>
          </p:cNvPr>
          <p:cNvSpPr/>
          <p:nvPr/>
        </p:nvSpPr>
        <p:spPr>
          <a:xfrm>
            <a:off x="838200" y="1883415"/>
            <a:ext cx="2347452" cy="78099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BEAB649-A523-294E-A9BC-1548CAAF4BD0}"/>
              </a:ext>
            </a:extLst>
          </p:cNvPr>
          <p:cNvSpPr/>
          <p:nvPr/>
        </p:nvSpPr>
        <p:spPr>
          <a:xfrm>
            <a:off x="838200" y="2655903"/>
            <a:ext cx="2347452" cy="144414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7B5BFFB-CAB1-DE43-4422-1DABCC27DF76}"/>
              </a:ext>
            </a:extLst>
          </p:cNvPr>
          <p:cNvSpPr/>
          <p:nvPr/>
        </p:nvSpPr>
        <p:spPr>
          <a:xfrm>
            <a:off x="838200" y="4100052"/>
            <a:ext cx="2347452" cy="2020529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E25629-B46E-F5BB-A461-4E0C499C79E9}"/>
              </a:ext>
            </a:extLst>
          </p:cNvPr>
          <p:cNvSpPr/>
          <p:nvPr/>
        </p:nvSpPr>
        <p:spPr>
          <a:xfrm>
            <a:off x="955254" y="1985547"/>
            <a:ext cx="2106592" cy="55558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b="1"/>
              <a:t>4.75 ETH</a:t>
            </a:r>
            <a:endParaRPr lang="en-CH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05D19F1-C752-6CBB-E05F-EBB5458C957D}"/>
              </a:ext>
            </a:extLst>
          </p:cNvPr>
          <p:cNvSpPr/>
          <p:nvPr/>
        </p:nvSpPr>
        <p:spPr>
          <a:xfrm>
            <a:off x="955254" y="2782708"/>
            <a:ext cx="1018572" cy="55558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0.1</a:t>
            </a:r>
            <a:br>
              <a:rPr lang="en-CH" sz="1400" b="1" dirty="0"/>
            </a:br>
            <a:r>
              <a:rPr lang="en-CH" sz="1400" b="1" dirty="0"/>
              <a:t>BTC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C293E6-7590-957A-A706-BFA00281EF84}"/>
              </a:ext>
            </a:extLst>
          </p:cNvPr>
          <p:cNvSpPr/>
          <p:nvPr/>
        </p:nvSpPr>
        <p:spPr>
          <a:xfrm>
            <a:off x="955254" y="3417661"/>
            <a:ext cx="1018572" cy="55558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500</a:t>
            </a:r>
            <a:br>
              <a:rPr lang="en-CH" sz="1400" b="1" dirty="0"/>
            </a:br>
            <a:r>
              <a:rPr lang="en-CH" sz="1400" b="1" dirty="0"/>
              <a:t>USDC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153F9B34-00F2-C448-7B22-0F1019ED41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hq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1959284" y="2870686"/>
            <a:ext cx="1186552" cy="1018571"/>
          </a:xfrm>
          <a:ln w="19050">
            <a:solidFill>
              <a:schemeClr val="accent1"/>
            </a:solidFill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683B5AC1-B755-34C2-D321-9C0A3683BD28}"/>
              </a:ext>
            </a:extLst>
          </p:cNvPr>
          <p:cNvSpPr/>
          <p:nvPr/>
        </p:nvSpPr>
        <p:spPr>
          <a:xfrm>
            <a:off x="955254" y="4214823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 theprotocolguild.</a:t>
            </a:r>
            <a:r>
              <a:rPr lang="en-CH" sz="1400">
                <a:sym typeface="Wingdings" pitchFamily="2" charset="2"/>
              </a:rPr>
              <a:t>eth 202</a:t>
            </a:r>
            <a:r>
              <a:rPr lang="en-US" sz="1400" dirty="0">
                <a:sym typeface="Wingdings" pitchFamily="2" charset="2"/>
              </a:rPr>
              <a:t>5</a:t>
            </a:r>
            <a:r>
              <a:rPr lang="en-CH" sz="1400">
                <a:sym typeface="Wingdings" pitchFamily="2" charset="2"/>
              </a:rPr>
              <a:t>-</a:t>
            </a:r>
            <a:r>
              <a:rPr lang="en-US" sz="1400" dirty="0">
                <a:sym typeface="Wingdings" pitchFamily="2" charset="2"/>
              </a:rPr>
              <a:t>01</a:t>
            </a:r>
            <a:r>
              <a:rPr lang="en-CH" sz="1400">
                <a:sym typeface="Wingdings" pitchFamily="2" charset="2"/>
              </a:rPr>
              <a:t>-</a:t>
            </a:r>
            <a:r>
              <a:rPr lang="en-US" sz="1400" dirty="0">
                <a:sym typeface="Wingdings" pitchFamily="2" charset="2"/>
              </a:rPr>
              <a:t>30</a:t>
            </a:r>
            <a:r>
              <a:rPr lang="en-CH" sz="1400">
                <a:sym typeface="Wingdings" pitchFamily="2" charset="2"/>
              </a:rPr>
              <a:t>       </a:t>
            </a:r>
            <a:r>
              <a:rPr lang="en-CH" sz="1400" dirty="0">
                <a:sym typeface="Wingdings" pitchFamily="2" charset="2"/>
              </a:rPr>
              <a:t>–50 USDC</a:t>
            </a:r>
            <a:endParaRPr lang="en-CH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9D660C1-53B4-DEA7-6C3E-B4C74BBB2082}"/>
              </a:ext>
            </a:extLst>
          </p:cNvPr>
          <p:cNvSpPr/>
          <p:nvPr/>
        </p:nvSpPr>
        <p:spPr>
          <a:xfrm>
            <a:off x="955254" y="4832215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 vitalik.eth</a:t>
            </a:r>
            <a:br>
              <a:rPr lang="en-CH" sz="1400">
                <a:sym typeface="Wingdings" pitchFamily="2" charset="2"/>
              </a:rPr>
            </a:br>
            <a:r>
              <a:rPr lang="en-CH" sz="1400">
                <a:sym typeface="Wingdings" pitchFamily="2" charset="2"/>
              </a:rPr>
              <a:t>202</a:t>
            </a:r>
            <a:r>
              <a:rPr lang="en-US" sz="1400" dirty="0">
                <a:sym typeface="Wingdings" pitchFamily="2" charset="2"/>
              </a:rPr>
              <a:t>5-01</a:t>
            </a:r>
            <a:r>
              <a:rPr lang="en-CH" sz="1400">
                <a:sym typeface="Wingdings" pitchFamily="2" charset="2"/>
              </a:rPr>
              <a:t>-1</a:t>
            </a:r>
            <a:r>
              <a:rPr lang="en-US" sz="1400" dirty="0">
                <a:sym typeface="Wingdings" pitchFamily="2" charset="2"/>
              </a:rPr>
              <a:t>5</a:t>
            </a:r>
            <a:r>
              <a:rPr lang="en-CH" sz="1400">
                <a:sym typeface="Wingdings" pitchFamily="2" charset="2"/>
              </a:rPr>
              <a:t>                </a:t>
            </a:r>
            <a:r>
              <a:rPr lang="en-CH" sz="1400" dirty="0">
                <a:sym typeface="Wingdings" pitchFamily="2" charset="2"/>
              </a:rPr>
              <a:t>1 ETH</a:t>
            </a:r>
            <a:endParaRPr lang="en-CH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54E844E-7D3E-4DF4-3DCA-6E0590E93704}"/>
              </a:ext>
            </a:extLst>
          </p:cNvPr>
          <p:cNvSpPr/>
          <p:nvPr/>
        </p:nvSpPr>
        <p:spPr>
          <a:xfrm>
            <a:off x="955254" y="5452604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🎉 Block #123 produced</a:t>
            </a:r>
            <a:br>
              <a:rPr lang="en-CH" sz="1400">
                <a:sym typeface="Wingdings" pitchFamily="2" charset="2"/>
              </a:rPr>
            </a:br>
            <a:r>
              <a:rPr lang="en-CH" sz="1400">
                <a:sym typeface="Wingdings" pitchFamily="2" charset="2"/>
              </a:rPr>
              <a:t>202</a:t>
            </a:r>
            <a:r>
              <a:rPr lang="en-US" sz="1400" dirty="0">
                <a:sym typeface="Wingdings" pitchFamily="2" charset="2"/>
              </a:rPr>
              <a:t>5</a:t>
            </a:r>
            <a:r>
              <a:rPr lang="en-CH" sz="1400">
                <a:sym typeface="Wingdings" pitchFamily="2" charset="2"/>
              </a:rPr>
              <a:t>-</a:t>
            </a:r>
            <a:r>
              <a:rPr lang="en-US" sz="1400" dirty="0">
                <a:sym typeface="Wingdings" pitchFamily="2" charset="2"/>
              </a:rPr>
              <a:t>01</a:t>
            </a:r>
            <a:r>
              <a:rPr lang="en-CH" sz="1400">
                <a:sym typeface="Wingdings" pitchFamily="2" charset="2"/>
              </a:rPr>
              <a:t>-09         </a:t>
            </a:r>
            <a:r>
              <a:rPr lang="en-CH" sz="1400" dirty="0">
                <a:sym typeface="Wingdings" pitchFamily="2" charset="2"/>
              </a:rPr>
              <a:t>0.08 ETH</a:t>
            </a:r>
            <a:endParaRPr lang="en-CH" sz="1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E58048C-4E22-64D3-BC7F-A66D171B7578}"/>
              </a:ext>
            </a:extLst>
          </p:cNvPr>
          <p:cNvSpPr/>
          <p:nvPr/>
        </p:nvSpPr>
        <p:spPr>
          <a:xfrm>
            <a:off x="838200" y="1883415"/>
            <a:ext cx="2347452" cy="423716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835FF95-D5C3-C06C-619F-8B7A45742773}"/>
              </a:ext>
            </a:extLst>
          </p:cNvPr>
          <p:cNvSpPr/>
          <p:nvPr/>
        </p:nvSpPr>
        <p:spPr>
          <a:xfrm>
            <a:off x="4779507" y="1883415"/>
            <a:ext cx="385916" cy="42371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CH" b="1"/>
              <a:t>Web3 purifier</a:t>
            </a:r>
            <a:endParaRPr lang="en-CH" b="1" dirty="0"/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B5DD5A20-127C-947F-26F0-2B769B57EE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16902" y="62880"/>
            <a:ext cx="1325562" cy="132556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92B8BDA-5EF6-FF3C-5087-ABFF8E91973B}"/>
              </a:ext>
            </a:extLst>
          </p:cNvPr>
          <p:cNvSpPr txBox="1"/>
          <p:nvPr/>
        </p:nvSpPr>
        <p:spPr>
          <a:xfrm>
            <a:off x="5402546" y="3089148"/>
            <a:ext cx="64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✌️ Universal API</a:t>
            </a:r>
            <a:endParaRPr lang="en-CH" sz="20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C6D5DFE-0BDD-F20E-7933-29A027C76D46}"/>
              </a:ext>
            </a:extLst>
          </p:cNvPr>
          <p:cNvCxnSpPr/>
          <p:nvPr/>
        </p:nvCxnSpPr>
        <p:spPr>
          <a:xfrm>
            <a:off x="3189615" y="3005095"/>
            <a:ext cx="1589892" cy="0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69D1327-4088-F81C-1AFC-06BE48C85D33}"/>
              </a:ext>
            </a:extLst>
          </p:cNvPr>
          <p:cNvSpPr txBox="1"/>
          <p:nvPr/>
        </p:nvSpPr>
        <p:spPr>
          <a:xfrm>
            <a:off x="2090880" y="2617403"/>
            <a:ext cx="38328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sz="1600" dirty="0"/>
              <a:t>eth_getBalance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833E78F-FB1A-3714-86EA-F6F285B2B6EA}"/>
              </a:ext>
            </a:extLst>
          </p:cNvPr>
          <p:cNvCxnSpPr/>
          <p:nvPr/>
        </p:nvCxnSpPr>
        <p:spPr>
          <a:xfrm>
            <a:off x="3189615" y="3611493"/>
            <a:ext cx="1589892" cy="0"/>
          </a:xfrm>
          <a:prstGeom prst="straightConnector1">
            <a:avLst/>
          </a:prstGeom>
          <a:ln w="38100"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32C7BA47-394D-C601-8F5D-38BB92D1FF47}"/>
              </a:ext>
            </a:extLst>
          </p:cNvPr>
          <p:cNvSpPr/>
          <p:nvPr/>
        </p:nvSpPr>
        <p:spPr>
          <a:xfrm>
            <a:off x="3675559" y="3244408"/>
            <a:ext cx="734170" cy="73417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CH" sz="1600" dirty="0"/>
              <a:t>4.75 ETH</a:t>
            </a:r>
          </a:p>
        </p:txBody>
      </p:sp>
    </p:spTree>
    <p:extLst>
      <p:ext uri="{BB962C8B-B14F-4D97-AF65-F5344CB8AC3E}">
        <p14:creationId xmlns:p14="http://schemas.microsoft.com/office/powerpoint/2010/main" val="15068700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E44539-76B3-D508-3891-7746780A53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1860E01A-6132-831A-6373-330D5728564F}"/>
              </a:ext>
            </a:extLst>
          </p:cNvPr>
          <p:cNvSpPr/>
          <p:nvPr/>
        </p:nvSpPr>
        <p:spPr>
          <a:xfrm>
            <a:off x="3178900" y="1883415"/>
            <a:ext cx="1986523" cy="4237166"/>
          </a:xfrm>
          <a:prstGeom prst="rect">
            <a:avLst/>
          </a:prstGeom>
          <a:solidFill>
            <a:schemeClr val="accent4">
              <a:lumMod val="20000"/>
              <a:lumOff val="80000"/>
              <a:alpha val="7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0DD5E5-B61E-C92A-70A5-D87E44113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Web3 purifier library</a:t>
            </a:r>
            <a:endParaRPr lang="en-CH" sz="20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739BDBF-8CA6-FFED-BD54-4886D20CB96B}"/>
              </a:ext>
            </a:extLst>
          </p:cNvPr>
          <p:cNvSpPr/>
          <p:nvPr/>
        </p:nvSpPr>
        <p:spPr>
          <a:xfrm>
            <a:off x="838200" y="1883415"/>
            <a:ext cx="2347452" cy="78099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4D0C7D0-5C48-BF29-DFBF-DEC9F5736830}"/>
              </a:ext>
            </a:extLst>
          </p:cNvPr>
          <p:cNvSpPr/>
          <p:nvPr/>
        </p:nvSpPr>
        <p:spPr>
          <a:xfrm>
            <a:off x="838200" y="2655903"/>
            <a:ext cx="2347452" cy="144414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B5DDFE9-94FE-B037-462D-FFBFA781DBC1}"/>
              </a:ext>
            </a:extLst>
          </p:cNvPr>
          <p:cNvSpPr/>
          <p:nvPr/>
        </p:nvSpPr>
        <p:spPr>
          <a:xfrm>
            <a:off x="838200" y="4100052"/>
            <a:ext cx="2347452" cy="2020529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D3F77D7-D12A-78FC-BB68-EA3DAB171EFF}"/>
              </a:ext>
            </a:extLst>
          </p:cNvPr>
          <p:cNvSpPr/>
          <p:nvPr/>
        </p:nvSpPr>
        <p:spPr>
          <a:xfrm>
            <a:off x="955254" y="1985547"/>
            <a:ext cx="2106592" cy="55558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b="1"/>
              <a:t>4.75 ETH</a:t>
            </a:r>
            <a:endParaRPr lang="en-CH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6AACBC-BF73-06BA-E333-B44BF23D56E2}"/>
              </a:ext>
            </a:extLst>
          </p:cNvPr>
          <p:cNvSpPr/>
          <p:nvPr/>
        </p:nvSpPr>
        <p:spPr>
          <a:xfrm>
            <a:off x="955254" y="2782708"/>
            <a:ext cx="1018572" cy="55558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0.1</a:t>
            </a:r>
            <a:br>
              <a:rPr lang="en-CH" sz="1400" b="1" dirty="0"/>
            </a:br>
            <a:r>
              <a:rPr lang="en-CH" sz="1400" b="1" dirty="0"/>
              <a:t>BTC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CCBAB8B-4C34-BE90-4961-D57C758B8FBD}"/>
              </a:ext>
            </a:extLst>
          </p:cNvPr>
          <p:cNvSpPr/>
          <p:nvPr/>
        </p:nvSpPr>
        <p:spPr>
          <a:xfrm>
            <a:off x="955254" y="3417661"/>
            <a:ext cx="1018572" cy="55558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500</a:t>
            </a:r>
            <a:br>
              <a:rPr lang="en-CH" sz="1400" b="1" dirty="0"/>
            </a:br>
            <a:r>
              <a:rPr lang="en-CH" sz="1400" b="1" dirty="0"/>
              <a:t>USDC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91CB159A-4A99-0125-4B8D-2427F2F107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hq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1959284" y="2870686"/>
            <a:ext cx="1186552" cy="1018571"/>
          </a:xfrm>
          <a:ln w="19050">
            <a:solidFill>
              <a:schemeClr val="accent1"/>
            </a:solidFill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34C6D783-D1CC-19E2-E810-B68E611DB9AA}"/>
              </a:ext>
            </a:extLst>
          </p:cNvPr>
          <p:cNvSpPr/>
          <p:nvPr/>
        </p:nvSpPr>
        <p:spPr>
          <a:xfrm>
            <a:off x="955254" y="4214823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 theprotocolguild.</a:t>
            </a:r>
            <a:r>
              <a:rPr lang="en-CH" sz="1400">
                <a:sym typeface="Wingdings" pitchFamily="2" charset="2"/>
              </a:rPr>
              <a:t>eth 202</a:t>
            </a:r>
            <a:r>
              <a:rPr lang="en-US" sz="1400" dirty="0">
                <a:sym typeface="Wingdings" pitchFamily="2" charset="2"/>
              </a:rPr>
              <a:t>5</a:t>
            </a:r>
            <a:r>
              <a:rPr lang="en-CH" sz="1400">
                <a:sym typeface="Wingdings" pitchFamily="2" charset="2"/>
              </a:rPr>
              <a:t>-</a:t>
            </a:r>
            <a:r>
              <a:rPr lang="en-US" sz="1400" dirty="0">
                <a:sym typeface="Wingdings" pitchFamily="2" charset="2"/>
              </a:rPr>
              <a:t>01</a:t>
            </a:r>
            <a:r>
              <a:rPr lang="en-CH" sz="1400">
                <a:sym typeface="Wingdings" pitchFamily="2" charset="2"/>
              </a:rPr>
              <a:t>-</a:t>
            </a:r>
            <a:r>
              <a:rPr lang="en-US" sz="1400" dirty="0">
                <a:sym typeface="Wingdings" pitchFamily="2" charset="2"/>
              </a:rPr>
              <a:t>30</a:t>
            </a:r>
            <a:r>
              <a:rPr lang="en-CH" sz="1400">
                <a:sym typeface="Wingdings" pitchFamily="2" charset="2"/>
              </a:rPr>
              <a:t>       </a:t>
            </a:r>
            <a:r>
              <a:rPr lang="en-CH" sz="1400" dirty="0">
                <a:sym typeface="Wingdings" pitchFamily="2" charset="2"/>
              </a:rPr>
              <a:t>–50 USDC</a:t>
            </a:r>
            <a:endParaRPr lang="en-CH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3362071-44F6-C22C-51EA-AEE0FF864FE5}"/>
              </a:ext>
            </a:extLst>
          </p:cNvPr>
          <p:cNvSpPr/>
          <p:nvPr/>
        </p:nvSpPr>
        <p:spPr>
          <a:xfrm>
            <a:off x="955254" y="4832215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 vitalik.eth</a:t>
            </a:r>
            <a:br>
              <a:rPr lang="en-CH" sz="1400">
                <a:sym typeface="Wingdings" pitchFamily="2" charset="2"/>
              </a:rPr>
            </a:br>
            <a:r>
              <a:rPr lang="en-CH" sz="1400">
                <a:sym typeface="Wingdings" pitchFamily="2" charset="2"/>
              </a:rPr>
              <a:t>202</a:t>
            </a:r>
            <a:r>
              <a:rPr lang="en-US" sz="1400" dirty="0">
                <a:sym typeface="Wingdings" pitchFamily="2" charset="2"/>
              </a:rPr>
              <a:t>5-01</a:t>
            </a:r>
            <a:r>
              <a:rPr lang="en-CH" sz="1400">
                <a:sym typeface="Wingdings" pitchFamily="2" charset="2"/>
              </a:rPr>
              <a:t>-1</a:t>
            </a:r>
            <a:r>
              <a:rPr lang="en-US" sz="1400" dirty="0">
                <a:sym typeface="Wingdings" pitchFamily="2" charset="2"/>
              </a:rPr>
              <a:t>5</a:t>
            </a:r>
            <a:r>
              <a:rPr lang="en-CH" sz="1400">
                <a:sym typeface="Wingdings" pitchFamily="2" charset="2"/>
              </a:rPr>
              <a:t>                </a:t>
            </a:r>
            <a:r>
              <a:rPr lang="en-CH" sz="1400" dirty="0">
                <a:sym typeface="Wingdings" pitchFamily="2" charset="2"/>
              </a:rPr>
              <a:t>1 ETH</a:t>
            </a:r>
            <a:endParaRPr lang="en-CH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02E7852-17A5-F23B-9967-68476BB4498F}"/>
              </a:ext>
            </a:extLst>
          </p:cNvPr>
          <p:cNvSpPr/>
          <p:nvPr/>
        </p:nvSpPr>
        <p:spPr>
          <a:xfrm>
            <a:off x="955254" y="5452604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🎉 Block #123 produced</a:t>
            </a:r>
            <a:br>
              <a:rPr lang="en-CH" sz="1400">
                <a:sym typeface="Wingdings" pitchFamily="2" charset="2"/>
              </a:rPr>
            </a:br>
            <a:r>
              <a:rPr lang="en-CH" sz="1400">
                <a:sym typeface="Wingdings" pitchFamily="2" charset="2"/>
              </a:rPr>
              <a:t>202</a:t>
            </a:r>
            <a:r>
              <a:rPr lang="en-US" sz="1400" dirty="0">
                <a:sym typeface="Wingdings" pitchFamily="2" charset="2"/>
              </a:rPr>
              <a:t>5</a:t>
            </a:r>
            <a:r>
              <a:rPr lang="en-CH" sz="1400">
                <a:sym typeface="Wingdings" pitchFamily="2" charset="2"/>
              </a:rPr>
              <a:t>-</a:t>
            </a:r>
            <a:r>
              <a:rPr lang="en-US" sz="1400" dirty="0">
                <a:sym typeface="Wingdings" pitchFamily="2" charset="2"/>
              </a:rPr>
              <a:t>01</a:t>
            </a:r>
            <a:r>
              <a:rPr lang="en-CH" sz="1400">
                <a:sym typeface="Wingdings" pitchFamily="2" charset="2"/>
              </a:rPr>
              <a:t>-09         </a:t>
            </a:r>
            <a:r>
              <a:rPr lang="en-CH" sz="1400" dirty="0">
                <a:sym typeface="Wingdings" pitchFamily="2" charset="2"/>
              </a:rPr>
              <a:t>0.08 ETH</a:t>
            </a:r>
            <a:endParaRPr lang="en-CH" sz="1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0A658D0-52CE-44BA-D2DE-B300B8F546FC}"/>
              </a:ext>
            </a:extLst>
          </p:cNvPr>
          <p:cNvSpPr/>
          <p:nvPr/>
        </p:nvSpPr>
        <p:spPr>
          <a:xfrm>
            <a:off x="838200" y="1883415"/>
            <a:ext cx="2347452" cy="423716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1E63F58-A687-BD7F-7891-154AEE997CF1}"/>
              </a:ext>
            </a:extLst>
          </p:cNvPr>
          <p:cNvSpPr/>
          <p:nvPr/>
        </p:nvSpPr>
        <p:spPr>
          <a:xfrm>
            <a:off x="4779507" y="1883415"/>
            <a:ext cx="385916" cy="42371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CH" b="1"/>
              <a:t>Web3 purifier</a:t>
            </a:r>
            <a:endParaRPr lang="en-CH" b="1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1EB890C-B459-1DA6-AAD9-89081C142EDD}"/>
              </a:ext>
            </a:extLst>
          </p:cNvPr>
          <p:cNvGrpSpPr/>
          <p:nvPr/>
        </p:nvGrpSpPr>
        <p:grpSpPr>
          <a:xfrm>
            <a:off x="8661015" y="4608096"/>
            <a:ext cx="1387734" cy="1387734"/>
            <a:chOff x="8661015" y="4608096"/>
            <a:chExt cx="1387734" cy="1387734"/>
          </a:xfrm>
        </p:grpSpPr>
        <p:sp>
          <p:nvSpPr>
            <p:cNvPr id="18" name="Bevel 17">
              <a:extLst>
                <a:ext uri="{FF2B5EF4-FFF2-40B4-BE49-F238E27FC236}">
                  <a16:creationId xmlns:a16="http://schemas.microsoft.com/office/drawing/2014/main" id="{F3F00B84-6CBF-D387-4C99-730C046EC861}"/>
                </a:ext>
              </a:extLst>
            </p:cNvPr>
            <p:cNvSpPr/>
            <p:nvPr/>
          </p:nvSpPr>
          <p:spPr>
            <a:xfrm rot="2700000">
              <a:off x="8661015" y="4608096"/>
              <a:ext cx="1387734" cy="1387734"/>
            </a:xfrm>
            <a:prstGeom prst="bevel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733E612E-82C4-BB66-3846-67157852C38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109951" y="4893542"/>
              <a:ext cx="489862" cy="816842"/>
            </a:xfrm>
            <a:prstGeom prst="rect">
              <a:avLst/>
            </a:prstGeom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99097F2-C2CE-F3B1-FCAB-8BB7231FCD0B}"/>
              </a:ext>
            </a:extLst>
          </p:cNvPr>
          <p:cNvGrpSpPr/>
          <p:nvPr/>
        </p:nvGrpSpPr>
        <p:grpSpPr>
          <a:xfrm>
            <a:off x="9966066" y="3293097"/>
            <a:ext cx="1387734" cy="1387734"/>
            <a:chOff x="10046755" y="3279379"/>
            <a:chExt cx="1387734" cy="1387734"/>
          </a:xfrm>
        </p:grpSpPr>
        <p:sp>
          <p:nvSpPr>
            <p:cNvPr id="25" name="Bevel 24">
              <a:extLst>
                <a:ext uri="{FF2B5EF4-FFF2-40B4-BE49-F238E27FC236}">
                  <a16:creationId xmlns:a16="http://schemas.microsoft.com/office/drawing/2014/main" id="{EE14F323-B0A5-67C4-98D2-A86996CA758C}"/>
                </a:ext>
              </a:extLst>
            </p:cNvPr>
            <p:cNvSpPr/>
            <p:nvPr/>
          </p:nvSpPr>
          <p:spPr>
            <a:xfrm rot="2700000">
              <a:off x="10046755" y="3279379"/>
              <a:ext cx="1387734" cy="1387734"/>
            </a:xfrm>
            <a:prstGeom prst="bevel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8B32DA77-8A96-F5B2-C8EB-61C72692352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495691" y="3564825"/>
              <a:ext cx="489862" cy="816842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716F43E-262F-E823-A5DB-F0D31DF51C6E}"/>
              </a:ext>
            </a:extLst>
          </p:cNvPr>
          <p:cNvGrpSpPr/>
          <p:nvPr/>
        </p:nvGrpSpPr>
        <p:grpSpPr>
          <a:xfrm>
            <a:off x="8661014" y="1978097"/>
            <a:ext cx="1387734" cy="1387734"/>
            <a:chOff x="8661014" y="1978097"/>
            <a:chExt cx="1387734" cy="1387734"/>
          </a:xfrm>
        </p:grpSpPr>
        <p:sp>
          <p:nvSpPr>
            <p:cNvPr id="28" name="Bevel 27">
              <a:extLst>
                <a:ext uri="{FF2B5EF4-FFF2-40B4-BE49-F238E27FC236}">
                  <a16:creationId xmlns:a16="http://schemas.microsoft.com/office/drawing/2014/main" id="{69083C83-468F-03D5-4AE6-3B2BCE3B4359}"/>
                </a:ext>
              </a:extLst>
            </p:cNvPr>
            <p:cNvSpPr/>
            <p:nvPr/>
          </p:nvSpPr>
          <p:spPr>
            <a:xfrm rot="2700000">
              <a:off x="8661014" y="1978097"/>
              <a:ext cx="1387734" cy="1387734"/>
            </a:xfrm>
            <a:prstGeom prst="bevel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1DA8B7D6-EB16-B610-69CF-8C9BEBA5009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109950" y="2263543"/>
              <a:ext cx="489862" cy="816842"/>
            </a:xfrm>
            <a:prstGeom prst="rect">
              <a:avLst/>
            </a:prstGeom>
          </p:spPr>
        </p:pic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B0D3A74-D2B6-D6EB-140B-F76333EBBAA1}"/>
              </a:ext>
            </a:extLst>
          </p:cNvPr>
          <p:cNvGrpSpPr/>
          <p:nvPr/>
        </p:nvGrpSpPr>
        <p:grpSpPr>
          <a:xfrm>
            <a:off x="9966066" y="5909456"/>
            <a:ext cx="1387734" cy="1387734"/>
            <a:chOff x="10046755" y="3279379"/>
            <a:chExt cx="1387734" cy="1387734"/>
          </a:xfrm>
        </p:grpSpPr>
        <p:sp>
          <p:nvSpPr>
            <p:cNvPr id="36" name="Bevel 35">
              <a:extLst>
                <a:ext uri="{FF2B5EF4-FFF2-40B4-BE49-F238E27FC236}">
                  <a16:creationId xmlns:a16="http://schemas.microsoft.com/office/drawing/2014/main" id="{D9C62C18-680C-6100-EC84-365227CE6AF1}"/>
                </a:ext>
              </a:extLst>
            </p:cNvPr>
            <p:cNvSpPr/>
            <p:nvPr/>
          </p:nvSpPr>
          <p:spPr>
            <a:xfrm rot="2700000">
              <a:off x="10046755" y="3279379"/>
              <a:ext cx="1387734" cy="1387734"/>
            </a:xfrm>
            <a:prstGeom prst="bevel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A34AB313-A88F-9B88-7C18-66F0823B3CD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495691" y="3564825"/>
              <a:ext cx="489862" cy="816842"/>
            </a:xfrm>
            <a:prstGeom prst="rect">
              <a:avLst/>
            </a:prstGeom>
          </p:spPr>
        </p:pic>
      </p:grp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941699A-0E09-7730-9C5F-B40683C3A133}"/>
              </a:ext>
            </a:extLst>
          </p:cNvPr>
          <p:cNvCxnSpPr>
            <a:endCxn id="25" idx="4"/>
          </p:cNvCxnSpPr>
          <p:nvPr/>
        </p:nvCxnSpPr>
        <p:spPr>
          <a:xfrm>
            <a:off x="9841584" y="3187628"/>
            <a:ext cx="327711" cy="308698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780FFFF-28C0-CFE7-18D0-C737B105FFA2}"/>
              </a:ext>
            </a:extLst>
          </p:cNvPr>
          <p:cNvCxnSpPr>
            <a:stCxn id="25" idx="2"/>
            <a:endCxn id="18" idx="6"/>
          </p:cNvCxnSpPr>
          <p:nvPr/>
        </p:nvCxnSpPr>
        <p:spPr>
          <a:xfrm flipH="1">
            <a:off x="9845520" y="4477602"/>
            <a:ext cx="323775" cy="333723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15965B1-D003-C292-8506-883933E850CF}"/>
              </a:ext>
            </a:extLst>
          </p:cNvPr>
          <p:cNvCxnSpPr>
            <a:stCxn id="25" idx="0"/>
            <a:endCxn id="36" idx="6"/>
          </p:cNvCxnSpPr>
          <p:nvPr/>
        </p:nvCxnSpPr>
        <p:spPr>
          <a:xfrm>
            <a:off x="11150571" y="4477602"/>
            <a:ext cx="0" cy="1635083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82D3DF44-FC91-711C-D33D-EC88D113592E}"/>
              </a:ext>
            </a:extLst>
          </p:cNvPr>
          <p:cNvCxnSpPr>
            <a:stCxn id="18" idx="0"/>
            <a:endCxn id="36" idx="4"/>
          </p:cNvCxnSpPr>
          <p:nvPr/>
        </p:nvCxnSpPr>
        <p:spPr>
          <a:xfrm>
            <a:off x="9845520" y="5792601"/>
            <a:ext cx="323775" cy="320084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DB1788FF-B6A1-12B2-8CCC-5102E1A3815B}"/>
              </a:ext>
            </a:extLst>
          </p:cNvPr>
          <p:cNvCxnSpPr>
            <a:cxnSpLocks/>
          </p:cNvCxnSpPr>
          <p:nvPr/>
        </p:nvCxnSpPr>
        <p:spPr>
          <a:xfrm>
            <a:off x="5165423" y="5301963"/>
            <a:ext cx="3208181" cy="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7" name="Picture 46">
            <a:extLst>
              <a:ext uri="{FF2B5EF4-FFF2-40B4-BE49-F238E27FC236}">
                <a16:creationId xmlns:a16="http://schemas.microsoft.com/office/drawing/2014/main" id="{D924AAA4-F547-CBC7-9148-4CBD23CF0E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16902" y="62880"/>
            <a:ext cx="1325562" cy="1325562"/>
          </a:xfrm>
          <a:prstGeom prst="rect">
            <a:avLst/>
          </a:prstGeom>
        </p:spPr>
      </p:pic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CA676E7C-912A-F471-A6E0-FDD41B593569}"/>
              </a:ext>
            </a:extLst>
          </p:cNvPr>
          <p:cNvCxnSpPr>
            <a:cxnSpLocks/>
          </p:cNvCxnSpPr>
          <p:nvPr/>
        </p:nvCxnSpPr>
        <p:spPr>
          <a:xfrm>
            <a:off x="5165423" y="2682989"/>
            <a:ext cx="3208181" cy="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BDDA60F-E147-BA6F-FFB1-F638254C1165}"/>
              </a:ext>
            </a:extLst>
          </p:cNvPr>
          <p:cNvSpPr txBox="1"/>
          <p:nvPr/>
        </p:nvSpPr>
        <p:spPr>
          <a:xfrm>
            <a:off x="5402546" y="3089148"/>
            <a:ext cx="64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✌️ Universal API</a:t>
            </a:r>
            <a:endParaRPr lang="en-CH" sz="2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CDF76E2-88DD-3A9B-1F10-F30104D93225}"/>
              </a:ext>
            </a:extLst>
          </p:cNvPr>
          <p:cNvSpPr txBox="1"/>
          <p:nvPr/>
        </p:nvSpPr>
        <p:spPr>
          <a:xfrm>
            <a:off x="5402546" y="3768009"/>
            <a:ext cx="64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✌️ Use any upstream RPC</a:t>
            </a:r>
            <a:endParaRPr lang="en-CH" sz="2800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BC0D9A9-8F01-D97D-5A75-943B2BBB2F8F}"/>
              </a:ext>
            </a:extLst>
          </p:cNvPr>
          <p:cNvCxnSpPr/>
          <p:nvPr/>
        </p:nvCxnSpPr>
        <p:spPr>
          <a:xfrm>
            <a:off x="3189615" y="3005095"/>
            <a:ext cx="1589892" cy="0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311A4F6-5B93-6BC6-E558-1EE338E29986}"/>
              </a:ext>
            </a:extLst>
          </p:cNvPr>
          <p:cNvSpPr txBox="1"/>
          <p:nvPr/>
        </p:nvSpPr>
        <p:spPr>
          <a:xfrm>
            <a:off x="2090880" y="2617403"/>
            <a:ext cx="38328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sz="1600" dirty="0"/>
              <a:t>eth_getBalance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D4B2A8D-1142-968F-3B55-E35EA508FC3F}"/>
              </a:ext>
            </a:extLst>
          </p:cNvPr>
          <p:cNvCxnSpPr/>
          <p:nvPr/>
        </p:nvCxnSpPr>
        <p:spPr>
          <a:xfrm>
            <a:off x="3189615" y="3611493"/>
            <a:ext cx="1589892" cy="0"/>
          </a:xfrm>
          <a:prstGeom prst="straightConnector1">
            <a:avLst/>
          </a:prstGeom>
          <a:ln w="38100"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C7216D3F-3CFB-53F7-BB62-C0D631D370DB}"/>
              </a:ext>
            </a:extLst>
          </p:cNvPr>
          <p:cNvSpPr/>
          <p:nvPr/>
        </p:nvSpPr>
        <p:spPr>
          <a:xfrm>
            <a:off x="3675559" y="3244408"/>
            <a:ext cx="734170" cy="73417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CH" sz="1600" dirty="0"/>
              <a:t>4.75 ETH</a:t>
            </a:r>
          </a:p>
        </p:txBody>
      </p:sp>
    </p:spTree>
    <p:extLst>
      <p:ext uri="{BB962C8B-B14F-4D97-AF65-F5344CB8AC3E}">
        <p14:creationId xmlns:p14="http://schemas.microsoft.com/office/powerpoint/2010/main" val="35148284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D2D45F-61AA-60F8-B3D1-85501E28FA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70637886-6B7F-846D-7115-9302CF9783DF}"/>
              </a:ext>
            </a:extLst>
          </p:cNvPr>
          <p:cNvSpPr/>
          <p:nvPr/>
        </p:nvSpPr>
        <p:spPr>
          <a:xfrm>
            <a:off x="3178900" y="1883415"/>
            <a:ext cx="1986523" cy="4237166"/>
          </a:xfrm>
          <a:prstGeom prst="rect">
            <a:avLst/>
          </a:prstGeom>
          <a:solidFill>
            <a:schemeClr val="accent4">
              <a:lumMod val="20000"/>
              <a:lumOff val="80000"/>
              <a:alpha val="7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AA207E-3863-69DF-A44D-EE15577F7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Web3 purifier library</a:t>
            </a:r>
            <a:endParaRPr lang="en-CH" sz="20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47E63B8-A24F-0DEC-4269-E23A82183DBC}"/>
              </a:ext>
            </a:extLst>
          </p:cNvPr>
          <p:cNvSpPr/>
          <p:nvPr/>
        </p:nvSpPr>
        <p:spPr>
          <a:xfrm>
            <a:off x="838200" y="1883415"/>
            <a:ext cx="2347452" cy="78099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E4B15F8-CE0F-A322-DB86-1D43CCE07914}"/>
              </a:ext>
            </a:extLst>
          </p:cNvPr>
          <p:cNvSpPr/>
          <p:nvPr/>
        </p:nvSpPr>
        <p:spPr>
          <a:xfrm>
            <a:off x="838200" y="2655903"/>
            <a:ext cx="2347452" cy="144414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F316BAD-A8E6-4635-88F3-5430D7014D1D}"/>
              </a:ext>
            </a:extLst>
          </p:cNvPr>
          <p:cNvSpPr/>
          <p:nvPr/>
        </p:nvSpPr>
        <p:spPr>
          <a:xfrm>
            <a:off x="838200" y="4100052"/>
            <a:ext cx="2347452" cy="2020529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62DF01-9880-C153-6D43-8B539B5526D1}"/>
              </a:ext>
            </a:extLst>
          </p:cNvPr>
          <p:cNvSpPr/>
          <p:nvPr/>
        </p:nvSpPr>
        <p:spPr>
          <a:xfrm>
            <a:off x="955254" y="1985547"/>
            <a:ext cx="2106592" cy="55558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b="1"/>
              <a:t>4.75 ETH</a:t>
            </a:r>
            <a:endParaRPr lang="en-CH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A7E514E-EDEC-BFE8-35BC-D82AA9522822}"/>
              </a:ext>
            </a:extLst>
          </p:cNvPr>
          <p:cNvSpPr/>
          <p:nvPr/>
        </p:nvSpPr>
        <p:spPr>
          <a:xfrm>
            <a:off x="955254" y="2782708"/>
            <a:ext cx="1018572" cy="55558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0.1</a:t>
            </a:r>
            <a:br>
              <a:rPr lang="en-CH" sz="1400" b="1" dirty="0"/>
            </a:br>
            <a:r>
              <a:rPr lang="en-CH" sz="1400" b="1" dirty="0"/>
              <a:t>BTC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9379DD-B311-F98F-E7BE-3B9B6FD949AD}"/>
              </a:ext>
            </a:extLst>
          </p:cNvPr>
          <p:cNvSpPr/>
          <p:nvPr/>
        </p:nvSpPr>
        <p:spPr>
          <a:xfrm>
            <a:off x="955254" y="3417661"/>
            <a:ext cx="1018572" cy="55558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500</a:t>
            </a:r>
            <a:br>
              <a:rPr lang="en-CH" sz="1400" b="1" dirty="0"/>
            </a:br>
            <a:r>
              <a:rPr lang="en-CH" sz="1400" b="1" dirty="0"/>
              <a:t>USDC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5109AC36-B7C0-0F67-D23B-B1EFC0B96C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hq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1959284" y="2870686"/>
            <a:ext cx="1186552" cy="1018571"/>
          </a:xfrm>
          <a:ln w="19050">
            <a:solidFill>
              <a:schemeClr val="accent1"/>
            </a:solidFill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A1B93A85-9DE3-3C83-6E07-8D60AF78720C}"/>
              </a:ext>
            </a:extLst>
          </p:cNvPr>
          <p:cNvSpPr/>
          <p:nvPr/>
        </p:nvSpPr>
        <p:spPr>
          <a:xfrm>
            <a:off x="955254" y="4214823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 theprotocolguild.</a:t>
            </a:r>
            <a:r>
              <a:rPr lang="en-CH" sz="1400">
                <a:sym typeface="Wingdings" pitchFamily="2" charset="2"/>
              </a:rPr>
              <a:t>eth 202</a:t>
            </a:r>
            <a:r>
              <a:rPr lang="en-US" sz="1400" dirty="0">
                <a:sym typeface="Wingdings" pitchFamily="2" charset="2"/>
              </a:rPr>
              <a:t>5</a:t>
            </a:r>
            <a:r>
              <a:rPr lang="en-CH" sz="1400">
                <a:sym typeface="Wingdings" pitchFamily="2" charset="2"/>
              </a:rPr>
              <a:t>-</a:t>
            </a:r>
            <a:r>
              <a:rPr lang="en-US" sz="1400" dirty="0">
                <a:sym typeface="Wingdings" pitchFamily="2" charset="2"/>
              </a:rPr>
              <a:t>01</a:t>
            </a:r>
            <a:r>
              <a:rPr lang="en-CH" sz="1400">
                <a:sym typeface="Wingdings" pitchFamily="2" charset="2"/>
              </a:rPr>
              <a:t>-</a:t>
            </a:r>
            <a:r>
              <a:rPr lang="en-US" sz="1400" dirty="0">
                <a:sym typeface="Wingdings" pitchFamily="2" charset="2"/>
              </a:rPr>
              <a:t>30</a:t>
            </a:r>
            <a:r>
              <a:rPr lang="en-CH" sz="1400">
                <a:sym typeface="Wingdings" pitchFamily="2" charset="2"/>
              </a:rPr>
              <a:t>       </a:t>
            </a:r>
            <a:r>
              <a:rPr lang="en-CH" sz="1400" dirty="0">
                <a:sym typeface="Wingdings" pitchFamily="2" charset="2"/>
              </a:rPr>
              <a:t>–50 USDC</a:t>
            </a:r>
            <a:endParaRPr lang="en-CH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10D772-160D-6FE2-B8D5-A5C9228B90D7}"/>
              </a:ext>
            </a:extLst>
          </p:cNvPr>
          <p:cNvSpPr/>
          <p:nvPr/>
        </p:nvSpPr>
        <p:spPr>
          <a:xfrm>
            <a:off x="955254" y="4832215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 vitalik.eth</a:t>
            </a:r>
            <a:br>
              <a:rPr lang="en-CH" sz="1400">
                <a:sym typeface="Wingdings" pitchFamily="2" charset="2"/>
              </a:rPr>
            </a:br>
            <a:r>
              <a:rPr lang="en-CH" sz="1400">
                <a:sym typeface="Wingdings" pitchFamily="2" charset="2"/>
              </a:rPr>
              <a:t>202</a:t>
            </a:r>
            <a:r>
              <a:rPr lang="en-US" sz="1400" dirty="0">
                <a:sym typeface="Wingdings" pitchFamily="2" charset="2"/>
              </a:rPr>
              <a:t>5-01</a:t>
            </a:r>
            <a:r>
              <a:rPr lang="en-CH" sz="1400">
                <a:sym typeface="Wingdings" pitchFamily="2" charset="2"/>
              </a:rPr>
              <a:t>-1</a:t>
            </a:r>
            <a:r>
              <a:rPr lang="en-US" sz="1400" dirty="0">
                <a:sym typeface="Wingdings" pitchFamily="2" charset="2"/>
              </a:rPr>
              <a:t>5</a:t>
            </a:r>
            <a:r>
              <a:rPr lang="en-CH" sz="1400">
                <a:sym typeface="Wingdings" pitchFamily="2" charset="2"/>
              </a:rPr>
              <a:t>                </a:t>
            </a:r>
            <a:r>
              <a:rPr lang="en-CH" sz="1400" dirty="0">
                <a:sym typeface="Wingdings" pitchFamily="2" charset="2"/>
              </a:rPr>
              <a:t>1 ETH</a:t>
            </a:r>
            <a:endParaRPr lang="en-CH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8E1E8AA-3D10-0C8C-1A33-CA335CD24986}"/>
              </a:ext>
            </a:extLst>
          </p:cNvPr>
          <p:cNvSpPr/>
          <p:nvPr/>
        </p:nvSpPr>
        <p:spPr>
          <a:xfrm>
            <a:off x="955254" y="5452604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🎉 Block #123 produced</a:t>
            </a:r>
            <a:br>
              <a:rPr lang="en-CH" sz="1400">
                <a:sym typeface="Wingdings" pitchFamily="2" charset="2"/>
              </a:rPr>
            </a:br>
            <a:r>
              <a:rPr lang="en-CH" sz="1400">
                <a:sym typeface="Wingdings" pitchFamily="2" charset="2"/>
              </a:rPr>
              <a:t>202</a:t>
            </a:r>
            <a:r>
              <a:rPr lang="en-US" sz="1400" dirty="0">
                <a:sym typeface="Wingdings" pitchFamily="2" charset="2"/>
              </a:rPr>
              <a:t>5</a:t>
            </a:r>
            <a:r>
              <a:rPr lang="en-CH" sz="1400">
                <a:sym typeface="Wingdings" pitchFamily="2" charset="2"/>
              </a:rPr>
              <a:t>-</a:t>
            </a:r>
            <a:r>
              <a:rPr lang="en-US" sz="1400" dirty="0">
                <a:sym typeface="Wingdings" pitchFamily="2" charset="2"/>
              </a:rPr>
              <a:t>01</a:t>
            </a:r>
            <a:r>
              <a:rPr lang="en-CH" sz="1400">
                <a:sym typeface="Wingdings" pitchFamily="2" charset="2"/>
              </a:rPr>
              <a:t>-09         </a:t>
            </a:r>
            <a:r>
              <a:rPr lang="en-CH" sz="1400" dirty="0">
                <a:sym typeface="Wingdings" pitchFamily="2" charset="2"/>
              </a:rPr>
              <a:t>0.08 ETH</a:t>
            </a:r>
            <a:endParaRPr lang="en-CH" sz="1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0810DD3-EAD1-EB92-8CD6-C9F08819752D}"/>
              </a:ext>
            </a:extLst>
          </p:cNvPr>
          <p:cNvSpPr/>
          <p:nvPr/>
        </p:nvSpPr>
        <p:spPr>
          <a:xfrm>
            <a:off x="838200" y="1883415"/>
            <a:ext cx="2347452" cy="423716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B32A8F2-EF84-679E-2275-D6FDC6BBC9EA}"/>
              </a:ext>
            </a:extLst>
          </p:cNvPr>
          <p:cNvSpPr/>
          <p:nvPr/>
        </p:nvSpPr>
        <p:spPr>
          <a:xfrm>
            <a:off x="4779507" y="1883415"/>
            <a:ext cx="385916" cy="42371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CH" b="1"/>
              <a:t>Web3 purifier</a:t>
            </a:r>
            <a:endParaRPr lang="en-CH" b="1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8D40BF2-D7ED-025E-792B-475AFEFB7C46}"/>
              </a:ext>
            </a:extLst>
          </p:cNvPr>
          <p:cNvGrpSpPr/>
          <p:nvPr/>
        </p:nvGrpSpPr>
        <p:grpSpPr>
          <a:xfrm>
            <a:off x="8661015" y="4608096"/>
            <a:ext cx="1387734" cy="1387734"/>
            <a:chOff x="8661015" y="4608096"/>
            <a:chExt cx="1387734" cy="1387734"/>
          </a:xfrm>
        </p:grpSpPr>
        <p:sp>
          <p:nvSpPr>
            <p:cNvPr id="18" name="Bevel 17">
              <a:extLst>
                <a:ext uri="{FF2B5EF4-FFF2-40B4-BE49-F238E27FC236}">
                  <a16:creationId xmlns:a16="http://schemas.microsoft.com/office/drawing/2014/main" id="{32A7545C-064E-B427-EFB2-E6644211DB06}"/>
                </a:ext>
              </a:extLst>
            </p:cNvPr>
            <p:cNvSpPr/>
            <p:nvPr/>
          </p:nvSpPr>
          <p:spPr>
            <a:xfrm rot="2700000">
              <a:off x="8661015" y="4608096"/>
              <a:ext cx="1387734" cy="1387734"/>
            </a:xfrm>
            <a:prstGeom prst="bevel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19E4391A-AA83-0110-41E2-9E1E1F940F2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109951" y="4893542"/>
              <a:ext cx="489862" cy="816842"/>
            </a:xfrm>
            <a:prstGeom prst="rect">
              <a:avLst/>
            </a:prstGeom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C0FDD3A-49B8-7399-67CF-5AB53AC5E5C7}"/>
              </a:ext>
            </a:extLst>
          </p:cNvPr>
          <p:cNvGrpSpPr/>
          <p:nvPr/>
        </p:nvGrpSpPr>
        <p:grpSpPr>
          <a:xfrm>
            <a:off x="9966066" y="3293097"/>
            <a:ext cx="1387734" cy="1387734"/>
            <a:chOff x="10046755" y="3279379"/>
            <a:chExt cx="1387734" cy="1387734"/>
          </a:xfrm>
        </p:grpSpPr>
        <p:sp>
          <p:nvSpPr>
            <p:cNvPr id="25" name="Bevel 24">
              <a:extLst>
                <a:ext uri="{FF2B5EF4-FFF2-40B4-BE49-F238E27FC236}">
                  <a16:creationId xmlns:a16="http://schemas.microsoft.com/office/drawing/2014/main" id="{7ED9C6EB-EC67-B374-AB20-E26ED69020B1}"/>
                </a:ext>
              </a:extLst>
            </p:cNvPr>
            <p:cNvSpPr/>
            <p:nvPr/>
          </p:nvSpPr>
          <p:spPr>
            <a:xfrm rot="2700000">
              <a:off x="10046755" y="3279379"/>
              <a:ext cx="1387734" cy="1387734"/>
            </a:xfrm>
            <a:prstGeom prst="bevel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1FA95A33-047A-ACBD-A0DF-AC246FDB3B8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495691" y="3564825"/>
              <a:ext cx="489862" cy="816842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3CE3D29-6EA8-A57A-61C9-A9114A34386C}"/>
              </a:ext>
            </a:extLst>
          </p:cNvPr>
          <p:cNvGrpSpPr/>
          <p:nvPr/>
        </p:nvGrpSpPr>
        <p:grpSpPr>
          <a:xfrm>
            <a:off x="8661014" y="1978097"/>
            <a:ext cx="1387734" cy="1387734"/>
            <a:chOff x="8661014" y="1978097"/>
            <a:chExt cx="1387734" cy="1387734"/>
          </a:xfrm>
        </p:grpSpPr>
        <p:sp>
          <p:nvSpPr>
            <p:cNvPr id="28" name="Bevel 27">
              <a:extLst>
                <a:ext uri="{FF2B5EF4-FFF2-40B4-BE49-F238E27FC236}">
                  <a16:creationId xmlns:a16="http://schemas.microsoft.com/office/drawing/2014/main" id="{39768E8D-64B5-4DC3-C631-F79246EBF807}"/>
                </a:ext>
              </a:extLst>
            </p:cNvPr>
            <p:cNvSpPr/>
            <p:nvPr/>
          </p:nvSpPr>
          <p:spPr>
            <a:xfrm rot="2700000">
              <a:off x="8661014" y="1978097"/>
              <a:ext cx="1387734" cy="1387734"/>
            </a:xfrm>
            <a:prstGeom prst="bevel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26739104-33C7-7D83-E956-F33850B4339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109950" y="2263543"/>
              <a:ext cx="489862" cy="816842"/>
            </a:xfrm>
            <a:prstGeom prst="rect">
              <a:avLst/>
            </a:prstGeom>
          </p:spPr>
        </p:pic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669CF472-4D89-B56C-933E-533715EF75FD}"/>
              </a:ext>
            </a:extLst>
          </p:cNvPr>
          <p:cNvGrpSpPr/>
          <p:nvPr/>
        </p:nvGrpSpPr>
        <p:grpSpPr>
          <a:xfrm>
            <a:off x="9966066" y="5909456"/>
            <a:ext cx="1387734" cy="1387734"/>
            <a:chOff x="10046755" y="3279379"/>
            <a:chExt cx="1387734" cy="1387734"/>
          </a:xfrm>
        </p:grpSpPr>
        <p:sp>
          <p:nvSpPr>
            <p:cNvPr id="36" name="Bevel 35">
              <a:extLst>
                <a:ext uri="{FF2B5EF4-FFF2-40B4-BE49-F238E27FC236}">
                  <a16:creationId xmlns:a16="http://schemas.microsoft.com/office/drawing/2014/main" id="{87CDCD10-99DF-B36F-ACDA-B7021D951928}"/>
                </a:ext>
              </a:extLst>
            </p:cNvPr>
            <p:cNvSpPr/>
            <p:nvPr/>
          </p:nvSpPr>
          <p:spPr>
            <a:xfrm rot="2700000">
              <a:off x="10046755" y="3279379"/>
              <a:ext cx="1387734" cy="1387734"/>
            </a:xfrm>
            <a:prstGeom prst="bevel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25477B25-B854-12BD-B7CC-A56EDCE5B97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495691" y="3564825"/>
              <a:ext cx="489862" cy="816842"/>
            </a:xfrm>
            <a:prstGeom prst="rect">
              <a:avLst/>
            </a:prstGeom>
          </p:spPr>
        </p:pic>
      </p:grp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457119C-248F-6A7F-99CE-307E0E6F41BB}"/>
              </a:ext>
            </a:extLst>
          </p:cNvPr>
          <p:cNvCxnSpPr>
            <a:endCxn id="25" idx="4"/>
          </p:cNvCxnSpPr>
          <p:nvPr/>
        </p:nvCxnSpPr>
        <p:spPr>
          <a:xfrm>
            <a:off x="9841584" y="3187628"/>
            <a:ext cx="327711" cy="308698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A9F9344-E9BF-9432-F1E5-8613EA153659}"/>
              </a:ext>
            </a:extLst>
          </p:cNvPr>
          <p:cNvCxnSpPr>
            <a:stCxn id="25" idx="2"/>
            <a:endCxn id="18" idx="6"/>
          </p:cNvCxnSpPr>
          <p:nvPr/>
        </p:nvCxnSpPr>
        <p:spPr>
          <a:xfrm flipH="1">
            <a:off x="9845520" y="4477602"/>
            <a:ext cx="323775" cy="333723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7E01DD33-B7F6-1E17-32E9-CC5E45B42E34}"/>
              </a:ext>
            </a:extLst>
          </p:cNvPr>
          <p:cNvCxnSpPr>
            <a:stCxn id="25" idx="0"/>
            <a:endCxn id="36" idx="6"/>
          </p:cNvCxnSpPr>
          <p:nvPr/>
        </p:nvCxnSpPr>
        <p:spPr>
          <a:xfrm>
            <a:off x="11150571" y="4477602"/>
            <a:ext cx="0" cy="1635083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36D831CB-4083-629B-8001-6010F834C671}"/>
              </a:ext>
            </a:extLst>
          </p:cNvPr>
          <p:cNvCxnSpPr>
            <a:stCxn id="18" idx="0"/>
            <a:endCxn id="36" idx="4"/>
          </p:cNvCxnSpPr>
          <p:nvPr/>
        </p:nvCxnSpPr>
        <p:spPr>
          <a:xfrm>
            <a:off x="9845520" y="5792601"/>
            <a:ext cx="323775" cy="320084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C6E9F2A0-155E-9BEF-10CE-25C1D4E5063E}"/>
              </a:ext>
            </a:extLst>
          </p:cNvPr>
          <p:cNvCxnSpPr>
            <a:cxnSpLocks/>
          </p:cNvCxnSpPr>
          <p:nvPr/>
        </p:nvCxnSpPr>
        <p:spPr>
          <a:xfrm>
            <a:off x="5165423" y="5301963"/>
            <a:ext cx="3208181" cy="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7" name="Picture 46">
            <a:extLst>
              <a:ext uri="{FF2B5EF4-FFF2-40B4-BE49-F238E27FC236}">
                <a16:creationId xmlns:a16="http://schemas.microsoft.com/office/drawing/2014/main" id="{B142F440-5249-013F-DFE5-28F8DF96E0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16902" y="62880"/>
            <a:ext cx="1325562" cy="1325562"/>
          </a:xfrm>
          <a:prstGeom prst="rect">
            <a:avLst/>
          </a:prstGeom>
        </p:spPr>
      </p:pic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FC524F0B-B6F5-B022-F459-F79961B7621E}"/>
              </a:ext>
            </a:extLst>
          </p:cNvPr>
          <p:cNvCxnSpPr>
            <a:cxnSpLocks/>
          </p:cNvCxnSpPr>
          <p:nvPr/>
        </p:nvCxnSpPr>
        <p:spPr>
          <a:xfrm>
            <a:off x="5165423" y="2682989"/>
            <a:ext cx="3208181" cy="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6EC07C5-C33B-8A6D-8382-97AE0DA9ECA0}"/>
              </a:ext>
            </a:extLst>
          </p:cNvPr>
          <p:cNvSpPr txBox="1"/>
          <p:nvPr/>
        </p:nvSpPr>
        <p:spPr>
          <a:xfrm>
            <a:off x="5402546" y="3089148"/>
            <a:ext cx="64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✌️ Universal API</a:t>
            </a:r>
            <a:endParaRPr lang="en-CH" sz="2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489269-0F12-103B-77F3-409DEF552869}"/>
              </a:ext>
            </a:extLst>
          </p:cNvPr>
          <p:cNvSpPr txBox="1"/>
          <p:nvPr/>
        </p:nvSpPr>
        <p:spPr>
          <a:xfrm>
            <a:off x="5402546" y="3768009"/>
            <a:ext cx="64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✌️ Use any upstream RPC</a:t>
            </a:r>
            <a:endParaRPr lang="en-CH" sz="2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9FE770F-0C66-3E9B-D9A8-6F00D67F30EB}"/>
              </a:ext>
            </a:extLst>
          </p:cNvPr>
          <p:cNvSpPr txBox="1"/>
          <p:nvPr/>
        </p:nvSpPr>
        <p:spPr>
          <a:xfrm>
            <a:off x="5402545" y="4441894"/>
            <a:ext cx="70280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✌️ Security</a:t>
            </a:r>
            <a:endParaRPr lang="en-CH" sz="2800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C8B765D-A0C9-9B4D-CEB6-448DCE9BB20F}"/>
              </a:ext>
            </a:extLst>
          </p:cNvPr>
          <p:cNvCxnSpPr/>
          <p:nvPr/>
        </p:nvCxnSpPr>
        <p:spPr>
          <a:xfrm>
            <a:off x="3189615" y="3005095"/>
            <a:ext cx="1589892" cy="0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3770A827-3C53-144E-805E-5E836DB6511B}"/>
              </a:ext>
            </a:extLst>
          </p:cNvPr>
          <p:cNvSpPr txBox="1"/>
          <p:nvPr/>
        </p:nvSpPr>
        <p:spPr>
          <a:xfrm>
            <a:off x="2090880" y="2617403"/>
            <a:ext cx="38328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sz="1600" dirty="0"/>
              <a:t>eth_getBalance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A70CB6A-CDE8-5CBC-2EB7-02E4CAE112EA}"/>
              </a:ext>
            </a:extLst>
          </p:cNvPr>
          <p:cNvCxnSpPr/>
          <p:nvPr/>
        </p:nvCxnSpPr>
        <p:spPr>
          <a:xfrm>
            <a:off x="3189615" y="3611493"/>
            <a:ext cx="1589892" cy="0"/>
          </a:xfrm>
          <a:prstGeom prst="straightConnector1">
            <a:avLst/>
          </a:prstGeom>
          <a:ln w="38100"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4D5B5F00-F426-2B51-5700-C319BE2EF351}"/>
              </a:ext>
            </a:extLst>
          </p:cNvPr>
          <p:cNvSpPr/>
          <p:nvPr/>
        </p:nvSpPr>
        <p:spPr>
          <a:xfrm>
            <a:off x="3675559" y="3244408"/>
            <a:ext cx="734170" cy="73417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CH" sz="1600" dirty="0"/>
              <a:t>4.75 ETH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D55444B-0C9E-D958-C21C-6F549687198B}"/>
              </a:ext>
            </a:extLst>
          </p:cNvPr>
          <p:cNvSpPr txBox="1"/>
          <p:nvPr/>
        </p:nvSpPr>
        <p:spPr>
          <a:xfrm>
            <a:off x="3916348" y="3780174"/>
            <a:ext cx="81950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🔒</a:t>
            </a:r>
          </a:p>
        </p:txBody>
      </p:sp>
    </p:spTree>
    <p:extLst>
      <p:ext uri="{BB962C8B-B14F-4D97-AF65-F5344CB8AC3E}">
        <p14:creationId xmlns:p14="http://schemas.microsoft.com/office/powerpoint/2010/main" val="18911209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E27119-2963-1437-3290-AA9C2A8602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2592ECC5-B831-497C-1B26-CB9EAC928745}"/>
              </a:ext>
            </a:extLst>
          </p:cNvPr>
          <p:cNvSpPr/>
          <p:nvPr/>
        </p:nvSpPr>
        <p:spPr>
          <a:xfrm>
            <a:off x="3178900" y="1883415"/>
            <a:ext cx="1986523" cy="4237166"/>
          </a:xfrm>
          <a:prstGeom prst="rect">
            <a:avLst/>
          </a:prstGeom>
          <a:solidFill>
            <a:schemeClr val="accent4">
              <a:lumMod val="20000"/>
              <a:lumOff val="80000"/>
              <a:alpha val="7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0902A7-79A7-BD30-AC27-3832CF679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Web3 purifier library</a:t>
            </a:r>
            <a:endParaRPr lang="en-CH" sz="20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80EF69D-E688-350D-A3EB-8F7641FFFAA6}"/>
              </a:ext>
            </a:extLst>
          </p:cNvPr>
          <p:cNvSpPr/>
          <p:nvPr/>
        </p:nvSpPr>
        <p:spPr>
          <a:xfrm>
            <a:off x="838200" y="1883415"/>
            <a:ext cx="2347452" cy="78099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F6F259D-6108-D6B4-856B-C52F52679A72}"/>
              </a:ext>
            </a:extLst>
          </p:cNvPr>
          <p:cNvSpPr/>
          <p:nvPr/>
        </p:nvSpPr>
        <p:spPr>
          <a:xfrm>
            <a:off x="838200" y="2655903"/>
            <a:ext cx="2347452" cy="144414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1D3A10E-F6DD-B83D-5F33-38E1C533F4EB}"/>
              </a:ext>
            </a:extLst>
          </p:cNvPr>
          <p:cNvSpPr/>
          <p:nvPr/>
        </p:nvSpPr>
        <p:spPr>
          <a:xfrm>
            <a:off x="838200" y="4100052"/>
            <a:ext cx="2347452" cy="2020529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F95803C-B309-B793-078A-8DCD7ECAC493}"/>
              </a:ext>
            </a:extLst>
          </p:cNvPr>
          <p:cNvSpPr/>
          <p:nvPr/>
        </p:nvSpPr>
        <p:spPr>
          <a:xfrm>
            <a:off x="955254" y="1985547"/>
            <a:ext cx="2106592" cy="55558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b="1"/>
              <a:t>4.75 ETH</a:t>
            </a:r>
            <a:endParaRPr lang="en-CH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BC979B5-7173-B4B7-3896-342545C5017A}"/>
              </a:ext>
            </a:extLst>
          </p:cNvPr>
          <p:cNvSpPr/>
          <p:nvPr/>
        </p:nvSpPr>
        <p:spPr>
          <a:xfrm>
            <a:off x="955254" y="2782708"/>
            <a:ext cx="1018572" cy="55558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0.1</a:t>
            </a:r>
            <a:br>
              <a:rPr lang="en-CH" sz="1400" b="1" dirty="0"/>
            </a:br>
            <a:r>
              <a:rPr lang="en-CH" sz="1400" b="1" dirty="0"/>
              <a:t>BTC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902131-49EA-4D65-6AF7-C733F5C56880}"/>
              </a:ext>
            </a:extLst>
          </p:cNvPr>
          <p:cNvSpPr/>
          <p:nvPr/>
        </p:nvSpPr>
        <p:spPr>
          <a:xfrm>
            <a:off x="955254" y="3417661"/>
            <a:ext cx="1018572" cy="55558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500</a:t>
            </a:r>
            <a:br>
              <a:rPr lang="en-CH" sz="1400" b="1" dirty="0"/>
            </a:br>
            <a:r>
              <a:rPr lang="en-CH" sz="1400" b="1" dirty="0"/>
              <a:t>USDC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DEB08FE6-820F-0A54-113A-00E876B374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hq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1959284" y="2870686"/>
            <a:ext cx="1186552" cy="1018571"/>
          </a:xfrm>
          <a:ln w="19050">
            <a:solidFill>
              <a:schemeClr val="accent1"/>
            </a:solidFill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18F2F53F-1252-D7A5-5786-D3F19606E871}"/>
              </a:ext>
            </a:extLst>
          </p:cNvPr>
          <p:cNvSpPr/>
          <p:nvPr/>
        </p:nvSpPr>
        <p:spPr>
          <a:xfrm>
            <a:off x="955254" y="4214823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 theprotocolguild.</a:t>
            </a:r>
            <a:r>
              <a:rPr lang="en-CH" sz="1400">
                <a:sym typeface="Wingdings" pitchFamily="2" charset="2"/>
              </a:rPr>
              <a:t>eth 202</a:t>
            </a:r>
            <a:r>
              <a:rPr lang="en-US" sz="1400" dirty="0">
                <a:sym typeface="Wingdings" pitchFamily="2" charset="2"/>
              </a:rPr>
              <a:t>5</a:t>
            </a:r>
            <a:r>
              <a:rPr lang="en-CH" sz="1400">
                <a:sym typeface="Wingdings" pitchFamily="2" charset="2"/>
              </a:rPr>
              <a:t>-</a:t>
            </a:r>
            <a:r>
              <a:rPr lang="en-US" sz="1400" dirty="0">
                <a:sym typeface="Wingdings" pitchFamily="2" charset="2"/>
              </a:rPr>
              <a:t>01</a:t>
            </a:r>
            <a:r>
              <a:rPr lang="en-CH" sz="1400">
                <a:sym typeface="Wingdings" pitchFamily="2" charset="2"/>
              </a:rPr>
              <a:t>-</a:t>
            </a:r>
            <a:r>
              <a:rPr lang="en-US" sz="1400" dirty="0">
                <a:sym typeface="Wingdings" pitchFamily="2" charset="2"/>
              </a:rPr>
              <a:t>30</a:t>
            </a:r>
            <a:r>
              <a:rPr lang="en-CH" sz="1400">
                <a:sym typeface="Wingdings" pitchFamily="2" charset="2"/>
              </a:rPr>
              <a:t>       </a:t>
            </a:r>
            <a:r>
              <a:rPr lang="en-CH" sz="1400" dirty="0">
                <a:sym typeface="Wingdings" pitchFamily="2" charset="2"/>
              </a:rPr>
              <a:t>–50 USDC</a:t>
            </a:r>
            <a:endParaRPr lang="en-CH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4D70258-C2CD-3F3F-F51D-01C8CA63EF29}"/>
              </a:ext>
            </a:extLst>
          </p:cNvPr>
          <p:cNvSpPr/>
          <p:nvPr/>
        </p:nvSpPr>
        <p:spPr>
          <a:xfrm>
            <a:off x="955254" y="4832215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 vitalik.eth</a:t>
            </a:r>
            <a:br>
              <a:rPr lang="en-CH" sz="1400">
                <a:sym typeface="Wingdings" pitchFamily="2" charset="2"/>
              </a:rPr>
            </a:br>
            <a:r>
              <a:rPr lang="en-CH" sz="1400">
                <a:sym typeface="Wingdings" pitchFamily="2" charset="2"/>
              </a:rPr>
              <a:t>202</a:t>
            </a:r>
            <a:r>
              <a:rPr lang="en-US" sz="1400" dirty="0">
                <a:sym typeface="Wingdings" pitchFamily="2" charset="2"/>
              </a:rPr>
              <a:t>5-01</a:t>
            </a:r>
            <a:r>
              <a:rPr lang="en-CH" sz="1400">
                <a:sym typeface="Wingdings" pitchFamily="2" charset="2"/>
              </a:rPr>
              <a:t>-1</a:t>
            </a:r>
            <a:r>
              <a:rPr lang="en-US" sz="1400" dirty="0">
                <a:sym typeface="Wingdings" pitchFamily="2" charset="2"/>
              </a:rPr>
              <a:t>5</a:t>
            </a:r>
            <a:r>
              <a:rPr lang="en-CH" sz="1400">
                <a:sym typeface="Wingdings" pitchFamily="2" charset="2"/>
              </a:rPr>
              <a:t>                </a:t>
            </a:r>
            <a:r>
              <a:rPr lang="en-CH" sz="1400" dirty="0">
                <a:sym typeface="Wingdings" pitchFamily="2" charset="2"/>
              </a:rPr>
              <a:t>1 ETH</a:t>
            </a:r>
            <a:endParaRPr lang="en-CH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6D4838C-1E96-DB9D-07C9-D6DEFE3F33BE}"/>
              </a:ext>
            </a:extLst>
          </p:cNvPr>
          <p:cNvSpPr/>
          <p:nvPr/>
        </p:nvSpPr>
        <p:spPr>
          <a:xfrm>
            <a:off x="955254" y="5452604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🎉 Block #123 produced</a:t>
            </a:r>
            <a:br>
              <a:rPr lang="en-CH" sz="1400">
                <a:sym typeface="Wingdings" pitchFamily="2" charset="2"/>
              </a:rPr>
            </a:br>
            <a:r>
              <a:rPr lang="en-CH" sz="1400">
                <a:sym typeface="Wingdings" pitchFamily="2" charset="2"/>
              </a:rPr>
              <a:t>202</a:t>
            </a:r>
            <a:r>
              <a:rPr lang="en-US" sz="1400" dirty="0">
                <a:sym typeface="Wingdings" pitchFamily="2" charset="2"/>
              </a:rPr>
              <a:t>5</a:t>
            </a:r>
            <a:r>
              <a:rPr lang="en-CH" sz="1400">
                <a:sym typeface="Wingdings" pitchFamily="2" charset="2"/>
              </a:rPr>
              <a:t>-</a:t>
            </a:r>
            <a:r>
              <a:rPr lang="en-US" sz="1400" dirty="0">
                <a:sym typeface="Wingdings" pitchFamily="2" charset="2"/>
              </a:rPr>
              <a:t>01</a:t>
            </a:r>
            <a:r>
              <a:rPr lang="en-CH" sz="1400">
                <a:sym typeface="Wingdings" pitchFamily="2" charset="2"/>
              </a:rPr>
              <a:t>-09         </a:t>
            </a:r>
            <a:r>
              <a:rPr lang="en-CH" sz="1400" dirty="0">
                <a:sym typeface="Wingdings" pitchFamily="2" charset="2"/>
              </a:rPr>
              <a:t>0.08 ETH</a:t>
            </a:r>
            <a:endParaRPr lang="en-CH" sz="1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EB695AF-AF98-481E-F4D7-AFDF301348C7}"/>
              </a:ext>
            </a:extLst>
          </p:cNvPr>
          <p:cNvSpPr/>
          <p:nvPr/>
        </p:nvSpPr>
        <p:spPr>
          <a:xfrm>
            <a:off x="838200" y="1883415"/>
            <a:ext cx="2347452" cy="423716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6A7CF58-31F0-E1EE-823C-C02455B16A00}"/>
              </a:ext>
            </a:extLst>
          </p:cNvPr>
          <p:cNvSpPr/>
          <p:nvPr/>
        </p:nvSpPr>
        <p:spPr>
          <a:xfrm>
            <a:off x="4779507" y="1883415"/>
            <a:ext cx="385916" cy="42371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CH" b="1"/>
              <a:t>Web3 purifier</a:t>
            </a:r>
            <a:endParaRPr lang="en-CH" b="1" dirty="0"/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4FCBFD1E-215F-351E-65AA-8562D58C95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16902" y="62880"/>
            <a:ext cx="1325562" cy="132556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03C02DF-0F4D-AEF7-03F3-DF641C954F28}"/>
              </a:ext>
            </a:extLst>
          </p:cNvPr>
          <p:cNvSpPr txBox="1"/>
          <p:nvPr/>
        </p:nvSpPr>
        <p:spPr>
          <a:xfrm>
            <a:off x="5923753" y="3089148"/>
            <a:ext cx="64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✅ </a:t>
            </a:r>
            <a:r>
              <a:rPr lang="en-CH" sz="2800"/>
              <a:t>ETH balance</a:t>
            </a:r>
            <a:endParaRPr lang="en-CH" sz="2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B79119D-DD34-6370-2C1D-96C5AEAD54FD}"/>
              </a:ext>
            </a:extLst>
          </p:cNvPr>
          <p:cNvSpPr txBox="1"/>
          <p:nvPr/>
        </p:nvSpPr>
        <p:spPr>
          <a:xfrm>
            <a:off x="5923753" y="3768009"/>
            <a:ext cx="64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❓ </a:t>
            </a:r>
            <a:r>
              <a:rPr lang="en-CH" sz="2800"/>
              <a:t>Tokens / NFTs</a:t>
            </a:r>
            <a:endParaRPr lang="en-CH" sz="2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45F8C71-2FD3-238E-B1F2-C0DFF4896DCA}"/>
              </a:ext>
            </a:extLst>
          </p:cNvPr>
          <p:cNvSpPr txBox="1"/>
          <p:nvPr/>
        </p:nvSpPr>
        <p:spPr>
          <a:xfrm>
            <a:off x="5923752" y="4441894"/>
            <a:ext cx="70280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❓ History</a:t>
            </a:r>
            <a:endParaRPr lang="en-CH" sz="28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3FA90FA-1D25-2E04-2FBC-48495FAF73C0}"/>
              </a:ext>
            </a:extLst>
          </p:cNvPr>
          <p:cNvCxnSpPr/>
          <p:nvPr/>
        </p:nvCxnSpPr>
        <p:spPr>
          <a:xfrm>
            <a:off x="3189615" y="3005095"/>
            <a:ext cx="1589892" cy="0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6EFAD04-6D0D-7C74-3B45-D4942BD4676C}"/>
              </a:ext>
            </a:extLst>
          </p:cNvPr>
          <p:cNvSpPr txBox="1"/>
          <p:nvPr/>
        </p:nvSpPr>
        <p:spPr>
          <a:xfrm>
            <a:off x="2090880" y="2617403"/>
            <a:ext cx="38328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sz="1600" dirty="0"/>
              <a:t>eth_getBalance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B3D5E18-B0B1-38B5-0AC7-08BBD60545F3}"/>
              </a:ext>
            </a:extLst>
          </p:cNvPr>
          <p:cNvCxnSpPr/>
          <p:nvPr/>
        </p:nvCxnSpPr>
        <p:spPr>
          <a:xfrm>
            <a:off x="3189615" y="3611493"/>
            <a:ext cx="1589892" cy="0"/>
          </a:xfrm>
          <a:prstGeom prst="straightConnector1">
            <a:avLst/>
          </a:prstGeom>
          <a:ln w="38100"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9B08A04B-CF8F-BD8F-3C79-6DDFF33A5DB4}"/>
              </a:ext>
            </a:extLst>
          </p:cNvPr>
          <p:cNvSpPr/>
          <p:nvPr/>
        </p:nvSpPr>
        <p:spPr>
          <a:xfrm>
            <a:off x="3675559" y="3244408"/>
            <a:ext cx="734170" cy="73417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CH" sz="1600" dirty="0"/>
              <a:t>4.75 ETH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970A680-862B-8E6D-1264-20B201D4688B}"/>
              </a:ext>
            </a:extLst>
          </p:cNvPr>
          <p:cNvSpPr txBox="1"/>
          <p:nvPr/>
        </p:nvSpPr>
        <p:spPr>
          <a:xfrm>
            <a:off x="3916348" y="3780174"/>
            <a:ext cx="81950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🔒</a:t>
            </a:r>
          </a:p>
        </p:txBody>
      </p:sp>
    </p:spTree>
    <p:extLst>
      <p:ext uri="{BB962C8B-B14F-4D97-AF65-F5344CB8AC3E}">
        <p14:creationId xmlns:p14="http://schemas.microsoft.com/office/powerpoint/2010/main" val="27755604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CEC56A-4016-21BE-FED0-1C82C42BFF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014B0FA-202B-964E-E438-AF700D85EEEF}"/>
              </a:ext>
            </a:extLst>
          </p:cNvPr>
          <p:cNvSpPr/>
          <p:nvPr/>
        </p:nvSpPr>
        <p:spPr>
          <a:xfrm>
            <a:off x="3178900" y="1883415"/>
            <a:ext cx="1986523" cy="4237166"/>
          </a:xfrm>
          <a:prstGeom prst="rect">
            <a:avLst/>
          </a:prstGeom>
          <a:solidFill>
            <a:schemeClr val="accent4">
              <a:lumMod val="20000"/>
              <a:lumOff val="80000"/>
              <a:alpha val="7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AFE4A2-D0FC-5DBC-0885-E5F0D756C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Token balance</a:t>
            </a:r>
            <a:endParaRPr lang="en-CH" sz="20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8A10D12-4920-5780-BCA3-54A3D944AAB6}"/>
              </a:ext>
            </a:extLst>
          </p:cNvPr>
          <p:cNvSpPr/>
          <p:nvPr/>
        </p:nvSpPr>
        <p:spPr>
          <a:xfrm>
            <a:off x="838200" y="1883415"/>
            <a:ext cx="2347452" cy="78099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C2B967B-3EB8-0F02-A8EF-C742A19AB5C6}"/>
              </a:ext>
            </a:extLst>
          </p:cNvPr>
          <p:cNvSpPr/>
          <p:nvPr/>
        </p:nvSpPr>
        <p:spPr>
          <a:xfrm>
            <a:off x="838200" y="2655903"/>
            <a:ext cx="2347452" cy="144414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FC3874F-D125-828F-73E4-76AFF505326D}"/>
              </a:ext>
            </a:extLst>
          </p:cNvPr>
          <p:cNvSpPr/>
          <p:nvPr/>
        </p:nvSpPr>
        <p:spPr>
          <a:xfrm>
            <a:off x="838200" y="4100052"/>
            <a:ext cx="2347452" cy="2020529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9CF9FA-3AD5-A4B4-2E6A-FE3866828D3F}"/>
              </a:ext>
            </a:extLst>
          </p:cNvPr>
          <p:cNvSpPr/>
          <p:nvPr/>
        </p:nvSpPr>
        <p:spPr>
          <a:xfrm>
            <a:off x="955254" y="1985547"/>
            <a:ext cx="2106592" cy="55558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b="1"/>
              <a:t>4.75 ETH</a:t>
            </a:r>
            <a:endParaRPr lang="en-CH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3557ECD-5E0D-C469-2C36-EEE3DB4A3F74}"/>
              </a:ext>
            </a:extLst>
          </p:cNvPr>
          <p:cNvSpPr/>
          <p:nvPr/>
        </p:nvSpPr>
        <p:spPr>
          <a:xfrm>
            <a:off x="955254" y="2782708"/>
            <a:ext cx="1018572" cy="55558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0.1</a:t>
            </a:r>
            <a:br>
              <a:rPr lang="en-CH" sz="1400" b="1" dirty="0"/>
            </a:br>
            <a:r>
              <a:rPr lang="en-CH" sz="1400" b="1" dirty="0"/>
              <a:t>BTC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AD17AD-5CAE-A782-2ED0-33A776802761}"/>
              </a:ext>
            </a:extLst>
          </p:cNvPr>
          <p:cNvSpPr/>
          <p:nvPr/>
        </p:nvSpPr>
        <p:spPr>
          <a:xfrm>
            <a:off x="955254" y="3417661"/>
            <a:ext cx="1018572" cy="55558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500</a:t>
            </a:r>
            <a:br>
              <a:rPr lang="en-CH" sz="1400" b="1" dirty="0"/>
            </a:br>
            <a:r>
              <a:rPr lang="en-CH" sz="1400" b="1" dirty="0"/>
              <a:t>USDC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94C84345-81D0-CE75-AAB4-3057D5241E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hq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1959284" y="2870686"/>
            <a:ext cx="1186552" cy="1018571"/>
          </a:xfrm>
          <a:ln w="19050">
            <a:solidFill>
              <a:schemeClr val="accent1"/>
            </a:solidFill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466D577-A8E9-6ABD-3EA9-078FF473FF36}"/>
              </a:ext>
            </a:extLst>
          </p:cNvPr>
          <p:cNvSpPr/>
          <p:nvPr/>
        </p:nvSpPr>
        <p:spPr>
          <a:xfrm>
            <a:off x="955254" y="4214823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 theprotocolguild.</a:t>
            </a:r>
            <a:r>
              <a:rPr lang="en-CH" sz="1400">
                <a:sym typeface="Wingdings" pitchFamily="2" charset="2"/>
              </a:rPr>
              <a:t>eth 202</a:t>
            </a:r>
            <a:r>
              <a:rPr lang="en-US" sz="1400" dirty="0">
                <a:sym typeface="Wingdings" pitchFamily="2" charset="2"/>
              </a:rPr>
              <a:t>5</a:t>
            </a:r>
            <a:r>
              <a:rPr lang="en-CH" sz="1400">
                <a:sym typeface="Wingdings" pitchFamily="2" charset="2"/>
              </a:rPr>
              <a:t>-</a:t>
            </a:r>
            <a:r>
              <a:rPr lang="en-US" sz="1400" dirty="0">
                <a:sym typeface="Wingdings" pitchFamily="2" charset="2"/>
              </a:rPr>
              <a:t>01</a:t>
            </a:r>
            <a:r>
              <a:rPr lang="en-CH" sz="1400">
                <a:sym typeface="Wingdings" pitchFamily="2" charset="2"/>
              </a:rPr>
              <a:t>-</a:t>
            </a:r>
            <a:r>
              <a:rPr lang="en-US" sz="1400" dirty="0">
                <a:sym typeface="Wingdings" pitchFamily="2" charset="2"/>
              </a:rPr>
              <a:t>30</a:t>
            </a:r>
            <a:r>
              <a:rPr lang="en-CH" sz="1400">
                <a:sym typeface="Wingdings" pitchFamily="2" charset="2"/>
              </a:rPr>
              <a:t>       </a:t>
            </a:r>
            <a:r>
              <a:rPr lang="en-CH" sz="1400" dirty="0">
                <a:sym typeface="Wingdings" pitchFamily="2" charset="2"/>
              </a:rPr>
              <a:t>–50 USDC</a:t>
            </a:r>
            <a:endParaRPr lang="en-CH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1E2D753-60AF-E7B8-FB2D-093C7AA1B3DC}"/>
              </a:ext>
            </a:extLst>
          </p:cNvPr>
          <p:cNvSpPr/>
          <p:nvPr/>
        </p:nvSpPr>
        <p:spPr>
          <a:xfrm>
            <a:off x="955254" y="4832215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 vitalik.eth</a:t>
            </a:r>
            <a:br>
              <a:rPr lang="en-CH" sz="1400">
                <a:sym typeface="Wingdings" pitchFamily="2" charset="2"/>
              </a:rPr>
            </a:br>
            <a:r>
              <a:rPr lang="en-CH" sz="1400">
                <a:sym typeface="Wingdings" pitchFamily="2" charset="2"/>
              </a:rPr>
              <a:t>202</a:t>
            </a:r>
            <a:r>
              <a:rPr lang="en-US" sz="1400" dirty="0">
                <a:sym typeface="Wingdings" pitchFamily="2" charset="2"/>
              </a:rPr>
              <a:t>5-01</a:t>
            </a:r>
            <a:r>
              <a:rPr lang="en-CH" sz="1400">
                <a:sym typeface="Wingdings" pitchFamily="2" charset="2"/>
              </a:rPr>
              <a:t>-1</a:t>
            </a:r>
            <a:r>
              <a:rPr lang="en-US" sz="1400" dirty="0">
                <a:sym typeface="Wingdings" pitchFamily="2" charset="2"/>
              </a:rPr>
              <a:t>5</a:t>
            </a:r>
            <a:r>
              <a:rPr lang="en-CH" sz="1400">
                <a:sym typeface="Wingdings" pitchFamily="2" charset="2"/>
              </a:rPr>
              <a:t>                </a:t>
            </a:r>
            <a:r>
              <a:rPr lang="en-CH" sz="1400" dirty="0">
                <a:sym typeface="Wingdings" pitchFamily="2" charset="2"/>
              </a:rPr>
              <a:t>1 ETH</a:t>
            </a:r>
            <a:endParaRPr lang="en-CH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9AF0D65-0FBB-F9F8-B83D-BB026CE8D0D5}"/>
              </a:ext>
            </a:extLst>
          </p:cNvPr>
          <p:cNvSpPr/>
          <p:nvPr/>
        </p:nvSpPr>
        <p:spPr>
          <a:xfrm>
            <a:off x="955254" y="5452604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🎉 Block #123 produced</a:t>
            </a:r>
            <a:br>
              <a:rPr lang="en-CH" sz="1400">
                <a:sym typeface="Wingdings" pitchFamily="2" charset="2"/>
              </a:rPr>
            </a:br>
            <a:r>
              <a:rPr lang="en-CH" sz="1400">
                <a:sym typeface="Wingdings" pitchFamily="2" charset="2"/>
              </a:rPr>
              <a:t>202</a:t>
            </a:r>
            <a:r>
              <a:rPr lang="en-US" sz="1400" dirty="0">
                <a:sym typeface="Wingdings" pitchFamily="2" charset="2"/>
              </a:rPr>
              <a:t>5</a:t>
            </a:r>
            <a:r>
              <a:rPr lang="en-CH" sz="1400">
                <a:sym typeface="Wingdings" pitchFamily="2" charset="2"/>
              </a:rPr>
              <a:t>-</a:t>
            </a:r>
            <a:r>
              <a:rPr lang="en-US" sz="1400" dirty="0">
                <a:sym typeface="Wingdings" pitchFamily="2" charset="2"/>
              </a:rPr>
              <a:t>01</a:t>
            </a:r>
            <a:r>
              <a:rPr lang="en-CH" sz="1400">
                <a:sym typeface="Wingdings" pitchFamily="2" charset="2"/>
              </a:rPr>
              <a:t>-09         </a:t>
            </a:r>
            <a:r>
              <a:rPr lang="en-CH" sz="1400" dirty="0">
                <a:sym typeface="Wingdings" pitchFamily="2" charset="2"/>
              </a:rPr>
              <a:t>0.08 ETH</a:t>
            </a:r>
            <a:endParaRPr lang="en-CH" sz="1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22FFF98-A7B0-03EF-FF29-8E602D00ECFE}"/>
              </a:ext>
            </a:extLst>
          </p:cNvPr>
          <p:cNvSpPr/>
          <p:nvPr/>
        </p:nvSpPr>
        <p:spPr>
          <a:xfrm>
            <a:off x="838200" y="1883415"/>
            <a:ext cx="2347452" cy="423716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369B6AE-3628-E0FA-310C-E096EFA041DC}"/>
              </a:ext>
            </a:extLst>
          </p:cNvPr>
          <p:cNvSpPr/>
          <p:nvPr/>
        </p:nvSpPr>
        <p:spPr>
          <a:xfrm>
            <a:off x="4779507" y="1883415"/>
            <a:ext cx="385916" cy="42371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CH" b="1"/>
              <a:t>Web3 purifier</a:t>
            </a:r>
            <a:endParaRPr lang="en-CH" b="1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72A132D-D15C-525A-3711-200FC6D19E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16902" y="62880"/>
            <a:ext cx="1325562" cy="1325562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74F9530B-CF19-572A-CF2F-A864924738C1}"/>
              </a:ext>
            </a:extLst>
          </p:cNvPr>
          <p:cNvSpPr txBox="1"/>
          <p:nvPr/>
        </p:nvSpPr>
        <p:spPr>
          <a:xfrm>
            <a:off x="5984206" y="2260964"/>
            <a:ext cx="609760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contract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EIP20Interface</a:t>
            </a:r>
            <a:r>
              <a:rPr lang="en-US" sz="2400" dirty="0"/>
              <a:t> {</a:t>
            </a:r>
          </a:p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    // </a:t>
            </a:r>
            <a:r>
              <a:rPr lang="en-US" sz="2400" b="0" i="0" u="none" strike="noStrike" dirty="0">
                <a:solidFill>
                  <a:schemeClr val="accent6">
                    <a:lumMod val="75000"/>
                  </a:schemeClr>
                </a:solidFill>
                <a:effectLst/>
                <a:latin typeface="system-ui"/>
              </a:rPr>
              <a:t>Returns the account balance</a:t>
            </a:r>
          </a:p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system-ui"/>
              </a:rPr>
              <a:t>   // of </a:t>
            </a:r>
            <a:r>
              <a:rPr lang="en-US" sz="2400" b="0" i="0" u="none" strike="noStrike" dirty="0">
                <a:solidFill>
                  <a:schemeClr val="accent6">
                    <a:lumMod val="75000"/>
                  </a:schemeClr>
                </a:solidFill>
                <a:effectLst/>
                <a:latin typeface="system-ui"/>
              </a:rPr>
              <a:t>another account with address `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_owner`</a:t>
            </a:r>
            <a:r>
              <a:rPr lang="en-US" sz="2400" b="0" i="0" u="none" strike="noStrike" dirty="0">
                <a:solidFill>
                  <a:schemeClr val="accent6">
                    <a:lumMod val="75000"/>
                  </a:schemeClr>
                </a:solidFill>
                <a:effectLst/>
                <a:latin typeface="system-ui"/>
              </a:rPr>
              <a:t>.</a:t>
            </a:r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400" dirty="0"/>
              <a:t>    </a:t>
            </a:r>
            <a:r>
              <a:rPr lang="en-US" sz="2400" b="1" dirty="0">
                <a:effectLst/>
              </a:rPr>
              <a:t>function</a:t>
            </a:r>
            <a:r>
              <a:rPr lang="en-US" sz="2400" dirty="0"/>
              <a:t> </a:t>
            </a:r>
            <a:r>
              <a:rPr lang="en-US" sz="2400" dirty="0" err="1">
                <a:solidFill>
                  <a:schemeClr val="accent2">
                    <a:lumMod val="75000"/>
                  </a:schemeClr>
                </a:solidFill>
                <a:effectLst/>
              </a:rPr>
              <a:t>balanceOf</a:t>
            </a:r>
            <a:r>
              <a:rPr lang="en-US" sz="2400" dirty="0">
                <a:effectLst/>
              </a:rPr>
              <a:t>(</a:t>
            </a:r>
          </a:p>
          <a:p>
            <a:r>
              <a:rPr lang="en-US" sz="2400" dirty="0"/>
              <a:t>        </a:t>
            </a:r>
            <a:r>
              <a:rPr lang="en-US" sz="240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</a:rPr>
              <a:t>address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effectLst/>
              </a:rPr>
              <a:t>_owner</a:t>
            </a:r>
          </a:p>
          <a:p>
            <a:r>
              <a:rPr lang="en-US" sz="2400" dirty="0"/>
              <a:t>    </a:t>
            </a:r>
            <a:r>
              <a:rPr lang="en-US" sz="2400" dirty="0">
                <a:effectLst/>
              </a:rPr>
              <a:t>)</a:t>
            </a:r>
            <a:r>
              <a:rPr lang="en-US" sz="2400" dirty="0"/>
              <a:t> </a:t>
            </a:r>
            <a:r>
              <a:rPr lang="en-US" sz="2400" b="1" dirty="0">
                <a:effectLst/>
              </a:rPr>
              <a:t>public</a:t>
            </a:r>
            <a:r>
              <a:rPr lang="en-US" sz="2400" b="1" dirty="0"/>
              <a:t> </a:t>
            </a:r>
            <a:r>
              <a:rPr lang="en-US" sz="2400" b="1" dirty="0">
                <a:effectLst/>
              </a:rPr>
              <a:t>view</a:t>
            </a:r>
            <a:r>
              <a:rPr lang="en-US" sz="2400" b="1" dirty="0"/>
              <a:t> </a:t>
            </a:r>
            <a:r>
              <a:rPr lang="en-US" sz="2400" b="1" dirty="0">
                <a:effectLst/>
              </a:rPr>
              <a:t>returns</a:t>
            </a:r>
            <a:r>
              <a:rPr lang="en-US" sz="2400" b="1" dirty="0"/>
              <a:t> </a:t>
            </a:r>
            <a:r>
              <a:rPr lang="en-US" sz="2400" dirty="0">
                <a:effectLst/>
              </a:rPr>
              <a:t>(</a:t>
            </a:r>
          </a:p>
          <a:p>
            <a:r>
              <a:rPr lang="en-US" sz="2400" dirty="0"/>
              <a:t>        </a:t>
            </a:r>
            <a:r>
              <a:rPr lang="en-US" sz="240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</a:rPr>
              <a:t>uint256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effectLst/>
              </a:rPr>
              <a:t>balance</a:t>
            </a:r>
          </a:p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    </a:t>
            </a:r>
            <a:r>
              <a:rPr lang="en-US" sz="2400" dirty="0">
                <a:effectLst/>
              </a:rPr>
              <a:t>);</a:t>
            </a:r>
            <a:endParaRPr lang="en-US" sz="2400" dirty="0"/>
          </a:p>
          <a:p>
            <a:r>
              <a:rPr lang="en-US" sz="2400" dirty="0"/>
              <a:t>}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697B13C-9483-4726-2C8F-AABBEA38B8C2}"/>
              </a:ext>
            </a:extLst>
          </p:cNvPr>
          <p:cNvCxnSpPr/>
          <p:nvPr/>
        </p:nvCxnSpPr>
        <p:spPr>
          <a:xfrm>
            <a:off x="3189615" y="3005095"/>
            <a:ext cx="1589892" cy="0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227E8570-AAA6-0F3A-3C57-C507280F3D63}"/>
              </a:ext>
            </a:extLst>
          </p:cNvPr>
          <p:cNvSpPr txBox="1"/>
          <p:nvPr/>
        </p:nvSpPr>
        <p:spPr>
          <a:xfrm>
            <a:off x="2090880" y="2617403"/>
            <a:ext cx="3832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/>
              <a:t>eth_</a:t>
            </a:r>
            <a:r>
              <a:rPr lang="en-US" dirty="0"/>
              <a:t>call</a:t>
            </a:r>
            <a:endParaRPr lang="en-CH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3EA65BD-1CF9-999B-891B-1534F61A9DA4}"/>
              </a:ext>
            </a:extLst>
          </p:cNvPr>
          <p:cNvCxnSpPr/>
          <p:nvPr/>
        </p:nvCxnSpPr>
        <p:spPr>
          <a:xfrm>
            <a:off x="3189615" y="3611493"/>
            <a:ext cx="1589892" cy="0"/>
          </a:xfrm>
          <a:prstGeom prst="straightConnector1">
            <a:avLst/>
          </a:prstGeom>
          <a:ln w="38100"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85AAB3F9-DDF6-818A-057F-72E814216074}"/>
              </a:ext>
            </a:extLst>
          </p:cNvPr>
          <p:cNvSpPr/>
          <p:nvPr/>
        </p:nvSpPr>
        <p:spPr>
          <a:xfrm>
            <a:off x="3675559" y="3244408"/>
            <a:ext cx="734170" cy="73417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/>
              <a:t>0.1 BTC</a:t>
            </a:r>
            <a:endParaRPr lang="en-CH" sz="1600" dirty="0"/>
          </a:p>
        </p:txBody>
      </p:sp>
    </p:spTree>
    <p:extLst>
      <p:ext uri="{BB962C8B-B14F-4D97-AF65-F5344CB8AC3E}">
        <p14:creationId xmlns:p14="http://schemas.microsoft.com/office/powerpoint/2010/main" val="39661393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8E3670-A8EA-E801-653B-688D30101D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7AC96E1F-9B10-4FA5-ED60-E82F324F8137}"/>
              </a:ext>
            </a:extLst>
          </p:cNvPr>
          <p:cNvSpPr/>
          <p:nvPr/>
        </p:nvSpPr>
        <p:spPr>
          <a:xfrm>
            <a:off x="3178900" y="1883415"/>
            <a:ext cx="5757681" cy="4237166"/>
          </a:xfrm>
          <a:prstGeom prst="rect">
            <a:avLst/>
          </a:prstGeom>
          <a:solidFill>
            <a:schemeClr val="accent4">
              <a:lumMod val="20000"/>
              <a:lumOff val="80000"/>
              <a:alpha val="7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1AA434-EDF8-67F9-DCB4-8412FECAA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Token balance</a:t>
            </a:r>
            <a:endParaRPr lang="en-CH" sz="20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DC305C0-E32F-A928-2613-4D532B57E442}"/>
              </a:ext>
            </a:extLst>
          </p:cNvPr>
          <p:cNvSpPr/>
          <p:nvPr/>
        </p:nvSpPr>
        <p:spPr>
          <a:xfrm>
            <a:off x="838200" y="1883415"/>
            <a:ext cx="2347452" cy="78099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FC707E1-7595-EA67-5F6D-CFA939219245}"/>
              </a:ext>
            </a:extLst>
          </p:cNvPr>
          <p:cNvSpPr/>
          <p:nvPr/>
        </p:nvSpPr>
        <p:spPr>
          <a:xfrm>
            <a:off x="838200" y="2655903"/>
            <a:ext cx="2347452" cy="144414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FD5050A-EFB9-2F1B-35E0-367D8DAB2396}"/>
              </a:ext>
            </a:extLst>
          </p:cNvPr>
          <p:cNvSpPr/>
          <p:nvPr/>
        </p:nvSpPr>
        <p:spPr>
          <a:xfrm>
            <a:off x="838200" y="4100052"/>
            <a:ext cx="2347452" cy="2020529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A2ED602-FC9F-E6D4-8880-F62EA4A41BF9}"/>
              </a:ext>
            </a:extLst>
          </p:cNvPr>
          <p:cNvSpPr/>
          <p:nvPr/>
        </p:nvSpPr>
        <p:spPr>
          <a:xfrm>
            <a:off x="955254" y="1985547"/>
            <a:ext cx="2106592" cy="55558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b="1"/>
              <a:t>4.75 ETH</a:t>
            </a:r>
            <a:endParaRPr lang="en-CH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2082384-6281-E415-6AF2-C85B5BF278DC}"/>
              </a:ext>
            </a:extLst>
          </p:cNvPr>
          <p:cNvSpPr/>
          <p:nvPr/>
        </p:nvSpPr>
        <p:spPr>
          <a:xfrm>
            <a:off x="955254" y="2782708"/>
            <a:ext cx="1018572" cy="55558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0.1</a:t>
            </a:r>
            <a:br>
              <a:rPr lang="en-CH" sz="1400" b="1" dirty="0"/>
            </a:br>
            <a:r>
              <a:rPr lang="en-CH" sz="1400" b="1" dirty="0"/>
              <a:t>BTC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0D0522-F71A-5C75-D2B0-0A09726BF1EE}"/>
              </a:ext>
            </a:extLst>
          </p:cNvPr>
          <p:cNvSpPr/>
          <p:nvPr/>
        </p:nvSpPr>
        <p:spPr>
          <a:xfrm>
            <a:off x="955254" y="3417661"/>
            <a:ext cx="1018572" cy="55558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500</a:t>
            </a:r>
            <a:br>
              <a:rPr lang="en-CH" sz="1400" b="1" dirty="0"/>
            </a:br>
            <a:r>
              <a:rPr lang="en-CH" sz="1400" b="1" dirty="0"/>
              <a:t>USDC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0E8055A0-B327-A9BE-E274-E91A6B510F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hq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1959284" y="2870686"/>
            <a:ext cx="1186552" cy="1018571"/>
          </a:xfrm>
          <a:ln w="19050">
            <a:solidFill>
              <a:schemeClr val="accent1"/>
            </a:solidFill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9E148439-DA4E-CB93-379C-925886C50E3A}"/>
              </a:ext>
            </a:extLst>
          </p:cNvPr>
          <p:cNvSpPr/>
          <p:nvPr/>
        </p:nvSpPr>
        <p:spPr>
          <a:xfrm>
            <a:off x="955254" y="4214823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 theprotocolguild.</a:t>
            </a:r>
            <a:r>
              <a:rPr lang="en-CH" sz="1400">
                <a:sym typeface="Wingdings" pitchFamily="2" charset="2"/>
              </a:rPr>
              <a:t>eth 202</a:t>
            </a:r>
            <a:r>
              <a:rPr lang="en-US" sz="1400" dirty="0">
                <a:sym typeface="Wingdings" pitchFamily="2" charset="2"/>
              </a:rPr>
              <a:t>5</a:t>
            </a:r>
            <a:r>
              <a:rPr lang="en-CH" sz="1400">
                <a:sym typeface="Wingdings" pitchFamily="2" charset="2"/>
              </a:rPr>
              <a:t>-</a:t>
            </a:r>
            <a:r>
              <a:rPr lang="en-US" sz="1400" dirty="0">
                <a:sym typeface="Wingdings" pitchFamily="2" charset="2"/>
              </a:rPr>
              <a:t>01</a:t>
            </a:r>
            <a:r>
              <a:rPr lang="en-CH" sz="1400">
                <a:sym typeface="Wingdings" pitchFamily="2" charset="2"/>
              </a:rPr>
              <a:t>-</a:t>
            </a:r>
            <a:r>
              <a:rPr lang="en-US" sz="1400" dirty="0">
                <a:sym typeface="Wingdings" pitchFamily="2" charset="2"/>
              </a:rPr>
              <a:t>30</a:t>
            </a:r>
            <a:r>
              <a:rPr lang="en-CH" sz="1400">
                <a:sym typeface="Wingdings" pitchFamily="2" charset="2"/>
              </a:rPr>
              <a:t>       </a:t>
            </a:r>
            <a:r>
              <a:rPr lang="en-CH" sz="1400" dirty="0">
                <a:sym typeface="Wingdings" pitchFamily="2" charset="2"/>
              </a:rPr>
              <a:t>–50 USDC</a:t>
            </a:r>
            <a:endParaRPr lang="en-CH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116312E-1D8D-1CE0-CFC5-1DB8ECF573BD}"/>
              </a:ext>
            </a:extLst>
          </p:cNvPr>
          <p:cNvSpPr/>
          <p:nvPr/>
        </p:nvSpPr>
        <p:spPr>
          <a:xfrm>
            <a:off x="955254" y="4832215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 vitalik.eth</a:t>
            </a:r>
            <a:br>
              <a:rPr lang="en-CH" sz="1400">
                <a:sym typeface="Wingdings" pitchFamily="2" charset="2"/>
              </a:rPr>
            </a:br>
            <a:r>
              <a:rPr lang="en-CH" sz="1400">
                <a:sym typeface="Wingdings" pitchFamily="2" charset="2"/>
              </a:rPr>
              <a:t>202</a:t>
            </a:r>
            <a:r>
              <a:rPr lang="en-US" sz="1400" dirty="0">
                <a:sym typeface="Wingdings" pitchFamily="2" charset="2"/>
              </a:rPr>
              <a:t>5-01</a:t>
            </a:r>
            <a:r>
              <a:rPr lang="en-CH" sz="1400">
                <a:sym typeface="Wingdings" pitchFamily="2" charset="2"/>
              </a:rPr>
              <a:t>-1</a:t>
            </a:r>
            <a:r>
              <a:rPr lang="en-US" sz="1400" dirty="0">
                <a:sym typeface="Wingdings" pitchFamily="2" charset="2"/>
              </a:rPr>
              <a:t>5</a:t>
            </a:r>
            <a:r>
              <a:rPr lang="en-CH" sz="1400">
                <a:sym typeface="Wingdings" pitchFamily="2" charset="2"/>
              </a:rPr>
              <a:t>                </a:t>
            </a:r>
            <a:r>
              <a:rPr lang="en-CH" sz="1400" dirty="0">
                <a:sym typeface="Wingdings" pitchFamily="2" charset="2"/>
              </a:rPr>
              <a:t>1 ETH</a:t>
            </a:r>
            <a:endParaRPr lang="en-CH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2843AE8-F27F-1ACB-6DDA-09ACC31102A9}"/>
              </a:ext>
            </a:extLst>
          </p:cNvPr>
          <p:cNvSpPr/>
          <p:nvPr/>
        </p:nvSpPr>
        <p:spPr>
          <a:xfrm>
            <a:off x="955254" y="5452604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🎉 Block #123 produced</a:t>
            </a:r>
            <a:br>
              <a:rPr lang="en-CH" sz="1400">
                <a:sym typeface="Wingdings" pitchFamily="2" charset="2"/>
              </a:rPr>
            </a:br>
            <a:r>
              <a:rPr lang="en-CH" sz="1400">
                <a:sym typeface="Wingdings" pitchFamily="2" charset="2"/>
              </a:rPr>
              <a:t>202</a:t>
            </a:r>
            <a:r>
              <a:rPr lang="en-US" sz="1400" dirty="0">
                <a:sym typeface="Wingdings" pitchFamily="2" charset="2"/>
              </a:rPr>
              <a:t>5</a:t>
            </a:r>
            <a:r>
              <a:rPr lang="en-CH" sz="1400">
                <a:sym typeface="Wingdings" pitchFamily="2" charset="2"/>
              </a:rPr>
              <a:t>-</a:t>
            </a:r>
            <a:r>
              <a:rPr lang="en-US" sz="1400" dirty="0">
                <a:sym typeface="Wingdings" pitchFamily="2" charset="2"/>
              </a:rPr>
              <a:t>01</a:t>
            </a:r>
            <a:r>
              <a:rPr lang="en-CH" sz="1400">
                <a:sym typeface="Wingdings" pitchFamily="2" charset="2"/>
              </a:rPr>
              <a:t>-09         </a:t>
            </a:r>
            <a:r>
              <a:rPr lang="en-CH" sz="1400" dirty="0">
                <a:sym typeface="Wingdings" pitchFamily="2" charset="2"/>
              </a:rPr>
              <a:t>0.08 ETH</a:t>
            </a:r>
            <a:endParaRPr lang="en-CH" sz="1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98602C6-4822-A7D3-D5E6-D9878B0F9F9F}"/>
              </a:ext>
            </a:extLst>
          </p:cNvPr>
          <p:cNvSpPr/>
          <p:nvPr/>
        </p:nvSpPr>
        <p:spPr>
          <a:xfrm>
            <a:off x="838200" y="1883415"/>
            <a:ext cx="2347452" cy="423716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A531548-03B7-A784-ECF1-BE8E1A9D5B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16902" y="62880"/>
            <a:ext cx="1325562" cy="1325562"/>
          </a:xfrm>
          <a:prstGeom prst="rect">
            <a:avLst/>
          </a:prstGeom>
        </p:spPr>
      </p:pic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204664F-B706-5546-2E9A-ED75F0EF7596}"/>
              </a:ext>
            </a:extLst>
          </p:cNvPr>
          <p:cNvCxnSpPr>
            <a:cxnSpLocks/>
          </p:cNvCxnSpPr>
          <p:nvPr/>
        </p:nvCxnSpPr>
        <p:spPr>
          <a:xfrm>
            <a:off x="3189615" y="3005243"/>
            <a:ext cx="1589892" cy="0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D1DB4680-E6B1-5326-28BE-DF96EFF04BEC}"/>
              </a:ext>
            </a:extLst>
          </p:cNvPr>
          <p:cNvSpPr txBox="1"/>
          <p:nvPr/>
        </p:nvSpPr>
        <p:spPr>
          <a:xfrm>
            <a:off x="2090880" y="2617403"/>
            <a:ext cx="3832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/>
              <a:t>eth_</a:t>
            </a:r>
            <a:r>
              <a:rPr lang="en-US" dirty="0"/>
              <a:t>call</a:t>
            </a:r>
            <a:endParaRPr lang="en-CH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FBA5366-53AB-5A5F-B102-411A250F0D19}"/>
              </a:ext>
            </a:extLst>
          </p:cNvPr>
          <p:cNvCxnSpPr/>
          <p:nvPr/>
        </p:nvCxnSpPr>
        <p:spPr>
          <a:xfrm>
            <a:off x="3189615" y="3611493"/>
            <a:ext cx="1589892" cy="0"/>
          </a:xfrm>
          <a:prstGeom prst="straightConnector1">
            <a:avLst/>
          </a:prstGeom>
          <a:ln w="38100"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A6626FE5-3224-1E7E-F590-1CB4B3D2B3F7}"/>
              </a:ext>
            </a:extLst>
          </p:cNvPr>
          <p:cNvSpPr/>
          <p:nvPr/>
        </p:nvSpPr>
        <p:spPr>
          <a:xfrm>
            <a:off x="3675559" y="3244408"/>
            <a:ext cx="734170" cy="73417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/>
              <a:t>0.1 BTC</a:t>
            </a:r>
            <a:endParaRPr lang="en-CH" sz="16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2B9454-F9BD-EF22-66CF-0D233A386167}"/>
              </a:ext>
            </a:extLst>
          </p:cNvPr>
          <p:cNvSpPr/>
          <p:nvPr/>
        </p:nvSpPr>
        <p:spPr>
          <a:xfrm>
            <a:off x="4798757" y="1883415"/>
            <a:ext cx="1990914" cy="4237166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8" name="Bevel 7">
            <a:extLst>
              <a:ext uri="{FF2B5EF4-FFF2-40B4-BE49-F238E27FC236}">
                <a16:creationId xmlns:a16="http://schemas.microsoft.com/office/drawing/2014/main" id="{CEDBC515-871A-2BC9-93C1-AF21DAE13A2B}"/>
              </a:ext>
            </a:extLst>
          </p:cNvPr>
          <p:cNvSpPr/>
          <p:nvPr/>
        </p:nvSpPr>
        <p:spPr>
          <a:xfrm>
            <a:off x="5102404" y="2625070"/>
            <a:ext cx="1387734" cy="1387734"/>
          </a:xfrm>
          <a:prstGeom prst="bevel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9381C44-AE47-595D-6403-6BC373937FD2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11310" y="2919907"/>
            <a:ext cx="489862" cy="81684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BCE0335-ADE7-6782-ACAE-9BD540664A9D}"/>
              </a:ext>
            </a:extLst>
          </p:cNvPr>
          <p:cNvSpPr txBox="1"/>
          <p:nvPr/>
        </p:nvSpPr>
        <p:spPr>
          <a:xfrm>
            <a:off x="5830837" y="2625070"/>
            <a:ext cx="553998" cy="1387734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CH" sz="2400" b="1" dirty="0">
                <a:solidFill>
                  <a:schemeClr val="bg1"/>
                </a:solidFill>
              </a:rPr>
              <a:t>EVM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3597546-BF98-96AC-24F6-A4FCB46C9B06}"/>
              </a:ext>
            </a:extLst>
          </p:cNvPr>
          <p:cNvSpPr/>
          <p:nvPr/>
        </p:nvSpPr>
        <p:spPr>
          <a:xfrm>
            <a:off x="8569915" y="1883415"/>
            <a:ext cx="385916" cy="42371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CH" b="1" dirty="0"/>
              <a:t>Web3 purifier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7155719-BF19-A737-C9B2-4AFF94AAE06C}"/>
              </a:ext>
            </a:extLst>
          </p:cNvPr>
          <p:cNvCxnSpPr>
            <a:cxnSpLocks/>
          </p:cNvCxnSpPr>
          <p:nvPr/>
        </p:nvCxnSpPr>
        <p:spPr>
          <a:xfrm>
            <a:off x="6816809" y="3005243"/>
            <a:ext cx="1798013" cy="0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4DC0322-7192-C944-322B-ACB6E0A570A1}"/>
              </a:ext>
            </a:extLst>
          </p:cNvPr>
          <p:cNvSpPr txBox="1"/>
          <p:nvPr/>
        </p:nvSpPr>
        <p:spPr>
          <a:xfrm>
            <a:off x="6716267" y="2609548"/>
            <a:ext cx="1869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dirty="0"/>
              <a:t>eth_getCode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3BBB9AC-8337-92E9-4C81-EE1A5DE5FEFC}"/>
              </a:ext>
            </a:extLst>
          </p:cNvPr>
          <p:cNvCxnSpPr/>
          <p:nvPr/>
        </p:nvCxnSpPr>
        <p:spPr>
          <a:xfrm>
            <a:off x="6820625" y="3639085"/>
            <a:ext cx="1786504" cy="0"/>
          </a:xfrm>
          <a:prstGeom prst="straightConnector1">
            <a:avLst/>
          </a:prstGeom>
          <a:ln w="38100"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Vertical Scroll 20">
            <a:extLst>
              <a:ext uri="{FF2B5EF4-FFF2-40B4-BE49-F238E27FC236}">
                <a16:creationId xmlns:a16="http://schemas.microsoft.com/office/drawing/2014/main" id="{D7E2AF78-8C8B-C983-C744-176BDA9663B2}"/>
              </a:ext>
            </a:extLst>
          </p:cNvPr>
          <p:cNvSpPr/>
          <p:nvPr/>
        </p:nvSpPr>
        <p:spPr>
          <a:xfrm>
            <a:off x="7282034" y="3319580"/>
            <a:ext cx="944308" cy="648929"/>
          </a:xfrm>
          <a:prstGeom prst="verticalScroll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35919771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EAECB7-CEC4-672E-05C2-AEF62D1211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C22997DC-EEC9-6A3D-D955-198EED367232}"/>
              </a:ext>
            </a:extLst>
          </p:cNvPr>
          <p:cNvSpPr/>
          <p:nvPr/>
        </p:nvSpPr>
        <p:spPr>
          <a:xfrm>
            <a:off x="3178900" y="1883415"/>
            <a:ext cx="5757681" cy="4237166"/>
          </a:xfrm>
          <a:prstGeom prst="rect">
            <a:avLst/>
          </a:prstGeom>
          <a:solidFill>
            <a:schemeClr val="accent4">
              <a:lumMod val="20000"/>
              <a:lumOff val="80000"/>
              <a:alpha val="7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53EB6E-F6D4-3342-498A-E1DCB2A95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Token balance</a:t>
            </a:r>
            <a:endParaRPr lang="en-CH" sz="20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C323CEE-939B-EBA9-30D2-83598F0982C8}"/>
              </a:ext>
            </a:extLst>
          </p:cNvPr>
          <p:cNvSpPr/>
          <p:nvPr/>
        </p:nvSpPr>
        <p:spPr>
          <a:xfrm>
            <a:off x="838200" y="1883415"/>
            <a:ext cx="2347452" cy="78099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05F539A-4A1E-CE18-706C-FBB1284CF239}"/>
              </a:ext>
            </a:extLst>
          </p:cNvPr>
          <p:cNvSpPr/>
          <p:nvPr/>
        </p:nvSpPr>
        <p:spPr>
          <a:xfrm>
            <a:off x="838200" y="2655903"/>
            <a:ext cx="2347452" cy="144414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63BE238-477A-D4BB-3123-0D440296866F}"/>
              </a:ext>
            </a:extLst>
          </p:cNvPr>
          <p:cNvSpPr/>
          <p:nvPr/>
        </p:nvSpPr>
        <p:spPr>
          <a:xfrm>
            <a:off x="838200" y="4100052"/>
            <a:ext cx="2347452" cy="2020529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B324E9-26D7-C2B7-3A98-BB7895EE196A}"/>
              </a:ext>
            </a:extLst>
          </p:cNvPr>
          <p:cNvSpPr/>
          <p:nvPr/>
        </p:nvSpPr>
        <p:spPr>
          <a:xfrm>
            <a:off x="955254" y="1985547"/>
            <a:ext cx="2106592" cy="55558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b="1"/>
              <a:t>4.75 ETH</a:t>
            </a:r>
            <a:endParaRPr lang="en-CH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3F85B42-A2E2-A360-6BB6-F641C9723F21}"/>
              </a:ext>
            </a:extLst>
          </p:cNvPr>
          <p:cNvSpPr/>
          <p:nvPr/>
        </p:nvSpPr>
        <p:spPr>
          <a:xfrm>
            <a:off x="955254" y="2782708"/>
            <a:ext cx="1018572" cy="55558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0.1</a:t>
            </a:r>
            <a:br>
              <a:rPr lang="en-CH" sz="1400" b="1" dirty="0"/>
            </a:br>
            <a:r>
              <a:rPr lang="en-CH" sz="1400" b="1" dirty="0"/>
              <a:t>BTC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C632DC9-C033-5A6D-8ABD-1BDEBD96D789}"/>
              </a:ext>
            </a:extLst>
          </p:cNvPr>
          <p:cNvSpPr/>
          <p:nvPr/>
        </p:nvSpPr>
        <p:spPr>
          <a:xfrm>
            <a:off x="955254" y="3417661"/>
            <a:ext cx="1018572" cy="55558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500</a:t>
            </a:r>
            <a:br>
              <a:rPr lang="en-CH" sz="1400" b="1" dirty="0"/>
            </a:br>
            <a:r>
              <a:rPr lang="en-CH" sz="1400" b="1" dirty="0"/>
              <a:t>USDC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49D15535-7587-8451-3D1C-F9534C87AE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hq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1959284" y="2870686"/>
            <a:ext cx="1186552" cy="1018571"/>
          </a:xfrm>
          <a:ln w="19050">
            <a:solidFill>
              <a:schemeClr val="accent1"/>
            </a:solidFill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4ADCE821-0FB5-5715-D22A-A7B34036440D}"/>
              </a:ext>
            </a:extLst>
          </p:cNvPr>
          <p:cNvSpPr/>
          <p:nvPr/>
        </p:nvSpPr>
        <p:spPr>
          <a:xfrm>
            <a:off x="955254" y="4214823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 theprotocolguild.</a:t>
            </a:r>
            <a:r>
              <a:rPr lang="en-CH" sz="1400">
                <a:sym typeface="Wingdings" pitchFamily="2" charset="2"/>
              </a:rPr>
              <a:t>eth 202</a:t>
            </a:r>
            <a:r>
              <a:rPr lang="en-US" sz="1400" dirty="0">
                <a:sym typeface="Wingdings" pitchFamily="2" charset="2"/>
              </a:rPr>
              <a:t>5</a:t>
            </a:r>
            <a:r>
              <a:rPr lang="en-CH" sz="1400">
                <a:sym typeface="Wingdings" pitchFamily="2" charset="2"/>
              </a:rPr>
              <a:t>-</a:t>
            </a:r>
            <a:r>
              <a:rPr lang="en-US" sz="1400" dirty="0">
                <a:sym typeface="Wingdings" pitchFamily="2" charset="2"/>
              </a:rPr>
              <a:t>01</a:t>
            </a:r>
            <a:r>
              <a:rPr lang="en-CH" sz="1400">
                <a:sym typeface="Wingdings" pitchFamily="2" charset="2"/>
              </a:rPr>
              <a:t>-</a:t>
            </a:r>
            <a:r>
              <a:rPr lang="en-US" sz="1400" dirty="0">
                <a:sym typeface="Wingdings" pitchFamily="2" charset="2"/>
              </a:rPr>
              <a:t>30</a:t>
            </a:r>
            <a:r>
              <a:rPr lang="en-CH" sz="1400">
                <a:sym typeface="Wingdings" pitchFamily="2" charset="2"/>
              </a:rPr>
              <a:t>       </a:t>
            </a:r>
            <a:r>
              <a:rPr lang="en-CH" sz="1400" dirty="0">
                <a:sym typeface="Wingdings" pitchFamily="2" charset="2"/>
              </a:rPr>
              <a:t>–50 USDC</a:t>
            </a:r>
            <a:endParaRPr lang="en-CH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5B18100-E221-14E9-3615-8B1386377A8D}"/>
              </a:ext>
            </a:extLst>
          </p:cNvPr>
          <p:cNvSpPr/>
          <p:nvPr/>
        </p:nvSpPr>
        <p:spPr>
          <a:xfrm>
            <a:off x="955254" y="4832215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 vitalik.eth</a:t>
            </a:r>
            <a:br>
              <a:rPr lang="en-CH" sz="1400">
                <a:sym typeface="Wingdings" pitchFamily="2" charset="2"/>
              </a:rPr>
            </a:br>
            <a:r>
              <a:rPr lang="en-CH" sz="1400">
                <a:sym typeface="Wingdings" pitchFamily="2" charset="2"/>
              </a:rPr>
              <a:t>202</a:t>
            </a:r>
            <a:r>
              <a:rPr lang="en-US" sz="1400" dirty="0">
                <a:sym typeface="Wingdings" pitchFamily="2" charset="2"/>
              </a:rPr>
              <a:t>5-01</a:t>
            </a:r>
            <a:r>
              <a:rPr lang="en-CH" sz="1400">
                <a:sym typeface="Wingdings" pitchFamily="2" charset="2"/>
              </a:rPr>
              <a:t>-1</a:t>
            </a:r>
            <a:r>
              <a:rPr lang="en-US" sz="1400" dirty="0">
                <a:sym typeface="Wingdings" pitchFamily="2" charset="2"/>
              </a:rPr>
              <a:t>5</a:t>
            </a:r>
            <a:r>
              <a:rPr lang="en-CH" sz="1400">
                <a:sym typeface="Wingdings" pitchFamily="2" charset="2"/>
              </a:rPr>
              <a:t>                </a:t>
            </a:r>
            <a:r>
              <a:rPr lang="en-CH" sz="1400" dirty="0">
                <a:sym typeface="Wingdings" pitchFamily="2" charset="2"/>
              </a:rPr>
              <a:t>1 ETH</a:t>
            </a:r>
            <a:endParaRPr lang="en-CH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B5A743B-16BB-E1EA-6CD6-DEA05A3C7692}"/>
              </a:ext>
            </a:extLst>
          </p:cNvPr>
          <p:cNvSpPr/>
          <p:nvPr/>
        </p:nvSpPr>
        <p:spPr>
          <a:xfrm>
            <a:off x="955254" y="5452604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🎉 Block #123 produced</a:t>
            </a:r>
            <a:br>
              <a:rPr lang="en-CH" sz="1400">
                <a:sym typeface="Wingdings" pitchFamily="2" charset="2"/>
              </a:rPr>
            </a:br>
            <a:r>
              <a:rPr lang="en-CH" sz="1400">
                <a:sym typeface="Wingdings" pitchFamily="2" charset="2"/>
              </a:rPr>
              <a:t>202</a:t>
            </a:r>
            <a:r>
              <a:rPr lang="en-US" sz="1400" dirty="0">
                <a:sym typeface="Wingdings" pitchFamily="2" charset="2"/>
              </a:rPr>
              <a:t>5</a:t>
            </a:r>
            <a:r>
              <a:rPr lang="en-CH" sz="1400">
                <a:sym typeface="Wingdings" pitchFamily="2" charset="2"/>
              </a:rPr>
              <a:t>-</a:t>
            </a:r>
            <a:r>
              <a:rPr lang="en-US" sz="1400" dirty="0">
                <a:sym typeface="Wingdings" pitchFamily="2" charset="2"/>
              </a:rPr>
              <a:t>01</a:t>
            </a:r>
            <a:r>
              <a:rPr lang="en-CH" sz="1400">
                <a:sym typeface="Wingdings" pitchFamily="2" charset="2"/>
              </a:rPr>
              <a:t>-09         </a:t>
            </a:r>
            <a:r>
              <a:rPr lang="en-CH" sz="1400" dirty="0">
                <a:sym typeface="Wingdings" pitchFamily="2" charset="2"/>
              </a:rPr>
              <a:t>0.08 ETH</a:t>
            </a:r>
            <a:endParaRPr lang="en-CH" sz="1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A55F2B3-EA2A-63D7-97F9-137BC9370E24}"/>
              </a:ext>
            </a:extLst>
          </p:cNvPr>
          <p:cNvSpPr/>
          <p:nvPr/>
        </p:nvSpPr>
        <p:spPr>
          <a:xfrm>
            <a:off x="838200" y="1883415"/>
            <a:ext cx="2347452" cy="423716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4E18F10-54B7-A9ED-C961-B6175AB0A1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16902" y="62880"/>
            <a:ext cx="1325562" cy="1325562"/>
          </a:xfrm>
          <a:prstGeom prst="rect">
            <a:avLst/>
          </a:prstGeom>
        </p:spPr>
      </p:pic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BA82CDB-4398-A64E-0B78-AA337FAFB0CA}"/>
              </a:ext>
            </a:extLst>
          </p:cNvPr>
          <p:cNvCxnSpPr>
            <a:cxnSpLocks/>
          </p:cNvCxnSpPr>
          <p:nvPr/>
        </p:nvCxnSpPr>
        <p:spPr>
          <a:xfrm>
            <a:off x="3189615" y="3005243"/>
            <a:ext cx="1589892" cy="0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78611CB1-BC8A-A9F8-6C92-A11C9E43647C}"/>
              </a:ext>
            </a:extLst>
          </p:cNvPr>
          <p:cNvSpPr txBox="1"/>
          <p:nvPr/>
        </p:nvSpPr>
        <p:spPr>
          <a:xfrm>
            <a:off x="2090880" y="2617403"/>
            <a:ext cx="3832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/>
              <a:t>eth_</a:t>
            </a:r>
            <a:r>
              <a:rPr lang="en-US" dirty="0"/>
              <a:t>call</a:t>
            </a:r>
            <a:endParaRPr lang="en-CH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F538835-7066-66D5-9B46-400B51ED9BCE}"/>
              </a:ext>
            </a:extLst>
          </p:cNvPr>
          <p:cNvCxnSpPr/>
          <p:nvPr/>
        </p:nvCxnSpPr>
        <p:spPr>
          <a:xfrm>
            <a:off x="3189615" y="3611493"/>
            <a:ext cx="1589892" cy="0"/>
          </a:xfrm>
          <a:prstGeom prst="straightConnector1">
            <a:avLst/>
          </a:prstGeom>
          <a:ln w="38100"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4233B346-5194-91ED-C1E0-59234F43F5FB}"/>
              </a:ext>
            </a:extLst>
          </p:cNvPr>
          <p:cNvSpPr/>
          <p:nvPr/>
        </p:nvSpPr>
        <p:spPr>
          <a:xfrm>
            <a:off x="3675559" y="3244408"/>
            <a:ext cx="734170" cy="73417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/>
              <a:t>0.1 BTC</a:t>
            </a:r>
            <a:endParaRPr lang="en-CH" sz="16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22F7172-6D45-7DCF-8669-46A1C42CBAF7}"/>
              </a:ext>
            </a:extLst>
          </p:cNvPr>
          <p:cNvSpPr/>
          <p:nvPr/>
        </p:nvSpPr>
        <p:spPr>
          <a:xfrm>
            <a:off x="4798757" y="1883415"/>
            <a:ext cx="1990914" cy="4237166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8" name="Bevel 7">
            <a:extLst>
              <a:ext uri="{FF2B5EF4-FFF2-40B4-BE49-F238E27FC236}">
                <a16:creationId xmlns:a16="http://schemas.microsoft.com/office/drawing/2014/main" id="{FC793730-97C0-00F5-390A-F14990930F1C}"/>
              </a:ext>
            </a:extLst>
          </p:cNvPr>
          <p:cNvSpPr/>
          <p:nvPr/>
        </p:nvSpPr>
        <p:spPr>
          <a:xfrm>
            <a:off x="5102404" y="2625070"/>
            <a:ext cx="1387734" cy="1387734"/>
          </a:xfrm>
          <a:prstGeom prst="bevel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BAC3F81-B7FB-EDB3-283C-74A384EE0FD5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11310" y="2919907"/>
            <a:ext cx="489862" cy="81684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3111255-285E-6AEF-1E30-8A880956D699}"/>
              </a:ext>
            </a:extLst>
          </p:cNvPr>
          <p:cNvSpPr txBox="1"/>
          <p:nvPr/>
        </p:nvSpPr>
        <p:spPr>
          <a:xfrm>
            <a:off x="5830837" y="2625070"/>
            <a:ext cx="553998" cy="1387734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CH" sz="2400" b="1" dirty="0">
                <a:solidFill>
                  <a:schemeClr val="bg1"/>
                </a:solidFill>
              </a:rPr>
              <a:t>EVM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5790FBE-5B0D-F5DD-F573-6CC168894142}"/>
              </a:ext>
            </a:extLst>
          </p:cNvPr>
          <p:cNvSpPr/>
          <p:nvPr/>
        </p:nvSpPr>
        <p:spPr>
          <a:xfrm>
            <a:off x="8569915" y="1883415"/>
            <a:ext cx="385916" cy="42371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CH" b="1" dirty="0"/>
              <a:t>Web3 purifier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DE1D597-E63F-CD73-43B9-EAAC0C4EF373}"/>
              </a:ext>
            </a:extLst>
          </p:cNvPr>
          <p:cNvCxnSpPr>
            <a:cxnSpLocks/>
          </p:cNvCxnSpPr>
          <p:nvPr/>
        </p:nvCxnSpPr>
        <p:spPr>
          <a:xfrm>
            <a:off x="6816809" y="3005243"/>
            <a:ext cx="1798013" cy="0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FA65A6F-ED61-ABCA-E66C-1DB850AF8596}"/>
              </a:ext>
            </a:extLst>
          </p:cNvPr>
          <p:cNvSpPr txBox="1"/>
          <p:nvPr/>
        </p:nvSpPr>
        <p:spPr>
          <a:xfrm>
            <a:off x="6716267" y="2609548"/>
            <a:ext cx="1869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dirty="0"/>
              <a:t>eth_getCode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B81745A-CFDE-ED7D-B024-14B1C1CA116C}"/>
              </a:ext>
            </a:extLst>
          </p:cNvPr>
          <p:cNvCxnSpPr/>
          <p:nvPr/>
        </p:nvCxnSpPr>
        <p:spPr>
          <a:xfrm>
            <a:off x="6820625" y="3639085"/>
            <a:ext cx="1786504" cy="0"/>
          </a:xfrm>
          <a:prstGeom prst="straightConnector1">
            <a:avLst/>
          </a:prstGeom>
          <a:ln w="38100"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Vertical Scroll 20">
            <a:extLst>
              <a:ext uri="{FF2B5EF4-FFF2-40B4-BE49-F238E27FC236}">
                <a16:creationId xmlns:a16="http://schemas.microsoft.com/office/drawing/2014/main" id="{850E3C9B-EB0E-B677-0DC9-B0E3C41502FA}"/>
              </a:ext>
            </a:extLst>
          </p:cNvPr>
          <p:cNvSpPr/>
          <p:nvPr/>
        </p:nvSpPr>
        <p:spPr>
          <a:xfrm>
            <a:off x="7282034" y="3319580"/>
            <a:ext cx="944308" cy="648929"/>
          </a:xfrm>
          <a:prstGeom prst="verticalScroll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Code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8D7F29B-A192-7CAC-8497-042B80A9AE7E}"/>
              </a:ext>
            </a:extLst>
          </p:cNvPr>
          <p:cNvCxnSpPr/>
          <p:nvPr/>
        </p:nvCxnSpPr>
        <p:spPr>
          <a:xfrm flipV="1">
            <a:off x="6088582" y="4082677"/>
            <a:ext cx="0" cy="618344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Magnetic Disk 24">
            <a:extLst>
              <a:ext uri="{FF2B5EF4-FFF2-40B4-BE49-F238E27FC236}">
                <a16:creationId xmlns:a16="http://schemas.microsoft.com/office/drawing/2014/main" id="{D540D6A2-0DD7-2482-DA54-C371E6B6F5AC}"/>
              </a:ext>
            </a:extLst>
          </p:cNvPr>
          <p:cNvSpPr/>
          <p:nvPr/>
        </p:nvSpPr>
        <p:spPr>
          <a:xfrm>
            <a:off x="5083154" y="4760013"/>
            <a:ext cx="1387734" cy="1043616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0" rtlCol="0" anchor="ctr"/>
          <a:lstStyle/>
          <a:p>
            <a:pPr algn="ctr"/>
            <a:r>
              <a:rPr lang="en-CH" b="1" dirty="0"/>
              <a:t>State database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1BFEF29-B01B-AAD7-23A3-E66AB57C1F99}"/>
              </a:ext>
            </a:extLst>
          </p:cNvPr>
          <p:cNvCxnSpPr/>
          <p:nvPr/>
        </p:nvCxnSpPr>
        <p:spPr>
          <a:xfrm flipV="1">
            <a:off x="5469155" y="4082677"/>
            <a:ext cx="0" cy="618344"/>
          </a:xfrm>
          <a:prstGeom prst="straightConnector1">
            <a:avLst/>
          </a:prstGeom>
          <a:ln w="38100"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ACCA232-E52B-5890-BCC9-DF1A71A11CBB}"/>
              </a:ext>
            </a:extLst>
          </p:cNvPr>
          <p:cNvCxnSpPr/>
          <p:nvPr/>
        </p:nvCxnSpPr>
        <p:spPr>
          <a:xfrm>
            <a:off x="6797559" y="4840363"/>
            <a:ext cx="1798013" cy="0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92AD73A-97CD-DBAB-1DA2-4B497F8AB342}"/>
              </a:ext>
            </a:extLst>
          </p:cNvPr>
          <p:cNvSpPr txBox="1"/>
          <p:nvPr/>
        </p:nvSpPr>
        <p:spPr>
          <a:xfrm>
            <a:off x="6697017" y="4444668"/>
            <a:ext cx="1964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dirty="0"/>
              <a:t>eth_getStorageAt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EB86C69-244F-669B-BFC5-96EF1E0CDB58}"/>
              </a:ext>
            </a:extLst>
          </p:cNvPr>
          <p:cNvCxnSpPr/>
          <p:nvPr/>
        </p:nvCxnSpPr>
        <p:spPr>
          <a:xfrm>
            <a:off x="6801375" y="5474205"/>
            <a:ext cx="1786504" cy="0"/>
          </a:xfrm>
          <a:prstGeom prst="straightConnector1">
            <a:avLst/>
          </a:prstGeom>
          <a:ln w="38100"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334B9BAA-FE94-1D88-F1DE-0D37B4B1240B}"/>
              </a:ext>
            </a:extLst>
          </p:cNvPr>
          <p:cNvSpPr/>
          <p:nvPr/>
        </p:nvSpPr>
        <p:spPr>
          <a:xfrm>
            <a:off x="7387433" y="5135274"/>
            <a:ext cx="702046" cy="70204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CH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363735888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84C596-A9B6-CDF4-0EBA-189835CCEC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F25A98F9-401B-4B10-218A-83AEF05001DB}"/>
              </a:ext>
            </a:extLst>
          </p:cNvPr>
          <p:cNvSpPr/>
          <p:nvPr/>
        </p:nvSpPr>
        <p:spPr>
          <a:xfrm>
            <a:off x="3178900" y="1883415"/>
            <a:ext cx="5757681" cy="4237166"/>
          </a:xfrm>
          <a:prstGeom prst="rect">
            <a:avLst/>
          </a:prstGeom>
          <a:solidFill>
            <a:schemeClr val="accent4">
              <a:lumMod val="20000"/>
              <a:lumOff val="80000"/>
              <a:alpha val="7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02A39F-318F-3132-9AFD-128BDCB81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Token balance</a:t>
            </a:r>
            <a:endParaRPr lang="en-CH" sz="20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FE26B0A-D8FD-39DA-AFDF-1016B669221A}"/>
              </a:ext>
            </a:extLst>
          </p:cNvPr>
          <p:cNvSpPr/>
          <p:nvPr/>
        </p:nvSpPr>
        <p:spPr>
          <a:xfrm>
            <a:off x="838200" y="1883415"/>
            <a:ext cx="2347452" cy="78099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8612CA9-C5BD-B4AB-DCB3-0EB7C776E283}"/>
              </a:ext>
            </a:extLst>
          </p:cNvPr>
          <p:cNvSpPr/>
          <p:nvPr/>
        </p:nvSpPr>
        <p:spPr>
          <a:xfrm>
            <a:off x="838200" y="2655903"/>
            <a:ext cx="2347452" cy="144414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C37FF13-1D80-1678-90B4-8FBC0DFD2A4E}"/>
              </a:ext>
            </a:extLst>
          </p:cNvPr>
          <p:cNvSpPr/>
          <p:nvPr/>
        </p:nvSpPr>
        <p:spPr>
          <a:xfrm>
            <a:off x="838200" y="4100052"/>
            <a:ext cx="2347452" cy="2020529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68753B0-8F5D-E1F6-1966-99DB2AD15ED6}"/>
              </a:ext>
            </a:extLst>
          </p:cNvPr>
          <p:cNvSpPr/>
          <p:nvPr/>
        </p:nvSpPr>
        <p:spPr>
          <a:xfrm>
            <a:off x="955254" y="1985547"/>
            <a:ext cx="2106592" cy="55558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b="1"/>
              <a:t>4.75 ETH</a:t>
            </a:r>
            <a:endParaRPr lang="en-CH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F910F18-0614-C393-A1FB-E1D3F571BB6E}"/>
              </a:ext>
            </a:extLst>
          </p:cNvPr>
          <p:cNvSpPr/>
          <p:nvPr/>
        </p:nvSpPr>
        <p:spPr>
          <a:xfrm>
            <a:off x="955254" y="2782708"/>
            <a:ext cx="1018572" cy="55558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0.1</a:t>
            </a:r>
            <a:br>
              <a:rPr lang="en-CH" sz="1400" b="1" dirty="0"/>
            </a:br>
            <a:r>
              <a:rPr lang="en-CH" sz="1400" b="1" dirty="0"/>
              <a:t>BTC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C4EBDEC-2E9B-626D-B735-C2D3665540F7}"/>
              </a:ext>
            </a:extLst>
          </p:cNvPr>
          <p:cNvSpPr/>
          <p:nvPr/>
        </p:nvSpPr>
        <p:spPr>
          <a:xfrm>
            <a:off x="955254" y="3417661"/>
            <a:ext cx="1018572" cy="55558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500</a:t>
            </a:r>
            <a:br>
              <a:rPr lang="en-CH" sz="1400" b="1" dirty="0"/>
            </a:br>
            <a:r>
              <a:rPr lang="en-CH" sz="1400" b="1" dirty="0"/>
              <a:t>USDC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0A8C6CB8-9679-9C15-DA7B-05E3FD8950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hq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1959284" y="2870686"/>
            <a:ext cx="1186552" cy="1018571"/>
          </a:xfrm>
          <a:ln w="19050">
            <a:solidFill>
              <a:schemeClr val="accent1"/>
            </a:solidFill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9C280F0F-C23C-868F-6307-1F70A78ED675}"/>
              </a:ext>
            </a:extLst>
          </p:cNvPr>
          <p:cNvSpPr/>
          <p:nvPr/>
        </p:nvSpPr>
        <p:spPr>
          <a:xfrm>
            <a:off x="955254" y="4214823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 theprotocolguild.</a:t>
            </a:r>
            <a:r>
              <a:rPr lang="en-CH" sz="1400">
                <a:sym typeface="Wingdings" pitchFamily="2" charset="2"/>
              </a:rPr>
              <a:t>eth 202</a:t>
            </a:r>
            <a:r>
              <a:rPr lang="en-US" sz="1400" dirty="0">
                <a:sym typeface="Wingdings" pitchFamily="2" charset="2"/>
              </a:rPr>
              <a:t>5</a:t>
            </a:r>
            <a:r>
              <a:rPr lang="en-CH" sz="1400">
                <a:sym typeface="Wingdings" pitchFamily="2" charset="2"/>
              </a:rPr>
              <a:t>-</a:t>
            </a:r>
            <a:r>
              <a:rPr lang="en-US" sz="1400" dirty="0">
                <a:sym typeface="Wingdings" pitchFamily="2" charset="2"/>
              </a:rPr>
              <a:t>01</a:t>
            </a:r>
            <a:r>
              <a:rPr lang="en-CH" sz="1400">
                <a:sym typeface="Wingdings" pitchFamily="2" charset="2"/>
              </a:rPr>
              <a:t>-</a:t>
            </a:r>
            <a:r>
              <a:rPr lang="en-US" sz="1400" dirty="0">
                <a:sym typeface="Wingdings" pitchFamily="2" charset="2"/>
              </a:rPr>
              <a:t>30</a:t>
            </a:r>
            <a:r>
              <a:rPr lang="en-CH" sz="1400">
                <a:sym typeface="Wingdings" pitchFamily="2" charset="2"/>
              </a:rPr>
              <a:t>       </a:t>
            </a:r>
            <a:r>
              <a:rPr lang="en-CH" sz="1400" dirty="0">
                <a:sym typeface="Wingdings" pitchFamily="2" charset="2"/>
              </a:rPr>
              <a:t>–50 USDC</a:t>
            </a:r>
            <a:endParaRPr lang="en-CH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4F4576A-EB79-F31C-D3B7-D5492A9C6C8A}"/>
              </a:ext>
            </a:extLst>
          </p:cNvPr>
          <p:cNvSpPr/>
          <p:nvPr/>
        </p:nvSpPr>
        <p:spPr>
          <a:xfrm>
            <a:off x="955254" y="4832215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 vitalik.eth</a:t>
            </a:r>
            <a:br>
              <a:rPr lang="en-CH" sz="1400">
                <a:sym typeface="Wingdings" pitchFamily="2" charset="2"/>
              </a:rPr>
            </a:br>
            <a:r>
              <a:rPr lang="en-CH" sz="1400">
                <a:sym typeface="Wingdings" pitchFamily="2" charset="2"/>
              </a:rPr>
              <a:t>202</a:t>
            </a:r>
            <a:r>
              <a:rPr lang="en-US" sz="1400" dirty="0">
                <a:sym typeface="Wingdings" pitchFamily="2" charset="2"/>
              </a:rPr>
              <a:t>5-01</a:t>
            </a:r>
            <a:r>
              <a:rPr lang="en-CH" sz="1400">
                <a:sym typeface="Wingdings" pitchFamily="2" charset="2"/>
              </a:rPr>
              <a:t>-1</a:t>
            </a:r>
            <a:r>
              <a:rPr lang="en-US" sz="1400" dirty="0">
                <a:sym typeface="Wingdings" pitchFamily="2" charset="2"/>
              </a:rPr>
              <a:t>5</a:t>
            </a:r>
            <a:r>
              <a:rPr lang="en-CH" sz="1400">
                <a:sym typeface="Wingdings" pitchFamily="2" charset="2"/>
              </a:rPr>
              <a:t>                </a:t>
            </a:r>
            <a:r>
              <a:rPr lang="en-CH" sz="1400" dirty="0">
                <a:sym typeface="Wingdings" pitchFamily="2" charset="2"/>
              </a:rPr>
              <a:t>1 ETH</a:t>
            </a:r>
            <a:endParaRPr lang="en-CH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46C3383-402F-1D47-F9EC-2F269489D13F}"/>
              </a:ext>
            </a:extLst>
          </p:cNvPr>
          <p:cNvSpPr/>
          <p:nvPr/>
        </p:nvSpPr>
        <p:spPr>
          <a:xfrm>
            <a:off x="955254" y="5452604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🎉 Block #123 produced</a:t>
            </a:r>
            <a:br>
              <a:rPr lang="en-CH" sz="1400">
                <a:sym typeface="Wingdings" pitchFamily="2" charset="2"/>
              </a:rPr>
            </a:br>
            <a:r>
              <a:rPr lang="en-CH" sz="1400">
                <a:sym typeface="Wingdings" pitchFamily="2" charset="2"/>
              </a:rPr>
              <a:t>202</a:t>
            </a:r>
            <a:r>
              <a:rPr lang="en-US" sz="1400" dirty="0">
                <a:sym typeface="Wingdings" pitchFamily="2" charset="2"/>
              </a:rPr>
              <a:t>5</a:t>
            </a:r>
            <a:r>
              <a:rPr lang="en-CH" sz="1400">
                <a:sym typeface="Wingdings" pitchFamily="2" charset="2"/>
              </a:rPr>
              <a:t>-</a:t>
            </a:r>
            <a:r>
              <a:rPr lang="en-US" sz="1400" dirty="0">
                <a:sym typeface="Wingdings" pitchFamily="2" charset="2"/>
              </a:rPr>
              <a:t>01</a:t>
            </a:r>
            <a:r>
              <a:rPr lang="en-CH" sz="1400">
                <a:sym typeface="Wingdings" pitchFamily="2" charset="2"/>
              </a:rPr>
              <a:t>-09         </a:t>
            </a:r>
            <a:r>
              <a:rPr lang="en-CH" sz="1400" dirty="0">
                <a:sym typeface="Wingdings" pitchFamily="2" charset="2"/>
              </a:rPr>
              <a:t>0.08 ETH</a:t>
            </a:r>
            <a:endParaRPr lang="en-CH" sz="1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F7D0A13-6D79-CBA7-D233-432C42B2F4C3}"/>
              </a:ext>
            </a:extLst>
          </p:cNvPr>
          <p:cNvSpPr/>
          <p:nvPr/>
        </p:nvSpPr>
        <p:spPr>
          <a:xfrm>
            <a:off x="838200" y="1883415"/>
            <a:ext cx="2347452" cy="423716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54D3C7AC-0996-8D44-5A2E-25398EB18B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16902" y="62880"/>
            <a:ext cx="1325562" cy="1325562"/>
          </a:xfrm>
          <a:prstGeom prst="rect">
            <a:avLst/>
          </a:prstGeom>
        </p:spPr>
      </p:pic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2EB96B8-56B2-635A-42B5-8060419C20B7}"/>
              </a:ext>
            </a:extLst>
          </p:cNvPr>
          <p:cNvCxnSpPr>
            <a:cxnSpLocks/>
          </p:cNvCxnSpPr>
          <p:nvPr/>
        </p:nvCxnSpPr>
        <p:spPr>
          <a:xfrm>
            <a:off x="3189615" y="3005243"/>
            <a:ext cx="1589892" cy="0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8ED465A9-FF87-4AA0-0CA7-8F82F62429D2}"/>
              </a:ext>
            </a:extLst>
          </p:cNvPr>
          <p:cNvSpPr txBox="1"/>
          <p:nvPr/>
        </p:nvSpPr>
        <p:spPr>
          <a:xfrm>
            <a:off x="2090880" y="2617403"/>
            <a:ext cx="3832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/>
              <a:t>eth_</a:t>
            </a:r>
            <a:r>
              <a:rPr lang="en-US" dirty="0"/>
              <a:t>call</a:t>
            </a:r>
            <a:endParaRPr lang="en-CH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8F2BCF9-E147-9F4F-4BA7-FAA757AD1AB8}"/>
              </a:ext>
            </a:extLst>
          </p:cNvPr>
          <p:cNvCxnSpPr/>
          <p:nvPr/>
        </p:nvCxnSpPr>
        <p:spPr>
          <a:xfrm>
            <a:off x="3189615" y="3611493"/>
            <a:ext cx="1589892" cy="0"/>
          </a:xfrm>
          <a:prstGeom prst="straightConnector1">
            <a:avLst/>
          </a:prstGeom>
          <a:ln w="38100"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1208CE92-1745-1C60-03A1-70B2AEEBD248}"/>
              </a:ext>
            </a:extLst>
          </p:cNvPr>
          <p:cNvSpPr/>
          <p:nvPr/>
        </p:nvSpPr>
        <p:spPr>
          <a:xfrm>
            <a:off x="3675559" y="3244408"/>
            <a:ext cx="734170" cy="73417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/>
              <a:t>0.1 BTC</a:t>
            </a:r>
            <a:endParaRPr lang="en-CH" sz="16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679450C-32CF-69C4-42FE-4CA81928ACD4}"/>
              </a:ext>
            </a:extLst>
          </p:cNvPr>
          <p:cNvSpPr/>
          <p:nvPr/>
        </p:nvSpPr>
        <p:spPr>
          <a:xfrm>
            <a:off x="4798757" y="1883415"/>
            <a:ext cx="1990914" cy="4237166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8" name="Bevel 7">
            <a:extLst>
              <a:ext uri="{FF2B5EF4-FFF2-40B4-BE49-F238E27FC236}">
                <a16:creationId xmlns:a16="http://schemas.microsoft.com/office/drawing/2014/main" id="{42FF6E34-AAF1-C92D-06BB-D28BAEAA5938}"/>
              </a:ext>
            </a:extLst>
          </p:cNvPr>
          <p:cNvSpPr/>
          <p:nvPr/>
        </p:nvSpPr>
        <p:spPr>
          <a:xfrm>
            <a:off x="5102404" y="2625070"/>
            <a:ext cx="1387734" cy="1387734"/>
          </a:xfrm>
          <a:prstGeom prst="bevel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8332D17-7432-6678-4D76-B96C7453678E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11310" y="2919907"/>
            <a:ext cx="489862" cy="81684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C3FB65A-13B4-899C-D317-F4DC9F79E38C}"/>
              </a:ext>
            </a:extLst>
          </p:cNvPr>
          <p:cNvSpPr txBox="1"/>
          <p:nvPr/>
        </p:nvSpPr>
        <p:spPr>
          <a:xfrm>
            <a:off x="5830837" y="2625070"/>
            <a:ext cx="553998" cy="1387734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CH" sz="2400" b="1" dirty="0">
                <a:solidFill>
                  <a:schemeClr val="bg1"/>
                </a:solidFill>
              </a:rPr>
              <a:t>EVM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1EC0B8-3287-B132-285D-3330073CEFDF}"/>
              </a:ext>
            </a:extLst>
          </p:cNvPr>
          <p:cNvSpPr/>
          <p:nvPr/>
        </p:nvSpPr>
        <p:spPr>
          <a:xfrm>
            <a:off x="8569915" y="1883415"/>
            <a:ext cx="385916" cy="42371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CH" b="1" dirty="0"/>
              <a:t>Web3 purifier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E6AFD58-631A-91ED-368C-F4046B67FD14}"/>
              </a:ext>
            </a:extLst>
          </p:cNvPr>
          <p:cNvCxnSpPr>
            <a:cxnSpLocks/>
          </p:cNvCxnSpPr>
          <p:nvPr/>
        </p:nvCxnSpPr>
        <p:spPr>
          <a:xfrm>
            <a:off x="6816809" y="3005243"/>
            <a:ext cx="1798013" cy="0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AD8C00D-F306-F497-733F-6137A0AD902E}"/>
              </a:ext>
            </a:extLst>
          </p:cNvPr>
          <p:cNvSpPr txBox="1"/>
          <p:nvPr/>
        </p:nvSpPr>
        <p:spPr>
          <a:xfrm>
            <a:off x="6716267" y="2609548"/>
            <a:ext cx="1869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dirty="0"/>
              <a:t>eth_getCode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EC9F1C6-FACD-87BC-8919-54396C7BF5C2}"/>
              </a:ext>
            </a:extLst>
          </p:cNvPr>
          <p:cNvCxnSpPr/>
          <p:nvPr/>
        </p:nvCxnSpPr>
        <p:spPr>
          <a:xfrm>
            <a:off x="6820625" y="3639085"/>
            <a:ext cx="1786504" cy="0"/>
          </a:xfrm>
          <a:prstGeom prst="straightConnector1">
            <a:avLst/>
          </a:prstGeom>
          <a:ln w="38100"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Vertical Scroll 20">
            <a:extLst>
              <a:ext uri="{FF2B5EF4-FFF2-40B4-BE49-F238E27FC236}">
                <a16:creationId xmlns:a16="http://schemas.microsoft.com/office/drawing/2014/main" id="{B04E4691-8AD4-15FF-FDAB-0D560E82DA02}"/>
              </a:ext>
            </a:extLst>
          </p:cNvPr>
          <p:cNvSpPr/>
          <p:nvPr/>
        </p:nvSpPr>
        <p:spPr>
          <a:xfrm>
            <a:off x="7282034" y="3319580"/>
            <a:ext cx="944308" cy="648929"/>
          </a:xfrm>
          <a:prstGeom prst="verticalScroll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Code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99D97B6-D22A-524E-D624-BB604F229D46}"/>
              </a:ext>
            </a:extLst>
          </p:cNvPr>
          <p:cNvCxnSpPr/>
          <p:nvPr/>
        </p:nvCxnSpPr>
        <p:spPr>
          <a:xfrm flipV="1">
            <a:off x="6088582" y="4082677"/>
            <a:ext cx="0" cy="618344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Magnetic Disk 24">
            <a:extLst>
              <a:ext uri="{FF2B5EF4-FFF2-40B4-BE49-F238E27FC236}">
                <a16:creationId xmlns:a16="http://schemas.microsoft.com/office/drawing/2014/main" id="{C09E1C20-89B8-3DF4-911D-FA2F2E49AAA7}"/>
              </a:ext>
            </a:extLst>
          </p:cNvPr>
          <p:cNvSpPr/>
          <p:nvPr/>
        </p:nvSpPr>
        <p:spPr>
          <a:xfrm>
            <a:off x="5083154" y="4760013"/>
            <a:ext cx="1387734" cy="1043616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0" rtlCol="0" anchor="ctr"/>
          <a:lstStyle/>
          <a:p>
            <a:pPr algn="ctr"/>
            <a:r>
              <a:rPr lang="en-CH" b="1" dirty="0"/>
              <a:t>State database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6354C9F-DD71-9539-4D62-A52CB87F119E}"/>
              </a:ext>
            </a:extLst>
          </p:cNvPr>
          <p:cNvCxnSpPr/>
          <p:nvPr/>
        </p:nvCxnSpPr>
        <p:spPr>
          <a:xfrm flipV="1">
            <a:off x="5469155" y="4082677"/>
            <a:ext cx="0" cy="618344"/>
          </a:xfrm>
          <a:prstGeom prst="straightConnector1">
            <a:avLst/>
          </a:prstGeom>
          <a:ln w="38100"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256702E-EBC7-1E4E-4267-8C75C9E0F49F}"/>
              </a:ext>
            </a:extLst>
          </p:cNvPr>
          <p:cNvCxnSpPr/>
          <p:nvPr/>
        </p:nvCxnSpPr>
        <p:spPr>
          <a:xfrm>
            <a:off x="6797559" y="4840363"/>
            <a:ext cx="1798013" cy="0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620046CB-87DC-A7D6-8C3D-7D78FD4FC552}"/>
              </a:ext>
            </a:extLst>
          </p:cNvPr>
          <p:cNvSpPr txBox="1"/>
          <p:nvPr/>
        </p:nvSpPr>
        <p:spPr>
          <a:xfrm>
            <a:off x="6697017" y="4444668"/>
            <a:ext cx="1964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dirty="0"/>
              <a:t>eth_getStorageAt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5919EF3-5D36-3E7E-A696-0B203067689D}"/>
              </a:ext>
            </a:extLst>
          </p:cNvPr>
          <p:cNvCxnSpPr/>
          <p:nvPr/>
        </p:nvCxnSpPr>
        <p:spPr>
          <a:xfrm>
            <a:off x="6801375" y="5474205"/>
            <a:ext cx="1786504" cy="0"/>
          </a:xfrm>
          <a:prstGeom prst="straightConnector1">
            <a:avLst/>
          </a:prstGeom>
          <a:ln w="38100"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5D31FCB8-C5C4-B0D9-2F88-B86E9584C0FC}"/>
              </a:ext>
            </a:extLst>
          </p:cNvPr>
          <p:cNvSpPr/>
          <p:nvPr/>
        </p:nvSpPr>
        <p:spPr>
          <a:xfrm>
            <a:off x="7387433" y="5135274"/>
            <a:ext cx="702046" cy="70204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CH" dirty="0"/>
              <a:t>Data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7D44821-1365-3A6C-65F3-F82E081AD6CF}"/>
              </a:ext>
            </a:extLst>
          </p:cNvPr>
          <p:cNvCxnSpPr/>
          <p:nvPr/>
        </p:nvCxnSpPr>
        <p:spPr>
          <a:xfrm>
            <a:off x="8936581" y="3009109"/>
            <a:ext cx="2220512" cy="0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4289C206-48CF-3B2F-1222-F443B7C64A06}"/>
              </a:ext>
            </a:extLst>
          </p:cNvPr>
          <p:cNvSpPr txBox="1"/>
          <p:nvPr/>
        </p:nvSpPr>
        <p:spPr>
          <a:xfrm>
            <a:off x="9347221" y="2613414"/>
            <a:ext cx="1501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dirty="0"/>
              <a:t>eth_getProof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2D306A4-DF11-5F48-E03F-3E45C4129875}"/>
              </a:ext>
            </a:extLst>
          </p:cNvPr>
          <p:cNvCxnSpPr/>
          <p:nvPr/>
        </p:nvCxnSpPr>
        <p:spPr>
          <a:xfrm>
            <a:off x="8936581" y="3639085"/>
            <a:ext cx="2351534" cy="0"/>
          </a:xfrm>
          <a:prstGeom prst="straightConnector1">
            <a:avLst/>
          </a:prstGeom>
          <a:ln w="38100"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Vertical Scroll 37">
            <a:extLst>
              <a:ext uri="{FF2B5EF4-FFF2-40B4-BE49-F238E27FC236}">
                <a16:creationId xmlns:a16="http://schemas.microsoft.com/office/drawing/2014/main" id="{BBFE001D-7A11-FF35-871D-D47099C21697}"/>
              </a:ext>
            </a:extLst>
          </p:cNvPr>
          <p:cNvSpPr/>
          <p:nvPr/>
        </p:nvSpPr>
        <p:spPr>
          <a:xfrm>
            <a:off x="9142402" y="3319580"/>
            <a:ext cx="944308" cy="648929"/>
          </a:xfrm>
          <a:prstGeom prst="verticalScroll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Code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7FD5837B-CE58-3917-85A6-3EE7226A6771}"/>
              </a:ext>
            </a:extLst>
          </p:cNvPr>
          <p:cNvSpPr/>
          <p:nvPr/>
        </p:nvSpPr>
        <p:spPr>
          <a:xfrm>
            <a:off x="10115337" y="3338778"/>
            <a:ext cx="620389" cy="62038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839DEC31-1541-B405-CFBD-5F5B53EAF3D7}"/>
              </a:ext>
            </a:extLst>
          </p:cNvPr>
          <p:cNvSpPr/>
          <p:nvPr/>
        </p:nvSpPr>
        <p:spPr>
          <a:xfrm>
            <a:off x="10243144" y="3338778"/>
            <a:ext cx="620389" cy="62038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79DEE086-8F01-D77E-1B01-D55280C520A2}"/>
              </a:ext>
            </a:extLst>
          </p:cNvPr>
          <p:cNvSpPr/>
          <p:nvPr/>
        </p:nvSpPr>
        <p:spPr>
          <a:xfrm>
            <a:off x="10366540" y="3338778"/>
            <a:ext cx="620389" cy="62038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CH" sz="1400" dirty="0"/>
              <a:t>Proof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FCE59EC-A589-ADC7-7C83-529A55096C66}"/>
              </a:ext>
            </a:extLst>
          </p:cNvPr>
          <p:cNvCxnSpPr/>
          <p:nvPr/>
        </p:nvCxnSpPr>
        <p:spPr>
          <a:xfrm>
            <a:off x="8936581" y="4862780"/>
            <a:ext cx="2220512" cy="0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6C12A0FF-98E4-E79C-6CD8-AE28813EBB85}"/>
              </a:ext>
            </a:extLst>
          </p:cNvPr>
          <p:cNvSpPr txBox="1"/>
          <p:nvPr/>
        </p:nvSpPr>
        <p:spPr>
          <a:xfrm>
            <a:off x="9347221" y="4467085"/>
            <a:ext cx="1501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dirty="0"/>
              <a:t>eth_getProof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B5CCD6A-8C8C-136C-F6C1-57AD69BE8AD3}"/>
              </a:ext>
            </a:extLst>
          </p:cNvPr>
          <p:cNvCxnSpPr/>
          <p:nvPr/>
        </p:nvCxnSpPr>
        <p:spPr>
          <a:xfrm>
            <a:off x="8936581" y="5492756"/>
            <a:ext cx="2351534" cy="0"/>
          </a:xfrm>
          <a:prstGeom prst="straightConnector1">
            <a:avLst/>
          </a:prstGeom>
          <a:ln w="38100"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8F0C7F99-0676-CA3F-2A2B-BD0CFB7FB95C}"/>
              </a:ext>
            </a:extLst>
          </p:cNvPr>
          <p:cNvSpPr/>
          <p:nvPr/>
        </p:nvSpPr>
        <p:spPr>
          <a:xfrm>
            <a:off x="10115337" y="5177701"/>
            <a:ext cx="620389" cy="62038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26C117F9-FD46-E5E9-E9FD-B7D7EB085BE8}"/>
              </a:ext>
            </a:extLst>
          </p:cNvPr>
          <p:cNvSpPr/>
          <p:nvPr/>
        </p:nvSpPr>
        <p:spPr>
          <a:xfrm>
            <a:off x="10243144" y="5177701"/>
            <a:ext cx="620389" cy="62038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403D01C0-FDE0-D10E-4345-9DD48C29074D}"/>
              </a:ext>
            </a:extLst>
          </p:cNvPr>
          <p:cNvSpPr/>
          <p:nvPr/>
        </p:nvSpPr>
        <p:spPr>
          <a:xfrm>
            <a:off x="10366540" y="5177701"/>
            <a:ext cx="620389" cy="62038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CH" sz="1400" dirty="0"/>
              <a:t>Proof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EE539B99-A67C-2452-2735-1D0DD2FC11AA}"/>
              </a:ext>
            </a:extLst>
          </p:cNvPr>
          <p:cNvSpPr/>
          <p:nvPr/>
        </p:nvSpPr>
        <p:spPr>
          <a:xfrm>
            <a:off x="9281321" y="5135274"/>
            <a:ext cx="702046" cy="70204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CH" dirty="0"/>
              <a:t>Data</a:t>
            </a:r>
          </a:p>
        </p:txBody>
      </p:sp>
      <p:sp>
        <p:nvSpPr>
          <p:cNvPr id="32" name="Cloud 31">
            <a:extLst>
              <a:ext uri="{FF2B5EF4-FFF2-40B4-BE49-F238E27FC236}">
                <a16:creationId xmlns:a16="http://schemas.microsoft.com/office/drawing/2014/main" id="{069EDBD5-8BBE-5DA4-972C-8B59F92C16AA}"/>
              </a:ext>
            </a:extLst>
          </p:cNvPr>
          <p:cNvSpPr/>
          <p:nvPr/>
        </p:nvSpPr>
        <p:spPr>
          <a:xfrm rot="16200000">
            <a:off x="9700775" y="3582522"/>
            <a:ext cx="3751582" cy="838945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CH" sz="2000"/>
              <a:t>Web3 API</a:t>
            </a:r>
            <a:r>
              <a:rPr lang="en-US" sz="2000" dirty="0"/>
              <a:t> provider</a:t>
            </a:r>
            <a:endParaRPr lang="en-CH" sz="2000" dirty="0"/>
          </a:p>
        </p:txBody>
      </p:sp>
    </p:spTree>
    <p:extLst>
      <p:ext uri="{BB962C8B-B14F-4D97-AF65-F5344CB8AC3E}">
        <p14:creationId xmlns:p14="http://schemas.microsoft.com/office/powerpoint/2010/main" val="282494531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101A2A-75C8-A513-6D19-454CDB020B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Freeform 52">
            <a:extLst>
              <a:ext uri="{FF2B5EF4-FFF2-40B4-BE49-F238E27FC236}">
                <a16:creationId xmlns:a16="http://schemas.microsoft.com/office/drawing/2014/main" id="{3CD4DC9C-B57A-DAC5-5D03-7FADD6218A27}"/>
              </a:ext>
            </a:extLst>
          </p:cNvPr>
          <p:cNvSpPr/>
          <p:nvPr/>
        </p:nvSpPr>
        <p:spPr>
          <a:xfrm>
            <a:off x="9288379" y="2435192"/>
            <a:ext cx="1694046" cy="3060833"/>
          </a:xfrm>
          <a:custGeom>
            <a:avLst/>
            <a:gdLst>
              <a:gd name="connsiteX0" fmla="*/ 144379 w 1694046"/>
              <a:gd name="connsiteY0" fmla="*/ 0 h 3060833"/>
              <a:gd name="connsiteX1" fmla="*/ 1597794 w 1694046"/>
              <a:gd name="connsiteY1" fmla="*/ 0 h 3060833"/>
              <a:gd name="connsiteX2" fmla="*/ 1694046 w 1694046"/>
              <a:gd name="connsiteY2" fmla="*/ 3060833 h 3060833"/>
              <a:gd name="connsiteX3" fmla="*/ 0 w 1694046"/>
              <a:gd name="connsiteY3" fmla="*/ 3060833 h 3060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4046" h="3060833">
                <a:moveTo>
                  <a:pt x="144379" y="0"/>
                </a:moveTo>
                <a:lnTo>
                  <a:pt x="1597794" y="0"/>
                </a:lnTo>
                <a:lnTo>
                  <a:pt x="1694046" y="3060833"/>
                </a:lnTo>
                <a:lnTo>
                  <a:pt x="0" y="3060833"/>
                </a:lnTo>
              </a:path>
            </a:pathLst>
          </a:custGeom>
          <a:gradFill>
            <a:gsLst>
              <a:gs pos="20000">
                <a:schemeClr val="accent5">
                  <a:lumMod val="40000"/>
                  <a:lumOff val="60000"/>
                  <a:alpha val="70000"/>
                </a:schemeClr>
              </a:gs>
              <a:gs pos="100000">
                <a:schemeClr val="bg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eform 51">
            <a:extLst>
              <a:ext uri="{FF2B5EF4-FFF2-40B4-BE49-F238E27FC236}">
                <a16:creationId xmlns:a16="http://schemas.microsoft.com/office/drawing/2014/main" id="{4F9C10F5-CAA1-5268-17B2-4461DFEF7A93}"/>
              </a:ext>
            </a:extLst>
          </p:cNvPr>
          <p:cNvSpPr/>
          <p:nvPr/>
        </p:nvSpPr>
        <p:spPr>
          <a:xfrm>
            <a:off x="9221002" y="2444817"/>
            <a:ext cx="1761423" cy="1203158"/>
          </a:xfrm>
          <a:custGeom>
            <a:avLst/>
            <a:gdLst>
              <a:gd name="connsiteX0" fmla="*/ 211756 w 1761423"/>
              <a:gd name="connsiteY0" fmla="*/ 0 h 1203158"/>
              <a:gd name="connsiteX1" fmla="*/ 1655545 w 1761423"/>
              <a:gd name="connsiteY1" fmla="*/ 0 h 1203158"/>
              <a:gd name="connsiteX2" fmla="*/ 1761423 w 1761423"/>
              <a:gd name="connsiteY2" fmla="*/ 1203158 h 1203158"/>
              <a:gd name="connsiteX3" fmla="*/ 0 w 1761423"/>
              <a:gd name="connsiteY3" fmla="*/ 1203158 h 1203158"/>
              <a:gd name="connsiteX4" fmla="*/ 0 w 1761423"/>
              <a:gd name="connsiteY4" fmla="*/ 1183907 h 1203158"/>
              <a:gd name="connsiteX5" fmla="*/ 0 w 1761423"/>
              <a:gd name="connsiteY5" fmla="*/ 1183907 h 1203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61423" h="1203158">
                <a:moveTo>
                  <a:pt x="211756" y="0"/>
                </a:moveTo>
                <a:lnTo>
                  <a:pt x="1655545" y="0"/>
                </a:lnTo>
                <a:lnTo>
                  <a:pt x="1761423" y="1203158"/>
                </a:lnTo>
                <a:lnTo>
                  <a:pt x="0" y="1203158"/>
                </a:lnTo>
                <a:lnTo>
                  <a:pt x="0" y="1183907"/>
                </a:lnTo>
                <a:lnTo>
                  <a:pt x="0" y="1183907"/>
                </a:lnTo>
              </a:path>
            </a:pathLst>
          </a:custGeom>
          <a:gradFill>
            <a:gsLst>
              <a:gs pos="20000">
                <a:schemeClr val="accent5">
                  <a:lumMod val="40000"/>
                  <a:lumOff val="60000"/>
                  <a:alpha val="70000"/>
                </a:schemeClr>
              </a:gs>
              <a:gs pos="100000">
                <a:schemeClr val="bg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1806FAB-A7CD-B720-CBF1-1CD208350418}"/>
              </a:ext>
            </a:extLst>
          </p:cNvPr>
          <p:cNvSpPr/>
          <p:nvPr/>
        </p:nvSpPr>
        <p:spPr>
          <a:xfrm>
            <a:off x="3178900" y="1883415"/>
            <a:ext cx="5757681" cy="4237166"/>
          </a:xfrm>
          <a:prstGeom prst="rect">
            <a:avLst/>
          </a:prstGeom>
          <a:solidFill>
            <a:schemeClr val="accent4">
              <a:lumMod val="20000"/>
              <a:lumOff val="80000"/>
              <a:alpha val="7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84BDDE-5E66-900B-FF5D-5F6C3DDE7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Token balance</a:t>
            </a:r>
            <a:endParaRPr lang="en-CH" sz="20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4A55348-1A01-396F-7AAB-CC629D4ADA44}"/>
              </a:ext>
            </a:extLst>
          </p:cNvPr>
          <p:cNvSpPr/>
          <p:nvPr/>
        </p:nvSpPr>
        <p:spPr>
          <a:xfrm>
            <a:off x="838200" y="1883415"/>
            <a:ext cx="2347452" cy="78099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715C3EC-24B0-CB44-47BF-72243B42EA04}"/>
              </a:ext>
            </a:extLst>
          </p:cNvPr>
          <p:cNvSpPr/>
          <p:nvPr/>
        </p:nvSpPr>
        <p:spPr>
          <a:xfrm>
            <a:off x="838200" y="2655903"/>
            <a:ext cx="2347452" cy="144414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FE754C0-36DA-0466-DABE-16937A32D85A}"/>
              </a:ext>
            </a:extLst>
          </p:cNvPr>
          <p:cNvSpPr/>
          <p:nvPr/>
        </p:nvSpPr>
        <p:spPr>
          <a:xfrm>
            <a:off x="838200" y="4100052"/>
            <a:ext cx="2347452" cy="2020529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6B3900C-39D7-2B77-56C4-0A8FFFCE814F}"/>
              </a:ext>
            </a:extLst>
          </p:cNvPr>
          <p:cNvSpPr/>
          <p:nvPr/>
        </p:nvSpPr>
        <p:spPr>
          <a:xfrm>
            <a:off x="955254" y="1985547"/>
            <a:ext cx="2106592" cy="55558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b="1"/>
              <a:t>4.75 ETH</a:t>
            </a:r>
            <a:endParaRPr lang="en-CH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A8AE85-37BE-B946-B08E-860796FE1F9B}"/>
              </a:ext>
            </a:extLst>
          </p:cNvPr>
          <p:cNvSpPr/>
          <p:nvPr/>
        </p:nvSpPr>
        <p:spPr>
          <a:xfrm>
            <a:off x="955254" y="2782708"/>
            <a:ext cx="1018572" cy="55558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0.1</a:t>
            </a:r>
            <a:br>
              <a:rPr lang="en-CH" sz="1400" b="1" dirty="0"/>
            </a:br>
            <a:r>
              <a:rPr lang="en-CH" sz="1400" b="1" dirty="0"/>
              <a:t>BTC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2A4B58-EC20-B050-37C0-47478C8D709B}"/>
              </a:ext>
            </a:extLst>
          </p:cNvPr>
          <p:cNvSpPr/>
          <p:nvPr/>
        </p:nvSpPr>
        <p:spPr>
          <a:xfrm>
            <a:off x="955254" y="3417661"/>
            <a:ext cx="1018572" cy="55558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500</a:t>
            </a:r>
            <a:br>
              <a:rPr lang="en-CH" sz="1400" b="1" dirty="0"/>
            </a:br>
            <a:r>
              <a:rPr lang="en-CH" sz="1400" b="1" dirty="0"/>
              <a:t>USDC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CE19E69C-F6BA-D050-06AE-719415B5EE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hq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1959284" y="2870686"/>
            <a:ext cx="1186552" cy="1018571"/>
          </a:xfrm>
          <a:ln w="19050">
            <a:solidFill>
              <a:schemeClr val="accent1"/>
            </a:solidFill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98B0921D-E4D5-85B8-1AFE-B9120F0A3CBA}"/>
              </a:ext>
            </a:extLst>
          </p:cNvPr>
          <p:cNvSpPr/>
          <p:nvPr/>
        </p:nvSpPr>
        <p:spPr>
          <a:xfrm>
            <a:off x="955254" y="4214823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 theprotocolguild.</a:t>
            </a:r>
            <a:r>
              <a:rPr lang="en-CH" sz="1400">
                <a:sym typeface="Wingdings" pitchFamily="2" charset="2"/>
              </a:rPr>
              <a:t>eth 202</a:t>
            </a:r>
            <a:r>
              <a:rPr lang="en-US" sz="1400" dirty="0">
                <a:sym typeface="Wingdings" pitchFamily="2" charset="2"/>
              </a:rPr>
              <a:t>5</a:t>
            </a:r>
            <a:r>
              <a:rPr lang="en-CH" sz="1400">
                <a:sym typeface="Wingdings" pitchFamily="2" charset="2"/>
              </a:rPr>
              <a:t>-</a:t>
            </a:r>
            <a:r>
              <a:rPr lang="en-US" sz="1400" dirty="0">
                <a:sym typeface="Wingdings" pitchFamily="2" charset="2"/>
              </a:rPr>
              <a:t>01</a:t>
            </a:r>
            <a:r>
              <a:rPr lang="en-CH" sz="1400">
                <a:sym typeface="Wingdings" pitchFamily="2" charset="2"/>
              </a:rPr>
              <a:t>-</a:t>
            </a:r>
            <a:r>
              <a:rPr lang="en-US" sz="1400" dirty="0">
                <a:sym typeface="Wingdings" pitchFamily="2" charset="2"/>
              </a:rPr>
              <a:t>30</a:t>
            </a:r>
            <a:r>
              <a:rPr lang="en-CH" sz="1400">
                <a:sym typeface="Wingdings" pitchFamily="2" charset="2"/>
              </a:rPr>
              <a:t>       </a:t>
            </a:r>
            <a:r>
              <a:rPr lang="en-CH" sz="1400" dirty="0">
                <a:sym typeface="Wingdings" pitchFamily="2" charset="2"/>
              </a:rPr>
              <a:t>–50 USDC</a:t>
            </a:r>
            <a:endParaRPr lang="en-CH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B0D3A78-F545-E11B-D377-7D6B32CC5C63}"/>
              </a:ext>
            </a:extLst>
          </p:cNvPr>
          <p:cNvSpPr/>
          <p:nvPr/>
        </p:nvSpPr>
        <p:spPr>
          <a:xfrm>
            <a:off x="955254" y="4832215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 vitalik.eth</a:t>
            </a:r>
            <a:br>
              <a:rPr lang="en-CH" sz="1400">
                <a:sym typeface="Wingdings" pitchFamily="2" charset="2"/>
              </a:rPr>
            </a:br>
            <a:r>
              <a:rPr lang="en-CH" sz="1400">
                <a:sym typeface="Wingdings" pitchFamily="2" charset="2"/>
              </a:rPr>
              <a:t>202</a:t>
            </a:r>
            <a:r>
              <a:rPr lang="en-US" sz="1400" dirty="0">
                <a:sym typeface="Wingdings" pitchFamily="2" charset="2"/>
              </a:rPr>
              <a:t>5-01</a:t>
            </a:r>
            <a:r>
              <a:rPr lang="en-CH" sz="1400">
                <a:sym typeface="Wingdings" pitchFamily="2" charset="2"/>
              </a:rPr>
              <a:t>-1</a:t>
            </a:r>
            <a:r>
              <a:rPr lang="en-US" sz="1400" dirty="0">
                <a:sym typeface="Wingdings" pitchFamily="2" charset="2"/>
              </a:rPr>
              <a:t>5</a:t>
            </a:r>
            <a:r>
              <a:rPr lang="en-CH" sz="1400">
                <a:sym typeface="Wingdings" pitchFamily="2" charset="2"/>
              </a:rPr>
              <a:t>                </a:t>
            </a:r>
            <a:r>
              <a:rPr lang="en-CH" sz="1400" dirty="0">
                <a:sym typeface="Wingdings" pitchFamily="2" charset="2"/>
              </a:rPr>
              <a:t>1 ETH</a:t>
            </a:r>
            <a:endParaRPr lang="en-CH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2299D03-BB50-FBCE-D701-C2E72D621684}"/>
              </a:ext>
            </a:extLst>
          </p:cNvPr>
          <p:cNvSpPr/>
          <p:nvPr/>
        </p:nvSpPr>
        <p:spPr>
          <a:xfrm>
            <a:off x="955254" y="5452604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🎉 Block #123 produced</a:t>
            </a:r>
            <a:br>
              <a:rPr lang="en-CH" sz="1400">
                <a:sym typeface="Wingdings" pitchFamily="2" charset="2"/>
              </a:rPr>
            </a:br>
            <a:r>
              <a:rPr lang="en-CH" sz="1400">
                <a:sym typeface="Wingdings" pitchFamily="2" charset="2"/>
              </a:rPr>
              <a:t>202</a:t>
            </a:r>
            <a:r>
              <a:rPr lang="en-US" sz="1400" dirty="0">
                <a:sym typeface="Wingdings" pitchFamily="2" charset="2"/>
              </a:rPr>
              <a:t>5</a:t>
            </a:r>
            <a:r>
              <a:rPr lang="en-CH" sz="1400">
                <a:sym typeface="Wingdings" pitchFamily="2" charset="2"/>
              </a:rPr>
              <a:t>-</a:t>
            </a:r>
            <a:r>
              <a:rPr lang="en-US" sz="1400" dirty="0">
                <a:sym typeface="Wingdings" pitchFamily="2" charset="2"/>
              </a:rPr>
              <a:t>01</a:t>
            </a:r>
            <a:r>
              <a:rPr lang="en-CH" sz="1400">
                <a:sym typeface="Wingdings" pitchFamily="2" charset="2"/>
              </a:rPr>
              <a:t>-09         </a:t>
            </a:r>
            <a:r>
              <a:rPr lang="en-CH" sz="1400" dirty="0">
                <a:sym typeface="Wingdings" pitchFamily="2" charset="2"/>
              </a:rPr>
              <a:t>0.08 ETH</a:t>
            </a:r>
            <a:endParaRPr lang="en-CH" sz="1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83B4CF7-8B75-8E4A-C508-6BB08D0C56B0}"/>
              </a:ext>
            </a:extLst>
          </p:cNvPr>
          <p:cNvSpPr/>
          <p:nvPr/>
        </p:nvSpPr>
        <p:spPr>
          <a:xfrm>
            <a:off x="838200" y="1883415"/>
            <a:ext cx="2347452" cy="423716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261B7FD-07FC-59BD-9239-CE363F4EB2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16902" y="62880"/>
            <a:ext cx="1325562" cy="1325562"/>
          </a:xfrm>
          <a:prstGeom prst="rect">
            <a:avLst/>
          </a:prstGeom>
        </p:spPr>
      </p:pic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F82C93F-DDC1-7131-A0DE-2A1E09A3CC03}"/>
              </a:ext>
            </a:extLst>
          </p:cNvPr>
          <p:cNvCxnSpPr>
            <a:cxnSpLocks/>
          </p:cNvCxnSpPr>
          <p:nvPr/>
        </p:nvCxnSpPr>
        <p:spPr>
          <a:xfrm>
            <a:off x="3189615" y="3005243"/>
            <a:ext cx="1589892" cy="0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6E2F89B4-2F32-B612-A3DB-4E3C0BC85B4A}"/>
              </a:ext>
            </a:extLst>
          </p:cNvPr>
          <p:cNvSpPr txBox="1"/>
          <p:nvPr/>
        </p:nvSpPr>
        <p:spPr>
          <a:xfrm>
            <a:off x="2090880" y="2617403"/>
            <a:ext cx="3832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/>
              <a:t>eth_</a:t>
            </a:r>
            <a:r>
              <a:rPr lang="en-US" dirty="0"/>
              <a:t>call</a:t>
            </a:r>
            <a:endParaRPr lang="en-CH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67D2F1A-048D-7A54-9EE0-A6C68D78B1BA}"/>
              </a:ext>
            </a:extLst>
          </p:cNvPr>
          <p:cNvCxnSpPr/>
          <p:nvPr/>
        </p:nvCxnSpPr>
        <p:spPr>
          <a:xfrm>
            <a:off x="3189615" y="3611493"/>
            <a:ext cx="1589892" cy="0"/>
          </a:xfrm>
          <a:prstGeom prst="straightConnector1">
            <a:avLst/>
          </a:prstGeom>
          <a:ln w="38100"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A2CB1E93-E821-25E9-C82A-D72AF2DE8FFC}"/>
              </a:ext>
            </a:extLst>
          </p:cNvPr>
          <p:cNvSpPr/>
          <p:nvPr/>
        </p:nvSpPr>
        <p:spPr>
          <a:xfrm>
            <a:off x="3675559" y="3244408"/>
            <a:ext cx="734170" cy="73417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/>
              <a:t>0.1 BTC</a:t>
            </a:r>
            <a:endParaRPr lang="en-CH" sz="16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D638CFD-8A13-0FE5-EBF4-26659795D671}"/>
              </a:ext>
            </a:extLst>
          </p:cNvPr>
          <p:cNvSpPr/>
          <p:nvPr/>
        </p:nvSpPr>
        <p:spPr>
          <a:xfrm>
            <a:off x="4798757" y="1883415"/>
            <a:ext cx="1990914" cy="4237166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8" name="Bevel 7">
            <a:extLst>
              <a:ext uri="{FF2B5EF4-FFF2-40B4-BE49-F238E27FC236}">
                <a16:creationId xmlns:a16="http://schemas.microsoft.com/office/drawing/2014/main" id="{FA4B6EEF-311E-9075-6E22-1DDC17FDA281}"/>
              </a:ext>
            </a:extLst>
          </p:cNvPr>
          <p:cNvSpPr/>
          <p:nvPr/>
        </p:nvSpPr>
        <p:spPr>
          <a:xfrm>
            <a:off x="5102404" y="2625070"/>
            <a:ext cx="1387734" cy="1387734"/>
          </a:xfrm>
          <a:prstGeom prst="bevel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BCD3FE-68E4-015D-2ECD-5830186F3A42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11310" y="2919907"/>
            <a:ext cx="489862" cy="81684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E5750B0-1102-22E4-D13E-78157221B1D0}"/>
              </a:ext>
            </a:extLst>
          </p:cNvPr>
          <p:cNvSpPr txBox="1"/>
          <p:nvPr/>
        </p:nvSpPr>
        <p:spPr>
          <a:xfrm>
            <a:off x="5830837" y="2625070"/>
            <a:ext cx="553998" cy="1387734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CH" sz="2400" b="1" dirty="0">
                <a:solidFill>
                  <a:schemeClr val="bg1"/>
                </a:solidFill>
              </a:rPr>
              <a:t>EVM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AE17EAE-D70F-137C-C2D6-7B4CED84A4EE}"/>
              </a:ext>
            </a:extLst>
          </p:cNvPr>
          <p:cNvSpPr/>
          <p:nvPr/>
        </p:nvSpPr>
        <p:spPr>
          <a:xfrm>
            <a:off x="8569915" y="1883415"/>
            <a:ext cx="385916" cy="42371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CH" b="1" dirty="0"/>
              <a:t>Web3 purifier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4791C3B-8D3F-7D1F-99C3-53C889861F91}"/>
              </a:ext>
            </a:extLst>
          </p:cNvPr>
          <p:cNvCxnSpPr>
            <a:cxnSpLocks/>
          </p:cNvCxnSpPr>
          <p:nvPr/>
        </p:nvCxnSpPr>
        <p:spPr>
          <a:xfrm>
            <a:off x="6816809" y="3005243"/>
            <a:ext cx="1798013" cy="0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E94EED3-A615-E6AA-C569-593B0014C5F8}"/>
              </a:ext>
            </a:extLst>
          </p:cNvPr>
          <p:cNvSpPr txBox="1"/>
          <p:nvPr/>
        </p:nvSpPr>
        <p:spPr>
          <a:xfrm>
            <a:off x="6716267" y="2609548"/>
            <a:ext cx="1869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dirty="0"/>
              <a:t>eth_getCode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E89A9E3-BE5C-1AF1-81B2-BC3AB7BD2E19}"/>
              </a:ext>
            </a:extLst>
          </p:cNvPr>
          <p:cNvCxnSpPr/>
          <p:nvPr/>
        </p:nvCxnSpPr>
        <p:spPr>
          <a:xfrm>
            <a:off x="6820625" y="3639085"/>
            <a:ext cx="1786504" cy="0"/>
          </a:xfrm>
          <a:prstGeom prst="straightConnector1">
            <a:avLst/>
          </a:prstGeom>
          <a:ln w="38100"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Vertical Scroll 20">
            <a:extLst>
              <a:ext uri="{FF2B5EF4-FFF2-40B4-BE49-F238E27FC236}">
                <a16:creationId xmlns:a16="http://schemas.microsoft.com/office/drawing/2014/main" id="{13A2380B-4A4D-44C6-E509-99B7D84E7327}"/>
              </a:ext>
            </a:extLst>
          </p:cNvPr>
          <p:cNvSpPr/>
          <p:nvPr/>
        </p:nvSpPr>
        <p:spPr>
          <a:xfrm>
            <a:off x="7282034" y="3319580"/>
            <a:ext cx="944308" cy="648929"/>
          </a:xfrm>
          <a:prstGeom prst="verticalScroll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Code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7114DD1-48A6-A543-6459-047CDDDC266E}"/>
              </a:ext>
            </a:extLst>
          </p:cNvPr>
          <p:cNvCxnSpPr/>
          <p:nvPr/>
        </p:nvCxnSpPr>
        <p:spPr>
          <a:xfrm flipV="1">
            <a:off x="6088582" y="4082677"/>
            <a:ext cx="0" cy="618344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Magnetic Disk 24">
            <a:extLst>
              <a:ext uri="{FF2B5EF4-FFF2-40B4-BE49-F238E27FC236}">
                <a16:creationId xmlns:a16="http://schemas.microsoft.com/office/drawing/2014/main" id="{F0028711-0EE8-31CA-AAF7-F00EDD6FA814}"/>
              </a:ext>
            </a:extLst>
          </p:cNvPr>
          <p:cNvSpPr/>
          <p:nvPr/>
        </p:nvSpPr>
        <p:spPr>
          <a:xfrm>
            <a:off x="5083154" y="4760013"/>
            <a:ext cx="1387734" cy="1043616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0" rtlCol="0" anchor="ctr"/>
          <a:lstStyle/>
          <a:p>
            <a:pPr algn="ctr"/>
            <a:r>
              <a:rPr lang="en-CH" b="1" dirty="0"/>
              <a:t>State database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EA9C610-FF43-108A-3B4D-95AFEAF01E5B}"/>
              </a:ext>
            </a:extLst>
          </p:cNvPr>
          <p:cNvCxnSpPr/>
          <p:nvPr/>
        </p:nvCxnSpPr>
        <p:spPr>
          <a:xfrm flipV="1">
            <a:off x="5469155" y="4082677"/>
            <a:ext cx="0" cy="618344"/>
          </a:xfrm>
          <a:prstGeom prst="straightConnector1">
            <a:avLst/>
          </a:prstGeom>
          <a:ln w="38100"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84DCB1B-97DB-B54E-5152-9C4309B8C04D}"/>
              </a:ext>
            </a:extLst>
          </p:cNvPr>
          <p:cNvCxnSpPr/>
          <p:nvPr/>
        </p:nvCxnSpPr>
        <p:spPr>
          <a:xfrm>
            <a:off x="6797559" y="4840363"/>
            <a:ext cx="1798013" cy="0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60338480-70BF-DFDB-6EBE-55BD52EE8E7C}"/>
              </a:ext>
            </a:extLst>
          </p:cNvPr>
          <p:cNvSpPr txBox="1"/>
          <p:nvPr/>
        </p:nvSpPr>
        <p:spPr>
          <a:xfrm>
            <a:off x="6697017" y="4444668"/>
            <a:ext cx="1964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dirty="0"/>
              <a:t>eth_getStorageAt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16A8566-172E-EA0D-B9DC-CCBAF82C5B9E}"/>
              </a:ext>
            </a:extLst>
          </p:cNvPr>
          <p:cNvCxnSpPr/>
          <p:nvPr/>
        </p:nvCxnSpPr>
        <p:spPr>
          <a:xfrm>
            <a:off x="6801375" y="5474205"/>
            <a:ext cx="1786504" cy="0"/>
          </a:xfrm>
          <a:prstGeom prst="straightConnector1">
            <a:avLst/>
          </a:prstGeom>
          <a:ln w="38100"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DD452E6D-E8FB-CBBB-5C6C-0B205ED4B1E0}"/>
              </a:ext>
            </a:extLst>
          </p:cNvPr>
          <p:cNvSpPr/>
          <p:nvPr/>
        </p:nvSpPr>
        <p:spPr>
          <a:xfrm>
            <a:off x="7387433" y="5135274"/>
            <a:ext cx="702046" cy="70204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CH" dirty="0"/>
              <a:t>Data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1BF7E86-51AD-E35B-FE2F-F29D26D9A495}"/>
              </a:ext>
            </a:extLst>
          </p:cNvPr>
          <p:cNvCxnSpPr/>
          <p:nvPr/>
        </p:nvCxnSpPr>
        <p:spPr>
          <a:xfrm>
            <a:off x="8936581" y="3009109"/>
            <a:ext cx="2220512" cy="0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B0A89186-02D4-6B4A-E75E-1DF0C5516566}"/>
              </a:ext>
            </a:extLst>
          </p:cNvPr>
          <p:cNvSpPr txBox="1"/>
          <p:nvPr/>
        </p:nvSpPr>
        <p:spPr>
          <a:xfrm>
            <a:off x="9347221" y="2613414"/>
            <a:ext cx="1501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dirty="0"/>
              <a:t>eth_getProof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74118AE-7977-C3C4-5FB8-3DB1E41654A7}"/>
              </a:ext>
            </a:extLst>
          </p:cNvPr>
          <p:cNvCxnSpPr/>
          <p:nvPr/>
        </p:nvCxnSpPr>
        <p:spPr>
          <a:xfrm>
            <a:off x="8936581" y="3639085"/>
            <a:ext cx="2351534" cy="0"/>
          </a:xfrm>
          <a:prstGeom prst="straightConnector1">
            <a:avLst/>
          </a:prstGeom>
          <a:ln w="38100"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Vertical Scroll 37">
            <a:extLst>
              <a:ext uri="{FF2B5EF4-FFF2-40B4-BE49-F238E27FC236}">
                <a16:creationId xmlns:a16="http://schemas.microsoft.com/office/drawing/2014/main" id="{85F61DE1-73E9-6DB7-EF6C-09177A69DBF6}"/>
              </a:ext>
            </a:extLst>
          </p:cNvPr>
          <p:cNvSpPr/>
          <p:nvPr/>
        </p:nvSpPr>
        <p:spPr>
          <a:xfrm>
            <a:off x="9142402" y="3319580"/>
            <a:ext cx="944308" cy="648929"/>
          </a:xfrm>
          <a:prstGeom prst="verticalScroll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Code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149DE968-3738-E188-2E0C-A6938A3C1AC5}"/>
              </a:ext>
            </a:extLst>
          </p:cNvPr>
          <p:cNvSpPr/>
          <p:nvPr/>
        </p:nvSpPr>
        <p:spPr>
          <a:xfrm>
            <a:off x="10115337" y="3338778"/>
            <a:ext cx="620389" cy="62038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2C73569-A646-09B3-DCF9-DAEE418AD161}"/>
              </a:ext>
            </a:extLst>
          </p:cNvPr>
          <p:cNvSpPr/>
          <p:nvPr/>
        </p:nvSpPr>
        <p:spPr>
          <a:xfrm>
            <a:off x="10243144" y="3338778"/>
            <a:ext cx="620389" cy="62038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3E24BF8-240C-6E5F-6A35-A178D95FD7E1}"/>
              </a:ext>
            </a:extLst>
          </p:cNvPr>
          <p:cNvSpPr/>
          <p:nvPr/>
        </p:nvSpPr>
        <p:spPr>
          <a:xfrm>
            <a:off x="10366540" y="3338778"/>
            <a:ext cx="620389" cy="62038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CH" sz="1400" dirty="0"/>
              <a:t>Proof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856BA1A-1C1E-BFC8-5A6A-26DC4112009B}"/>
              </a:ext>
            </a:extLst>
          </p:cNvPr>
          <p:cNvCxnSpPr/>
          <p:nvPr/>
        </p:nvCxnSpPr>
        <p:spPr>
          <a:xfrm>
            <a:off x="8936581" y="4862780"/>
            <a:ext cx="2220512" cy="0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30C1F9BF-EE0F-3660-E806-EF1C3CF4AC57}"/>
              </a:ext>
            </a:extLst>
          </p:cNvPr>
          <p:cNvSpPr txBox="1"/>
          <p:nvPr/>
        </p:nvSpPr>
        <p:spPr>
          <a:xfrm>
            <a:off x="9347221" y="4467085"/>
            <a:ext cx="1501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dirty="0"/>
              <a:t>eth_getProof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7DCC66D-D823-34F1-8F85-C94E8F140785}"/>
              </a:ext>
            </a:extLst>
          </p:cNvPr>
          <p:cNvCxnSpPr/>
          <p:nvPr/>
        </p:nvCxnSpPr>
        <p:spPr>
          <a:xfrm>
            <a:off x="8936581" y="5492756"/>
            <a:ext cx="2351534" cy="0"/>
          </a:xfrm>
          <a:prstGeom prst="straightConnector1">
            <a:avLst/>
          </a:prstGeom>
          <a:ln w="38100"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A998421D-EA6C-981A-B4AA-A5B6A4368828}"/>
              </a:ext>
            </a:extLst>
          </p:cNvPr>
          <p:cNvSpPr/>
          <p:nvPr/>
        </p:nvSpPr>
        <p:spPr>
          <a:xfrm>
            <a:off x="10115337" y="5177701"/>
            <a:ext cx="620389" cy="62038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5D1A017D-D7BC-273A-3675-D993AED2375E}"/>
              </a:ext>
            </a:extLst>
          </p:cNvPr>
          <p:cNvSpPr/>
          <p:nvPr/>
        </p:nvSpPr>
        <p:spPr>
          <a:xfrm>
            <a:off x="10243144" y="5177701"/>
            <a:ext cx="620389" cy="62038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87A75CB3-F2EC-8243-B4D3-41771004E5C0}"/>
              </a:ext>
            </a:extLst>
          </p:cNvPr>
          <p:cNvSpPr/>
          <p:nvPr/>
        </p:nvSpPr>
        <p:spPr>
          <a:xfrm>
            <a:off x="10366540" y="5177701"/>
            <a:ext cx="620389" cy="62038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CH" sz="1400" dirty="0"/>
              <a:t>Proof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9FEEE602-ECAF-127C-4F2A-433AA2AC23BD}"/>
              </a:ext>
            </a:extLst>
          </p:cNvPr>
          <p:cNvSpPr/>
          <p:nvPr/>
        </p:nvSpPr>
        <p:spPr>
          <a:xfrm>
            <a:off x="9281321" y="5135274"/>
            <a:ext cx="702046" cy="70204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CH" dirty="0"/>
              <a:t>Data</a:t>
            </a:r>
          </a:p>
        </p:txBody>
      </p:sp>
      <p:sp>
        <p:nvSpPr>
          <p:cNvPr id="32" name="Cloud 31">
            <a:extLst>
              <a:ext uri="{FF2B5EF4-FFF2-40B4-BE49-F238E27FC236}">
                <a16:creationId xmlns:a16="http://schemas.microsoft.com/office/drawing/2014/main" id="{E1C3B64D-C960-1643-7845-E7041BB83D45}"/>
              </a:ext>
            </a:extLst>
          </p:cNvPr>
          <p:cNvSpPr/>
          <p:nvPr/>
        </p:nvSpPr>
        <p:spPr>
          <a:xfrm rot="16200000">
            <a:off x="9700775" y="3582522"/>
            <a:ext cx="3751582" cy="838945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CH" sz="2000"/>
              <a:t>Web3 API</a:t>
            </a:r>
            <a:r>
              <a:rPr lang="en-US" sz="2000" dirty="0"/>
              <a:t> provider</a:t>
            </a:r>
            <a:endParaRPr lang="en-CH" sz="2000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7927A889-CD78-0B2C-E0B1-4F5AD1CBD1B7}"/>
              </a:ext>
            </a:extLst>
          </p:cNvPr>
          <p:cNvSpPr/>
          <p:nvPr/>
        </p:nvSpPr>
        <p:spPr>
          <a:xfrm>
            <a:off x="9436267" y="1906149"/>
            <a:ext cx="1430879" cy="5393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State root</a:t>
            </a:r>
            <a:endParaRPr lang="en-CH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BA9B96E-23E9-3DE1-2537-0E0E76BA015D}"/>
              </a:ext>
            </a:extLst>
          </p:cNvPr>
          <p:cNvSpPr txBox="1"/>
          <p:nvPr/>
        </p:nvSpPr>
        <p:spPr>
          <a:xfrm>
            <a:off x="3916348" y="3780174"/>
            <a:ext cx="81950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🔒</a:t>
            </a:r>
          </a:p>
        </p:txBody>
      </p:sp>
    </p:spTree>
    <p:extLst>
      <p:ext uri="{BB962C8B-B14F-4D97-AF65-F5344CB8AC3E}">
        <p14:creationId xmlns:p14="http://schemas.microsoft.com/office/powerpoint/2010/main" val="36611371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5E4448-47C3-0FA4-61D9-9E32BF85AB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96F0C74-ACC4-1701-0824-1DC4987A2DFA}"/>
              </a:ext>
            </a:extLst>
          </p:cNvPr>
          <p:cNvSpPr/>
          <p:nvPr/>
        </p:nvSpPr>
        <p:spPr>
          <a:xfrm>
            <a:off x="3178900" y="1883415"/>
            <a:ext cx="1986523" cy="4237166"/>
          </a:xfrm>
          <a:prstGeom prst="rect">
            <a:avLst/>
          </a:prstGeom>
          <a:solidFill>
            <a:schemeClr val="accent4">
              <a:lumMod val="20000"/>
              <a:lumOff val="80000"/>
              <a:alpha val="7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426CD7-E33C-872D-2360-60BE6A62F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Token balance</a:t>
            </a:r>
            <a:endParaRPr lang="en-CH" sz="20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00FFB47-2D28-B09F-BEF5-403A6284B733}"/>
              </a:ext>
            </a:extLst>
          </p:cNvPr>
          <p:cNvSpPr/>
          <p:nvPr/>
        </p:nvSpPr>
        <p:spPr>
          <a:xfrm>
            <a:off x="838200" y="1883415"/>
            <a:ext cx="2347452" cy="78099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7B07F0C-A603-1B47-BAB7-A3CE7A301CE0}"/>
              </a:ext>
            </a:extLst>
          </p:cNvPr>
          <p:cNvSpPr/>
          <p:nvPr/>
        </p:nvSpPr>
        <p:spPr>
          <a:xfrm>
            <a:off x="838200" y="2655903"/>
            <a:ext cx="2347452" cy="144414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785D074-B963-589C-38D5-DC876F2FAF30}"/>
              </a:ext>
            </a:extLst>
          </p:cNvPr>
          <p:cNvSpPr/>
          <p:nvPr/>
        </p:nvSpPr>
        <p:spPr>
          <a:xfrm>
            <a:off x="838200" y="4100052"/>
            <a:ext cx="2347452" cy="2020529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4C5A549-1D68-9200-1801-26EC7D718752}"/>
              </a:ext>
            </a:extLst>
          </p:cNvPr>
          <p:cNvSpPr/>
          <p:nvPr/>
        </p:nvSpPr>
        <p:spPr>
          <a:xfrm>
            <a:off x="955254" y="1985547"/>
            <a:ext cx="2106592" cy="55558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b="1"/>
              <a:t>4.75 ETH</a:t>
            </a:r>
            <a:endParaRPr lang="en-CH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981D855-66A5-951B-F7D0-5AF77C6DCD1A}"/>
              </a:ext>
            </a:extLst>
          </p:cNvPr>
          <p:cNvSpPr/>
          <p:nvPr/>
        </p:nvSpPr>
        <p:spPr>
          <a:xfrm>
            <a:off x="955254" y="2782708"/>
            <a:ext cx="1018572" cy="55558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0.1</a:t>
            </a:r>
            <a:br>
              <a:rPr lang="en-CH" sz="1400" b="1" dirty="0"/>
            </a:br>
            <a:r>
              <a:rPr lang="en-CH" sz="1400" b="1" dirty="0"/>
              <a:t>BTC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4038648-9B44-4A98-1EB3-2E2D4E732ED0}"/>
              </a:ext>
            </a:extLst>
          </p:cNvPr>
          <p:cNvSpPr/>
          <p:nvPr/>
        </p:nvSpPr>
        <p:spPr>
          <a:xfrm>
            <a:off x="955254" y="3417661"/>
            <a:ext cx="1018572" cy="55558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500</a:t>
            </a:r>
            <a:br>
              <a:rPr lang="en-CH" sz="1400" b="1" dirty="0"/>
            </a:br>
            <a:r>
              <a:rPr lang="en-CH" sz="1400" b="1" dirty="0"/>
              <a:t>USDC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F2E3889B-B591-D529-24DF-017ACDB256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hq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1959284" y="2870686"/>
            <a:ext cx="1186552" cy="1018571"/>
          </a:xfrm>
          <a:ln w="19050">
            <a:solidFill>
              <a:schemeClr val="accent1"/>
            </a:solidFill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ABF77B83-D2C4-6CC7-D1DA-6A049FBE43C8}"/>
              </a:ext>
            </a:extLst>
          </p:cNvPr>
          <p:cNvSpPr/>
          <p:nvPr/>
        </p:nvSpPr>
        <p:spPr>
          <a:xfrm>
            <a:off x="955254" y="4214823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 theprotocolguild.</a:t>
            </a:r>
            <a:r>
              <a:rPr lang="en-CH" sz="1400">
                <a:sym typeface="Wingdings" pitchFamily="2" charset="2"/>
              </a:rPr>
              <a:t>eth 202</a:t>
            </a:r>
            <a:r>
              <a:rPr lang="en-US" sz="1400" dirty="0">
                <a:sym typeface="Wingdings" pitchFamily="2" charset="2"/>
              </a:rPr>
              <a:t>5</a:t>
            </a:r>
            <a:r>
              <a:rPr lang="en-CH" sz="1400">
                <a:sym typeface="Wingdings" pitchFamily="2" charset="2"/>
              </a:rPr>
              <a:t>-</a:t>
            </a:r>
            <a:r>
              <a:rPr lang="en-US" sz="1400" dirty="0">
                <a:sym typeface="Wingdings" pitchFamily="2" charset="2"/>
              </a:rPr>
              <a:t>01</a:t>
            </a:r>
            <a:r>
              <a:rPr lang="en-CH" sz="1400">
                <a:sym typeface="Wingdings" pitchFamily="2" charset="2"/>
              </a:rPr>
              <a:t>-</a:t>
            </a:r>
            <a:r>
              <a:rPr lang="en-US" sz="1400" dirty="0">
                <a:sym typeface="Wingdings" pitchFamily="2" charset="2"/>
              </a:rPr>
              <a:t>30</a:t>
            </a:r>
            <a:r>
              <a:rPr lang="en-CH" sz="1400">
                <a:sym typeface="Wingdings" pitchFamily="2" charset="2"/>
              </a:rPr>
              <a:t>       </a:t>
            </a:r>
            <a:r>
              <a:rPr lang="en-CH" sz="1400" dirty="0">
                <a:sym typeface="Wingdings" pitchFamily="2" charset="2"/>
              </a:rPr>
              <a:t>–50 USDC</a:t>
            </a:r>
            <a:endParaRPr lang="en-CH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0E7D9A8-F01B-46A2-1525-95DA9E71A196}"/>
              </a:ext>
            </a:extLst>
          </p:cNvPr>
          <p:cNvSpPr/>
          <p:nvPr/>
        </p:nvSpPr>
        <p:spPr>
          <a:xfrm>
            <a:off x="955254" y="4832215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 vitalik.eth</a:t>
            </a:r>
            <a:br>
              <a:rPr lang="en-CH" sz="1400">
                <a:sym typeface="Wingdings" pitchFamily="2" charset="2"/>
              </a:rPr>
            </a:br>
            <a:r>
              <a:rPr lang="en-CH" sz="1400">
                <a:sym typeface="Wingdings" pitchFamily="2" charset="2"/>
              </a:rPr>
              <a:t>202</a:t>
            </a:r>
            <a:r>
              <a:rPr lang="en-US" sz="1400" dirty="0">
                <a:sym typeface="Wingdings" pitchFamily="2" charset="2"/>
              </a:rPr>
              <a:t>5-01</a:t>
            </a:r>
            <a:r>
              <a:rPr lang="en-CH" sz="1400">
                <a:sym typeface="Wingdings" pitchFamily="2" charset="2"/>
              </a:rPr>
              <a:t>-1</a:t>
            </a:r>
            <a:r>
              <a:rPr lang="en-US" sz="1400" dirty="0">
                <a:sym typeface="Wingdings" pitchFamily="2" charset="2"/>
              </a:rPr>
              <a:t>5</a:t>
            </a:r>
            <a:r>
              <a:rPr lang="en-CH" sz="1400">
                <a:sym typeface="Wingdings" pitchFamily="2" charset="2"/>
              </a:rPr>
              <a:t>                </a:t>
            </a:r>
            <a:r>
              <a:rPr lang="en-CH" sz="1400" dirty="0">
                <a:sym typeface="Wingdings" pitchFamily="2" charset="2"/>
              </a:rPr>
              <a:t>1 ETH</a:t>
            </a:r>
            <a:endParaRPr lang="en-CH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8FB3355-E0F2-FE40-F4DC-2EBC0887BA3C}"/>
              </a:ext>
            </a:extLst>
          </p:cNvPr>
          <p:cNvSpPr/>
          <p:nvPr/>
        </p:nvSpPr>
        <p:spPr>
          <a:xfrm>
            <a:off x="955254" y="5452604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🎉 Block #123 produced</a:t>
            </a:r>
            <a:br>
              <a:rPr lang="en-CH" sz="1400">
                <a:sym typeface="Wingdings" pitchFamily="2" charset="2"/>
              </a:rPr>
            </a:br>
            <a:r>
              <a:rPr lang="en-CH" sz="1400">
                <a:sym typeface="Wingdings" pitchFamily="2" charset="2"/>
              </a:rPr>
              <a:t>202</a:t>
            </a:r>
            <a:r>
              <a:rPr lang="en-US" sz="1400" dirty="0">
                <a:sym typeface="Wingdings" pitchFamily="2" charset="2"/>
              </a:rPr>
              <a:t>5</a:t>
            </a:r>
            <a:r>
              <a:rPr lang="en-CH" sz="1400">
                <a:sym typeface="Wingdings" pitchFamily="2" charset="2"/>
              </a:rPr>
              <a:t>-</a:t>
            </a:r>
            <a:r>
              <a:rPr lang="en-US" sz="1400" dirty="0">
                <a:sym typeface="Wingdings" pitchFamily="2" charset="2"/>
              </a:rPr>
              <a:t>01</a:t>
            </a:r>
            <a:r>
              <a:rPr lang="en-CH" sz="1400">
                <a:sym typeface="Wingdings" pitchFamily="2" charset="2"/>
              </a:rPr>
              <a:t>-09         </a:t>
            </a:r>
            <a:r>
              <a:rPr lang="en-CH" sz="1400" dirty="0">
                <a:sym typeface="Wingdings" pitchFamily="2" charset="2"/>
              </a:rPr>
              <a:t>0.08 ETH</a:t>
            </a:r>
            <a:endParaRPr lang="en-CH" sz="1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F913AE8-31F5-C0BC-DA95-B0CB43F5CE59}"/>
              </a:ext>
            </a:extLst>
          </p:cNvPr>
          <p:cNvSpPr/>
          <p:nvPr/>
        </p:nvSpPr>
        <p:spPr>
          <a:xfrm>
            <a:off x="838200" y="1883415"/>
            <a:ext cx="2347452" cy="423716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F98ED0A-5855-EBB1-8D21-367B2FF9CD20}"/>
              </a:ext>
            </a:extLst>
          </p:cNvPr>
          <p:cNvSpPr/>
          <p:nvPr/>
        </p:nvSpPr>
        <p:spPr>
          <a:xfrm>
            <a:off x="4779507" y="1883415"/>
            <a:ext cx="385916" cy="42371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CH" b="1"/>
              <a:t>Web3 purifier</a:t>
            </a:r>
            <a:endParaRPr lang="en-CH" b="1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E360C44-7F16-BBF2-7E23-C96A9A67E9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16902" y="62880"/>
            <a:ext cx="1325562" cy="1325562"/>
          </a:xfrm>
          <a:prstGeom prst="rect">
            <a:avLst/>
          </a:prstGeom>
        </p:spPr>
      </p:pic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A613CA8-3178-6777-790C-6AA845E8A34A}"/>
              </a:ext>
            </a:extLst>
          </p:cNvPr>
          <p:cNvCxnSpPr/>
          <p:nvPr/>
        </p:nvCxnSpPr>
        <p:spPr>
          <a:xfrm>
            <a:off x="3189615" y="3005095"/>
            <a:ext cx="1589892" cy="0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48E8C65D-707A-343B-1DF8-0B25C2C8EA46}"/>
              </a:ext>
            </a:extLst>
          </p:cNvPr>
          <p:cNvSpPr txBox="1"/>
          <p:nvPr/>
        </p:nvSpPr>
        <p:spPr>
          <a:xfrm>
            <a:off x="2090880" y="2617403"/>
            <a:ext cx="3832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/>
              <a:t>eth_</a:t>
            </a:r>
            <a:r>
              <a:rPr lang="en-US" dirty="0"/>
              <a:t>call</a:t>
            </a:r>
            <a:endParaRPr lang="en-CH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D3A520E-B04B-B608-A337-40BE7D627355}"/>
              </a:ext>
            </a:extLst>
          </p:cNvPr>
          <p:cNvCxnSpPr/>
          <p:nvPr/>
        </p:nvCxnSpPr>
        <p:spPr>
          <a:xfrm>
            <a:off x="3189615" y="3611493"/>
            <a:ext cx="1589892" cy="0"/>
          </a:xfrm>
          <a:prstGeom prst="straightConnector1">
            <a:avLst/>
          </a:prstGeom>
          <a:ln w="38100"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E82FAA82-085E-FCCB-B830-09887A7B7577}"/>
              </a:ext>
            </a:extLst>
          </p:cNvPr>
          <p:cNvSpPr/>
          <p:nvPr/>
        </p:nvSpPr>
        <p:spPr>
          <a:xfrm>
            <a:off x="3675559" y="3244408"/>
            <a:ext cx="734170" cy="73417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/>
              <a:t>0.1 BTC</a:t>
            </a:r>
            <a:endParaRPr lang="en-CH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438112-05BC-633F-21F8-ED8DAF3C46D8}"/>
              </a:ext>
            </a:extLst>
          </p:cNvPr>
          <p:cNvSpPr txBox="1"/>
          <p:nvPr/>
        </p:nvSpPr>
        <p:spPr>
          <a:xfrm>
            <a:off x="3916348" y="3780174"/>
            <a:ext cx="81950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🔒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1670FE-4F9E-6AC0-3CD6-DD62D427DEAE}"/>
              </a:ext>
            </a:extLst>
          </p:cNvPr>
          <p:cNvSpPr txBox="1"/>
          <p:nvPr/>
        </p:nvSpPr>
        <p:spPr>
          <a:xfrm>
            <a:off x="5923753" y="3089148"/>
            <a:ext cx="64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✅ </a:t>
            </a:r>
            <a:r>
              <a:rPr lang="en-CH" sz="2800"/>
              <a:t>ETH balance</a:t>
            </a:r>
            <a:endParaRPr lang="en-CH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9C321D-BF4D-9A19-3324-AD5464E700FA}"/>
              </a:ext>
            </a:extLst>
          </p:cNvPr>
          <p:cNvSpPr txBox="1"/>
          <p:nvPr/>
        </p:nvSpPr>
        <p:spPr>
          <a:xfrm>
            <a:off x="5923753" y="3768009"/>
            <a:ext cx="64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✅ </a:t>
            </a:r>
            <a:r>
              <a:rPr lang="en-CH" sz="2800"/>
              <a:t>Tokens / NFTs</a:t>
            </a:r>
            <a:endParaRPr lang="en-CH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A81907-3275-9188-4D0B-73E311A5C915}"/>
              </a:ext>
            </a:extLst>
          </p:cNvPr>
          <p:cNvSpPr txBox="1"/>
          <p:nvPr/>
        </p:nvSpPr>
        <p:spPr>
          <a:xfrm>
            <a:off x="5923752" y="4441894"/>
            <a:ext cx="70280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❓ History</a:t>
            </a:r>
            <a:endParaRPr lang="en-CH" sz="2800" dirty="0"/>
          </a:p>
        </p:txBody>
      </p:sp>
    </p:spTree>
    <p:extLst>
      <p:ext uri="{BB962C8B-B14F-4D97-AF65-F5344CB8AC3E}">
        <p14:creationId xmlns:p14="http://schemas.microsoft.com/office/powerpoint/2010/main" val="1315333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694F30-174F-77E2-5548-5F52BB58F0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064C6-1DD9-D4E8-413F-328456D03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Wallet security</a:t>
            </a:r>
            <a:endParaRPr lang="en-CH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9BDEFD3-4B56-1874-3129-A5C9A9A66324}"/>
              </a:ext>
            </a:extLst>
          </p:cNvPr>
          <p:cNvSpPr/>
          <p:nvPr/>
        </p:nvSpPr>
        <p:spPr>
          <a:xfrm>
            <a:off x="838200" y="1883415"/>
            <a:ext cx="2347452" cy="78099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9D0E337-1EF1-408C-BEA5-B6FB71035544}"/>
              </a:ext>
            </a:extLst>
          </p:cNvPr>
          <p:cNvSpPr/>
          <p:nvPr/>
        </p:nvSpPr>
        <p:spPr>
          <a:xfrm>
            <a:off x="838200" y="2655903"/>
            <a:ext cx="2347452" cy="144414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196CF88-1AC3-554B-C833-36A53B929B71}"/>
              </a:ext>
            </a:extLst>
          </p:cNvPr>
          <p:cNvSpPr/>
          <p:nvPr/>
        </p:nvSpPr>
        <p:spPr>
          <a:xfrm>
            <a:off x="838200" y="4100052"/>
            <a:ext cx="2347452" cy="2020529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17603D-0C2F-27CE-7CAD-924CA6D0298C}"/>
              </a:ext>
            </a:extLst>
          </p:cNvPr>
          <p:cNvSpPr/>
          <p:nvPr/>
        </p:nvSpPr>
        <p:spPr>
          <a:xfrm>
            <a:off x="955254" y="1985547"/>
            <a:ext cx="2106592" cy="55558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b="1" dirty="0"/>
              <a:t>4.75 ETH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3048088-B5D9-1CC8-4494-6DC072516A9D}"/>
              </a:ext>
            </a:extLst>
          </p:cNvPr>
          <p:cNvSpPr/>
          <p:nvPr/>
        </p:nvSpPr>
        <p:spPr>
          <a:xfrm>
            <a:off x="955254" y="2782708"/>
            <a:ext cx="1018572" cy="55558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0.1</a:t>
            </a:r>
            <a:br>
              <a:rPr lang="en-CH" sz="1400" b="1" dirty="0"/>
            </a:br>
            <a:r>
              <a:rPr lang="en-CH" sz="1400" b="1" dirty="0"/>
              <a:t>BTC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D3E7982-028E-DD7C-BAF5-0A9825A3B85A}"/>
              </a:ext>
            </a:extLst>
          </p:cNvPr>
          <p:cNvSpPr/>
          <p:nvPr/>
        </p:nvSpPr>
        <p:spPr>
          <a:xfrm>
            <a:off x="955254" y="3417661"/>
            <a:ext cx="1018572" cy="55558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500</a:t>
            </a:r>
            <a:br>
              <a:rPr lang="en-CH" sz="1400" b="1" dirty="0"/>
            </a:br>
            <a:r>
              <a:rPr lang="en-CH" sz="1400" b="1" dirty="0"/>
              <a:t>USDC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F6385373-FAF2-2B61-AED5-8EAC83F462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hq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1959284" y="2870686"/>
            <a:ext cx="1186552" cy="1018571"/>
          </a:xfrm>
          <a:ln w="19050">
            <a:solidFill>
              <a:schemeClr val="accent1"/>
            </a:solidFill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82F22312-EEFC-31DD-DC07-4455FB70E337}"/>
              </a:ext>
            </a:extLst>
          </p:cNvPr>
          <p:cNvSpPr/>
          <p:nvPr/>
        </p:nvSpPr>
        <p:spPr>
          <a:xfrm>
            <a:off x="955254" y="4214823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 theprotocolguild.</a:t>
            </a:r>
            <a:r>
              <a:rPr lang="en-CH" sz="1400">
                <a:sym typeface="Wingdings" pitchFamily="2" charset="2"/>
              </a:rPr>
              <a:t>eth 202</a:t>
            </a:r>
            <a:r>
              <a:rPr lang="en-US" sz="1400" dirty="0">
                <a:sym typeface="Wingdings" pitchFamily="2" charset="2"/>
              </a:rPr>
              <a:t>5</a:t>
            </a:r>
            <a:r>
              <a:rPr lang="en-CH" sz="1400">
                <a:sym typeface="Wingdings" pitchFamily="2" charset="2"/>
              </a:rPr>
              <a:t>-</a:t>
            </a:r>
            <a:r>
              <a:rPr lang="en-US" sz="1400" dirty="0">
                <a:sym typeface="Wingdings" pitchFamily="2" charset="2"/>
              </a:rPr>
              <a:t>01</a:t>
            </a:r>
            <a:r>
              <a:rPr lang="en-CH" sz="1400">
                <a:sym typeface="Wingdings" pitchFamily="2" charset="2"/>
              </a:rPr>
              <a:t>-</a:t>
            </a:r>
            <a:r>
              <a:rPr lang="en-US" sz="1400" dirty="0">
                <a:sym typeface="Wingdings" pitchFamily="2" charset="2"/>
              </a:rPr>
              <a:t>30</a:t>
            </a:r>
            <a:r>
              <a:rPr lang="en-CH" sz="1400">
                <a:sym typeface="Wingdings" pitchFamily="2" charset="2"/>
              </a:rPr>
              <a:t>       </a:t>
            </a:r>
            <a:r>
              <a:rPr lang="en-CH" sz="1400" dirty="0">
                <a:sym typeface="Wingdings" pitchFamily="2" charset="2"/>
              </a:rPr>
              <a:t>–50 USDC</a:t>
            </a:r>
            <a:endParaRPr lang="en-CH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FB97A10-1487-A217-F7FD-1E3F8168C7E0}"/>
              </a:ext>
            </a:extLst>
          </p:cNvPr>
          <p:cNvSpPr/>
          <p:nvPr/>
        </p:nvSpPr>
        <p:spPr>
          <a:xfrm>
            <a:off x="955254" y="4832215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 vitalik.eth</a:t>
            </a:r>
            <a:br>
              <a:rPr lang="en-CH" sz="1400">
                <a:sym typeface="Wingdings" pitchFamily="2" charset="2"/>
              </a:rPr>
            </a:br>
            <a:r>
              <a:rPr lang="en-CH" sz="1400">
                <a:sym typeface="Wingdings" pitchFamily="2" charset="2"/>
              </a:rPr>
              <a:t>202</a:t>
            </a:r>
            <a:r>
              <a:rPr lang="en-US" sz="1400" dirty="0">
                <a:sym typeface="Wingdings" pitchFamily="2" charset="2"/>
              </a:rPr>
              <a:t>5-01</a:t>
            </a:r>
            <a:r>
              <a:rPr lang="en-CH" sz="1400">
                <a:sym typeface="Wingdings" pitchFamily="2" charset="2"/>
              </a:rPr>
              <a:t>-1</a:t>
            </a:r>
            <a:r>
              <a:rPr lang="en-US" sz="1400" dirty="0">
                <a:sym typeface="Wingdings" pitchFamily="2" charset="2"/>
              </a:rPr>
              <a:t>5</a:t>
            </a:r>
            <a:r>
              <a:rPr lang="en-CH" sz="1400">
                <a:sym typeface="Wingdings" pitchFamily="2" charset="2"/>
              </a:rPr>
              <a:t>                </a:t>
            </a:r>
            <a:r>
              <a:rPr lang="en-CH" sz="1400" dirty="0">
                <a:sym typeface="Wingdings" pitchFamily="2" charset="2"/>
              </a:rPr>
              <a:t>1 ETH</a:t>
            </a:r>
            <a:endParaRPr lang="en-CH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BA41205-851D-C8A5-6EE9-1BB1F2444EFD}"/>
              </a:ext>
            </a:extLst>
          </p:cNvPr>
          <p:cNvSpPr/>
          <p:nvPr/>
        </p:nvSpPr>
        <p:spPr>
          <a:xfrm>
            <a:off x="955254" y="5452604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🎉 Block #123 produced</a:t>
            </a:r>
            <a:br>
              <a:rPr lang="en-CH" sz="1400">
                <a:sym typeface="Wingdings" pitchFamily="2" charset="2"/>
              </a:rPr>
            </a:br>
            <a:r>
              <a:rPr lang="en-CH" sz="1400">
                <a:sym typeface="Wingdings" pitchFamily="2" charset="2"/>
              </a:rPr>
              <a:t>202</a:t>
            </a:r>
            <a:r>
              <a:rPr lang="en-US" sz="1400" dirty="0">
                <a:sym typeface="Wingdings" pitchFamily="2" charset="2"/>
              </a:rPr>
              <a:t>5</a:t>
            </a:r>
            <a:r>
              <a:rPr lang="en-CH" sz="1400">
                <a:sym typeface="Wingdings" pitchFamily="2" charset="2"/>
              </a:rPr>
              <a:t>-</a:t>
            </a:r>
            <a:r>
              <a:rPr lang="en-US" sz="1400" dirty="0">
                <a:sym typeface="Wingdings" pitchFamily="2" charset="2"/>
              </a:rPr>
              <a:t>01</a:t>
            </a:r>
            <a:r>
              <a:rPr lang="en-CH" sz="1400">
                <a:sym typeface="Wingdings" pitchFamily="2" charset="2"/>
              </a:rPr>
              <a:t>-09         </a:t>
            </a:r>
            <a:r>
              <a:rPr lang="en-CH" sz="1400" dirty="0">
                <a:sym typeface="Wingdings" pitchFamily="2" charset="2"/>
              </a:rPr>
              <a:t>0.08 ETH</a:t>
            </a:r>
            <a:endParaRPr lang="en-CH" sz="1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1C3C4FF-3990-FB77-15C1-A50E81104F2D}"/>
              </a:ext>
            </a:extLst>
          </p:cNvPr>
          <p:cNvSpPr/>
          <p:nvPr/>
        </p:nvSpPr>
        <p:spPr>
          <a:xfrm>
            <a:off x="838200" y="1883415"/>
            <a:ext cx="2347452" cy="423716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0013906-01F1-5754-C172-91605662B4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2318916" y="4341663"/>
            <a:ext cx="3557835" cy="3557835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E609FF64-4A59-AF7E-656B-809A2D7A37A6}"/>
              </a:ext>
            </a:extLst>
          </p:cNvPr>
          <p:cNvSpPr txBox="1"/>
          <p:nvPr/>
        </p:nvSpPr>
        <p:spPr>
          <a:xfrm>
            <a:off x="3935358" y="4929384"/>
            <a:ext cx="64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🔒 Secure transaction signing</a:t>
            </a:r>
            <a:endParaRPr lang="en-CH" sz="2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D092FE7-B360-A474-F4E0-5A9DD246D16D}"/>
              </a:ext>
            </a:extLst>
          </p:cNvPr>
          <p:cNvSpPr txBox="1"/>
          <p:nvPr/>
        </p:nvSpPr>
        <p:spPr>
          <a:xfrm>
            <a:off x="3935358" y="2664408"/>
            <a:ext cx="64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Browser extension</a:t>
            </a:r>
            <a:endParaRPr lang="en-CH" sz="2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B0E7E05-035F-6F27-65CF-3FF3A0B6ACD9}"/>
              </a:ext>
            </a:extLst>
          </p:cNvPr>
          <p:cNvSpPr txBox="1"/>
          <p:nvPr/>
        </p:nvSpPr>
        <p:spPr>
          <a:xfrm>
            <a:off x="3935358" y="1985547"/>
            <a:ext cx="64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Mobile app</a:t>
            </a:r>
            <a:endParaRPr lang="en-CH" sz="2000" dirty="0"/>
          </a:p>
        </p:txBody>
      </p:sp>
    </p:spTree>
    <p:extLst>
      <p:ext uri="{BB962C8B-B14F-4D97-AF65-F5344CB8AC3E}">
        <p14:creationId xmlns:p14="http://schemas.microsoft.com/office/powerpoint/2010/main" val="29308692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48BC73-0CBB-F09C-7847-EFFAD904D1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DC98D-618C-6DED-E3DD-A6657B856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</a:t>
            </a:r>
            <a:endParaRPr lang="en-CH" sz="200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CEDDE09-0BCB-1BDC-9DD7-A6A0FC62FF0A}"/>
              </a:ext>
            </a:extLst>
          </p:cNvPr>
          <p:cNvSpPr/>
          <p:nvPr/>
        </p:nvSpPr>
        <p:spPr>
          <a:xfrm>
            <a:off x="3178900" y="1883415"/>
            <a:ext cx="1986523" cy="4237166"/>
          </a:xfrm>
          <a:prstGeom prst="rect">
            <a:avLst/>
          </a:prstGeom>
          <a:solidFill>
            <a:schemeClr val="accent4">
              <a:lumMod val="20000"/>
              <a:lumOff val="80000"/>
              <a:alpha val="7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5E7FB7A-FD9E-6CC4-CA6A-9C1A5EE18D8F}"/>
              </a:ext>
            </a:extLst>
          </p:cNvPr>
          <p:cNvSpPr/>
          <p:nvPr/>
        </p:nvSpPr>
        <p:spPr>
          <a:xfrm>
            <a:off x="838200" y="1883415"/>
            <a:ext cx="2347452" cy="78099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59A3A66-8541-10AE-3707-50C5FEB08DC2}"/>
              </a:ext>
            </a:extLst>
          </p:cNvPr>
          <p:cNvSpPr/>
          <p:nvPr/>
        </p:nvSpPr>
        <p:spPr>
          <a:xfrm>
            <a:off x="838200" y="2655903"/>
            <a:ext cx="2347452" cy="144414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F5FD78F-9315-F77C-DAB3-C6FE15D6C23B}"/>
              </a:ext>
            </a:extLst>
          </p:cNvPr>
          <p:cNvSpPr/>
          <p:nvPr/>
        </p:nvSpPr>
        <p:spPr>
          <a:xfrm>
            <a:off x="838200" y="4100052"/>
            <a:ext cx="2347452" cy="2020529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B8393CE-DDF2-202B-2244-536515451C21}"/>
              </a:ext>
            </a:extLst>
          </p:cNvPr>
          <p:cNvSpPr/>
          <p:nvPr/>
        </p:nvSpPr>
        <p:spPr>
          <a:xfrm>
            <a:off x="955254" y="1985547"/>
            <a:ext cx="2106592" cy="55558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b="1"/>
              <a:t>4.75 ETH</a:t>
            </a:r>
            <a:endParaRPr lang="en-CH" b="1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D912106-7017-EC23-9777-4D08C3290B60}"/>
              </a:ext>
            </a:extLst>
          </p:cNvPr>
          <p:cNvSpPr/>
          <p:nvPr/>
        </p:nvSpPr>
        <p:spPr>
          <a:xfrm>
            <a:off x="955254" y="2782708"/>
            <a:ext cx="1018572" cy="55558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0.1</a:t>
            </a:r>
            <a:br>
              <a:rPr lang="en-CH" sz="1400" b="1" dirty="0"/>
            </a:br>
            <a:r>
              <a:rPr lang="en-CH" sz="1400" b="1" dirty="0"/>
              <a:t>BTC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9491AF0-6FC6-0AF2-9D2A-4EDBF6D7BB8C}"/>
              </a:ext>
            </a:extLst>
          </p:cNvPr>
          <p:cNvSpPr/>
          <p:nvPr/>
        </p:nvSpPr>
        <p:spPr>
          <a:xfrm>
            <a:off x="955254" y="3417661"/>
            <a:ext cx="1018572" cy="55558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500</a:t>
            </a:r>
            <a:br>
              <a:rPr lang="en-CH" sz="1400" b="1" dirty="0"/>
            </a:br>
            <a:r>
              <a:rPr lang="en-CH" sz="1400" b="1" dirty="0"/>
              <a:t>USDC</a:t>
            </a:r>
          </a:p>
        </p:txBody>
      </p:sp>
      <p:pic>
        <p:nvPicPr>
          <p:cNvPr id="56" name="Content Placeholder 9">
            <a:extLst>
              <a:ext uri="{FF2B5EF4-FFF2-40B4-BE49-F238E27FC236}">
                <a16:creationId xmlns:a16="http://schemas.microsoft.com/office/drawing/2014/main" id="{2ADFD094-9C5F-2180-DFEF-B40E6250EA8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1959284" y="2870686"/>
            <a:ext cx="1186552" cy="1018571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  <p:sp>
        <p:nvSpPr>
          <p:cNvPr id="57" name="Rectangle 56">
            <a:extLst>
              <a:ext uri="{FF2B5EF4-FFF2-40B4-BE49-F238E27FC236}">
                <a16:creationId xmlns:a16="http://schemas.microsoft.com/office/drawing/2014/main" id="{5FC45B3F-CC34-7478-E3FF-8ECDDD28396A}"/>
              </a:ext>
            </a:extLst>
          </p:cNvPr>
          <p:cNvSpPr/>
          <p:nvPr/>
        </p:nvSpPr>
        <p:spPr>
          <a:xfrm>
            <a:off x="955254" y="4214823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 theprotocolguild.</a:t>
            </a:r>
            <a:r>
              <a:rPr lang="en-CH" sz="1400">
                <a:sym typeface="Wingdings" pitchFamily="2" charset="2"/>
              </a:rPr>
              <a:t>eth 202</a:t>
            </a:r>
            <a:r>
              <a:rPr lang="en-US" sz="1400" dirty="0">
                <a:sym typeface="Wingdings" pitchFamily="2" charset="2"/>
              </a:rPr>
              <a:t>5</a:t>
            </a:r>
            <a:r>
              <a:rPr lang="en-CH" sz="1400">
                <a:sym typeface="Wingdings" pitchFamily="2" charset="2"/>
              </a:rPr>
              <a:t>-</a:t>
            </a:r>
            <a:r>
              <a:rPr lang="en-US" sz="1400" dirty="0">
                <a:sym typeface="Wingdings" pitchFamily="2" charset="2"/>
              </a:rPr>
              <a:t>01</a:t>
            </a:r>
            <a:r>
              <a:rPr lang="en-CH" sz="1400">
                <a:sym typeface="Wingdings" pitchFamily="2" charset="2"/>
              </a:rPr>
              <a:t>-</a:t>
            </a:r>
            <a:r>
              <a:rPr lang="en-US" sz="1400" dirty="0">
                <a:sym typeface="Wingdings" pitchFamily="2" charset="2"/>
              </a:rPr>
              <a:t>30</a:t>
            </a:r>
            <a:r>
              <a:rPr lang="en-CH" sz="1400">
                <a:sym typeface="Wingdings" pitchFamily="2" charset="2"/>
              </a:rPr>
              <a:t>       </a:t>
            </a:r>
            <a:r>
              <a:rPr lang="en-CH" sz="1400" dirty="0">
                <a:sym typeface="Wingdings" pitchFamily="2" charset="2"/>
              </a:rPr>
              <a:t>–50 USDC</a:t>
            </a:r>
            <a:endParaRPr lang="en-CH" sz="1400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9EDE517-6745-C099-A85A-EA4AC42C3953}"/>
              </a:ext>
            </a:extLst>
          </p:cNvPr>
          <p:cNvSpPr/>
          <p:nvPr/>
        </p:nvSpPr>
        <p:spPr>
          <a:xfrm>
            <a:off x="955254" y="4832215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 vitalik.eth</a:t>
            </a:r>
            <a:br>
              <a:rPr lang="en-CH" sz="1400">
                <a:sym typeface="Wingdings" pitchFamily="2" charset="2"/>
              </a:rPr>
            </a:br>
            <a:r>
              <a:rPr lang="en-CH" sz="1400">
                <a:sym typeface="Wingdings" pitchFamily="2" charset="2"/>
              </a:rPr>
              <a:t>202</a:t>
            </a:r>
            <a:r>
              <a:rPr lang="en-US" sz="1400" dirty="0">
                <a:sym typeface="Wingdings" pitchFamily="2" charset="2"/>
              </a:rPr>
              <a:t>5-01</a:t>
            </a:r>
            <a:r>
              <a:rPr lang="en-CH" sz="1400">
                <a:sym typeface="Wingdings" pitchFamily="2" charset="2"/>
              </a:rPr>
              <a:t>-1</a:t>
            </a:r>
            <a:r>
              <a:rPr lang="en-US" sz="1400" dirty="0">
                <a:sym typeface="Wingdings" pitchFamily="2" charset="2"/>
              </a:rPr>
              <a:t>5</a:t>
            </a:r>
            <a:r>
              <a:rPr lang="en-CH" sz="1400">
                <a:sym typeface="Wingdings" pitchFamily="2" charset="2"/>
              </a:rPr>
              <a:t>                </a:t>
            </a:r>
            <a:r>
              <a:rPr lang="en-CH" sz="1400" dirty="0">
                <a:sym typeface="Wingdings" pitchFamily="2" charset="2"/>
              </a:rPr>
              <a:t>1 ETH</a:t>
            </a:r>
            <a:endParaRPr lang="en-CH" sz="1400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6CBC987B-54EE-FA3E-381B-7F707A7EF186}"/>
              </a:ext>
            </a:extLst>
          </p:cNvPr>
          <p:cNvSpPr/>
          <p:nvPr/>
        </p:nvSpPr>
        <p:spPr>
          <a:xfrm>
            <a:off x="955254" y="5452604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🎉 Block #123 produced</a:t>
            </a:r>
            <a:br>
              <a:rPr lang="en-CH" sz="1400">
                <a:sym typeface="Wingdings" pitchFamily="2" charset="2"/>
              </a:rPr>
            </a:br>
            <a:r>
              <a:rPr lang="en-CH" sz="1400">
                <a:sym typeface="Wingdings" pitchFamily="2" charset="2"/>
              </a:rPr>
              <a:t>202</a:t>
            </a:r>
            <a:r>
              <a:rPr lang="en-US" sz="1400" dirty="0">
                <a:sym typeface="Wingdings" pitchFamily="2" charset="2"/>
              </a:rPr>
              <a:t>5</a:t>
            </a:r>
            <a:r>
              <a:rPr lang="en-CH" sz="1400">
                <a:sym typeface="Wingdings" pitchFamily="2" charset="2"/>
              </a:rPr>
              <a:t>-</a:t>
            </a:r>
            <a:r>
              <a:rPr lang="en-US" sz="1400" dirty="0">
                <a:sym typeface="Wingdings" pitchFamily="2" charset="2"/>
              </a:rPr>
              <a:t>01</a:t>
            </a:r>
            <a:r>
              <a:rPr lang="en-CH" sz="1400">
                <a:sym typeface="Wingdings" pitchFamily="2" charset="2"/>
              </a:rPr>
              <a:t>-09         </a:t>
            </a:r>
            <a:r>
              <a:rPr lang="en-CH" sz="1400" dirty="0">
                <a:sym typeface="Wingdings" pitchFamily="2" charset="2"/>
              </a:rPr>
              <a:t>0.08 ETH</a:t>
            </a:r>
            <a:endParaRPr lang="en-CH" sz="1400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FAB81630-4761-5B2F-80FB-9AEDBB6CFAE8}"/>
              </a:ext>
            </a:extLst>
          </p:cNvPr>
          <p:cNvSpPr/>
          <p:nvPr/>
        </p:nvSpPr>
        <p:spPr>
          <a:xfrm>
            <a:off x="838200" y="1883415"/>
            <a:ext cx="2347452" cy="423716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4181E6B-4194-47AE-783A-CE817D073005}"/>
              </a:ext>
            </a:extLst>
          </p:cNvPr>
          <p:cNvSpPr/>
          <p:nvPr/>
        </p:nvSpPr>
        <p:spPr>
          <a:xfrm>
            <a:off x="4779507" y="1883415"/>
            <a:ext cx="385916" cy="42371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CH" b="1"/>
              <a:t>Web3 purifier</a:t>
            </a:r>
            <a:endParaRPr lang="en-CH" b="1" dirty="0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AA645575-DD23-6981-0C7F-039E8F9A666F}"/>
              </a:ext>
            </a:extLst>
          </p:cNvPr>
          <p:cNvCxnSpPr/>
          <p:nvPr/>
        </p:nvCxnSpPr>
        <p:spPr>
          <a:xfrm>
            <a:off x="3189615" y="3005095"/>
            <a:ext cx="1589892" cy="0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3398761-7E86-2B96-212C-26C1912E4802}"/>
              </a:ext>
            </a:extLst>
          </p:cNvPr>
          <p:cNvCxnSpPr>
            <a:cxnSpLocks/>
          </p:cNvCxnSpPr>
          <p:nvPr/>
        </p:nvCxnSpPr>
        <p:spPr>
          <a:xfrm>
            <a:off x="3189615" y="3611493"/>
            <a:ext cx="1589892" cy="0"/>
          </a:xfrm>
          <a:prstGeom prst="straightConnector1">
            <a:avLst/>
          </a:prstGeom>
          <a:ln w="38100"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B7CCDD30-055F-C92F-3456-5BC696957291}"/>
              </a:ext>
            </a:extLst>
          </p:cNvPr>
          <p:cNvSpPr txBox="1"/>
          <p:nvPr/>
        </p:nvSpPr>
        <p:spPr>
          <a:xfrm>
            <a:off x="2090880" y="2617403"/>
            <a:ext cx="3832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/>
              <a:t>eth_</a:t>
            </a:r>
            <a:r>
              <a:rPr lang="en-US" dirty="0" err="1"/>
              <a:t>getLogs</a:t>
            </a:r>
            <a:endParaRPr lang="en-CH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8610F4F5-A849-5F93-7869-400E107E19A3}"/>
              </a:ext>
            </a:extLst>
          </p:cNvPr>
          <p:cNvSpPr/>
          <p:nvPr/>
        </p:nvSpPr>
        <p:spPr>
          <a:xfrm>
            <a:off x="3461827" y="3350326"/>
            <a:ext cx="1189911" cy="50257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Log entry</a:t>
            </a:r>
            <a:endParaRPr lang="en-CH" dirty="0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E6C0999A-BFD1-04C5-151F-586C5E9B0734}"/>
              </a:ext>
            </a:extLst>
          </p:cNvPr>
          <p:cNvCxnSpPr>
            <a:cxnSpLocks/>
          </p:cNvCxnSpPr>
          <p:nvPr/>
        </p:nvCxnSpPr>
        <p:spPr>
          <a:xfrm>
            <a:off x="3189615" y="4153298"/>
            <a:ext cx="1589892" cy="0"/>
          </a:xfrm>
          <a:prstGeom prst="straightConnector1">
            <a:avLst/>
          </a:prstGeom>
          <a:ln w="38100"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D90963EB-51BC-C54B-ED1C-854FBA79B025}"/>
              </a:ext>
            </a:extLst>
          </p:cNvPr>
          <p:cNvSpPr/>
          <p:nvPr/>
        </p:nvSpPr>
        <p:spPr>
          <a:xfrm>
            <a:off x="3461827" y="3892131"/>
            <a:ext cx="1189911" cy="50257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Log entry</a:t>
            </a:r>
            <a:endParaRPr lang="en-CH" dirty="0"/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2337E766-8C6A-A02D-4FE0-E6BC727C92DE}"/>
              </a:ext>
            </a:extLst>
          </p:cNvPr>
          <p:cNvCxnSpPr>
            <a:cxnSpLocks/>
          </p:cNvCxnSpPr>
          <p:nvPr/>
        </p:nvCxnSpPr>
        <p:spPr>
          <a:xfrm>
            <a:off x="3189615" y="4703061"/>
            <a:ext cx="1589892" cy="0"/>
          </a:xfrm>
          <a:prstGeom prst="straightConnector1">
            <a:avLst/>
          </a:prstGeom>
          <a:ln w="38100"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F9E5DB08-F737-09E5-D526-6C147BFE5615}"/>
              </a:ext>
            </a:extLst>
          </p:cNvPr>
          <p:cNvSpPr/>
          <p:nvPr/>
        </p:nvSpPr>
        <p:spPr>
          <a:xfrm>
            <a:off x="3461827" y="4441894"/>
            <a:ext cx="1189911" cy="50257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Log entry</a:t>
            </a:r>
            <a:endParaRPr lang="en-CH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BC83441-4640-693C-CB92-B531148850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16902" y="62880"/>
            <a:ext cx="1325562" cy="132556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DF81984-23AF-7599-C468-E574593A9AFA}"/>
              </a:ext>
            </a:extLst>
          </p:cNvPr>
          <p:cNvSpPr txBox="1"/>
          <p:nvPr/>
        </p:nvSpPr>
        <p:spPr>
          <a:xfrm>
            <a:off x="5984206" y="2260964"/>
            <a:ext cx="609760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contract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EIP20Interface</a:t>
            </a:r>
            <a:r>
              <a:rPr lang="en-US" sz="2400" dirty="0"/>
              <a:t> {</a:t>
            </a:r>
          </a:p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    // </a:t>
            </a:r>
            <a:r>
              <a:rPr lang="en-US" sz="2400" b="0" i="0" u="none" strike="noStrike" dirty="0">
                <a:solidFill>
                  <a:schemeClr val="accent6">
                    <a:lumMod val="75000"/>
                  </a:schemeClr>
                </a:solidFill>
                <a:effectLst/>
                <a:latin typeface="system-ui"/>
              </a:rPr>
              <a:t>Triggers when tokens are transferred,</a:t>
            </a:r>
          </a:p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system-ui"/>
              </a:rPr>
              <a:t>   // </a:t>
            </a:r>
            <a:r>
              <a:rPr lang="en-US" sz="2400" b="0" i="0" u="none" strike="noStrike" dirty="0">
                <a:solidFill>
                  <a:schemeClr val="accent6">
                    <a:lumMod val="75000"/>
                  </a:schemeClr>
                </a:solidFill>
                <a:effectLst/>
                <a:latin typeface="system-ui"/>
              </a:rPr>
              <a:t>including zero value transfers.</a:t>
            </a:r>
          </a:p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system-ui"/>
              </a:rPr>
              <a:t>   </a:t>
            </a:r>
            <a:r>
              <a:rPr lang="en-US" sz="2400" b="1" dirty="0">
                <a:effectLst/>
              </a:rPr>
              <a:t>event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effectLst/>
              </a:rPr>
              <a:t>Transfer</a:t>
            </a:r>
            <a:r>
              <a:rPr lang="en-US" sz="2400" dirty="0">
                <a:effectLst/>
              </a:rPr>
              <a:t>(</a:t>
            </a:r>
          </a:p>
          <a:p>
            <a:r>
              <a:rPr lang="en-US" sz="2400" dirty="0"/>
              <a:t>        </a:t>
            </a:r>
            <a:r>
              <a:rPr lang="en-US" sz="240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</a:rPr>
              <a:t>address </a:t>
            </a:r>
            <a:r>
              <a:rPr lang="en-US" sz="2400" b="1" dirty="0">
                <a:effectLst/>
              </a:rPr>
              <a:t>indexed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effectLst/>
              </a:rPr>
              <a:t>_from</a:t>
            </a:r>
            <a:r>
              <a:rPr lang="en-US" sz="2400" dirty="0">
                <a:effectLst/>
              </a:rPr>
              <a:t>,</a:t>
            </a:r>
          </a:p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        </a:t>
            </a:r>
            <a:r>
              <a:rPr lang="en-US" sz="240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</a:rPr>
              <a:t>address </a:t>
            </a:r>
            <a:r>
              <a:rPr lang="en-US" sz="2400" b="1" dirty="0">
                <a:effectLst/>
              </a:rPr>
              <a:t>indexed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effectLst/>
              </a:rPr>
              <a:t>_to</a:t>
            </a:r>
            <a:r>
              <a:rPr lang="en-US" sz="2400" dirty="0">
                <a:effectLst/>
              </a:rPr>
              <a:t>,</a:t>
            </a:r>
          </a:p>
          <a:p>
            <a:r>
              <a:rPr lang="en-US" sz="240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</a:rPr>
              <a:t>        uint256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effectLst/>
              </a:rPr>
              <a:t>_value</a:t>
            </a:r>
          </a:p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    </a:t>
            </a:r>
            <a:r>
              <a:rPr lang="en-US" sz="2400" dirty="0">
                <a:effectLst/>
              </a:rPr>
              <a:t>);</a:t>
            </a:r>
            <a:endParaRPr lang="en-US" sz="2400" dirty="0"/>
          </a:p>
          <a:p>
            <a:r>
              <a:rPr lang="en-US" sz="2400" dirty="0"/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19F10D-4335-0D84-ACD8-77BA6BA0E1E2}"/>
              </a:ext>
            </a:extLst>
          </p:cNvPr>
          <p:cNvSpPr txBox="1"/>
          <p:nvPr/>
        </p:nvSpPr>
        <p:spPr>
          <a:xfrm>
            <a:off x="7213025" y="5252549"/>
            <a:ext cx="38656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≤ 3 </a:t>
            </a:r>
            <a:r>
              <a:rPr lang="en-US" sz="2000" b="1" dirty="0"/>
              <a:t>indexed</a:t>
            </a:r>
            <a:r>
              <a:rPr lang="en-US" sz="2000" dirty="0"/>
              <a:t> arguments total</a:t>
            </a:r>
          </a:p>
        </p:txBody>
      </p:sp>
    </p:spTree>
    <p:extLst>
      <p:ext uri="{BB962C8B-B14F-4D97-AF65-F5344CB8AC3E}">
        <p14:creationId xmlns:p14="http://schemas.microsoft.com/office/powerpoint/2010/main" val="378689205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68BE5E-BFD1-6631-4851-3BFD5F6F7F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5C44C-0FFF-5FF0-35F4-960C94E93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History</a:t>
            </a:r>
            <a:endParaRPr lang="en-CH" sz="20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804B837-E40E-8FD6-D918-E214A1E1C8D4}"/>
              </a:ext>
            </a:extLst>
          </p:cNvPr>
          <p:cNvSpPr/>
          <p:nvPr/>
        </p:nvSpPr>
        <p:spPr>
          <a:xfrm>
            <a:off x="838200" y="1883415"/>
            <a:ext cx="2347452" cy="78099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5C957E8-D9C1-6387-6A6C-9279874F7A68}"/>
              </a:ext>
            </a:extLst>
          </p:cNvPr>
          <p:cNvSpPr/>
          <p:nvPr/>
        </p:nvSpPr>
        <p:spPr>
          <a:xfrm>
            <a:off x="838200" y="2655903"/>
            <a:ext cx="2347452" cy="144414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6AC83C4-9E72-AD73-2816-85959590F616}"/>
              </a:ext>
            </a:extLst>
          </p:cNvPr>
          <p:cNvSpPr/>
          <p:nvPr/>
        </p:nvSpPr>
        <p:spPr>
          <a:xfrm>
            <a:off x="838200" y="4100052"/>
            <a:ext cx="2347452" cy="2020529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CC048C5-7740-7ACC-4FCC-95D8843831EE}"/>
              </a:ext>
            </a:extLst>
          </p:cNvPr>
          <p:cNvSpPr/>
          <p:nvPr/>
        </p:nvSpPr>
        <p:spPr>
          <a:xfrm>
            <a:off x="955254" y="1985547"/>
            <a:ext cx="2106592" cy="55558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b="1"/>
              <a:t>4.75 ETH</a:t>
            </a:r>
            <a:endParaRPr lang="en-CH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A25639A-597B-A346-D63B-2916685DD29D}"/>
              </a:ext>
            </a:extLst>
          </p:cNvPr>
          <p:cNvSpPr/>
          <p:nvPr/>
        </p:nvSpPr>
        <p:spPr>
          <a:xfrm>
            <a:off x="955254" y="2782708"/>
            <a:ext cx="1018572" cy="55558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0.1</a:t>
            </a:r>
            <a:br>
              <a:rPr lang="en-CH" sz="1400" b="1" dirty="0"/>
            </a:br>
            <a:r>
              <a:rPr lang="en-CH" sz="1400" b="1" dirty="0"/>
              <a:t>BTC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21333D-8778-D8F8-EAE1-876A17F5F97F}"/>
              </a:ext>
            </a:extLst>
          </p:cNvPr>
          <p:cNvSpPr/>
          <p:nvPr/>
        </p:nvSpPr>
        <p:spPr>
          <a:xfrm>
            <a:off x="955254" y="3417661"/>
            <a:ext cx="1018572" cy="55558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500</a:t>
            </a:r>
            <a:br>
              <a:rPr lang="en-CH" sz="1400" b="1" dirty="0"/>
            </a:br>
            <a:r>
              <a:rPr lang="en-CH" sz="1400" b="1" dirty="0"/>
              <a:t>USDC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095E39BB-9B02-108C-5E8E-9E8787E68E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hq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1959284" y="2870686"/>
            <a:ext cx="1186552" cy="1018571"/>
          </a:xfrm>
          <a:ln w="19050">
            <a:solidFill>
              <a:schemeClr val="accent1"/>
            </a:solidFill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819F452B-9335-8026-8F32-E8A99EF90E89}"/>
              </a:ext>
            </a:extLst>
          </p:cNvPr>
          <p:cNvSpPr/>
          <p:nvPr/>
        </p:nvSpPr>
        <p:spPr>
          <a:xfrm>
            <a:off x="955254" y="4214823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 theprotocolguild.</a:t>
            </a:r>
            <a:r>
              <a:rPr lang="en-CH" sz="1400">
                <a:sym typeface="Wingdings" pitchFamily="2" charset="2"/>
              </a:rPr>
              <a:t>eth 202</a:t>
            </a:r>
            <a:r>
              <a:rPr lang="en-US" sz="1400" dirty="0">
                <a:sym typeface="Wingdings" pitchFamily="2" charset="2"/>
              </a:rPr>
              <a:t>5</a:t>
            </a:r>
            <a:r>
              <a:rPr lang="en-CH" sz="1400">
                <a:sym typeface="Wingdings" pitchFamily="2" charset="2"/>
              </a:rPr>
              <a:t>-</a:t>
            </a:r>
            <a:r>
              <a:rPr lang="en-US" sz="1400" dirty="0">
                <a:sym typeface="Wingdings" pitchFamily="2" charset="2"/>
              </a:rPr>
              <a:t>01</a:t>
            </a:r>
            <a:r>
              <a:rPr lang="en-CH" sz="1400">
                <a:sym typeface="Wingdings" pitchFamily="2" charset="2"/>
              </a:rPr>
              <a:t>-</a:t>
            </a:r>
            <a:r>
              <a:rPr lang="en-US" sz="1400" dirty="0">
                <a:sym typeface="Wingdings" pitchFamily="2" charset="2"/>
              </a:rPr>
              <a:t>30</a:t>
            </a:r>
            <a:r>
              <a:rPr lang="en-CH" sz="1400">
                <a:sym typeface="Wingdings" pitchFamily="2" charset="2"/>
              </a:rPr>
              <a:t>       </a:t>
            </a:r>
            <a:r>
              <a:rPr lang="en-CH" sz="1400" dirty="0">
                <a:sym typeface="Wingdings" pitchFamily="2" charset="2"/>
              </a:rPr>
              <a:t>–50 USDC</a:t>
            </a:r>
            <a:endParaRPr lang="en-CH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F68A56B-E3A8-6273-AAE9-08EF53F31CC1}"/>
              </a:ext>
            </a:extLst>
          </p:cNvPr>
          <p:cNvSpPr/>
          <p:nvPr/>
        </p:nvSpPr>
        <p:spPr>
          <a:xfrm>
            <a:off x="955254" y="4832215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 vitalik.eth</a:t>
            </a:r>
            <a:br>
              <a:rPr lang="en-CH" sz="1400">
                <a:sym typeface="Wingdings" pitchFamily="2" charset="2"/>
              </a:rPr>
            </a:br>
            <a:r>
              <a:rPr lang="en-CH" sz="1400">
                <a:sym typeface="Wingdings" pitchFamily="2" charset="2"/>
              </a:rPr>
              <a:t>202</a:t>
            </a:r>
            <a:r>
              <a:rPr lang="en-US" sz="1400" dirty="0">
                <a:sym typeface="Wingdings" pitchFamily="2" charset="2"/>
              </a:rPr>
              <a:t>5-01</a:t>
            </a:r>
            <a:r>
              <a:rPr lang="en-CH" sz="1400">
                <a:sym typeface="Wingdings" pitchFamily="2" charset="2"/>
              </a:rPr>
              <a:t>-1</a:t>
            </a:r>
            <a:r>
              <a:rPr lang="en-US" sz="1400" dirty="0">
                <a:sym typeface="Wingdings" pitchFamily="2" charset="2"/>
              </a:rPr>
              <a:t>5</a:t>
            </a:r>
            <a:r>
              <a:rPr lang="en-CH" sz="1400">
                <a:sym typeface="Wingdings" pitchFamily="2" charset="2"/>
              </a:rPr>
              <a:t>                </a:t>
            </a:r>
            <a:r>
              <a:rPr lang="en-CH" sz="1400" dirty="0">
                <a:sym typeface="Wingdings" pitchFamily="2" charset="2"/>
              </a:rPr>
              <a:t>1 ETH</a:t>
            </a:r>
            <a:endParaRPr lang="en-CH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90B25B3-0098-6057-EF74-83766D8E55E9}"/>
              </a:ext>
            </a:extLst>
          </p:cNvPr>
          <p:cNvSpPr/>
          <p:nvPr/>
        </p:nvSpPr>
        <p:spPr>
          <a:xfrm>
            <a:off x="955254" y="5452604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🎉 Block #123 produced</a:t>
            </a:r>
            <a:br>
              <a:rPr lang="en-CH" sz="1400">
                <a:sym typeface="Wingdings" pitchFamily="2" charset="2"/>
              </a:rPr>
            </a:br>
            <a:r>
              <a:rPr lang="en-CH" sz="1400">
                <a:sym typeface="Wingdings" pitchFamily="2" charset="2"/>
              </a:rPr>
              <a:t>202</a:t>
            </a:r>
            <a:r>
              <a:rPr lang="en-US" sz="1400" dirty="0">
                <a:sym typeface="Wingdings" pitchFamily="2" charset="2"/>
              </a:rPr>
              <a:t>5</a:t>
            </a:r>
            <a:r>
              <a:rPr lang="en-CH" sz="1400">
                <a:sym typeface="Wingdings" pitchFamily="2" charset="2"/>
              </a:rPr>
              <a:t>-</a:t>
            </a:r>
            <a:r>
              <a:rPr lang="en-US" sz="1400" dirty="0">
                <a:sym typeface="Wingdings" pitchFamily="2" charset="2"/>
              </a:rPr>
              <a:t>01</a:t>
            </a:r>
            <a:r>
              <a:rPr lang="en-CH" sz="1400">
                <a:sym typeface="Wingdings" pitchFamily="2" charset="2"/>
              </a:rPr>
              <a:t>-09         </a:t>
            </a:r>
            <a:r>
              <a:rPr lang="en-CH" sz="1400" dirty="0">
                <a:sym typeface="Wingdings" pitchFamily="2" charset="2"/>
              </a:rPr>
              <a:t>0.08 ETH</a:t>
            </a:r>
            <a:endParaRPr lang="en-CH" sz="1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3C1B0BD-7C36-41B5-A3CB-82E619434A71}"/>
              </a:ext>
            </a:extLst>
          </p:cNvPr>
          <p:cNvSpPr/>
          <p:nvPr/>
        </p:nvSpPr>
        <p:spPr>
          <a:xfrm>
            <a:off x="838200" y="1883415"/>
            <a:ext cx="2347452" cy="423716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7D2A3C2-D277-614F-4DE6-86BC44F752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16902" y="62880"/>
            <a:ext cx="1325562" cy="132556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B21A54A-C866-56E4-F6EF-20F98ACBB853}"/>
              </a:ext>
            </a:extLst>
          </p:cNvPr>
          <p:cNvSpPr txBox="1"/>
          <p:nvPr/>
        </p:nvSpPr>
        <p:spPr>
          <a:xfrm>
            <a:off x="5984206" y="2260964"/>
            <a:ext cx="609760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contract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EIP20Interface</a:t>
            </a:r>
            <a:r>
              <a:rPr lang="en-US" sz="2400" dirty="0"/>
              <a:t> {</a:t>
            </a:r>
          </a:p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    // </a:t>
            </a:r>
            <a:r>
              <a:rPr lang="en-US" sz="2400" b="0" i="0" u="none" strike="noStrike" dirty="0">
                <a:solidFill>
                  <a:schemeClr val="accent6">
                    <a:lumMod val="75000"/>
                  </a:schemeClr>
                </a:solidFill>
                <a:effectLst/>
                <a:latin typeface="system-ui"/>
              </a:rPr>
              <a:t>Triggers when tokens are transferred,</a:t>
            </a:r>
          </a:p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system-ui"/>
              </a:rPr>
              <a:t>   // </a:t>
            </a:r>
            <a:r>
              <a:rPr lang="en-US" sz="2400" b="0" i="0" u="none" strike="noStrike" dirty="0">
                <a:solidFill>
                  <a:schemeClr val="accent6">
                    <a:lumMod val="75000"/>
                  </a:schemeClr>
                </a:solidFill>
                <a:effectLst/>
                <a:latin typeface="system-ui"/>
              </a:rPr>
              <a:t>including zero value transfers.</a:t>
            </a:r>
          </a:p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system-ui"/>
              </a:rPr>
              <a:t>   </a:t>
            </a:r>
            <a:r>
              <a:rPr lang="en-US" sz="2400" b="1" dirty="0">
                <a:effectLst/>
              </a:rPr>
              <a:t>event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effectLst/>
              </a:rPr>
              <a:t>Transfer</a:t>
            </a:r>
            <a:r>
              <a:rPr lang="en-US" sz="2400" dirty="0">
                <a:effectLst/>
              </a:rPr>
              <a:t>(</a:t>
            </a:r>
          </a:p>
          <a:p>
            <a:r>
              <a:rPr lang="en-US" sz="2400" dirty="0"/>
              <a:t>        </a:t>
            </a:r>
            <a:r>
              <a:rPr lang="en-US" sz="240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</a:rPr>
              <a:t>address </a:t>
            </a:r>
            <a:r>
              <a:rPr lang="en-US" sz="2400" b="1" dirty="0">
                <a:effectLst/>
              </a:rPr>
              <a:t>indexed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effectLst/>
              </a:rPr>
              <a:t>_from</a:t>
            </a:r>
            <a:r>
              <a:rPr lang="en-US" sz="2400" dirty="0">
                <a:effectLst/>
              </a:rPr>
              <a:t>,</a:t>
            </a:r>
          </a:p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        </a:t>
            </a:r>
            <a:r>
              <a:rPr lang="en-US" sz="240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</a:rPr>
              <a:t>address </a:t>
            </a:r>
            <a:r>
              <a:rPr lang="en-US" sz="2400" b="1" dirty="0">
                <a:effectLst/>
              </a:rPr>
              <a:t>indexed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effectLst/>
              </a:rPr>
              <a:t>_to</a:t>
            </a:r>
            <a:r>
              <a:rPr lang="en-US" sz="2400" dirty="0">
                <a:effectLst/>
              </a:rPr>
              <a:t>,</a:t>
            </a:r>
          </a:p>
          <a:p>
            <a:r>
              <a:rPr lang="en-US" sz="240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</a:rPr>
              <a:t>        uint256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effectLst/>
              </a:rPr>
              <a:t>_value</a:t>
            </a:r>
          </a:p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    </a:t>
            </a:r>
            <a:r>
              <a:rPr lang="en-US" sz="2400" dirty="0">
                <a:effectLst/>
              </a:rPr>
              <a:t>);</a:t>
            </a:r>
            <a:endParaRPr lang="en-US" sz="2400" dirty="0"/>
          </a:p>
          <a:p>
            <a:r>
              <a:rPr lang="en-US" sz="2400" dirty="0"/>
              <a:t>}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7B0CF17-D154-BF8C-23D5-2FBE8A401517}"/>
              </a:ext>
            </a:extLst>
          </p:cNvPr>
          <p:cNvSpPr/>
          <p:nvPr/>
        </p:nvSpPr>
        <p:spPr>
          <a:xfrm>
            <a:off x="3730689" y="2395207"/>
            <a:ext cx="1434734" cy="53930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Contract address</a:t>
            </a:r>
            <a:endParaRPr lang="en-CH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C7A0D47-BA1D-796D-FAA4-A521E65C0F32}"/>
              </a:ext>
            </a:extLst>
          </p:cNvPr>
          <p:cNvSpPr/>
          <p:nvPr/>
        </p:nvSpPr>
        <p:spPr>
          <a:xfrm>
            <a:off x="3730689" y="2934511"/>
            <a:ext cx="1434734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Transfer</a:t>
            </a:r>
            <a:endParaRPr lang="en-CH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63F618B-7F4A-9F92-E9A7-8B46830A1B83}"/>
              </a:ext>
            </a:extLst>
          </p:cNvPr>
          <p:cNvSpPr/>
          <p:nvPr/>
        </p:nvSpPr>
        <p:spPr>
          <a:xfrm>
            <a:off x="3730689" y="3469344"/>
            <a:ext cx="1434734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_from</a:t>
            </a:r>
            <a:endParaRPr lang="en-CH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0032241-3E51-F519-7E70-D5320B8134A6}"/>
              </a:ext>
            </a:extLst>
          </p:cNvPr>
          <p:cNvSpPr/>
          <p:nvPr/>
        </p:nvSpPr>
        <p:spPr>
          <a:xfrm>
            <a:off x="3730689" y="4008648"/>
            <a:ext cx="1434734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_to</a:t>
            </a:r>
            <a:endParaRPr lang="en-CH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0E65791-1F8D-D830-E609-3944072EC0AE}"/>
              </a:ext>
            </a:extLst>
          </p:cNvPr>
          <p:cNvSpPr/>
          <p:nvPr/>
        </p:nvSpPr>
        <p:spPr>
          <a:xfrm>
            <a:off x="3730689" y="4543481"/>
            <a:ext cx="1434734" cy="53930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n/a</a:t>
            </a:r>
            <a:endParaRPr lang="en-CH" i="1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A3F005C-205D-D861-8162-6C6544FF3377}"/>
              </a:ext>
            </a:extLst>
          </p:cNvPr>
          <p:cNvSpPr/>
          <p:nvPr/>
        </p:nvSpPr>
        <p:spPr>
          <a:xfrm>
            <a:off x="3730689" y="5082785"/>
            <a:ext cx="1434734" cy="53930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_value</a:t>
            </a:r>
            <a:endParaRPr lang="en-CH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6D39BF-317D-5396-7548-558B15B40739}"/>
              </a:ext>
            </a:extLst>
          </p:cNvPr>
          <p:cNvSpPr txBox="1"/>
          <p:nvPr/>
        </p:nvSpPr>
        <p:spPr>
          <a:xfrm>
            <a:off x="7213025" y="5252549"/>
            <a:ext cx="38656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≤ 3 </a:t>
            </a:r>
            <a:r>
              <a:rPr lang="en-US" sz="2000" b="1" dirty="0"/>
              <a:t>indexed</a:t>
            </a:r>
            <a:r>
              <a:rPr lang="en-US" sz="2000" dirty="0"/>
              <a:t> arguments total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789843-EECD-5232-A13A-53278A3B5C37}"/>
              </a:ext>
            </a:extLst>
          </p:cNvPr>
          <p:cNvSpPr txBox="1"/>
          <p:nvPr/>
        </p:nvSpPr>
        <p:spPr>
          <a:xfrm>
            <a:off x="3730689" y="1927736"/>
            <a:ext cx="14347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Log</a:t>
            </a: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450F1FBA-B8FB-C0B5-9866-5C7B25D8BCA0}"/>
              </a:ext>
            </a:extLst>
          </p:cNvPr>
          <p:cNvSpPr/>
          <p:nvPr/>
        </p:nvSpPr>
        <p:spPr>
          <a:xfrm>
            <a:off x="5236143" y="2934511"/>
            <a:ext cx="211756" cy="2148274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20FA17-A7A1-C7FE-3F65-39388C9A0EA2}"/>
              </a:ext>
            </a:extLst>
          </p:cNvPr>
          <p:cNvSpPr txBox="1"/>
          <p:nvPr/>
        </p:nvSpPr>
        <p:spPr>
          <a:xfrm rot="16200000">
            <a:off x="3787680" y="3968286"/>
            <a:ext cx="35462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≤ 4 </a:t>
            </a:r>
            <a:r>
              <a:rPr lang="en-US" sz="2000" b="1" dirty="0"/>
              <a:t>topics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4C151DA-0891-8C3B-1BBE-21CE7FD163B1}"/>
              </a:ext>
            </a:extLst>
          </p:cNvPr>
          <p:cNvSpPr txBox="1"/>
          <p:nvPr/>
        </p:nvSpPr>
        <p:spPr>
          <a:xfrm>
            <a:off x="3678341" y="5725449"/>
            <a:ext cx="41650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/>
              <a:t>eth_getLogs</a:t>
            </a:r>
            <a:endParaRPr lang="en-US" sz="2000" b="1" dirty="0"/>
          </a:p>
          <a:p>
            <a:r>
              <a:rPr lang="en-US" sz="2000" dirty="0"/>
              <a:t>(address, topic)</a:t>
            </a:r>
          </a:p>
        </p:txBody>
      </p:sp>
    </p:spTree>
    <p:extLst>
      <p:ext uri="{BB962C8B-B14F-4D97-AF65-F5344CB8AC3E}">
        <p14:creationId xmlns:p14="http://schemas.microsoft.com/office/powerpoint/2010/main" val="250632294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7AE8DA-02C6-E538-7AC2-F77A1F5B90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Freeform 38">
            <a:extLst>
              <a:ext uri="{FF2B5EF4-FFF2-40B4-BE49-F238E27FC236}">
                <a16:creationId xmlns:a16="http://schemas.microsoft.com/office/drawing/2014/main" id="{18690FBE-3D42-ADDC-8D2E-95B34CC941F5}"/>
              </a:ext>
            </a:extLst>
          </p:cNvPr>
          <p:cNvSpPr/>
          <p:nvPr/>
        </p:nvSpPr>
        <p:spPr>
          <a:xfrm>
            <a:off x="5178903" y="2387150"/>
            <a:ext cx="1181437" cy="3244907"/>
          </a:xfrm>
          <a:custGeom>
            <a:avLst/>
            <a:gdLst>
              <a:gd name="connsiteX0" fmla="*/ 0 w 1181437"/>
              <a:gd name="connsiteY0" fmla="*/ 0 h 3244907"/>
              <a:gd name="connsiteX1" fmla="*/ 0 w 1181437"/>
              <a:gd name="connsiteY1" fmla="*/ 3244907 h 3244907"/>
              <a:gd name="connsiteX2" fmla="*/ 1181437 w 1181437"/>
              <a:gd name="connsiteY2" fmla="*/ 3244907 h 3244907"/>
              <a:gd name="connsiteX3" fmla="*/ 1181437 w 1181437"/>
              <a:gd name="connsiteY3" fmla="*/ 2702740 h 3244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1437" h="3244907">
                <a:moveTo>
                  <a:pt x="0" y="0"/>
                </a:moveTo>
                <a:lnTo>
                  <a:pt x="0" y="3244907"/>
                </a:lnTo>
                <a:lnTo>
                  <a:pt x="1181437" y="3244907"/>
                </a:lnTo>
                <a:lnTo>
                  <a:pt x="1181437" y="2702740"/>
                </a:lnTo>
              </a:path>
            </a:pathLst>
          </a:custGeom>
          <a:gradFill flip="none" rotWithShape="1">
            <a:gsLst>
              <a:gs pos="20000">
                <a:schemeClr val="accent5">
                  <a:lumMod val="40000"/>
                  <a:lumOff val="60000"/>
                  <a:alpha val="7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1CAE5C-6BF4-2B2C-3C9F-1A4CEE5A4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History</a:t>
            </a:r>
            <a:endParaRPr lang="en-CH" sz="20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1D95F9F-FB3D-9AB6-A2D6-B01C5253CC1F}"/>
              </a:ext>
            </a:extLst>
          </p:cNvPr>
          <p:cNvSpPr/>
          <p:nvPr/>
        </p:nvSpPr>
        <p:spPr>
          <a:xfrm>
            <a:off x="838200" y="1883415"/>
            <a:ext cx="2347452" cy="78099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B80BE30-97F3-E548-B686-9565C66801B6}"/>
              </a:ext>
            </a:extLst>
          </p:cNvPr>
          <p:cNvSpPr/>
          <p:nvPr/>
        </p:nvSpPr>
        <p:spPr>
          <a:xfrm>
            <a:off x="838200" y="2655903"/>
            <a:ext cx="2347452" cy="144414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71EEAEB-CD03-DD69-47F4-3E1D6534DF6C}"/>
              </a:ext>
            </a:extLst>
          </p:cNvPr>
          <p:cNvSpPr/>
          <p:nvPr/>
        </p:nvSpPr>
        <p:spPr>
          <a:xfrm>
            <a:off x="838200" y="4100052"/>
            <a:ext cx="2347452" cy="2020529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3EB26B0-572E-D85F-5BE2-6419324C69F9}"/>
              </a:ext>
            </a:extLst>
          </p:cNvPr>
          <p:cNvSpPr/>
          <p:nvPr/>
        </p:nvSpPr>
        <p:spPr>
          <a:xfrm>
            <a:off x="955254" y="1985547"/>
            <a:ext cx="2106592" cy="55558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b="1"/>
              <a:t>4.75 ETH</a:t>
            </a:r>
            <a:endParaRPr lang="en-CH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9DABA1D-CCAD-1F07-96F4-8D6453E6925C}"/>
              </a:ext>
            </a:extLst>
          </p:cNvPr>
          <p:cNvSpPr/>
          <p:nvPr/>
        </p:nvSpPr>
        <p:spPr>
          <a:xfrm>
            <a:off x="955254" y="2782708"/>
            <a:ext cx="1018572" cy="55558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0.1</a:t>
            </a:r>
            <a:br>
              <a:rPr lang="en-CH" sz="1400" b="1" dirty="0"/>
            </a:br>
            <a:r>
              <a:rPr lang="en-CH" sz="1400" b="1" dirty="0"/>
              <a:t>BTC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7E89B27-A7F4-EB45-9A9D-112FA041FB4E}"/>
              </a:ext>
            </a:extLst>
          </p:cNvPr>
          <p:cNvSpPr/>
          <p:nvPr/>
        </p:nvSpPr>
        <p:spPr>
          <a:xfrm>
            <a:off x="955254" y="3417661"/>
            <a:ext cx="1018572" cy="55558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500</a:t>
            </a:r>
            <a:br>
              <a:rPr lang="en-CH" sz="1400" b="1" dirty="0"/>
            </a:br>
            <a:r>
              <a:rPr lang="en-CH" sz="1400" b="1" dirty="0"/>
              <a:t>USDC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9C5A2DE9-39C0-673D-EDF0-FB52A1F768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hq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1959284" y="2870686"/>
            <a:ext cx="1186552" cy="1018571"/>
          </a:xfrm>
          <a:ln w="19050">
            <a:solidFill>
              <a:schemeClr val="accent1"/>
            </a:solidFill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2962D23D-B8E7-0EBA-2F45-93BFCB4C6CD8}"/>
              </a:ext>
            </a:extLst>
          </p:cNvPr>
          <p:cNvSpPr/>
          <p:nvPr/>
        </p:nvSpPr>
        <p:spPr>
          <a:xfrm>
            <a:off x="955254" y="4214823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 theprotocolguild.</a:t>
            </a:r>
            <a:r>
              <a:rPr lang="en-CH" sz="1400">
                <a:sym typeface="Wingdings" pitchFamily="2" charset="2"/>
              </a:rPr>
              <a:t>eth 202</a:t>
            </a:r>
            <a:r>
              <a:rPr lang="en-US" sz="1400" dirty="0">
                <a:sym typeface="Wingdings" pitchFamily="2" charset="2"/>
              </a:rPr>
              <a:t>5</a:t>
            </a:r>
            <a:r>
              <a:rPr lang="en-CH" sz="1400">
                <a:sym typeface="Wingdings" pitchFamily="2" charset="2"/>
              </a:rPr>
              <a:t>-</a:t>
            </a:r>
            <a:r>
              <a:rPr lang="en-US" sz="1400" dirty="0">
                <a:sym typeface="Wingdings" pitchFamily="2" charset="2"/>
              </a:rPr>
              <a:t>01</a:t>
            </a:r>
            <a:r>
              <a:rPr lang="en-CH" sz="1400">
                <a:sym typeface="Wingdings" pitchFamily="2" charset="2"/>
              </a:rPr>
              <a:t>-</a:t>
            </a:r>
            <a:r>
              <a:rPr lang="en-US" sz="1400" dirty="0">
                <a:sym typeface="Wingdings" pitchFamily="2" charset="2"/>
              </a:rPr>
              <a:t>30</a:t>
            </a:r>
            <a:r>
              <a:rPr lang="en-CH" sz="1400">
                <a:sym typeface="Wingdings" pitchFamily="2" charset="2"/>
              </a:rPr>
              <a:t>       </a:t>
            </a:r>
            <a:r>
              <a:rPr lang="en-CH" sz="1400" dirty="0">
                <a:sym typeface="Wingdings" pitchFamily="2" charset="2"/>
              </a:rPr>
              <a:t>–50 USDC</a:t>
            </a:r>
            <a:endParaRPr lang="en-CH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BDBFC57-AA90-2F48-426C-A2CAE50E9D97}"/>
              </a:ext>
            </a:extLst>
          </p:cNvPr>
          <p:cNvSpPr/>
          <p:nvPr/>
        </p:nvSpPr>
        <p:spPr>
          <a:xfrm>
            <a:off x="955254" y="4832215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 vitalik.eth</a:t>
            </a:r>
            <a:br>
              <a:rPr lang="en-CH" sz="1400">
                <a:sym typeface="Wingdings" pitchFamily="2" charset="2"/>
              </a:rPr>
            </a:br>
            <a:r>
              <a:rPr lang="en-CH" sz="1400">
                <a:sym typeface="Wingdings" pitchFamily="2" charset="2"/>
              </a:rPr>
              <a:t>202</a:t>
            </a:r>
            <a:r>
              <a:rPr lang="en-US" sz="1400" dirty="0">
                <a:sym typeface="Wingdings" pitchFamily="2" charset="2"/>
              </a:rPr>
              <a:t>5-01</a:t>
            </a:r>
            <a:r>
              <a:rPr lang="en-CH" sz="1400">
                <a:sym typeface="Wingdings" pitchFamily="2" charset="2"/>
              </a:rPr>
              <a:t>-1</a:t>
            </a:r>
            <a:r>
              <a:rPr lang="en-US" sz="1400" dirty="0">
                <a:sym typeface="Wingdings" pitchFamily="2" charset="2"/>
              </a:rPr>
              <a:t>5</a:t>
            </a:r>
            <a:r>
              <a:rPr lang="en-CH" sz="1400">
                <a:sym typeface="Wingdings" pitchFamily="2" charset="2"/>
              </a:rPr>
              <a:t>                </a:t>
            </a:r>
            <a:r>
              <a:rPr lang="en-CH" sz="1400" dirty="0">
                <a:sym typeface="Wingdings" pitchFamily="2" charset="2"/>
              </a:rPr>
              <a:t>1 ETH</a:t>
            </a:r>
            <a:endParaRPr lang="en-CH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50DCA5-EE06-313D-5CC9-23B1E123AEF6}"/>
              </a:ext>
            </a:extLst>
          </p:cNvPr>
          <p:cNvSpPr/>
          <p:nvPr/>
        </p:nvSpPr>
        <p:spPr>
          <a:xfrm>
            <a:off x="955254" y="5452604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🎉 Block #123 produced</a:t>
            </a:r>
            <a:br>
              <a:rPr lang="en-CH" sz="1400">
                <a:sym typeface="Wingdings" pitchFamily="2" charset="2"/>
              </a:rPr>
            </a:br>
            <a:r>
              <a:rPr lang="en-CH" sz="1400">
                <a:sym typeface="Wingdings" pitchFamily="2" charset="2"/>
              </a:rPr>
              <a:t>202</a:t>
            </a:r>
            <a:r>
              <a:rPr lang="en-US" sz="1400" dirty="0">
                <a:sym typeface="Wingdings" pitchFamily="2" charset="2"/>
              </a:rPr>
              <a:t>5</a:t>
            </a:r>
            <a:r>
              <a:rPr lang="en-CH" sz="1400">
                <a:sym typeface="Wingdings" pitchFamily="2" charset="2"/>
              </a:rPr>
              <a:t>-</a:t>
            </a:r>
            <a:r>
              <a:rPr lang="en-US" sz="1400" dirty="0">
                <a:sym typeface="Wingdings" pitchFamily="2" charset="2"/>
              </a:rPr>
              <a:t>01</a:t>
            </a:r>
            <a:r>
              <a:rPr lang="en-CH" sz="1400">
                <a:sym typeface="Wingdings" pitchFamily="2" charset="2"/>
              </a:rPr>
              <a:t>-09         </a:t>
            </a:r>
            <a:r>
              <a:rPr lang="en-CH" sz="1400" dirty="0">
                <a:sym typeface="Wingdings" pitchFamily="2" charset="2"/>
              </a:rPr>
              <a:t>0.08 ETH</a:t>
            </a:r>
            <a:endParaRPr lang="en-CH" sz="1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009931E-A36C-C65D-2DC5-197B1B44072E}"/>
              </a:ext>
            </a:extLst>
          </p:cNvPr>
          <p:cNvSpPr/>
          <p:nvPr/>
        </p:nvSpPr>
        <p:spPr>
          <a:xfrm>
            <a:off x="838200" y="1883415"/>
            <a:ext cx="2347452" cy="423716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71A8DFF-70B3-6BE3-7031-997A8A4431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16902" y="62880"/>
            <a:ext cx="1325562" cy="132556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81862FE3-7C0A-EA21-C315-0C077BD58E4A}"/>
              </a:ext>
            </a:extLst>
          </p:cNvPr>
          <p:cNvSpPr/>
          <p:nvPr/>
        </p:nvSpPr>
        <p:spPr>
          <a:xfrm>
            <a:off x="3730689" y="2395207"/>
            <a:ext cx="1434734" cy="53930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Contract address</a:t>
            </a:r>
            <a:endParaRPr lang="en-CH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8BE4141-DDB9-31ED-1718-2BCE4FB47D2D}"/>
              </a:ext>
            </a:extLst>
          </p:cNvPr>
          <p:cNvSpPr/>
          <p:nvPr/>
        </p:nvSpPr>
        <p:spPr>
          <a:xfrm>
            <a:off x="3730689" y="2934511"/>
            <a:ext cx="1434734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Transfer</a:t>
            </a:r>
            <a:endParaRPr lang="en-CH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221ADC6-36E7-A515-85ED-4E5532CD2372}"/>
              </a:ext>
            </a:extLst>
          </p:cNvPr>
          <p:cNvSpPr/>
          <p:nvPr/>
        </p:nvSpPr>
        <p:spPr>
          <a:xfrm>
            <a:off x="3730689" y="3469344"/>
            <a:ext cx="1434734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_from</a:t>
            </a:r>
            <a:endParaRPr lang="en-CH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C5DDB9B-C651-CFB7-CDDD-38A91DAB0456}"/>
              </a:ext>
            </a:extLst>
          </p:cNvPr>
          <p:cNvSpPr/>
          <p:nvPr/>
        </p:nvSpPr>
        <p:spPr>
          <a:xfrm>
            <a:off x="3730689" y="4008648"/>
            <a:ext cx="1434734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_to</a:t>
            </a:r>
            <a:endParaRPr lang="en-CH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6671AA2-CBCF-9CF2-5AB2-C7BA3F7546DF}"/>
              </a:ext>
            </a:extLst>
          </p:cNvPr>
          <p:cNvSpPr/>
          <p:nvPr/>
        </p:nvSpPr>
        <p:spPr>
          <a:xfrm>
            <a:off x="3730689" y="4543481"/>
            <a:ext cx="1434734" cy="53930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n/a</a:t>
            </a:r>
            <a:endParaRPr lang="en-CH" i="1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31FBF2C-6898-27A1-7BE0-950FA252D8B8}"/>
              </a:ext>
            </a:extLst>
          </p:cNvPr>
          <p:cNvSpPr/>
          <p:nvPr/>
        </p:nvSpPr>
        <p:spPr>
          <a:xfrm>
            <a:off x="3730689" y="5082785"/>
            <a:ext cx="1434734" cy="53930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_value</a:t>
            </a:r>
            <a:endParaRPr lang="en-CH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0593EA-CCA3-DD52-F22E-00121490F006}"/>
              </a:ext>
            </a:extLst>
          </p:cNvPr>
          <p:cNvSpPr txBox="1"/>
          <p:nvPr/>
        </p:nvSpPr>
        <p:spPr>
          <a:xfrm>
            <a:off x="3730689" y="1927736"/>
            <a:ext cx="14347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Log</a:t>
            </a: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252406A9-4C20-4DA2-9790-C24D2D89DB2C}"/>
              </a:ext>
            </a:extLst>
          </p:cNvPr>
          <p:cNvSpPr/>
          <p:nvPr/>
        </p:nvSpPr>
        <p:spPr>
          <a:xfrm>
            <a:off x="5236143" y="2934511"/>
            <a:ext cx="211756" cy="2148274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685E6B-E9DB-DA45-5C69-92F41A00EE03}"/>
              </a:ext>
            </a:extLst>
          </p:cNvPr>
          <p:cNvSpPr txBox="1"/>
          <p:nvPr/>
        </p:nvSpPr>
        <p:spPr>
          <a:xfrm rot="16200000">
            <a:off x="3787680" y="3968286"/>
            <a:ext cx="35462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≤ 4 </a:t>
            </a:r>
            <a:r>
              <a:rPr lang="en-US" sz="2000" b="1" dirty="0"/>
              <a:t>topics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2CE8871-5AC2-783C-BBEF-9090CF5BACE2}"/>
              </a:ext>
            </a:extLst>
          </p:cNvPr>
          <p:cNvSpPr/>
          <p:nvPr/>
        </p:nvSpPr>
        <p:spPr>
          <a:xfrm>
            <a:off x="6357706" y="2395207"/>
            <a:ext cx="1434734" cy="539305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MPT type</a:t>
            </a:r>
            <a:endParaRPr lang="en-CH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FB4BE70-8AB2-4A0B-0764-8F63B46F6DBA}"/>
              </a:ext>
            </a:extLst>
          </p:cNvPr>
          <p:cNvSpPr/>
          <p:nvPr/>
        </p:nvSpPr>
        <p:spPr>
          <a:xfrm>
            <a:off x="6357706" y="2934511"/>
            <a:ext cx="1434734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Transaction type</a:t>
            </a:r>
            <a:endParaRPr lang="en-CH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FD142FD-038B-058F-284C-540124846FF6}"/>
              </a:ext>
            </a:extLst>
          </p:cNvPr>
          <p:cNvSpPr/>
          <p:nvPr/>
        </p:nvSpPr>
        <p:spPr>
          <a:xfrm>
            <a:off x="6357706" y="3469344"/>
            <a:ext cx="1434734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Status</a:t>
            </a:r>
            <a:endParaRPr lang="en-CH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470BCD8-0246-701E-38D1-BC288B6E39DA}"/>
              </a:ext>
            </a:extLst>
          </p:cNvPr>
          <p:cNvSpPr/>
          <p:nvPr/>
        </p:nvSpPr>
        <p:spPr>
          <a:xfrm>
            <a:off x="6357706" y="4008648"/>
            <a:ext cx="1434734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Cumulative gas used</a:t>
            </a:r>
            <a:endParaRPr lang="en-CH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35ECC8B-EC56-C845-E8DC-6035CD80D9FF}"/>
              </a:ext>
            </a:extLst>
          </p:cNvPr>
          <p:cNvSpPr/>
          <p:nvPr/>
        </p:nvSpPr>
        <p:spPr>
          <a:xfrm>
            <a:off x="6357706" y="4543481"/>
            <a:ext cx="1434734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Logs Bloom</a:t>
            </a:r>
            <a:endParaRPr lang="en-CH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41987CE-CA6A-C347-10D8-0B397D1B574F}"/>
              </a:ext>
            </a:extLst>
          </p:cNvPr>
          <p:cNvSpPr/>
          <p:nvPr/>
        </p:nvSpPr>
        <p:spPr>
          <a:xfrm>
            <a:off x="6357706" y="5082785"/>
            <a:ext cx="1434734" cy="5393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Logs</a:t>
            </a:r>
            <a:endParaRPr lang="en-CH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75D09E2-A1B0-B824-90D8-A11F49849C67}"/>
              </a:ext>
            </a:extLst>
          </p:cNvPr>
          <p:cNvSpPr txBox="1"/>
          <p:nvPr/>
        </p:nvSpPr>
        <p:spPr>
          <a:xfrm>
            <a:off x="6357706" y="1927736"/>
            <a:ext cx="14347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Receipt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A304C83-211A-EED2-C595-68B125D4031F}"/>
              </a:ext>
            </a:extLst>
          </p:cNvPr>
          <p:cNvSpPr txBox="1"/>
          <p:nvPr/>
        </p:nvSpPr>
        <p:spPr>
          <a:xfrm>
            <a:off x="3678341" y="5725449"/>
            <a:ext cx="41650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/>
              <a:t>eth_getLogs</a:t>
            </a:r>
            <a:endParaRPr lang="en-US" sz="2000" b="1" dirty="0"/>
          </a:p>
          <a:p>
            <a:r>
              <a:rPr lang="en-US" sz="2000" dirty="0"/>
              <a:t>(address, topic)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3924541-70D9-F44C-6281-2B0C882D89C8}"/>
              </a:ext>
            </a:extLst>
          </p:cNvPr>
          <p:cNvSpPr txBox="1"/>
          <p:nvPr/>
        </p:nvSpPr>
        <p:spPr>
          <a:xfrm>
            <a:off x="6322601" y="5725449"/>
            <a:ext cx="52687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/>
              <a:t>eth_getTransactionReceipt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2374980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BA3BBD-1264-02B9-9505-E858D3A3E3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20">
            <a:extLst>
              <a:ext uri="{FF2B5EF4-FFF2-40B4-BE49-F238E27FC236}">
                <a16:creationId xmlns:a16="http://schemas.microsoft.com/office/drawing/2014/main" id="{5373C288-3843-E04C-522D-66709447AE7A}"/>
              </a:ext>
            </a:extLst>
          </p:cNvPr>
          <p:cNvSpPr/>
          <p:nvPr/>
        </p:nvSpPr>
        <p:spPr>
          <a:xfrm>
            <a:off x="7799294" y="2384612"/>
            <a:ext cx="1604682" cy="3245223"/>
          </a:xfrm>
          <a:custGeom>
            <a:avLst/>
            <a:gdLst>
              <a:gd name="connsiteX0" fmla="*/ 0 w 1604682"/>
              <a:gd name="connsiteY0" fmla="*/ 0 h 3245223"/>
              <a:gd name="connsiteX1" fmla="*/ 0 w 1604682"/>
              <a:gd name="connsiteY1" fmla="*/ 3245223 h 3245223"/>
              <a:gd name="connsiteX2" fmla="*/ 1604682 w 1604682"/>
              <a:gd name="connsiteY2" fmla="*/ 1021976 h 3245223"/>
              <a:gd name="connsiteX3" fmla="*/ 1604682 w 1604682"/>
              <a:gd name="connsiteY3" fmla="*/ 475129 h 32452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04682" h="3245223">
                <a:moveTo>
                  <a:pt x="0" y="0"/>
                </a:moveTo>
                <a:lnTo>
                  <a:pt x="0" y="3245223"/>
                </a:lnTo>
                <a:lnTo>
                  <a:pt x="1604682" y="1021976"/>
                </a:lnTo>
                <a:lnTo>
                  <a:pt x="1604682" y="475129"/>
                </a:lnTo>
              </a:path>
            </a:pathLst>
          </a:custGeom>
          <a:gradFill>
            <a:gsLst>
              <a:gs pos="20000">
                <a:schemeClr val="accent5">
                  <a:lumMod val="40000"/>
                  <a:lumOff val="60000"/>
                  <a:alpha val="70000"/>
                </a:schemeClr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 38">
            <a:extLst>
              <a:ext uri="{FF2B5EF4-FFF2-40B4-BE49-F238E27FC236}">
                <a16:creationId xmlns:a16="http://schemas.microsoft.com/office/drawing/2014/main" id="{95145E20-DC08-5073-6A1F-E0FAAED31AE8}"/>
              </a:ext>
            </a:extLst>
          </p:cNvPr>
          <p:cNvSpPr/>
          <p:nvPr/>
        </p:nvSpPr>
        <p:spPr>
          <a:xfrm>
            <a:off x="5178903" y="2387150"/>
            <a:ext cx="1181437" cy="3244907"/>
          </a:xfrm>
          <a:custGeom>
            <a:avLst/>
            <a:gdLst>
              <a:gd name="connsiteX0" fmla="*/ 0 w 1181437"/>
              <a:gd name="connsiteY0" fmla="*/ 0 h 3244907"/>
              <a:gd name="connsiteX1" fmla="*/ 0 w 1181437"/>
              <a:gd name="connsiteY1" fmla="*/ 3244907 h 3244907"/>
              <a:gd name="connsiteX2" fmla="*/ 1181437 w 1181437"/>
              <a:gd name="connsiteY2" fmla="*/ 3244907 h 3244907"/>
              <a:gd name="connsiteX3" fmla="*/ 1181437 w 1181437"/>
              <a:gd name="connsiteY3" fmla="*/ 2702740 h 3244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1437" h="3244907">
                <a:moveTo>
                  <a:pt x="0" y="0"/>
                </a:moveTo>
                <a:lnTo>
                  <a:pt x="0" y="3244907"/>
                </a:lnTo>
                <a:lnTo>
                  <a:pt x="1181437" y="3244907"/>
                </a:lnTo>
                <a:lnTo>
                  <a:pt x="1181437" y="2702740"/>
                </a:lnTo>
              </a:path>
            </a:pathLst>
          </a:custGeom>
          <a:gradFill flip="none" rotWithShape="1">
            <a:gsLst>
              <a:gs pos="20000">
                <a:schemeClr val="accent5">
                  <a:lumMod val="40000"/>
                  <a:lumOff val="60000"/>
                  <a:alpha val="7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444012-C91F-7C0F-2499-6CE046FBD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History</a:t>
            </a:r>
            <a:endParaRPr lang="en-CH" sz="20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DEB1114-9536-B97E-98E0-F48A5ADCB8D8}"/>
              </a:ext>
            </a:extLst>
          </p:cNvPr>
          <p:cNvSpPr/>
          <p:nvPr/>
        </p:nvSpPr>
        <p:spPr>
          <a:xfrm>
            <a:off x="838200" y="1883415"/>
            <a:ext cx="2347452" cy="78099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C87985D-CC7D-1028-038F-A686358CE038}"/>
              </a:ext>
            </a:extLst>
          </p:cNvPr>
          <p:cNvSpPr/>
          <p:nvPr/>
        </p:nvSpPr>
        <p:spPr>
          <a:xfrm>
            <a:off x="838200" y="2655903"/>
            <a:ext cx="2347452" cy="144414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344B284-9A33-A5B2-3241-7E7FFFAAFE19}"/>
              </a:ext>
            </a:extLst>
          </p:cNvPr>
          <p:cNvSpPr/>
          <p:nvPr/>
        </p:nvSpPr>
        <p:spPr>
          <a:xfrm>
            <a:off x="838200" y="4100052"/>
            <a:ext cx="2347452" cy="2020529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678B2D-E6FD-C79C-35C9-734F7D9C08F9}"/>
              </a:ext>
            </a:extLst>
          </p:cNvPr>
          <p:cNvSpPr/>
          <p:nvPr/>
        </p:nvSpPr>
        <p:spPr>
          <a:xfrm>
            <a:off x="955254" y="1985547"/>
            <a:ext cx="2106592" cy="55558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b="1"/>
              <a:t>4.75 ETH</a:t>
            </a:r>
            <a:endParaRPr lang="en-CH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BB4979B-B023-5E5C-C2B3-9A9393941C35}"/>
              </a:ext>
            </a:extLst>
          </p:cNvPr>
          <p:cNvSpPr/>
          <p:nvPr/>
        </p:nvSpPr>
        <p:spPr>
          <a:xfrm>
            <a:off x="955254" y="2782708"/>
            <a:ext cx="1018572" cy="55558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0.1</a:t>
            </a:r>
            <a:br>
              <a:rPr lang="en-CH" sz="1400" b="1" dirty="0"/>
            </a:br>
            <a:r>
              <a:rPr lang="en-CH" sz="1400" b="1" dirty="0"/>
              <a:t>BTC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ECDE683-3C75-44B2-F558-36A668AB0AB4}"/>
              </a:ext>
            </a:extLst>
          </p:cNvPr>
          <p:cNvSpPr/>
          <p:nvPr/>
        </p:nvSpPr>
        <p:spPr>
          <a:xfrm>
            <a:off x="955254" y="3417661"/>
            <a:ext cx="1018572" cy="55558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500</a:t>
            </a:r>
            <a:br>
              <a:rPr lang="en-CH" sz="1400" b="1" dirty="0"/>
            </a:br>
            <a:r>
              <a:rPr lang="en-CH" sz="1400" b="1" dirty="0"/>
              <a:t>USDC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2ACB0B48-2ABB-D183-99BF-6D7E0FB7EA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hq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1959284" y="2870686"/>
            <a:ext cx="1186552" cy="1018571"/>
          </a:xfrm>
          <a:ln w="19050">
            <a:solidFill>
              <a:schemeClr val="accent1"/>
            </a:solidFill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76DACBBB-163A-2F96-65F5-9B84DAB3DD7D}"/>
              </a:ext>
            </a:extLst>
          </p:cNvPr>
          <p:cNvSpPr/>
          <p:nvPr/>
        </p:nvSpPr>
        <p:spPr>
          <a:xfrm>
            <a:off x="955254" y="4214823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 theprotocolguild.</a:t>
            </a:r>
            <a:r>
              <a:rPr lang="en-CH" sz="1400">
                <a:sym typeface="Wingdings" pitchFamily="2" charset="2"/>
              </a:rPr>
              <a:t>eth 202</a:t>
            </a:r>
            <a:r>
              <a:rPr lang="en-US" sz="1400" dirty="0">
                <a:sym typeface="Wingdings" pitchFamily="2" charset="2"/>
              </a:rPr>
              <a:t>5</a:t>
            </a:r>
            <a:r>
              <a:rPr lang="en-CH" sz="1400">
                <a:sym typeface="Wingdings" pitchFamily="2" charset="2"/>
              </a:rPr>
              <a:t>-</a:t>
            </a:r>
            <a:r>
              <a:rPr lang="en-US" sz="1400" dirty="0">
                <a:sym typeface="Wingdings" pitchFamily="2" charset="2"/>
              </a:rPr>
              <a:t>01</a:t>
            </a:r>
            <a:r>
              <a:rPr lang="en-CH" sz="1400">
                <a:sym typeface="Wingdings" pitchFamily="2" charset="2"/>
              </a:rPr>
              <a:t>-</a:t>
            </a:r>
            <a:r>
              <a:rPr lang="en-US" sz="1400" dirty="0">
                <a:sym typeface="Wingdings" pitchFamily="2" charset="2"/>
              </a:rPr>
              <a:t>30</a:t>
            </a:r>
            <a:r>
              <a:rPr lang="en-CH" sz="1400">
                <a:sym typeface="Wingdings" pitchFamily="2" charset="2"/>
              </a:rPr>
              <a:t>       </a:t>
            </a:r>
            <a:r>
              <a:rPr lang="en-CH" sz="1400" dirty="0">
                <a:sym typeface="Wingdings" pitchFamily="2" charset="2"/>
              </a:rPr>
              <a:t>–50 USDC</a:t>
            </a:r>
            <a:endParaRPr lang="en-CH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2D7F0DF-5FB8-CE4D-C8D8-5E169FC15E7A}"/>
              </a:ext>
            </a:extLst>
          </p:cNvPr>
          <p:cNvSpPr/>
          <p:nvPr/>
        </p:nvSpPr>
        <p:spPr>
          <a:xfrm>
            <a:off x="955254" y="4832215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 vitalik.eth</a:t>
            </a:r>
            <a:br>
              <a:rPr lang="en-CH" sz="1400">
                <a:sym typeface="Wingdings" pitchFamily="2" charset="2"/>
              </a:rPr>
            </a:br>
            <a:r>
              <a:rPr lang="en-CH" sz="1400">
                <a:sym typeface="Wingdings" pitchFamily="2" charset="2"/>
              </a:rPr>
              <a:t>202</a:t>
            </a:r>
            <a:r>
              <a:rPr lang="en-US" sz="1400" dirty="0">
                <a:sym typeface="Wingdings" pitchFamily="2" charset="2"/>
              </a:rPr>
              <a:t>5-01</a:t>
            </a:r>
            <a:r>
              <a:rPr lang="en-CH" sz="1400">
                <a:sym typeface="Wingdings" pitchFamily="2" charset="2"/>
              </a:rPr>
              <a:t>-1</a:t>
            </a:r>
            <a:r>
              <a:rPr lang="en-US" sz="1400" dirty="0">
                <a:sym typeface="Wingdings" pitchFamily="2" charset="2"/>
              </a:rPr>
              <a:t>5</a:t>
            </a:r>
            <a:r>
              <a:rPr lang="en-CH" sz="1400">
                <a:sym typeface="Wingdings" pitchFamily="2" charset="2"/>
              </a:rPr>
              <a:t>                </a:t>
            </a:r>
            <a:r>
              <a:rPr lang="en-CH" sz="1400" dirty="0">
                <a:sym typeface="Wingdings" pitchFamily="2" charset="2"/>
              </a:rPr>
              <a:t>1 ETH</a:t>
            </a:r>
            <a:endParaRPr lang="en-CH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2CF2E0C-F6D9-67E2-CEF2-6D1866933FFF}"/>
              </a:ext>
            </a:extLst>
          </p:cNvPr>
          <p:cNvSpPr/>
          <p:nvPr/>
        </p:nvSpPr>
        <p:spPr>
          <a:xfrm>
            <a:off x="955254" y="5452604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🎉 Block #123 produced</a:t>
            </a:r>
            <a:br>
              <a:rPr lang="en-CH" sz="1400">
                <a:sym typeface="Wingdings" pitchFamily="2" charset="2"/>
              </a:rPr>
            </a:br>
            <a:r>
              <a:rPr lang="en-CH" sz="1400">
                <a:sym typeface="Wingdings" pitchFamily="2" charset="2"/>
              </a:rPr>
              <a:t>202</a:t>
            </a:r>
            <a:r>
              <a:rPr lang="en-US" sz="1400" dirty="0">
                <a:sym typeface="Wingdings" pitchFamily="2" charset="2"/>
              </a:rPr>
              <a:t>5</a:t>
            </a:r>
            <a:r>
              <a:rPr lang="en-CH" sz="1400">
                <a:sym typeface="Wingdings" pitchFamily="2" charset="2"/>
              </a:rPr>
              <a:t>-</a:t>
            </a:r>
            <a:r>
              <a:rPr lang="en-US" sz="1400" dirty="0">
                <a:sym typeface="Wingdings" pitchFamily="2" charset="2"/>
              </a:rPr>
              <a:t>01</a:t>
            </a:r>
            <a:r>
              <a:rPr lang="en-CH" sz="1400">
                <a:sym typeface="Wingdings" pitchFamily="2" charset="2"/>
              </a:rPr>
              <a:t>-09         </a:t>
            </a:r>
            <a:r>
              <a:rPr lang="en-CH" sz="1400" dirty="0">
                <a:sym typeface="Wingdings" pitchFamily="2" charset="2"/>
              </a:rPr>
              <a:t>0.08 ETH</a:t>
            </a:r>
            <a:endParaRPr lang="en-CH" sz="1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0FCD2CB-952F-CEFF-DA51-05872D0FD1C5}"/>
              </a:ext>
            </a:extLst>
          </p:cNvPr>
          <p:cNvSpPr/>
          <p:nvPr/>
        </p:nvSpPr>
        <p:spPr>
          <a:xfrm>
            <a:off x="838200" y="1883415"/>
            <a:ext cx="2347452" cy="423716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8343CD7-0D71-F560-AF7B-C14E431D0D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16902" y="62880"/>
            <a:ext cx="1325562" cy="132556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9F3F22A-9BB8-96AD-BA82-9D35B76AB22C}"/>
              </a:ext>
            </a:extLst>
          </p:cNvPr>
          <p:cNvSpPr/>
          <p:nvPr/>
        </p:nvSpPr>
        <p:spPr>
          <a:xfrm>
            <a:off x="3730689" y="2395207"/>
            <a:ext cx="1434734" cy="53930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Contract address</a:t>
            </a:r>
            <a:endParaRPr lang="en-CH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90A297D-1923-A8C5-DF9B-D1D28993D728}"/>
              </a:ext>
            </a:extLst>
          </p:cNvPr>
          <p:cNvSpPr/>
          <p:nvPr/>
        </p:nvSpPr>
        <p:spPr>
          <a:xfrm>
            <a:off x="3730689" y="2934511"/>
            <a:ext cx="1434734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Transfer</a:t>
            </a:r>
            <a:endParaRPr lang="en-CH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29D2A59-2325-C9D9-CC3B-2780A508FCF4}"/>
              </a:ext>
            </a:extLst>
          </p:cNvPr>
          <p:cNvSpPr/>
          <p:nvPr/>
        </p:nvSpPr>
        <p:spPr>
          <a:xfrm>
            <a:off x="3730689" y="3469344"/>
            <a:ext cx="1434734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_from</a:t>
            </a:r>
            <a:endParaRPr lang="en-CH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A83308E-CD5B-7580-0129-108D1054B6B0}"/>
              </a:ext>
            </a:extLst>
          </p:cNvPr>
          <p:cNvSpPr/>
          <p:nvPr/>
        </p:nvSpPr>
        <p:spPr>
          <a:xfrm>
            <a:off x="3730689" y="4008648"/>
            <a:ext cx="1434734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_to</a:t>
            </a:r>
            <a:endParaRPr lang="en-CH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CF34D68-675B-72BC-B2B4-9AC79B138712}"/>
              </a:ext>
            </a:extLst>
          </p:cNvPr>
          <p:cNvSpPr/>
          <p:nvPr/>
        </p:nvSpPr>
        <p:spPr>
          <a:xfrm>
            <a:off x="3730689" y="4543481"/>
            <a:ext cx="1434734" cy="53930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n/a</a:t>
            </a:r>
            <a:endParaRPr lang="en-CH" i="1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5536914-690B-E381-24DB-2A7904A93A98}"/>
              </a:ext>
            </a:extLst>
          </p:cNvPr>
          <p:cNvSpPr/>
          <p:nvPr/>
        </p:nvSpPr>
        <p:spPr>
          <a:xfrm>
            <a:off x="3730689" y="5082785"/>
            <a:ext cx="1434734" cy="53930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_value</a:t>
            </a:r>
            <a:endParaRPr lang="en-CH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3B8F38-5FC1-F4D0-1CBE-451BFF1F9677}"/>
              </a:ext>
            </a:extLst>
          </p:cNvPr>
          <p:cNvSpPr txBox="1"/>
          <p:nvPr/>
        </p:nvSpPr>
        <p:spPr>
          <a:xfrm>
            <a:off x="3730689" y="1927736"/>
            <a:ext cx="14347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Log</a:t>
            </a: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35A656BD-4CC6-4F30-6909-BD038612374F}"/>
              </a:ext>
            </a:extLst>
          </p:cNvPr>
          <p:cNvSpPr/>
          <p:nvPr/>
        </p:nvSpPr>
        <p:spPr>
          <a:xfrm>
            <a:off x="5236143" y="2934511"/>
            <a:ext cx="211756" cy="2148274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BDF86C-1ED6-F722-81BC-A611C7095558}"/>
              </a:ext>
            </a:extLst>
          </p:cNvPr>
          <p:cNvSpPr txBox="1"/>
          <p:nvPr/>
        </p:nvSpPr>
        <p:spPr>
          <a:xfrm rot="16200000">
            <a:off x="3787680" y="3968286"/>
            <a:ext cx="35462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≤ 4 </a:t>
            </a:r>
            <a:r>
              <a:rPr lang="en-US" sz="2000" b="1" dirty="0"/>
              <a:t>topics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EF07301-E7ED-632F-3172-5C9CACC47FD3}"/>
              </a:ext>
            </a:extLst>
          </p:cNvPr>
          <p:cNvSpPr/>
          <p:nvPr/>
        </p:nvSpPr>
        <p:spPr>
          <a:xfrm>
            <a:off x="6357706" y="2395207"/>
            <a:ext cx="1434734" cy="539305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MPT type</a:t>
            </a:r>
            <a:endParaRPr lang="en-CH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7568618-71D5-198F-A2AF-A038287E5309}"/>
              </a:ext>
            </a:extLst>
          </p:cNvPr>
          <p:cNvSpPr/>
          <p:nvPr/>
        </p:nvSpPr>
        <p:spPr>
          <a:xfrm>
            <a:off x="6357706" y="2934511"/>
            <a:ext cx="1434734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Transaction type</a:t>
            </a:r>
            <a:endParaRPr lang="en-CH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C4BC269-E611-1BAC-7DD8-9B5AF69685C9}"/>
              </a:ext>
            </a:extLst>
          </p:cNvPr>
          <p:cNvSpPr/>
          <p:nvPr/>
        </p:nvSpPr>
        <p:spPr>
          <a:xfrm>
            <a:off x="6357706" y="3469344"/>
            <a:ext cx="1434734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Status</a:t>
            </a:r>
            <a:endParaRPr lang="en-CH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329B583-E980-A891-7DA5-8357FD214412}"/>
              </a:ext>
            </a:extLst>
          </p:cNvPr>
          <p:cNvSpPr/>
          <p:nvPr/>
        </p:nvSpPr>
        <p:spPr>
          <a:xfrm>
            <a:off x="6357706" y="4008648"/>
            <a:ext cx="1434734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Cumulative gas used</a:t>
            </a:r>
            <a:endParaRPr lang="en-CH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75D4E03-E9FE-711B-3E67-5C34455DC604}"/>
              </a:ext>
            </a:extLst>
          </p:cNvPr>
          <p:cNvSpPr/>
          <p:nvPr/>
        </p:nvSpPr>
        <p:spPr>
          <a:xfrm>
            <a:off x="6357706" y="4543481"/>
            <a:ext cx="1434734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Logs Bloom</a:t>
            </a:r>
            <a:endParaRPr lang="en-CH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DCB7A51-A48C-1F07-8D7B-2A82382718A7}"/>
              </a:ext>
            </a:extLst>
          </p:cNvPr>
          <p:cNvSpPr/>
          <p:nvPr/>
        </p:nvSpPr>
        <p:spPr>
          <a:xfrm>
            <a:off x="6357706" y="5082785"/>
            <a:ext cx="1434734" cy="5393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Logs</a:t>
            </a:r>
            <a:endParaRPr lang="en-CH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B1DA835-5F17-87EA-FF13-64A7DECDD1EC}"/>
              </a:ext>
            </a:extLst>
          </p:cNvPr>
          <p:cNvSpPr txBox="1"/>
          <p:nvPr/>
        </p:nvSpPr>
        <p:spPr>
          <a:xfrm>
            <a:off x="6357706" y="1927736"/>
            <a:ext cx="14347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Receipt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2CD41CC-6411-CA7E-5004-ADB0EFA12027}"/>
              </a:ext>
            </a:extLst>
          </p:cNvPr>
          <p:cNvSpPr/>
          <p:nvPr/>
        </p:nvSpPr>
        <p:spPr>
          <a:xfrm>
            <a:off x="9395739" y="2395206"/>
            <a:ext cx="1430880" cy="143088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7FA640E-0565-48FD-2BD4-E4BE54BE19C9}"/>
              </a:ext>
            </a:extLst>
          </p:cNvPr>
          <p:cNvSpPr/>
          <p:nvPr/>
        </p:nvSpPr>
        <p:spPr>
          <a:xfrm>
            <a:off x="9395739" y="2855570"/>
            <a:ext cx="1430879" cy="5393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Receipts root</a:t>
            </a:r>
            <a:endParaRPr lang="en-CH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4ED7A26-922C-D9CC-FA5C-5707F351CA0D}"/>
              </a:ext>
            </a:extLst>
          </p:cNvPr>
          <p:cNvSpPr txBox="1"/>
          <p:nvPr/>
        </p:nvSpPr>
        <p:spPr>
          <a:xfrm>
            <a:off x="9395739" y="3858491"/>
            <a:ext cx="1430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/>
              <a:t>Block #</a:t>
            </a:r>
            <a:r>
              <a:rPr lang="en-US" dirty="0"/>
              <a:t>201</a:t>
            </a:r>
            <a:endParaRPr lang="en-CH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21B593B-D44F-8D9F-E119-1FCBDE6C78F0}"/>
              </a:ext>
            </a:extLst>
          </p:cNvPr>
          <p:cNvSpPr txBox="1"/>
          <p:nvPr/>
        </p:nvSpPr>
        <p:spPr>
          <a:xfrm>
            <a:off x="9136623" y="1927736"/>
            <a:ext cx="19258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Block header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DC9427B-1C31-6D3D-6A6E-99400ABD7D00}"/>
              </a:ext>
            </a:extLst>
          </p:cNvPr>
          <p:cNvSpPr txBox="1"/>
          <p:nvPr/>
        </p:nvSpPr>
        <p:spPr>
          <a:xfrm>
            <a:off x="3678341" y="5725449"/>
            <a:ext cx="41650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/>
              <a:t>eth_getLogs</a:t>
            </a:r>
            <a:endParaRPr lang="en-US" sz="2000" b="1" dirty="0"/>
          </a:p>
          <a:p>
            <a:r>
              <a:rPr lang="en-US" sz="2000" dirty="0"/>
              <a:t>(address, topic)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BAB34F9-11AE-BAC2-708E-5CA8320F07F2}"/>
              </a:ext>
            </a:extLst>
          </p:cNvPr>
          <p:cNvSpPr txBox="1"/>
          <p:nvPr/>
        </p:nvSpPr>
        <p:spPr>
          <a:xfrm>
            <a:off x="6322601" y="5725449"/>
            <a:ext cx="52687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/>
              <a:t>eth_getTransactionReceipt</a:t>
            </a:r>
            <a:endParaRPr lang="en-US" sz="2000" b="1" dirty="0"/>
          </a:p>
          <a:p>
            <a:r>
              <a:rPr lang="en-US" sz="2000" dirty="0"/>
              <a:t>verifiable against Altair light client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9DD2C8F-DE22-1154-DB06-04DB6E039E09}"/>
              </a:ext>
            </a:extLst>
          </p:cNvPr>
          <p:cNvSpPr txBox="1"/>
          <p:nvPr/>
        </p:nvSpPr>
        <p:spPr>
          <a:xfrm>
            <a:off x="5982627" y="5760046"/>
            <a:ext cx="8195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🔒</a:t>
            </a:r>
          </a:p>
        </p:txBody>
      </p:sp>
    </p:spTree>
    <p:extLst>
      <p:ext uri="{BB962C8B-B14F-4D97-AF65-F5344CB8AC3E}">
        <p14:creationId xmlns:p14="http://schemas.microsoft.com/office/powerpoint/2010/main" val="243086287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19436B-3897-9A45-557B-85763402E7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20">
            <a:extLst>
              <a:ext uri="{FF2B5EF4-FFF2-40B4-BE49-F238E27FC236}">
                <a16:creationId xmlns:a16="http://schemas.microsoft.com/office/drawing/2014/main" id="{75AEC05B-E442-1A89-38AE-03ED9731065A}"/>
              </a:ext>
            </a:extLst>
          </p:cNvPr>
          <p:cNvSpPr/>
          <p:nvPr/>
        </p:nvSpPr>
        <p:spPr>
          <a:xfrm>
            <a:off x="7799294" y="2384612"/>
            <a:ext cx="1604682" cy="3245223"/>
          </a:xfrm>
          <a:custGeom>
            <a:avLst/>
            <a:gdLst>
              <a:gd name="connsiteX0" fmla="*/ 0 w 1604682"/>
              <a:gd name="connsiteY0" fmla="*/ 0 h 3245223"/>
              <a:gd name="connsiteX1" fmla="*/ 0 w 1604682"/>
              <a:gd name="connsiteY1" fmla="*/ 3245223 h 3245223"/>
              <a:gd name="connsiteX2" fmla="*/ 1604682 w 1604682"/>
              <a:gd name="connsiteY2" fmla="*/ 1021976 h 3245223"/>
              <a:gd name="connsiteX3" fmla="*/ 1604682 w 1604682"/>
              <a:gd name="connsiteY3" fmla="*/ 475129 h 32452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04682" h="3245223">
                <a:moveTo>
                  <a:pt x="0" y="0"/>
                </a:moveTo>
                <a:lnTo>
                  <a:pt x="0" y="3245223"/>
                </a:lnTo>
                <a:lnTo>
                  <a:pt x="1604682" y="1021976"/>
                </a:lnTo>
                <a:lnTo>
                  <a:pt x="1604682" y="475129"/>
                </a:lnTo>
              </a:path>
            </a:pathLst>
          </a:custGeom>
          <a:gradFill>
            <a:gsLst>
              <a:gs pos="20000">
                <a:schemeClr val="accent5">
                  <a:lumMod val="40000"/>
                  <a:lumOff val="60000"/>
                  <a:alpha val="70000"/>
                </a:schemeClr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 38">
            <a:extLst>
              <a:ext uri="{FF2B5EF4-FFF2-40B4-BE49-F238E27FC236}">
                <a16:creationId xmlns:a16="http://schemas.microsoft.com/office/drawing/2014/main" id="{20EBCCE9-B18D-E197-5B15-4901E5A897B3}"/>
              </a:ext>
            </a:extLst>
          </p:cNvPr>
          <p:cNvSpPr/>
          <p:nvPr/>
        </p:nvSpPr>
        <p:spPr>
          <a:xfrm>
            <a:off x="5178903" y="2387150"/>
            <a:ext cx="1181437" cy="3244907"/>
          </a:xfrm>
          <a:custGeom>
            <a:avLst/>
            <a:gdLst>
              <a:gd name="connsiteX0" fmla="*/ 0 w 1181437"/>
              <a:gd name="connsiteY0" fmla="*/ 0 h 3244907"/>
              <a:gd name="connsiteX1" fmla="*/ 0 w 1181437"/>
              <a:gd name="connsiteY1" fmla="*/ 3244907 h 3244907"/>
              <a:gd name="connsiteX2" fmla="*/ 1181437 w 1181437"/>
              <a:gd name="connsiteY2" fmla="*/ 3244907 h 3244907"/>
              <a:gd name="connsiteX3" fmla="*/ 1181437 w 1181437"/>
              <a:gd name="connsiteY3" fmla="*/ 2702740 h 3244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1437" h="3244907">
                <a:moveTo>
                  <a:pt x="0" y="0"/>
                </a:moveTo>
                <a:lnTo>
                  <a:pt x="0" y="3244907"/>
                </a:lnTo>
                <a:lnTo>
                  <a:pt x="1181437" y="3244907"/>
                </a:lnTo>
                <a:lnTo>
                  <a:pt x="1181437" y="2702740"/>
                </a:lnTo>
              </a:path>
            </a:pathLst>
          </a:custGeom>
          <a:gradFill flip="none" rotWithShape="1">
            <a:gsLst>
              <a:gs pos="20000">
                <a:schemeClr val="accent5">
                  <a:lumMod val="40000"/>
                  <a:lumOff val="60000"/>
                  <a:alpha val="7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9DE226-47E7-5968-7A31-B2E858EA6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History</a:t>
            </a:r>
            <a:endParaRPr lang="en-CH" sz="20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D0B29D5-9195-31FB-5836-6CB9E6FE3EA5}"/>
              </a:ext>
            </a:extLst>
          </p:cNvPr>
          <p:cNvSpPr/>
          <p:nvPr/>
        </p:nvSpPr>
        <p:spPr>
          <a:xfrm>
            <a:off x="838200" y="1883415"/>
            <a:ext cx="2347452" cy="78099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5F5405B-84E8-0BEB-E3CE-265242D3AE49}"/>
              </a:ext>
            </a:extLst>
          </p:cNvPr>
          <p:cNvSpPr/>
          <p:nvPr/>
        </p:nvSpPr>
        <p:spPr>
          <a:xfrm>
            <a:off x="838200" y="2655903"/>
            <a:ext cx="2347452" cy="144414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D94C5F9-51CF-BB70-2C9B-D1CDCD34C080}"/>
              </a:ext>
            </a:extLst>
          </p:cNvPr>
          <p:cNvSpPr/>
          <p:nvPr/>
        </p:nvSpPr>
        <p:spPr>
          <a:xfrm>
            <a:off x="838200" y="4100052"/>
            <a:ext cx="2347452" cy="2020529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27094A-D497-2EDC-C550-0846CF17F943}"/>
              </a:ext>
            </a:extLst>
          </p:cNvPr>
          <p:cNvSpPr/>
          <p:nvPr/>
        </p:nvSpPr>
        <p:spPr>
          <a:xfrm>
            <a:off x="955254" y="1985547"/>
            <a:ext cx="2106592" cy="55558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b="1"/>
              <a:t>4.75 ETH</a:t>
            </a:r>
            <a:endParaRPr lang="en-CH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97AAE66-14CD-4A16-078D-D8182B37A094}"/>
              </a:ext>
            </a:extLst>
          </p:cNvPr>
          <p:cNvSpPr/>
          <p:nvPr/>
        </p:nvSpPr>
        <p:spPr>
          <a:xfrm>
            <a:off x="955254" y="2782708"/>
            <a:ext cx="1018572" cy="55558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0.1</a:t>
            </a:r>
            <a:br>
              <a:rPr lang="en-CH" sz="1400" b="1" dirty="0"/>
            </a:br>
            <a:r>
              <a:rPr lang="en-CH" sz="1400" b="1" dirty="0"/>
              <a:t>BTC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004AAB-5FFC-B2E3-8E2F-76358BF78CC8}"/>
              </a:ext>
            </a:extLst>
          </p:cNvPr>
          <p:cNvSpPr/>
          <p:nvPr/>
        </p:nvSpPr>
        <p:spPr>
          <a:xfrm>
            <a:off x="955254" y="3417661"/>
            <a:ext cx="1018572" cy="55558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500</a:t>
            </a:r>
            <a:br>
              <a:rPr lang="en-CH" sz="1400" b="1" dirty="0"/>
            </a:br>
            <a:r>
              <a:rPr lang="en-CH" sz="1400" b="1" dirty="0"/>
              <a:t>USDC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5007ABE1-3278-7AEA-1C61-4F71BC8BB2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hq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1959284" y="2870686"/>
            <a:ext cx="1186552" cy="1018571"/>
          </a:xfrm>
          <a:ln w="19050">
            <a:solidFill>
              <a:schemeClr val="accent1"/>
            </a:solidFill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75A0A707-9B97-9F87-9E25-8C60A1735A39}"/>
              </a:ext>
            </a:extLst>
          </p:cNvPr>
          <p:cNvSpPr/>
          <p:nvPr/>
        </p:nvSpPr>
        <p:spPr>
          <a:xfrm>
            <a:off x="955254" y="4214823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 theprotocolguild.</a:t>
            </a:r>
            <a:r>
              <a:rPr lang="en-CH" sz="1400">
                <a:sym typeface="Wingdings" pitchFamily="2" charset="2"/>
              </a:rPr>
              <a:t>eth 202</a:t>
            </a:r>
            <a:r>
              <a:rPr lang="en-US" sz="1400" dirty="0">
                <a:sym typeface="Wingdings" pitchFamily="2" charset="2"/>
              </a:rPr>
              <a:t>5</a:t>
            </a:r>
            <a:r>
              <a:rPr lang="en-CH" sz="1400">
                <a:sym typeface="Wingdings" pitchFamily="2" charset="2"/>
              </a:rPr>
              <a:t>-</a:t>
            </a:r>
            <a:r>
              <a:rPr lang="en-US" sz="1400" dirty="0">
                <a:sym typeface="Wingdings" pitchFamily="2" charset="2"/>
              </a:rPr>
              <a:t>01</a:t>
            </a:r>
            <a:r>
              <a:rPr lang="en-CH" sz="1400">
                <a:sym typeface="Wingdings" pitchFamily="2" charset="2"/>
              </a:rPr>
              <a:t>-</a:t>
            </a:r>
            <a:r>
              <a:rPr lang="en-US" sz="1400" dirty="0">
                <a:sym typeface="Wingdings" pitchFamily="2" charset="2"/>
              </a:rPr>
              <a:t>30</a:t>
            </a:r>
            <a:r>
              <a:rPr lang="en-CH" sz="1400">
                <a:sym typeface="Wingdings" pitchFamily="2" charset="2"/>
              </a:rPr>
              <a:t>       </a:t>
            </a:r>
            <a:r>
              <a:rPr lang="en-CH" sz="1400" dirty="0">
                <a:sym typeface="Wingdings" pitchFamily="2" charset="2"/>
              </a:rPr>
              <a:t>–50 USDC</a:t>
            </a:r>
            <a:endParaRPr lang="en-CH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103B78D-6671-08D3-FFF7-83173E7D45CA}"/>
              </a:ext>
            </a:extLst>
          </p:cNvPr>
          <p:cNvSpPr/>
          <p:nvPr/>
        </p:nvSpPr>
        <p:spPr>
          <a:xfrm>
            <a:off x="955254" y="4832215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 vitalik.eth</a:t>
            </a:r>
            <a:br>
              <a:rPr lang="en-CH" sz="1400">
                <a:sym typeface="Wingdings" pitchFamily="2" charset="2"/>
              </a:rPr>
            </a:br>
            <a:r>
              <a:rPr lang="en-CH" sz="1400">
                <a:sym typeface="Wingdings" pitchFamily="2" charset="2"/>
              </a:rPr>
              <a:t>202</a:t>
            </a:r>
            <a:r>
              <a:rPr lang="en-US" sz="1400" dirty="0">
                <a:sym typeface="Wingdings" pitchFamily="2" charset="2"/>
              </a:rPr>
              <a:t>5-01</a:t>
            </a:r>
            <a:r>
              <a:rPr lang="en-CH" sz="1400">
                <a:sym typeface="Wingdings" pitchFamily="2" charset="2"/>
              </a:rPr>
              <a:t>-1</a:t>
            </a:r>
            <a:r>
              <a:rPr lang="en-US" sz="1400" dirty="0">
                <a:sym typeface="Wingdings" pitchFamily="2" charset="2"/>
              </a:rPr>
              <a:t>5</a:t>
            </a:r>
            <a:r>
              <a:rPr lang="en-CH" sz="1400">
                <a:sym typeface="Wingdings" pitchFamily="2" charset="2"/>
              </a:rPr>
              <a:t>                </a:t>
            </a:r>
            <a:r>
              <a:rPr lang="en-CH" sz="1400" dirty="0">
                <a:sym typeface="Wingdings" pitchFamily="2" charset="2"/>
              </a:rPr>
              <a:t>1 ETH</a:t>
            </a:r>
            <a:endParaRPr lang="en-CH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A7CA5E5-376D-DA35-8FF2-6BEB4ED64ADD}"/>
              </a:ext>
            </a:extLst>
          </p:cNvPr>
          <p:cNvSpPr/>
          <p:nvPr/>
        </p:nvSpPr>
        <p:spPr>
          <a:xfrm>
            <a:off x="955254" y="5452604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🎉 Block #123 produced</a:t>
            </a:r>
            <a:br>
              <a:rPr lang="en-CH" sz="1400">
                <a:sym typeface="Wingdings" pitchFamily="2" charset="2"/>
              </a:rPr>
            </a:br>
            <a:r>
              <a:rPr lang="en-CH" sz="1400">
                <a:sym typeface="Wingdings" pitchFamily="2" charset="2"/>
              </a:rPr>
              <a:t>202</a:t>
            </a:r>
            <a:r>
              <a:rPr lang="en-US" sz="1400" dirty="0">
                <a:sym typeface="Wingdings" pitchFamily="2" charset="2"/>
              </a:rPr>
              <a:t>5</a:t>
            </a:r>
            <a:r>
              <a:rPr lang="en-CH" sz="1400">
                <a:sym typeface="Wingdings" pitchFamily="2" charset="2"/>
              </a:rPr>
              <a:t>-</a:t>
            </a:r>
            <a:r>
              <a:rPr lang="en-US" sz="1400" dirty="0">
                <a:sym typeface="Wingdings" pitchFamily="2" charset="2"/>
              </a:rPr>
              <a:t>01</a:t>
            </a:r>
            <a:r>
              <a:rPr lang="en-CH" sz="1400">
                <a:sym typeface="Wingdings" pitchFamily="2" charset="2"/>
              </a:rPr>
              <a:t>-09         </a:t>
            </a:r>
            <a:r>
              <a:rPr lang="en-CH" sz="1400" dirty="0">
                <a:sym typeface="Wingdings" pitchFamily="2" charset="2"/>
              </a:rPr>
              <a:t>0.08 ETH</a:t>
            </a:r>
            <a:endParaRPr lang="en-CH" sz="1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5C6E41-90ED-B946-226E-A4F0E820E011}"/>
              </a:ext>
            </a:extLst>
          </p:cNvPr>
          <p:cNvSpPr/>
          <p:nvPr/>
        </p:nvSpPr>
        <p:spPr>
          <a:xfrm>
            <a:off x="838200" y="1883415"/>
            <a:ext cx="2347452" cy="423716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2C17B10-3241-4B95-40AE-03B192AC32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16902" y="62880"/>
            <a:ext cx="1325562" cy="132556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8C0D69CC-A655-33E0-B257-24ED701677CB}"/>
              </a:ext>
            </a:extLst>
          </p:cNvPr>
          <p:cNvSpPr/>
          <p:nvPr/>
        </p:nvSpPr>
        <p:spPr>
          <a:xfrm>
            <a:off x="3730689" y="2395207"/>
            <a:ext cx="1434734" cy="53930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Contract address</a:t>
            </a:r>
            <a:endParaRPr lang="en-CH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C1CA7E8-82CF-7F03-5FDF-E4997FF60310}"/>
              </a:ext>
            </a:extLst>
          </p:cNvPr>
          <p:cNvSpPr/>
          <p:nvPr/>
        </p:nvSpPr>
        <p:spPr>
          <a:xfrm>
            <a:off x="3730689" y="2934511"/>
            <a:ext cx="1434734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Transfer</a:t>
            </a:r>
            <a:endParaRPr lang="en-CH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650B33C-B0B4-C027-DE5B-89F195EDEAC2}"/>
              </a:ext>
            </a:extLst>
          </p:cNvPr>
          <p:cNvSpPr/>
          <p:nvPr/>
        </p:nvSpPr>
        <p:spPr>
          <a:xfrm>
            <a:off x="3730689" y="3469344"/>
            <a:ext cx="1434734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_from</a:t>
            </a:r>
            <a:endParaRPr lang="en-CH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5929A33-5853-8F49-4706-BC36E2563147}"/>
              </a:ext>
            </a:extLst>
          </p:cNvPr>
          <p:cNvSpPr/>
          <p:nvPr/>
        </p:nvSpPr>
        <p:spPr>
          <a:xfrm>
            <a:off x="3730689" y="4008648"/>
            <a:ext cx="1434734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_to</a:t>
            </a:r>
            <a:endParaRPr lang="en-CH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F8487C3-B2F4-6706-27C4-6EDA5502325C}"/>
              </a:ext>
            </a:extLst>
          </p:cNvPr>
          <p:cNvSpPr/>
          <p:nvPr/>
        </p:nvSpPr>
        <p:spPr>
          <a:xfrm>
            <a:off x="3730689" y="4543481"/>
            <a:ext cx="1434734" cy="53930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n/a</a:t>
            </a:r>
            <a:endParaRPr lang="en-CH" i="1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8CC11DB-5B27-3E3F-4AD5-FD12EB9765B0}"/>
              </a:ext>
            </a:extLst>
          </p:cNvPr>
          <p:cNvSpPr/>
          <p:nvPr/>
        </p:nvSpPr>
        <p:spPr>
          <a:xfrm>
            <a:off x="3730689" y="5082785"/>
            <a:ext cx="1434734" cy="53930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_value</a:t>
            </a:r>
            <a:endParaRPr lang="en-CH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E6EBE7-E58D-96D4-B017-1E1F75E82474}"/>
              </a:ext>
            </a:extLst>
          </p:cNvPr>
          <p:cNvSpPr txBox="1"/>
          <p:nvPr/>
        </p:nvSpPr>
        <p:spPr>
          <a:xfrm>
            <a:off x="3730689" y="1927736"/>
            <a:ext cx="14347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Log</a:t>
            </a: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ECD79D72-3531-EDA5-4E30-D0A3BA691A6F}"/>
              </a:ext>
            </a:extLst>
          </p:cNvPr>
          <p:cNvSpPr/>
          <p:nvPr/>
        </p:nvSpPr>
        <p:spPr>
          <a:xfrm>
            <a:off x="5236143" y="2934511"/>
            <a:ext cx="211756" cy="2148274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DFAC23-2861-C46F-DB73-A811B759D7FA}"/>
              </a:ext>
            </a:extLst>
          </p:cNvPr>
          <p:cNvSpPr txBox="1"/>
          <p:nvPr/>
        </p:nvSpPr>
        <p:spPr>
          <a:xfrm rot="16200000">
            <a:off x="3787680" y="3968286"/>
            <a:ext cx="35462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≤ 4 </a:t>
            </a:r>
            <a:r>
              <a:rPr lang="en-US" sz="2000" b="1" dirty="0"/>
              <a:t>topics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0129456-B25A-CBE5-A42F-9F8D4EBE7D8E}"/>
              </a:ext>
            </a:extLst>
          </p:cNvPr>
          <p:cNvSpPr/>
          <p:nvPr/>
        </p:nvSpPr>
        <p:spPr>
          <a:xfrm>
            <a:off x="6357706" y="2395207"/>
            <a:ext cx="1434734" cy="539305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MPT type</a:t>
            </a:r>
            <a:endParaRPr lang="en-CH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5F953D0-0997-E09C-3EC3-8201EE88340F}"/>
              </a:ext>
            </a:extLst>
          </p:cNvPr>
          <p:cNvSpPr/>
          <p:nvPr/>
        </p:nvSpPr>
        <p:spPr>
          <a:xfrm>
            <a:off x="6357706" y="2934511"/>
            <a:ext cx="1434734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Transaction type</a:t>
            </a:r>
            <a:endParaRPr lang="en-CH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A10153D-B43D-2E12-46BB-2FBEBB2BCE81}"/>
              </a:ext>
            </a:extLst>
          </p:cNvPr>
          <p:cNvSpPr/>
          <p:nvPr/>
        </p:nvSpPr>
        <p:spPr>
          <a:xfrm>
            <a:off x="6357706" y="3469344"/>
            <a:ext cx="1434734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Status</a:t>
            </a:r>
            <a:endParaRPr lang="en-CH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40CE2E8-BD22-66CA-938E-20615A9C618B}"/>
              </a:ext>
            </a:extLst>
          </p:cNvPr>
          <p:cNvSpPr/>
          <p:nvPr/>
        </p:nvSpPr>
        <p:spPr>
          <a:xfrm>
            <a:off x="6357706" y="4008648"/>
            <a:ext cx="1434734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Cumulative gas used</a:t>
            </a:r>
            <a:endParaRPr lang="en-CH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79D1269-5C4A-F4FC-F666-906A55248FD7}"/>
              </a:ext>
            </a:extLst>
          </p:cNvPr>
          <p:cNvSpPr/>
          <p:nvPr/>
        </p:nvSpPr>
        <p:spPr>
          <a:xfrm>
            <a:off x="6357706" y="4543481"/>
            <a:ext cx="1434734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Logs Bloom</a:t>
            </a:r>
            <a:endParaRPr lang="en-CH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FED28C2-92C8-6714-A45B-E9E1D6A1E5FD}"/>
              </a:ext>
            </a:extLst>
          </p:cNvPr>
          <p:cNvSpPr/>
          <p:nvPr/>
        </p:nvSpPr>
        <p:spPr>
          <a:xfrm>
            <a:off x="6357706" y="5082785"/>
            <a:ext cx="1434734" cy="5393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Logs</a:t>
            </a:r>
            <a:endParaRPr lang="en-CH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EDCA2A7-7A12-FE5C-164E-D159BF0E2570}"/>
              </a:ext>
            </a:extLst>
          </p:cNvPr>
          <p:cNvSpPr txBox="1"/>
          <p:nvPr/>
        </p:nvSpPr>
        <p:spPr>
          <a:xfrm>
            <a:off x="6357706" y="1927736"/>
            <a:ext cx="14347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Receipt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6DA421-A6CD-1A75-630D-6A7870CC6462}"/>
              </a:ext>
            </a:extLst>
          </p:cNvPr>
          <p:cNvSpPr/>
          <p:nvPr/>
        </p:nvSpPr>
        <p:spPr>
          <a:xfrm>
            <a:off x="9395739" y="2395206"/>
            <a:ext cx="1430880" cy="143088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805C431-42EA-4345-81D3-2652796FF4C2}"/>
              </a:ext>
            </a:extLst>
          </p:cNvPr>
          <p:cNvSpPr/>
          <p:nvPr/>
        </p:nvSpPr>
        <p:spPr>
          <a:xfrm>
            <a:off x="9395739" y="2855570"/>
            <a:ext cx="1430879" cy="5393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Receipts root</a:t>
            </a:r>
            <a:endParaRPr lang="en-CH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0DB090-5C02-BD87-4AD0-366021B00A43}"/>
              </a:ext>
            </a:extLst>
          </p:cNvPr>
          <p:cNvSpPr txBox="1"/>
          <p:nvPr/>
        </p:nvSpPr>
        <p:spPr>
          <a:xfrm>
            <a:off x="9395739" y="3858491"/>
            <a:ext cx="1430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/>
              <a:t>Block #</a:t>
            </a:r>
            <a:r>
              <a:rPr lang="en-US" dirty="0"/>
              <a:t>201</a:t>
            </a:r>
            <a:endParaRPr lang="en-CH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7085243-F4F1-86CC-94D6-64165DC63FC6}"/>
              </a:ext>
            </a:extLst>
          </p:cNvPr>
          <p:cNvSpPr txBox="1"/>
          <p:nvPr/>
        </p:nvSpPr>
        <p:spPr>
          <a:xfrm>
            <a:off x="9136623" y="1927736"/>
            <a:ext cx="19258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Block header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5563904-848D-F041-6A97-A4A7AEC67AB5}"/>
              </a:ext>
            </a:extLst>
          </p:cNvPr>
          <p:cNvSpPr txBox="1"/>
          <p:nvPr/>
        </p:nvSpPr>
        <p:spPr>
          <a:xfrm>
            <a:off x="3678341" y="5725449"/>
            <a:ext cx="41650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/>
              <a:t>eth_getLogs</a:t>
            </a:r>
            <a:endParaRPr lang="en-US" sz="2000" b="1" dirty="0"/>
          </a:p>
          <a:p>
            <a:r>
              <a:rPr lang="en-US" sz="2000" dirty="0"/>
              <a:t>maybe </a:t>
            </a:r>
            <a:r>
              <a:rPr lang="en-US" sz="2000" b="1" dirty="0"/>
              <a:t>incomplete</a:t>
            </a:r>
            <a:endParaRPr lang="en-US" sz="20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D720EB5-5D98-2AD6-643C-DA912074FBF5}"/>
              </a:ext>
            </a:extLst>
          </p:cNvPr>
          <p:cNvSpPr txBox="1"/>
          <p:nvPr/>
        </p:nvSpPr>
        <p:spPr>
          <a:xfrm>
            <a:off x="6322601" y="5725449"/>
            <a:ext cx="52687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/>
              <a:t>eth_getTransactionReceipt</a:t>
            </a:r>
            <a:endParaRPr lang="en-US" sz="2000" b="1" dirty="0"/>
          </a:p>
          <a:p>
            <a:r>
              <a:rPr lang="en-US" sz="2000" dirty="0"/>
              <a:t>verifiable against Altair light client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442CC36-9FAF-0717-685A-045DEE725871}"/>
              </a:ext>
            </a:extLst>
          </p:cNvPr>
          <p:cNvSpPr txBox="1"/>
          <p:nvPr/>
        </p:nvSpPr>
        <p:spPr>
          <a:xfrm>
            <a:off x="5982627" y="5760046"/>
            <a:ext cx="8195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🔒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9453A98-2B52-50CF-435D-308385A11A31}"/>
              </a:ext>
            </a:extLst>
          </p:cNvPr>
          <p:cNvSpPr txBox="1"/>
          <p:nvPr/>
        </p:nvSpPr>
        <p:spPr>
          <a:xfrm>
            <a:off x="3337631" y="5760046"/>
            <a:ext cx="8195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❓</a:t>
            </a:r>
          </a:p>
        </p:txBody>
      </p:sp>
    </p:spTree>
    <p:extLst>
      <p:ext uri="{BB962C8B-B14F-4D97-AF65-F5344CB8AC3E}">
        <p14:creationId xmlns:p14="http://schemas.microsoft.com/office/powerpoint/2010/main" val="385575033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2F5F8A-4E7B-6D52-1FF8-813A51ABDA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D3CEB-AB7F-615C-C7E2-1DED4B38E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Bloom filter</a:t>
            </a:r>
            <a:endParaRPr lang="en-CH" sz="20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5900904-31B9-F3D0-7B19-766678779265}"/>
              </a:ext>
            </a:extLst>
          </p:cNvPr>
          <p:cNvSpPr/>
          <p:nvPr/>
        </p:nvSpPr>
        <p:spPr>
          <a:xfrm>
            <a:off x="838200" y="1883415"/>
            <a:ext cx="2347452" cy="78099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C92FDF2-8D8C-337E-F195-1F7F57F69814}"/>
              </a:ext>
            </a:extLst>
          </p:cNvPr>
          <p:cNvSpPr/>
          <p:nvPr/>
        </p:nvSpPr>
        <p:spPr>
          <a:xfrm>
            <a:off x="838200" y="2655903"/>
            <a:ext cx="2347452" cy="144414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7B9169B-4906-F7E6-0B3C-8B2F7FEBECF8}"/>
              </a:ext>
            </a:extLst>
          </p:cNvPr>
          <p:cNvSpPr/>
          <p:nvPr/>
        </p:nvSpPr>
        <p:spPr>
          <a:xfrm>
            <a:off x="838200" y="4100052"/>
            <a:ext cx="2347452" cy="2020529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01D975D-6A15-980B-5F6E-D8F928A2B9EA}"/>
              </a:ext>
            </a:extLst>
          </p:cNvPr>
          <p:cNvSpPr/>
          <p:nvPr/>
        </p:nvSpPr>
        <p:spPr>
          <a:xfrm>
            <a:off x="955254" y="1985547"/>
            <a:ext cx="2106592" cy="55558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b="1"/>
              <a:t>4.75 ETH</a:t>
            </a:r>
            <a:endParaRPr lang="en-CH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E9F7B17-5A7B-8E90-E32B-899BCF1759FD}"/>
              </a:ext>
            </a:extLst>
          </p:cNvPr>
          <p:cNvSpPr/>
          <p:nvPr/>
        </p:nvSpPr>
        <p:spPr>
          <a:xfrm>
            <a:off x="955254" y="2782708"/>
            <a:ext cx="1018572" cy="55558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0.1</a:t>
            </a:r>
            <a:br>
              <a:rPr lang="en-CH" sz="1400" b="1" dirty="0"/>
            </a:br>
            <a:r>
              <a:rPr lang="en-CH" sz="1400" b="1" dirty="0"/>
              <a:t>BTC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A005A2-8626-62E2-043D-EBDF75494B1C}"/>
              </a:ext>
            </a:extLst>
          </p:cNvPr>
          <p:cNvSpPr/>
          <p:nvPr/>
        </p:nvSpPr>
        <p:spPr>
          <a:xfrm>
            <a:off x="955254" y="3417661"/>
            <a:ext cx="1018572" cy="55558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500</a:t>
            </a:r>
            <a:br>
              <a:rPr lang="en-CH" sz="1400" b="1" dirty="0"/>
            </a:br>
            <a:r>
              <a:rPr lang="en-CH" sz="1400" b="1" dirty="0"/>
              <a:t>USDC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6849152A-7B0A-11FA-4F7B-7AF67ED559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hq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1959284" y="2870686"/>
            <a:ext cx="1186552" cy="1018571"/>
          </a:xfrm>
          <a:ln w="19050">
            <a:solidFill>
              <a:schemeClr val="accent1"/>
            </a:solidFill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FFC28C5C-1517-B83F-F399-1A6EF9268016}"/>
              </a:ext>
            </a:extLst>
          </p:cNvPr>
          <p:cNvSpPr/>
          <p:nvPr/>
        </p:nvSpPr>
        <p:spPr>
          <a:xfrm>
            <a:off x="955254" y="4214823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 theprotocolguild.</a:t>
            </a:r>
            <a:r>
              <a:rPr lang="en-CH" sz="1400">
                <a:sym typeface="Wingdings" pitchFamily="2" charset="2"/>
              </a:rPr>
              <a:t>eth 202</a:t>
            </a:r>
            <a:r>
              <a:rPr lang="en-US" sz="1400" dirty="0">
                <a:sym typeface="Wingdings" pitchFamily="2" charset="2"/>
              </a:rPr>
              <a:t>5</a:t>
            </a:r>
            <a:r>
              <a:rPr lang="en-CH" sz="1400">
                <a:sym typeface="Wingdings" pitchFamily="2" charset="2"/>
              </a:rPr>
              <a:t>-</a:t>
            </a:r>
            <a:r>
              <a:rPr lang="en-US" sz="1400" dirty="0">
                <a:sym typeface="Wingdings" pitchFamily="2" charset="2"/>
              </a:rPr>
              <a:t>01</a:t>
            </a:r>
            <a:r>
              <a:rPr lang="en-CH" sz="1400">
                <a:sym typeface="Wingdings" pitchFamily="2" charset="2"/>
              </a:rPr>
              <a:t>-</a:t>
            </a:r>
            <a:r>
              <a:rPr lang="en-US" sz="1400" dirty="0">
                <a:sym typeface="Wingdings" pitchFamily="2" charset="2"/>
              </a:rPr>
              <a:t>30</a:t>
            </a:r>
            <a:r>
              <a:rPr lang="en-CH" sz="1400">
                <a:sym typeface="Wingdings" pitchFamily="2" charset="2"/>
              </a:rPr>
              <a:t>       </a:t>
            </a:r>
            <a:r>
              <a:rPr lang="en-CH" sz="1400" dirty="0">
                <a:sym typeface="Wingdings" pitchFamily="2" charset="2"/>
              </a:rPr>
              <a:t>–50 USDC</a:t>
            </a:r>
            <a:endParaRPr lang="en-CH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0121AE4-9C8B-241F-03F0-52194775D477}"/>
              </a:ext>
            </a:extLst>
          </p:cNvPr>
          <p:cNvSpPr/>
          <p:nvPr/>
        </p:nvSpPr>
        <p:spPr>
          <a:xfrm>
            <a:off x="955254" y="4832215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 vitalik.eth</a:t>
            </a:r>
            <a:br>
              <a:rPr lang="en-CH" sz="1400">
                <a:sym typeface="Wingdings" pitchFamily="2" charset="2"/>
              </a:rPr>
            </a:br>
            <a:r>
              <a:rPr lang="en-CH" sz="1400">
                <a:sym typeface="Wingdings" pitchFamily="2" charset="2"/>
              </a:rPr>
              <a:t>202</a:t>
            </a:r>
            <a:r>
              <a:rPr lang="en-US" sz="1400" dirty="0">
                <a:sym typeface="Wingdings" pitchFamily="2" charset="2"/>
              </a:rPr>
              <a:t>5-01</a:t>
            </a:r>
            <a:r>
              <a:rPr lang="en-CH" sz="1400">
                <a:sym typeface="Wingdings" pitchFamily="2" charset="2"/>
              </a:rPr>
              <a:t>-1</a:t>
            </a:r>
            <a:r>
              <a:rPr lang="en-US" sz="1400" dirty="0">
                <a:sym typeface="Wingdings" pitchFamily="2" charset="2"/>
              </a:rPr>
              <a:t>5</a:t>
            </a:r>
            <a:r>
              <a:rPr lang="en-CH" sz="1400">
                <a:sym typeface="Wingdings" pitchFamily="2" charset="2"/>
              </a:rPr>
              <a:t>                </a:t>
            </a:r>
            <a:r>
              <a:rPr lang="en-CH" sz="1400" dirty="0">
                <a:sym typeface="Wingdings" pitchFamily="2" charset="2"/>
              </a:rPr>
              <a:t>1 ETH</a:t>
            </a:r>
            <a:endParaRPr lang="en-CH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8493EA4-7CE6-4BC4-B59E-643017E33E30}"/>
              </a:ext>
            </a:extLst>
          </p:cNvPr>
          <p:cNvSpPr/>
          <p:nvPr/>
        </p:nvSpPr>
        <p:spPr>
          <a:xfrm>
            <a:off x="955254" y="5452604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🎉 Block #123 produced</a:t>
            </a:r>
            <a:br>
              <a:rPr lang="en-CH" sz="1400">
                <a:sym typeface="Wingdings" pitchFamily="2" charset="2"/>
              </a:rPr>
            </a:br>
            <a:r>
              <a:rPr lang="en-CH" sz="1400">
                <a:sym typeface="Wingdings" pitchFamily="2" charset="2"/>
              </a:rPr>
              <a:t>202</a:t>
            </a:r>
            <a:r>
              <a:rPr lang="en-US" sz="1400" dirty="0">
                <a:sym typeface="Wingdings" pitchFamily="2" charset="2"/>
              </a:rPr>
              <a:t>5</a:t>
            </a:r>
            <a:r>
              <a:rPr lang="en-CH" sz="1400">
                <a:sym typeface="Wingdings" pitchFamily="2" charset="2"/>
              </a:rPr>
              <a:t>-</a:t>
            </a:r>
            <a:r>
              <a:rPr lang="en-US" sz="1400" dirty="0">
                <a:sym typeface="Wingdings" pitchFamily="2" charset="2"/>
              </a:rPr>
              <a:t>01</a:t>
            </a:r>
            <a:r>
              <a:rPr lang="en-CH" sz="1400">
                <a:sym typeface="Wingdings" pitchFamily="2" charset="2"/>
              </a:rPr>
              <a:t>-09         </a:t>
            </a:r>
            <a:r>
              <a:rPr lang="en-CH" sz="1400" dirty="0">
                <a:sym typeface="Wingdings" pitchFamily="2" charset="2"/>
              </a:rPr>
              <a:t>0.08 ETH</a:t>
            </a:r>
            <a:endParaRPr lang="en-CH" sz="1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EF9B512-2D22-B463-2492-5B8BF856181D}"/>
              </a:ext>
            </a:extLst>
          </p:cNvPr>
          <p:cNvSpPr/>
          <p:nvPr/>
        </p:nvSpPr>
        <p:spPr>
          <a:xfrm>
            <a:off x="838200" y="1883415"/>
            <a:ext cx="2347452" cy="423716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CB36657-0727-561F-C9EC-15B0D39AA666}"/>
              </a:ext>
            </a:extLst>
          </p:cNvPr>
          <p:cNvSpPr/>
          <p:nvPr/>
        </p:nvSpPr>
        <p:spPr>
          <a:xfrm>
            <a:off x="3730689" y="2395207"/>
            <a:ext cx="1434734" cy="53930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Contract address</a:t>
            </a:r>
            <a:endParaRPr lang="en-CH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C59FC47-2C2F-27F1-1C16-73FABE391FEB}"/>
              </a:ext>
            </a:extLst>
          </p:cNvPr>
          <p:cNvSpPr/>
          <p:nvPr/>
        </p:nvSpPr>
        <p:spPr>
          <a:xfrm>
            <a:off x="3730689" y="2934511"/>
            <a:ext cx="1434734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Transfer</a:t>
            </a:r>
            <a:endParaRPr lang="en-CH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130A422-3776-4E74-91C6-7AACDEE4AE38}"/>
              </a:ext>
            </a:extLst>
          </p:cNvPr>
          <p:cNvSpPr/>
          <p:nvPr/>
        </p:nvSpPr>
        <p:spPr>
          <a:xfrm>
            <a:off x="3730689" y="3469344"/>
            <a:ext cx="1434734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_from</a:t>
            </a:r>
            <a:endParaRPr lang="en-CH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34CF569-9F4E-AE14-B800-04A8A681A9A1}"/>
              </a:ext>
            </a:extLst>
          </p:cNvPr>
          <p:cNvSpPr/>
          <p:nvPr/>
        </p:nvSpPr>
        <p:spPr>
          <a:xfrm>
            <a:off x="3730689" y="4008648"/>
            <a:ext cx="1434734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_to</a:t>
            </a:r>
            <a:endParaRPr lang="en-CH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5DA1B5B-31DA-20D8-7F59-F45CEDA72A3C}"/>
              </a:ext>
            </a:extLst>
          </p:cNvPr>
          <p:cNvSpPr/>
          <p:nvPr/>
        </p:nvSpPr>
        <p:spPr>
          <a:xfrm>
            <a:off x="3730689" y="4543481"/>
            <a:ext cx="1434734" cy="53930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n/a</a:t>
            </a:r>
            <a:endParaRPr lang="en-CH" i="1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DE1292C-F124-DB3C-7837-BFCFBA1FDBD4}"/>
              </a:ext>
            </a:extLst>
          </p:cNvPr>
          <p:cNvSpPr/>
          <p:nvPr/>
        </p:nvSpPr>
        <p:spPr>
          <a:xfrm>
            <a:off x="3730689" y="5082785"/>
            <a:ext cx="1434734" cy="53930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_value</a:t>
            </a:r>
            <a:endParaRPr lang="en-CH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875713-9B39-D9ED-C1EE-72970ED0E254}"/>
              </a:ext>
            </a:extLst>
          </p:cNvPr>
          <p:cNvSpPr/>
          <p:nvPr/>
        </p:nvSpPr>
        <p:spPr>
          <a:xfrm>
            <a:off x="6096000" y="2395208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15A47BF-FB23-8CCA-388B-ADE6587FDF54}"/>
              </a:ext>
            </a:extLst>
          </p:cNvPr>
          <p:cNvSpPr/>
          <p:nvPr/>
        </p:nvSpPr>
        <p:spPr>
          <a:xfrm>
            <a:off x="6356316" y="2395208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35EC6C-A4CA-D00E-396E-71E4D1C44717}"/>
              </a:ext>
            </a:extLst>
          </p:cNvPr>
          <p:cNvSpPr/>
          <p:nvPr/>
        </p:nvSpPr>
        <p:spPr>
          <a:xfrm>
            <a:off x="6616632" y="2395208"/>
            <a:ext cx="260316" cy="5393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</a:t>
            </a:r>
            <a:endParaRPr lang="en-CH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0CF873A-22DE-D769-699D-5A5B8E3646D5}"/>
              </a:ext>
            </a:extLst>
          </p:cNvPr>
          <p:cNvSpPr/>
          <p:nvPr/>
        </p:nvSpPr>
        <p:spPr>
          <a:xfrm>
            <a:off x="6876948" y="2395208"/>
            <a:ext cx="260316" cy="5393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</a:t>
            </a:r>
            <a:endParaRPr lang="en-CH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0BED8F7-CF72-3C4B-992A-EC383FA293A9}"/>
              </a:ext>
            </a:extLst>
          </p:cNvPr>
          <p:cNvSpPr/>
          <p:nvPr/>
        </p:nvSpPr>
        <p:spPr>
          <a:xfrm>
            <a:off x="7137264" y="2395208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20F64BD-371E-A982-1588-9265982347E9}"/>
              </a:ext>
            </a:extLst>
          </p:cNvPr>
          <p:cNvSpPr/>
          <p:nvPr/>
        </p:nvSpPr>
        <p:spPr>
          <a:xfrm>
            <a:off x="7397580" y="2395208"/>
            <a:ext cx="260316" cy="5393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</a:t>
            </a:r>
            <a:endParaRPr lang="en-CH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B0EDCF3-B95D-2AB4-8FC8-250850D234DB}"/>
              </a:ext>
            </a:extLst>
          </p:cNvPr>
          <p:cNvSpPr/>
          <p:nvPr/>
        </p:nvSpPr>
        <p:spPr>
          <a:xfrm>
            <a:off x="7657896" y="2395208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CBD4019-47EB-1BF2-8AE7-F2FA56EDE2A0}"/>
              </a:ext>
            </a:extLst>
          </p:cNvPr>
          <p:cNvSpPr/>
          <p:nvPr/>
        </p:nvSpPr>
        <p:spPr>
          <a:xfrm>
            <a:off x="7918212" y="2395208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053258B-5ADF-B4BF-BC09-32E3018B5D62}"/>
              </a:ext>
            </a:extLst>
          </p:cNvPr>
          <p:cNvSpPr/>
          <p:nvPr/>
        </p:nvSpPr>
        <p:spPr>
          <a:xfrm>
            <a:off x="8178528" y="2395208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42B5AF1-CF5F-0288-A9CF-5CBA7DFB059C}"/>
              </a:ext>
            </a:extLst>
          </p:cNvPr>
          <p:cNvSpPr/>
          <p:nvPr/>
        </p:nvSpPr>
        <p:spPr>
          <a:xfrm>
            <a:off x="8438844" y="2395208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2D867B9-BFD8-042B-3703-21783D1871B7}"/>
              </a:ext>
            </a:extLst>
          </p:cNvPr>
          <p:cNvSpPr/>
          <p:nvPr/>
        </p:nvSpPr>
        <p:spPr>
          <a:xfrm>
            <a:off x="8699160" y="2395208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2435A06-4CC1-A0D6-ED1A-6A433C5E4721}"/>
              </a:ext>
            </a:extLst>
          </p:cNvPr>
          <p:cNvSpPr/>
          <p:nvPr/>
        </p:nvSpPr>
        <p:spPr>
          <a:xfrm>
            <a:off x="8959476" y="2395208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A243D6D-FD81-8B17-4DD4-D00F4B7A8E35}"/>
              </a:ext>
            </a:extLst>
          </p:cNvPr>
          <p:cNvSpPr/>
          <p:nvPr/>
        </p:nvSpPr>
        <p:spPr>
          <a:xfrm>
            <a:off x="9219792" y="2395208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A268F87-F21F-E2C6-DA20-82EB126B537B}"/>
              </a:ext>
            </a:extLst>
          </p:cNvPr>
          <p:cNvSpPr/>
          <p:nvPr/>
        </p:nvSpPr>
        <p:spPr>
          <a:xfrm>
            <a:off x="9480108" y="2395208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6E20FEA-5F25-2F71-8BA5-1C34284A1195}"/>
              </a:ext>
            </a:extLst>
          </p:cNvPr>
          <p:cNvSpPr/>
          <p:nvPr/>
        </p:nvSpPr>
        <p:spPr>
          <a:xfrm>
            <a:off x="9740424" y="2395208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7FFDD79-03D0-FB31-0DD9-16D8D3299C41}"/>
              </a:ext>
            </a:extLst>
          </p:cNvPr>
          <p:cNvSpPr/>
          <p:nvPr/>
        </p:nvSpPr>
        <p:spPr>
          <a:xfrm>
            <a:off x="10000740" y="2395208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D08E0BE-F851-0EFE-472A-BE76EEE8C16A}"/>
              </a:ext>
            </a:extLst>
          </p:cNvPr>
          <p:cNvSpPr txBox="1"/>
          <p:nvPr/>
        </p:nvSpPr>
        <p:spPr>
          <a:xfrm>
            <a:off x="6096001" y="1927736"/>
            <a:ext cx="4165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Logs Bloom </a:t>
            </a:r>
            <a:r>
              <a:rPr lang="en-US" sz="2000" dirty="0"/>
              <a:t>(2048 bits total)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8F543259-0916-4399-B8FF-4F3BDF9F1959}"/>
              </a:ext>
            </a:extLst>
          </p:cNvPr>
          <p:cNvCxnSpPr>
            <a:stCxn id="14" idx="3"/>
            <a:endCxn id="8" idx="1"/>
          </p:cNvCxnSpPr>
          <p:nvPr/>
        </p:nvCxnSpPr>
        <p:spPr>
          <a:xfrm>
            <a:off x="5165423" y="2664860"/>
            <a:ext cx="930577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6" name="Right Brace 115">
            <a:extLst>
              <a:ext uri="{FF2B5EF4-FFF2-40B4-BE49-F238E27FC236}">
                <a16:creationId xmlns:a16="http://schemas.microsoft.com/office/drawing/2014/main" id="{04364578-470D-5A8E-DB8D-508FC644929B}"/>
              </a:ext>
            </a:extLst>
          </p:cNvPr>
          <p:cNvSpPr/>
          <p:nvPr/>
        </p:nvSpPr>
        <p:spPr>
          <a:xfrm>
            <a:off x="5236143" y="2934511"/>
            <a:ext cx="211756" cy="2148274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9" name="Picture 118">
            <a:extLst>
              <a:ext uri="{FF2B5EF4-FFF2-40B4-BE49-F238E27FC236}">
                <a16:creationId xmlns:a16="http://schemas.microsoft.com/office/drawing/2014/main" id="{13B20958-79D7-AAB1-799A-E5EE499429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16902" y="60746"/>
            <a:ext cx="1325562" cy="1325562"/>
          </a:xfrm>
          <a:prstGeom prst="rect">
            <a:avLst/>
          </a:prstGeom>
        </p:spPr>
      </p:pic>
      <p:sp>
        <p:nvSpPr>
          <p:cNvPr id="120" name="TextBox 119">
            <a:extLst>
              <a:ext uri="{FF2B5EF4-FFF2-40B4-BE49-F238E27FC236}">
                <a16:creationId xmlns:a16="http://schemas.microsoft.com/office/drawing/2014/main" id="{EB7BC6A1-7BDB-1AE4-9E2F-4D75D6842DBC}"/>
              </a:ext>
            </a:extLst>
          </p:cNvPr>
          <p:cNvSpPr txBox="1"/>
          <p:nvPr/>
        </p:nvSpPr>
        <p:spPr>
          <a:xfrm>
            <a:off x="3730689" y="1927736"/>
            <a:ext cx="14347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Log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0139F2E-D021-F3C0-C55E-2F428C5630E7}"/>
              </a:ext>
            </a:extLst>
          </p:cNvPr>
          <p:cNvSpPr txBox="1"/>
          <p:nvPr/>
        </p:nvSpPr>
        <p:spPr>
          <a:xfrm rot="16200000">
            <a:off x="3787680" y="3968286"/>
            <a:ext cx="35462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≤ 4 </a:t>
            </a:r>
            <a:r>
              <a:rPr lang="en-US" sz="2000" b="1" dirty="0"/>
              <a:t>topics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E84D9EF3-FA9E-6573-E2E7-CFF57E86E891}"/>
              </a:ext>
            </a:extLst>
          </p:cNvPr>
          <p:cNvSpPr txBox="1"/>
          <p:nvPr/>
        </p:nvSpPr>
        <p:spPr>
          <a:xfrm>
            <a:off x="5644138" y="3004466"/>
            <a:ext cx="50687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Set ≤ </a:t>
            </a:r>
            <a:r>
              <a:rPr lang="en-US" sz="2000" b="1" dirty="0"/>
              <a:t>3</a:t>
            </a:r>
            <a:r>
              <a:rPr lang="en-US" sz="2000" dirty="0"/>
              <a:t> bits based on keccak256(</a:t>
            </a:r>
            <a:r>
              <a:rPr lang="en-US" sz="2000" b="1" dirty="0"/>
              <a:t>address</a:t>
            </a:r>
            <a:r>
              <a:rPr lang="en-US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6355281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3F2B04-E9B5-23B6-F833-0D6C0F5A7E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C03B7-6341-F6D9-55CB-19EB3E67A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Bloom filter</a:t>
            </a:r>
            <a:endParaRPr lang="en-CH" sz="20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6C5E5E4-50B9-16C5-FB42-8CEBC2E64762}"/>
              </a:ext>
            </a:extLst>
          </p:cNvPr>
          <p:cNvSpPr/>
          <p:nvPr/>
        </p:nvSpPr>
        <p:spPr>
          <a:xfrm>
            <a:off x="838200" y="1883415"/>
            <a:ext cx="2347452" cy="78099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4E5BD24-8413-7C39-27BA-0FBD7EB722B8}"/>
              </a:ext>
            </a:extLst>
          </p:cNvPr>
          <p:cNvSpPr/>
          <p:nvPr/>
        </p:nvSpPr>
        <p:spPr>
          <a:xfrm>
            <a:off x="838200" y="2655903"/>
            <a:ext cx="2347452" cy="144414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2BA1664-0DAD-68F3-44EC-358B7BC7DA95}"/>
              </a:ext>
            </a:extLst>
          </p:cNvPr>
          <p:cNvSpPr/>
          <p:nvPr/>
        </p:nvSpPr>
        <p:spPr>
          <a:xfrm>
            <a:off x="838200" y="4100052"/>
            <a:ext cx="2347452" cy="2020529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57F26A-AE0A-A7D1-FA61-D8D9832C4F4A}"/>
              </a:ext>
            </a:extLst>
          </p:cNvPr>
          <p:cNvSpPr/>
          <p:nvPr/>
        </p:nvSpPr>
        <p:spPr>
          <a:xfrm>
            <a:off x="955254" y="1985547"/>
            <a:ext cx="2106592" cy="55558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b="1"/>
              <a:t>4.75 ETH</a:t>
            </a:r>
            <a:endParaRPr lang="en-CH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B71BB6-D8EC-27C8-3657-B796DD210A65}"/>
              </a:ext>
            </a:extLst>
          </p:cNvPr>
          <p:cNvSpPr/>
          <p:nvPr/>
        </p:nvSpPr>
        <p:spPr>
          <a:xfrm>
            <a:off x="955254" y="2782708"/>
            <a:ext cx="1018572" cy="55558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0.1</a:t>
            </a:r>
            <a:br>
              <a:rPr lang="en-CH" sz="1400" b="1" dirty="0"/>
            </a:br>
            <a:r>
              <a:rPr lang="en-CH" sz="1400" b="1" dirty="0"/>
              <a:t>BTC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190CF93-9ABA-32F4-B6A9-840F20877B7B}"/>
              </a:ext>
            </a:extLst>
          </p:cNvPr>
          <p:cNvSpPr/>
          <p:nvPr/>
        </p:nvSpPr>
        <p:spPr>
          <a:xfrm>
            <a:off x="955254" y="3417661"/>
            <a:ext cx="1018572" cy="55558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500</a:t>
            </a:r>
            <a:br>
              <a:rPr lang="en-CH" sz="1400" b="1" dirty="0"/>
            </a:br>
            <a:r>
              <a:rPr lang="en-CH" sz="1400" b="1" dirty="0"/>
              <a:t>USDC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D77ECF4C-EBCC-7959-0785-7E8AFE15BE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hq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1959284" y="2870686"/>
            <a:ext cx="1186552" cy="1018571"/>
          </a:xfrm>
          <a:ln w="19050">
            <a:solidFill>
              <a:schemeClr val="accent1"/>
            </a:solidFill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183EC0F1-743E-03C1-0D41-DA7189E25E25}"/>
              </a:ext>
            </a:extLst>
          </p:cNvPr>
          <p:cNvSpPr/>
          <p:nvPr/>
        </p:nvSpPr>
        <p:spPr>
          <a:xfrm>
            <a:off x="955254" y="4214823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 theprotocolguild.</a:t>
            </a:r>
            <a:r>
              <a:rPr lang="en-CH" sz="1400">
                <a:sym typeface="Wingdings" pitchFamily="2" charset="2"/>
              </a:rPr>
              <a:t>eth 202</a:t>
            </a:r>
            <a:r>
              <a:rPr lang="en-US" sz="1400" dirty="0">
                <a:sym typeface="Wingdings" pitchFamily="2" charset="2"/>
              </a:rPr>
              <a:t>5</a:t>
            </a:r>
            <a:r>
              <a:rPr lang="en-CH" sz="1400">
                <a:sym typeface="Wingdings" pitchFamily="2" charset="2"/>
              </a:rPr>
              <a:t>-</a:t>
            </a:r>
            <a:r>
              <a:rPr lang="en-US" sz="1400" dirty="0">
                <a:sym typeface="Wingdings" pitchFamily="2" charset="2"/>
              </a:rPr>
              <a:t>01</a:t>
            </a:r>
            <a:r>
              <a:rPr lang="en-CH" sz="1400">
                <a:sym typeface="Wingdings" pitchFamily="2" charset="2"/>
              </a:rPr>
              <a:t>-</a:t>
            </a:r>
            <a:r>
              <a:rPr lang="en-US" sz="1400" dirty="0">
                <a:sym typeface="Wingdings" pitchFamily="2" charset="2"/>
              </a:rPr>
              <a:t>30</a:t>
            </a:r>
            <a:r>
              <a:rPr lang="en-CH" sz="1400">
                <a:sym typeface="Wingdings" pitchFamily="2" charset="2"/>
              </a:rPr>
              <a:t>       </a:t>
            </a:r>
            <a:r>
              <a:rPr lang="en-CH" sz="1400" dirty="0">
                <a:sym typeface="Wingdings" pitchFamily="2" charset="2"/>
              </a:rPr>
              <a:t>–50 USDC</a:t>
            </a:r>
            <a:endParaRPr lang="en-CH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E1127F-DBD0-0696-625A-229032B3069D}"/>
              </a:ext>
            </a:extLst>
          </p:cNvPr>
          <p:cNvSpPr/>
          <p:nvPr/>
        </p:nvSpPr>
        <p:spPr>
          <a:xfrm>
            <a:off x="955254" y="4832215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 vitalik.eth</a:t>
            </a:r>
            <a:br>
              <a:rPr lang="en-CH" sz="1400">
                <a:sym typeface="Wingdings" pitchFamily="2" charset="2"/>
              </a:rPr>
            </a:br>
            <a:r>
              <a:rPr lang="en-CH" sz="1400">
                <a:sym typeface="Wingdings" pitchFamily="2" charset="2"/>
              </a:rPr>
              <a:t>202</a:t>
            </a:r>
            <a:r>
              <a:rPr lang="en-US" sz="1400" dirty="0">
                <a:sym typeface="Wingdings" pitchFamily="2" charset="2"/>
              </a:rPr>
              <a:t>5-01</a:t>
            </a:r>
            <a:r>
              <a:rPr lang="en-CH" sz="1400">
                <a:sym typeface="Wingdings" pitchFamily="2" charset="2"/>
              </a:rPr>
              <a:t>-1</a:t>
            </a:r>
            <a:r>
              <a:rPr lang="en-US" sz="1400" dirty="0">
                <a:sym typeface="Wingdings" pitchFamily="2" charset="2"/>
              </a:rPr>
              <a:t>5</a:t>
            </a:r>
            <a:r>
              <a:rPr lang="en-CH" sz="1400">
                <a:sym typeface="Wingdings" pitchFamily="2" charset="2"/>
              </a:rPr>
              <a:t>                </a:t>
            </a:r>
            <a:r>
              <a:rPr lang="en-CH" sz="1400" dirty="0">
                <a:sym typeface="Wingdings" pitchFamily="2" charset="2"/>
              </a:rPr>
              <a:t>1 ETH</a:t>
            </a:r>
            <a:endParaRPr lang="en-CH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83B973E-55DA-BDCA-439C-2BCA42955A4F}"/>
              </a:ext>
            </a:extLst>
          </p:cNvPr>
          <p:cNvSpPr/>
          <p:nvPr/>
        </p:nvSpPr>
        <p:spPr>
          <a:xfrm>
            <a:off x="955254" y="5452604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🎉 Block #123 produced</a:t>
            </a:r>
            <a:br>
              <a:rPr lang="en-CH" sz="1400">
                <a:sym typeface="Wingdings" pitchFamily="2" charset="2"/>
              </a:rPr>
            </a:br>
            <a:r>
              <a:rPr lang="en-CH" sz="1400">
                <a:sym typeface="Wingdings" pitchFamily="2" charset="2"/>
              </a:rPr>
              <a:t>202</a:t>
            </a:r>
            <a:r>
              <a:rPr lang="en-US" sz="1400" dirty="0">
                <a:sym typeface="Wingdings" pitchFamily="2" charset="2"/>
              </a:rPr>
              <a:t>5</a:t>
            </a:r>
            <a:r>
              <a:rPr lang="en-CH" sz="1400">
                <a:sym typeface="Wingdings" pitchFamily="2" charset="2"/>
              </a:rPr>
              <a:t>-</a:t>
            </a:r>
            <a:r>
              <a:rPr lang="en-US" sz="1400" dirty="0">
                <a:sym typeface="Wingdings" pitchFamily="2" charset="2"/>
              </a:rPr>
              <a:t>01</a:t>
            </a:r>
            <a:r>
              <a:rPr lang="en-CH" sz="1400">
                <a:sym typeface="Wingdings" pitchFamily="2" charset="2"/>
              </a:rPr>
              <a:t>-09         </a:t>
            </a:r>
            <a:r>
              <a:rPr lang="en-CH" sz="1400" dirty="0">
                <a:sym typeface="Wingdings" pitchFamily="2" charset="2"/>
              </a:rPr>
              <a:t>0.08 ETH</a:t>
            </a:r>
            <a:endParaRPr lang="en-CH" sz="1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179E52F-FBE1-DAB3-A01F-DF712267DFD3}"/>
              </a:ext>
            </a:extLst>
          </p:cNvPr>
          <p:cNvSpPr/>
          <p:nvPr/>
        </p:nvSpPr>
        <p:spPr>
          <a:xfrm>
            <a:off x="838200" y="1883415"/>
            <a:ext cx="2347452" cy="423716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A30699D-69BC-2367-07FD-0A4809D036C8}"/>
              </a:ext>
            </a:extLst>
          </p:cNvPr>
          <p:cNvSpPr/>
          <p:nvPr/>
        </p:nvSpPr>
        <p:spPr>
          <a:xfrm>
            <a:off x="3730689" y="2395207"/>
            <a:ext cx="1434734" cy="53930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Contract address</a:t>
            </a:r>
            <a:endParaRPr lang="en-CH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C809A21-38B8-9A3E-D6E5-9CA4A1A46E22}"/>
              </a:ext>
            </a:extLst>
          </p:cNvPr>
          <p:cNvSpPr/>
          <p:nvPr/>
        </p:nvSpPr>
        <p:spPr>
          <a:xfrm>
            <a:off x="3730689" y="2934511"/>
            <a:ext cx="1434734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Transfer</a:t>
            </a:r>
            <a:endParaRPr lang="en-CH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02F24AE-A336-A42D-7A04-E5574401BFD0}"/>
              </a:ext>
            </a:extLst>
          </p:cNvPr>
          <p:cNvSpPr/>
          <p:nvPr/>
        </p:nvSpPr>
        <p:spPr>
          <a:xfrm>
            <a:off x="3730689" y="3469344"/>
            <a:ext cx="1434734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_from</a:t>
            </a:r>
            <a:endParaRPr lang="en-CH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B9A6BF9-899C-CFD7-245D-66A09DD680CE}"/>
              </a:ext>
            </a:extLst>
          </p:cNvPr>
          <p:cNvSpPr/>
          <p:nvPr/>
        </p:nvSpPr>
        <p:spPr>
          <a:xfrm>
            <a:off x="3730689" y="4008648"/>
            <a:ext cx="1434734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_to</a:t>
            </a:r>
            <a:endParaRPr lang="en-CH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EC68785-F737-1813-2B91-870CFD7D399D}"/>
              </a:ext>
            </a:extLst>
          </p:cNvPr>
          <p:cNvSpPr/>
          <p:nvPr/>
        </p:nvSpPr>
        <p:spPr>
          <a:xfrm>
            <a:off x="3730689" y="4543481"/>
            <a:ext cx="1434734" cy="53930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n/a</a:t>
            </a:r>
            <a:endParaRPr lang="en-CH" i="1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FDBD73B-7EE3-20A3-461F-3BCA84276A8E}"/>
              </a:ext>
            </a:extLst>
          </p:cNvPr>
          <p:cNvSpPr/>
          <p:nvPr/>
        </p:nvSpPr>
        <p:spPr>
          <a:xfrm>
            <a:off x="3730689" y="5082785"/>
            <a:ext cx="1434734" cy="53930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_value</a:t>
            </a:r>
            <a:endParaRPr lang="en-CH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7DFA099-5E0E-8DF8-B426-1D968937F10E}"/>
              </a:ext>
            </a:extLst>
          </p:cNvPr>
          <p:cNvSpPr/>
          <p:nvPr/>
        </p:nvSpPr>
        <p:spPr>
          <a:xfrm>
            <a:off x="6096000" y="2395208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CDD03F-9CA4-5EF2-D65C-4EAFA6447321}"/>
              </a:ext>
            </a:extLst>
          </p:cNvPr>
          <p:cNvSpPr/>
          <p:nvPr/>
        </p:nvSpPr>
        <p:spPr>
          <a:xfrm>
            <a:off x="6356316" y="2395208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F157F1B-5096-7FB4-9C87-D62E220970DF}"/>
              </a:ext>
            </a:extLst>
          </p:cNvPr>
          <p:cNvSpPr/>
          <p:nvPr/>
        </p:nvSpPr>
        <p:spPr>
          <a:xfrm>
            <a:off x="6616632" y="2395208"/>
            <a:ext cx="260316" cy="5393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</a:t>
            </a:r>
            <a:endParaRPr lang="en-CH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4AB2495-1897-85E8-4E3B-889942A26F72}"/>
              </a:ext>
            </a:extLst>
          </p:cNvPr>
          <p:cNvSpPr/>
          <p:nvPr/>
        </p:nvSpPr>
        <p:spPr>
          <a:xfrm>
            <a:off x="6876948" y="2395208"/>
            <a:ext cx="260316" cy="5393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</a:t>
            </a:r>
            <a:endParaRPr lang="en-CH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D31EE08-5A0A-B4C7-B289-00F29992CF7E}"/>
              </a:ext>
            </a:extLst>
          </p:cNvPr>
          <p:cNvSpPr/>
          <p:nvPr/>
        </p:nvSpPr>
        <p:spPr>
          <a:xfrm>
            <a:off x="7137264" y="2395208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5AD59DF-6DCB-6B33-91B4-93DBCB0990E9}"/>
              </a:ext>
            </a:extLst>
          </p:cNvPr>
          <p:cNvSpPr/>
          <p:nvPr/>
        </p:nvSpPr>
        <p:spPr>
          <a:xfrm>
            <a:off x="7397580" y="2395208"/>
            <a:ext cx="260316" cy="5393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</a:t>
            </a:r>
            <a:endParaRPr lang="en-CH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D1B25D9-D983-3B62-1200-22FC71EB6AF9}"/>
              </a:ext>
            </a:extLst>
          </p:cNvPr>
          <p:cNvSpPr/>
          <p:nvPr/>
        </p:nvSpPr>
        <p:spPr>
          <a:xfrm>
            <a:off x="7657896" y="2395208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29610CF-0DB5-8342-AFAF-EB1F49914C5B}"/>
              </a:ext>
            </a:extLst>
          </p:cNvPr>
          <p:cNvSpPr/>
          <p:nvPr/>
        </p:nvSpPr>
        <p:spPr>
          <a:xfrm>
            <a:off x="7918212" y="2395208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BFE9965-147C-AE21-95B8-4069F36F3B43}"/>
              </a:ext>
            </a:extLst>
          </p:cNvPr>
          <p:cNvSpPr/>
          <p:nvPr/>
        </p:nvSpPr>
        <p:spPr>
          <a:xfrm>
            <a:off x="8178528" y="2395208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D7C188E-EEE6-0722-000A-8610B1514F50}"/>
              </a:ext>
            </a:extLst>
          </p:cNvPr>
          <p:cNvSpPr/>
          <p:nvPr/>
        </p:nvSpPr>
        <p:spPr>
          <a:xfrm>
            <a:off x="8438844" y="2395208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4CC8EC0-E2C6-0BF7-136E-3F4DDEA03AFA}"/>
              </a:ext>
            </a:extLst>
          </p:cNvPr>
          <p:cNvSpPr/>
          <p:nvPr/>
        </p:nvSpPr>
        <p:spPr>
          <a:xfrm>
            <a:off x="8699160" y="2395208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8221DC9-1714-E6E3-646F-86ECB10B3C50}"/>
              </a:ext>
            </a:extLst>
          </p:cNvPr>
          <p:cNvSpPr/>
          <p:nvPr/>
        </p:nvSpPr>
        <p:spPr>
          <a:xfrm>
            <a:off x="8959476" y="2395208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C33430D-97CC-C1D2-FDBB-E0F2BA277EFE}"/>
              </a:ext>
            </a:extLst>
          </p:cNvPr>
          <p:cNvSpPr/>
          <p:nvPr/>
        </p:nvSpPr>
        <p:spPr>
          <a:xfrm>
            <a:off x="9219792" y="2395208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A44C656-1B5A-81DB-D6BC-9F0FD537F25C}"/>
              </a:ext>
            </a:extLst>
          </p:cNvPr>
          <p:cNvSpPr/>
          <p:nvPr/>
        </p:nvSpPr>
        <p:spPr>
          <a:xfrm>
            <a:off x="9480108" y="2395208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13DAD63-3A20-4D63-889C-6AD27861E7B4}"/>
              </a:ext>
            </a:extLst>
          </p:cNvPr>
          <p:cNvSpPr/>
          <p:nvPr/>
        </p:nvSpPr>
        <p:spPr>
          <a:xfrm>
            <a:off x="9740424" y="2395208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43FA6FA-A44B-69B4-9560-8AC58EEF98A1}"/>
              </a:ext>
            </a:extLst>
          </p:cNvPr>
          <p:cNvSpPr/>
          <p:nvPr/>
        </p:nvSpPr>
        <p:spPr>
          <a:xfrm>
            <a:off x="10000740" y="2395208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E9C0BC9-0B57-BA4C-9D79-25DF5A7943AD}"/>
              </a:ext>
            </a:extLst>
          </p:cNvPr>
          <p:cNvSpPr txBox="1"/>
          <p:nvPr/>
        </p:nvSpPr>
        <p:spPr>
          <a:xfrm>
            <a:off x="6096001" y="1927736"/>
            <a:ext cx="4165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Logs Bloom </a:t>
            </a:r>
            <a:r>
              <a:rPr lang="en-US" sz="2000" dirty="0"/>
              <a:t>(2048 bits total)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DE2E60B0-AA2A-65FC-EEFB-8A9FAAE72F35}"/>
              </a:ext>
            </a:extLst>
          </p:cNvPr>
          <p:cNvCxnSpPr>
            <a:stCxn id="14" idx="3"/>
            <a:endCxn id="8" idx="1"/>
          </p:cNvCxnSpPr>
          <p:nvPr/>
        </p:nvCxnSpPr>
        <p:spPr>
          <a:xfrm>
            <a:off x="5165423" y="2664860"/>
            <a:ext cx="930577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08E76B75-680A-73A2-9634-58776C3E1165}"/>
              </a:ext>
            </a:extLst>
          </p:cNvPr>
          <p:cNvSpPr txBox="1"/>
          <p:nvPr/>
        </p:nvSpPr>
        <p:spPr>
          <a:xfrm>
            <a:off x="5326504" y="4632160"/>
            <a:ext cx="57040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Set ≤ </a:t>
            </a:r>
            <a:r>
              <a:rPr lang="en-US" sz="2000" b="1" dirty="0"/>
              <a:t>3</a:t>
            </a:r>
            <a:r>
              <a:rPr lang="en-US" sz="2000" dirty="0"/>
              <a:t> bits based on each keccak256(</a:t>
            </a:r>
            <a:r>
              <a:rPr lang="en-US" sz="2000" b="1" dirty="0"/>
              <a:t>topic</a:t>
            </a:r>
            <a:r>
              <a:rPr lang="en-US" sz="2000" dirty="0"/>
              <a:t>)</a:t>
            </a:r>
          </a:p>
        </p:txBody>
      </p:sp>
      <p:pic>
        <p:nvPicPr>
          <p:cNvPr id="119" name="Picture 118">
            <a:extLst>
              <a:ext uri="{FF2B5EF4-FFF2-40B4-BE49-F238E27FC236}">
                <a16:creationId xmlns:a16="http://schemas.microsoft.com/office/drawing/2014/main" id="{C3E022DD-A155-0DF8-3943-E2BBAA305D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16902" y="60746"/>
            <a:ext cx="1325562" cy="1325562"/>
          </a:xfrm>
          <a:prstGeom prst="rect">
            <a:avLst/>
          </a:prstGeom>
        </p:spPr>
      </p:pic>
      <p:sp>
        <p:nvSpPr>
          <p:cNvPr id="120" name="TextBox 119">
            <a:extLst>
              <a:ext uri="{FF2B5EF4-FFF2-40B4-BE49-F238E27FC236}">
                <a16:creationId xmlns:a16="http://schemas.microsoft.com/office/drawing/2014/main" id="{5D0F8033-707A-E70B-50BE-5F263B7CFDE8}"/>
              </a:ext>
            </a:extLst>
          </p:cNvPr>
          <p:cNvSpPr txBox="1"/>
          <p:nvPr/>
        </p:nvSpPr>
        <p:spPr>
          <a:xfrm>
            <a:off x="3730689" y="1927736"/>
            <a:ext cx="14347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Log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4A5AD98-42C4-BC19-BDB3-585DC5B0647F}"/>
              </a:ext>
            </a:extLst>
          </p:cNvPr>
          <p:cNvSpPr/>
          <p:nvPr/>
        </p:nvSpPr>
        <p:spPr>
          <a:xfrm>
            <a:off x="6096000" y="2934511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BB2968E-2765-60A0-37F9-D8B8F29932F4}"/>
              </a:ext>
            </a:extLst>
          </p:cNvPr>
          <p:cNvSpPr/>
          <p:nvPr/>
        </p:nvSpPr>
        <p:spPr>
          <a:xfrm>
            <a:off x="6356316" y="2934511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CA7722F-C5DD-DF3B-D39B-6FA62C30DEB5}"/>
              </a:ext>
            </a:extLst>
          </p:cNvPr>
          <p:cNvSpPr/>
          <p:nvPr/>
        </p:nvSpPr>
        <p:spPr>
          <a:xfrm>
            <a:off x="6616632" y="2934511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F813376-40DB-D1B7-2AFA-D4B508AB891E}"/>
              </a:ext>
            </a:extLst>
          </p:cNvPr>
          <p:cNvSpPr/>
          <p:nvPr/>
        </p:nvSpPr>
        <p:spPr>
          <a:xfrm>
            <a:off x="6876948" y="2934511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E031D7C-6C9E-9112-0EEA-FC17409A3DD1}"/>
              </a:ext>
            </a:extLst>
          </p:cNvPr>
          <p:cNvSpPr/>
          <p:nvPr/>
        </p:nvSpPr>
        <p:spPr>
          <a:xfrm>
            <a:off x="7137264" y="2934511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D29D307-EE58-962C-80A2-A22D49FFCADB}"/>
              </a:ext>
            </a:extLst>
          </p:cNvPr>
          <p:cNvSpPr/>
          <p:nvPr/>
        </p:nvSpPr>
        <p:spPr>
          <a:xfrm>
            <a:off x="7397580" y="2934511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0458FF7-A9CB-0C9A-2D2F-023949BC8665}"/>
              </a:ext>
            </a:extLst>
          </p:cNvPr>
          <p:cNvSpPr/>
          <p:nvPr/>
        </p:nvSpPr>
        <p:spPr>
          <a:xfrm>
            <a:off x="7657896" y="2934511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FEE1585-B8B8-178D-1D0F-56E205256CAE}"/>
              </a:ext>
            </a:extLst>
          </p:cNvPr>
          <p:cNvSpPr/>
          <p:nvPr/>
        </p:nvSpPr>
        <p:spPr>
          <a:xfrm>
            <a:off x="7918212" y="2934511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3784D34-5AE6-45FB-5A68-57F903C7DAD2}"/>
              </a:ext>
            </a:extLst>
          </p:cNvPr>
          <p:cNvSpPr/>
          <p:nvPr/>
        </p:nvSpPr>
        <p:spPr>
          <a:xfrm>
            <a:off x="8178528" y="2934511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5A865A4-75C2-9087-3CDD-D5558AE186EE}"/>
              </a:ext>
            </a:extLst>
          </p:cNvPr>
          <p:cNvSpPr/>
          <p:nvPr/>
        </p:nvSpPr>
        <p:spPr>
          <a:xfrm>
            <a:off x="8438844" y="2934511"/>
            <a:ext cx="260316" cy="5393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</a:t>
            </a:r>
            <a:endParaRPr lang="en-CH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4B2D4A5-E641-9C4B-12CF-C073A56FE868}"/>
              </a:ext>
            </a:extLst>
          </p:cNvPr>
          <p:cNvSpPr/>
          <p:nvPr/>
        </p:nvSpPr>
        <p:spPr>
          <a:xfrm>
            <a:off x="8699160" y="2934511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799D52F-79EF-23C3-9530-74126315DAA5}"/>
              </a:ext>
            </a:extLst>
          </p:cNvPr>
          <p:cNvSpPr/>
          <p:nvPr/>
        </p:nvSpPr>
        <p:spPr>
          <a:xfrm>
            <a:off x="8959476" y="2934511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8E686AB-D15F-302F-4ED6-9917DA967838}"/>
              </a:ext>
            </a:extLst>
          </p:cNvPr>
          <p:cNvSpPr/>
          <p:nvPr/>
        </p:nvSpPr>
        <p:spPr>
          <a:xfrm>
            <a:off x="9219792" y="2934511"/>
            <a:ext cx="260316" cy="5393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</a:t>
            </a:r>
            <a:endParaRPr lang="en-CH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C40EDA1-0F31-8CFE-D9D2-7B40AE0B77D7}"/>
              </a:ext>
            </a:extLst>
          </p:cNvPr>
          <p:cNvSpPr/>
          <p:nvPr/>
        </p:nvSpPr>
        <p:spPr>
          <a:xfrm>
            <a:off x="9480108" y="2934511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E7A77E2F-2DC7-0FF5-129F-CA78258D710F}"/>
              </a:ext>
            </a:extLst>
          </p:cNvPr>
          <p:cNvSpPr/>
          <p:nvPr/>
        </p:nvSpPr>
        <p:spPr>
          <a:xfrm>
            <a:off x="9740424" y="2934511"/>
            <a:ext cx="260316" cy="5393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</a:t>
            </a:r>
            <a:endParaRPr lang="en-CH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59D57D1-3007-EC8D-717A-F570760E59D8}"/>
              </a:ext>
            </a:extLst>
          </p:cNvPr>
          <p:cNvSpPr/>
          <p:nvPr/>
        </p:nvSpPr>
        <p:spPr>
          <a:xfrm>
            <a:off x="10000740" y="2934511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C488D45-7A30-6815-468C-8B8790E9E35B}"/>
              </a:ext>
            </a:extLst>
          </p:cNvPr>
          <p:cNvSpPr/>
          <p:nvPr/>
        </p:nvSpPr>
        <p:spPr>
          <a:xfrm>
            <a:off x="6096000" y="3469344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AD16543-B200-0AE1-B55C-13667D5194F1}"/>
              </a:ext>
            </a:extLst>
          </p:cNvPr>
          <p:cNvSpPr/>
          <p:nvPr/>
        </p:nvSpPr>
        <p:spPr>
          <a:xfrm>
            <a:off x="6356316" y="3469344"/>
            <a:ext cx="260316" cy="5393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</a:t>
            </a:r>
            <a:endParaRPr lang="en-CH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057E2C5-888E-E472-DDE5-56D8C2F4F765}"/>
              </a:ext>
            </a:extLst>
          </p:cNvPr>
          <p:cNvSpPr/>
          <p:nvPr/>
        </p:nvSpPr>
        <p:spPr>
          <a:xfrm>
            <a:off x="6616632" y="3469344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28AFF1D-8312-6D42-57EE-E439B1D03234}"/>
              </a:ext>
            </a:extLst>
          </p:cNvPr>
          <p:cNvSpPr/>
          <p:nvPr/>
        </p:nvSpPr>
        <p:spPr>
          <a:xfrm>
            <a:off x="6876948" y="3469344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618EE48-4464-EF97-1EC5-5E2C283933FF}"/>
              </a:ext>
            </a:extLst>
          </p:cNvPr>
          <p:cNvSpPr/>
          <p:nvPr/>
        </p:nvSpPr>
        <p:spPr>
          <a:xfrm>
            <a:off x="7137264" y="3469344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3BFFA8B-8C11-D5BF-C122-0959E0BBC40E}"/>
              </a:ext>
            </a:extLst>
          </p:cNvPr>
          <p:cNvSpPr/>
          <p:nvPr/>
        </p:nvSpPr>
        <p:spPr>
          <a:xfrm>
            <a:off x="7397580" y="3469344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A7EC76E3-3446-44D5-028A-EDB9710E7814}"/>
              </a:ext>
            </a:extLst>
          </p:cNvPr>
          <p:cNvSpPr/>
          <p:nvPr/>
        </p:nvSpPr>
        <p:spPr>
          <a:xfrm>
            <a:off x="7657896" y="3469344"/>
            <a:ext cx="260316" cy="5393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</a:t>
            </a:r>
            <a:endParaRPr lang="en-CH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A4CDB4C5-DB89-06BB-B509-0551CE9D4C64}"/>
              </a:ext>
            </a:extLst>
          </p:cNvPr>
          <p:cNvSpPr/>
          <p:nvPr/>
        </p:nvSpPr>
        <p:spPr>
          <a:xfrm>
            <a:off x="7918212" y="3469344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75505BDD-91F9-05C8-D009-F8DD80E59D55}"/>
              </a:ext>
            </a:extLst>
          </p:cNvPr>
          <p:cNvSpPr/>
          <p:nvPr/>
        </p:nvSpPr>
        <p:spPr>
          <a:xfrm>
            <a:off x="8178528" y="3469344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E812EE47-AA28-AC3B-975A-1CA4347244E7}"/>
              </a:ext>
            </a:extLst>
          </p:cNvPr>
          <p:cNvSpPr/>
          <p:nvPr/>
        </p:nvSpPr>
        <p:spPr>
          <a:xfrm>
            <a:off x="8438844" y="3469344"/>
            <a:ext cx="260316" cy="5393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</a:t>
            </a:r>
            <a:endParaRPr lang="en-CH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61FA3D9-D6A3-2656-48E2-7AA5D884F76E}"/>
              </a:ext>
            </a:extLst>
          </p:cNvPr>
          <p:cNvSpPr/>
          <p:nvPr/>
        </p:nvSpPr>
        <p:spPr>
          <a:xfrm>
            <a:off x="8699160" y="3469344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EF5A37DD-DB35-EB0D-9507-BE19E6D2EF02}"/>
              </a:ext>
            </a:extLst>
          </p:cNvPr>
          <p:cNvSpPr/>
          <p:nvPr/>
        </p:nvSpPr>
        <p:spPr>
          <a:xfrm>
            <a:off x="8959476" y="3469344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9953881B-B0EC-C229-C08B-95CCC6A81071}"/>
              </a:ext>
            </a:extLst>
          </p:cNvPr>
          <p:cNvSpPr/>
          <p:nvPr/>
        </p:nvSpPr>
        <p:spPr>
          <a:xfrm>
            <a:off x="9219792" y="3469344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BAE4DBA7-E4AE-E9DF-13C2-4A6101B57358}"/>
              </a:ext>
            </a:extLst>
          </p:cNvPr>
          <p:cNvSpPr/>
          <p:nvPr/>
        </p:nvSpPr>
        <p:spPr>
          <a:xfrm>
            <a:off x="9480108" y="3469344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EFFE93A1-DF5E-05B8-2E97-C8B6EDC6EC70}"/>
              </a:ext>
            </a:extLst>
          </p:cNvPr>
          <p:cNvSpPr/>
          <p:nvPr/>
        </p:nvSpPr>
        <p:spPr>
          <a:xfrm>
            <a:off x="9740424" y="3469344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78D7C61-B891-748F-5709-54481AAEB379}"/>
              </a:ext>
            </a:extLst>
          </p:cNvPr>
          <p:cNvSpPr/>
          <p:nvPr/>
        </p:nvSpPr>
        <p:spPr>
          <a:xfrm>
            <a:off x="10000740" y="3469344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4CCAB56C-459F-F892-5E18-664F8220C06D}"/>
              </a:ext>
            </a:extLst>
          </p:cNvPr>
          <p:cNvSpPr/>
          <p:nvPr/>
        </p:nvSpPr>
        <p:spPr>
          <a:xfrm>
            <a:off x="6096000" y="4003698"/>
            <a:ext cx="260316" cy="5393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</a:t>
            </a:r>
            <a:endParaRPr lang="en-CH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DE973BC3-A540-8D21-1697-2CCE9C66894F}"/>
              </a:ext>
            </a:extLst>
          </p:cNvPr>
          <p:cNvSpPr/>
          <p:nvPr/>
        </p:nvSpPr>
        <p:spPr>
          <a:xfrm>
            <a:off x="6356316" y="4003698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573DB3EB-1E0C-4AC8-B7DC-E74777D66BAC}"/>
              </a:ext>
            </a:extLst>
          </p:cNvPr>
          <p:cNvSpPr/>
          <p:nvPr/>
        </p:nvSpPr>
        <p:spPr>
          <a:xfrm>
            <a:off x="6616632" y="4003698"/>
            <a:ext cx="260316" cy="5393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</a:t>
            </a:r>
            <a:endParaRPr lang="en-CH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9126CCC6-D289-FC31-896F-9EA192B0DCD4}"/>
              </a:ext>
            </a:extLst>
          </p:cNvPr>
          <p:cNvSpPr/>
          <p:nvPr/>
        </p:nvSpPr>
        <p:spPr>
          <a:xfrm>
            <a:off x="6876948" y="4003698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E145FBE0-CE5A-B989-CA4A-D5FC24F9CF78}"/>
              </a:ext>
            </a:extLst>
          </p:cNvPr>
          <p:cNvSpPr/>
          <p:nvPr/>
        </p:nvSpPr>
        <p:spPr>
          <a:xfrm>
            <a:off x="7137264" y="4003698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02B595DB-830D-8326-8139-371225A52EF3}"/>
              </a:ext>
            </a:extLst>
          </p:cNvPr>
          <p:cNvSpPr/>
          <p:nvPr/>
        </p:nvSpPr>
        <p:spPr>
          <a:xfrm>
            <a:off x="7397580" y="4003698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D6D3434C-B131-C0A7-AEB9-99D2A17910C7}"/>
              </a:ext>
            </a:extLst>
          </p:cNvPr>
          <p:cNvSpPr/>
          <p:nvPr/>
        </p:nvSpPr>
        <p:spPr>
          <a:xfrm>
            <a:off x="7657896" y="4003698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DB43E51E-79DE-B463-5915-1CF0641D8D6B}"/>
              </a:ext>
            </a:extLst>
          </p:cNvPr>
          <p:cNvSpPr/>
          <p:nvPr/>
        </p:nvSpPr>
        <p:spPr>
          <a:xfrm>
            <a:off x="7918212" y="4003698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9326707C-2CA5-CA25-2565-3F693D93E465}"/>
              </a:ext>
            </a:extLst>
          </p:cNvPr>
          <p:cNvSpPr/>
          <p:nvPr/>
        </p:nvSpPr>
        <p:spPr>
          <a:xfrm>
            <a:off x="8178528" y="4003698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0085891A-7042-103E-D85D-3E06C1FD1407}"/>
              </a:ext>
            </a:extLst>
          </p:cNvPr>
          <p:cNvSpPr/>
          <p:nvPr/>
        </p:nvSpPr>
        <p:spPr>
          <a:xfrm>
            <a:off x="8438844" y="4003698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D80205F1-89FE-F569-D2F7-8E4B59FC834B}"/>
              </a:ext>
            </a:extLst>
          </p:cNvPr>
          <p:cNvSpPr/>
          <p:nvPr/>
        </p:nvSpPr>
        <p:spPr>
          <a:xfrm>
            <a:off x="8699160" y="4003698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61300D72-45EB-67E2-C957-8E24C3EC9C14}"/>
              </a:ext>
            </a:extLst>
          </p:cNvPr>
          <p:cNvSpPr/>
          <p:nvPr/>
        </p:nvSpPr>
        <p:spPr>
          <a:xfrm>
            <a:off x="8959476" y="4003698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D92382B9-4C29-62CC-B3C5-F45F192FED0E}"/>
              </a:ext>
            </a:extLst>
          </p:cNvPr>
          <p:cNvSpPr/>
          <p:nvPr/>
        </p:nvSpPr>
        <p:spPr>
          <a:xfrm>
            <a:off x="9219792" y="4003698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63DF8B2C-26BA-F368-204F-C220EBADBE86}"/>
              </a:ext>
            </a:extLst>
          </p:cNvPr>
          <p:cNvSpPr/>
          <p:nvPr/>
        </p:nvSpPr>
        <p:spPr>
          <a:xfrm>
            <a:off x="9480108" y="4003698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ECFBD88-FBE3-4C54-F3FD-7C77BD24B201}"/>
              </a:ext>
            </a:extLst>
          </p:cNvPr>
          <p:cNvSpPr/>
          <p:nvPr/>
        </p:nvSpPr>
        <p:spPr>
          <a:xfrm>
            <a:off x="9740424" y="4003698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CF170A72-26E3-D5FF-90AC-499422F9DBF5}"/>
              </a:ext>
            </a:extLst>
          </p:cNvPr>
          <p:cNvSpPr/>
          <p:nvPr/>
        </p:nvSpPr>
        <p:spPr>
          <a:xfrm>
            <a:off x="10000740" y="4003698"/>
            <a:ext cx="260316" cy="5393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</a:t>
            </a:r>
            <a:endParaRPr lang="en-CH" dirty="0"/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561775FB-9946-7781-45AD-AFB7A2A93142}"/>
              </a:ext>
            </a:extLst>
          </p:cNvPr>
          <p:cNvCxnSpPr>
            <a:stCxn id="20" idx="3"/>
            <a:endCxn id="4" idx="1"/>
          </p:cNvCxnSpPr>
          <p:nvPr/>
        </p:nvCxnSpPr>
        <p:spPr>
          <a:xfrm>
            <a:off x="5165423" y="3204163"/>
            <a:ext cx="930577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08DCB4EE-3CAA-0F70-C429-79B0D1EDE701}"/>
              </a:ext>
            </a:extLst>
          </p:cNvPr>
          <p:cNvCxnSpPr>
            <a:stCxn id="27" idx="3"/>
            <a:endCxn id="53" idx="1"/>
          </p:cNvCxnSpPr>
          <p:nvPr/>
        </p:nvCxnSpPr>
        <p:spPr>
          <a:xfrm>
            <a:off x="5165423" y="3738996"/>
            <a:ext cx="930577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1C86F074-6915-65D1-65AA-D0D9C036E48F}"/>
              </a:ext>
            </a:extLst>
          </p:cNvPr>
          <p:cNvCxnSpPr>
            <a:stCxn id="28" idx="3"/>
            <a:endCxn id="69" idx="1"/>
          </p:cNvCxnSpPr>
          <p:nvPr/>
        </p:nvCxnSpPr>
        <p:spPr>
          <a:xfrm flipV="1">
            <a:off x="5165423" y="4273350"/>
            <a:ext cx="930577" cy="495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507446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A34E53-24DD-461F-E470-FD433375E7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816FB-6076-CF6F-A272-FD6BFBA67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Bloom filter</a:t>
            </a:r>
            <a:endParaRPr lang="en-CH" sz="20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D6AC0FF-4CF3-2696-1866-20ADBEB947A3}"/>
              </a:ext>
            </a:extLst>
          </p:cNvPr>
          <p:cNvSpPr/>
          <p:nvPr/>
        </p:nvSpPr>
        <p:spPr>
          <a:xfrm>
            <a:off x="838200" y="1883415"/>
            <a:ext cx="2347452" cy="78099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473FE94-5664-F2A3-2587-34DD9F8FC60A}"/>
              </a:ext>
            </a:extLst>
          </p:cNvPr>
          <p:cNvSpPr/>
          <p:nvPr/>
        </p:nvSpPr>
        <p:spPr>
          <a:xfrm>
            <a:off x="838200" y="2655903"/>
            <a:ext cx="2347452" cy="144414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D194A9D-7237-9CFF-3B65-4B61A3C00EB9}"/>
              </a:ext>
            </a:extLst>
          </p:cNvPr>
          <p:cNvSpPr/>
          <p:nvPr/>
        </p:nvSpPr>
        <p:spPr>
          <a:xfrm>
            <a:off x="838200" y="4100052"/>
            <a:ext cx="2347452" cy="2020529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969A7D-3053-97F3-B28D-54709844D4D2}"/>
              </a:ext>
            </a:extLst>
          </p:cNvPr>
          <p:cNvSpPr/>
          <p:nvPr/>
        </p:nvSpPr>
        <p:spPr>
          <a:xfrm>
            <a:off x="955254" y="1985547"/>
            <a:ext cx="2106592" cy="55558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b="1"/>
              <a:t>4.75 ETH</a:t>
            </a:r>
            <a:endParaRPr lang="en-CH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7B864FD-C077-E0B8-70A1-119D7DF01E95}"/>
              </a:ext>
            </a:extLst>
          </p:cNvPr>
          <p:cNvSpPr/>
          <p:nvPr/>
        </p:nvSpPr>
        <p:spPr>
          <a:xfrm>
            <a:off x="955254" y="2782708"/>
            <a:ext cx="1018572" cy="55558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0.1</a:t>
            </a:r>
            <a:br>
              <a:rPr lang="en-CH" sz="1400" b="1" dirty="0"/>
            </a:br>
            <a:r>
              <a:rPr lang="en-CH" sz="1400" b="1" dirty="0"/>
              <a:t>BTC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D17B88A-3EAE-3FB8-C107-661CCB0A8314}"/>
              </a:ext>
            </a:extLst>
          </p:cNvPr>
          <p:cNvSpPr/>
          <p:nvPr/>
        </p:nvSpPr>
        <p:spPr>
          <a:xfrm>
            <a:off x="955254" y="3417661"/>
            <a:ext cx="1018572" cy="55558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500</a:t>
            </a:r>
            <a:br>
              <a:rPr lang="en-CH" sz="1400" b="1" dirty="0"/>
            </a:br>
            <a:r>
              <a:rPr lang="en-CH" sz="1400" b="1" dirty="0"/>
              <a:t>USDC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1F806546-CD2B-6C7C-3D43-511C0241B4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hq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1959284" y="2870686"/>
            <a:ext cx="1186552" cy="1018571"/>
          </a:xfrm>
          <a:ln w="19050">
            <a:solidFill>
              <a:schemeClr val="accent1"/>
            </a:solidFill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B44FF4BB-BD21-9672-2935-7DF0954D5417}"/>
              </a:ext>
            </a:extLst>
          </p:cNvPr>
          <p:cNvSpPr/>
          <p:nvPr/>
        </p:nvSpPr>
        <p:spPr>
          <a:xfrm>
            <a:off x="955254" y="4214823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 theprotocolguild.</a:t>
            </a:r>
            <a:r>
              <a:rPr lang="en-CH" sz="1400">
                <a:sym typeface="Wingdings" pitchFamily="2" charset="2"/>
              </a:rPr>
              <a:t>eth 202</a:t>
            </a:r>
            <a:r>
              <a:rPr lang="en-US" sz="1400" dirty="0">
                <a:sym typeface="Wingdings" pitchFamily="2" charset="2"/>
              </a:rPr>
              <a:t>5</a:t>
            </a:r>
            <a:r>
              <a:rPr lang="en-CH" sz="1400">
                <a:sym typeface="Wingdings" pitchFamily="2" charset="2"/>
              </a:rPr>
              <a:t>-</a:t>
            </a:r>
            <a:r>
              <a:rPr lang="en-US" sz="1400" dirty="0">
                <a:sym typeface="Wingdings" pitchFamily="2" charset="2"/>
              </a:rPr>
              <a:t>01</a:t>
            </a:r>
            <a:r>
              <a:rPr lang="en-CH" sz="1400">
                <a:sym typeface="Wingdings" pitchFamily="2" charset="2"/>
              </a:rPr>
              <a:t>-</a:t>
            </a:r>
            <a:r>
              <a:rPr lang="en-US" sz="1400" dirty="0">
                <a:sym typeface="Wingdings" pitchFamily="2" charset="2"/>
              </a:rPr>
              <a:t>30</a:t>
            </a:r>
            <a:r>
              <a:rPr lang="en-CH" sz="1400">
                <a:sym typeface="Wingdings" pitchFamily="2" charset="2"/>
              </a:rPr>
              <a:t>       </a:t>
            </a:r>
            <a:r>
              <a:rPr lang="en-CH" sz="1400" dirty="0">
                <a:sym typeface="Wingdings" pitchFamily="2" charset="2"/>
              </a:rPr>
              <a:t>–50 USDC</a:t>
            </a:r>
            <a:endParaRPr lang="en-CH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0CB4D14-C68C-30E2-1F96-FAD5FF8BD4B2}"/>
              </a:ext>
            </a:extLst>
          </p:cNvPr>
          <p:cNvSpPr/>
          <p:nvPr/>
        </p:nvSpPr>
        <p:spPr>
          <a:xfrm>
            <a:off x="955254" y="4832215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 vitalik.eth</a:t>
            </a:r>
            <a:br>
              <a:rPr lang="en-CH" sz="1400">
                <a:sym typeface="Wingdings" pitchFamily="2" charset="2"/>
              </a:rPr>
            </a:br>
            <a:r>
              <a:rPr lang="en-CH" sz="1400">
                <a:sym typeface="Wingdings" pitchFamily="2" charset="2"/>
              </a:rPr>
              <a:t>202</a:t>
            </a:r>
            <a:r>
              <a:rPr lang="en-US" sz="1400" dirty="0">
                <a:sym typeface="Wingdings" pitchFamily="2" charset="2"/>
              </a:rPr>
              <a:t>5-01</a:t>
            </a:r>
            <a:r>
              <a:rPr lang="en-CH" sz="1400">
                <a:sym typeface="Wingdings" pitchFamily="2" charset="2"/>
              </a:rPr>
              <a:t>-1</a:t>
            </a:r>
            <a:r>
              <a:rPr lang="en-US" sz="1400" dirty="0">
                <a:sym typeface="Wingdings" pitchFamily="2" charset="2"/>
              </a:rPr>
              <a:t>5</a:t>
            </a:r>
            <a:r>
              <a:rPr lang="en-CH" sz="1400">
                <a:sym typeface="Wingdings" pitchFamily="2" charset="2"/>
              </a:rPr>
              <a:t>                </a:t>
            </a:r>
            <a:r>
              <a:rPr lang="en-CH" sz="1400" dirty="0">
                <a:sym typeface="Wingdings" pitchFamily="2" charset="2"/>
              </a:rPr>
              <a:t>1 ETH</a:t>
            </a:r>
            <a:endParaRPr lang="en-CH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E6D6495-B474-8C43-34AF-EF409C839064}"/>
              </a:ext>
            </a:extLst>
          </p:cNvPr>
          <p:cNvSpPr/>
          <p:nvPr/>
        </p:nvSpPr>
        <p:spPr>
          <a:xfrm>
            <a:off x="955254" y="5452604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🎉 Block #123 produced</a:t>
            </a:r>
            <a:br>
              <a:rPr lang="en-CH" sz="1400">
                <a:sym typeface="Wingdings" pitchFamily="2" charset="2"/>
              </a:rPr>
            </a:br>
            <a:r>
              <a:rPr lang="en-CH" sz="1400">
                <a:sym typeface="Wingdings" pitchFamily="2" charset="2"/>
              </a:rPr>
              <a:t>202</a:t>
            </a:r>
            <a:r>
              <a:rPr lang="en-US" sz="1400" dirty="0">
                <a:sym typeface="Wingdings" pitchFamily="2" charset="2"/>
              </a:rPr>
              <a:t>5</a:t>
            </a:r>
            <a:r>
              <a:rPr lang="en-CH" sz="1400">
                <a:sym typeface="Wingdings" pitchFamily="2" charset="2"/>
              </a:rPr>
              <a:t>-</a:t>
            </a:r>
            <a:r>
              <a:rPr lang="en-US" sz="1400" dirty="0">
                <a:sym typeface="Wingdings" pitchFamily="2" charset="2"/>
              </a:rPr>
              <a:t>01</a:t>
            </a:r>
            <a:r>
              <a:rPr lang="en-CH" sz="1400">
                <a:sym typeface="Wingdings" pitchFamily="2" charset="2"/>
              </a:rPr>
              <a:t>-09         </a:t>
            </a:r>
            <a:r>
              <a:rPr lang="en-CH" sz="1400" dirty="0">
                <a:sym typeface="Wingdings" pitchFamily="2" charset="2"/>
              </a:rPr>
              <a:t>0.08 ETH</a:t>
            </a:r>
            <a:endParaRPr lang="en-CH" sz="1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126A0BF-F96D-7484-AD2D-8716CFF1BB51}"/>
              </a:ext>
            </a:extLst>
          </p:cNvPr>
          <p:cNvSpPr/>
          <p:nvPr/>
        </p:nvSpPr>
        <p:spPr>
          <a:xfrm>
            <a:off x="838200" y="1883415"/>
            <a:ext cx="2347452" cy="423716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F3B9FDE-B738-1627-BBDD-7191E1700026}"/>
              </a:ext>
            </a:extLst>
          </p:cNvPr>
          <p:cNvSpPr/>
          <p:nvPr/>
        </p:nvSpPr>
        <p:spPr>
          <a:xfrm>
            <a:off x="3730689" y="2395207"/>
            <a:ext cx="1434734" cy="53930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Contract address</a:t>
            </a:r>
            <a:endParaRPr lang="en-CH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1A41BED-85EA-DFC5-F56C-096C5530D66D}"/>
              </a:ext>
            </a:extLst>
          </p:cNvPr>
          <p:cNvSpPr/>
          <p:nvPr/>
        </p:nvSpPr>
        <p:spPr>
          <a:xfrm>
            <a:off x="3730689" y="2934511"/>
            <a:ext cx="1434734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Transfer</a:t>
            </a:r>
            <a:endParaRPr lang="en-CH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E720121-669D-F838-53B1-9691B193A2E5}"/>
              </a:ext>
            </a:extLst>
          </p:cNvPr>
          <p:cNvSpPr/>
          <p:nvPr/>
        </p:nvSpPr>
        <p:spPr>
          <a:xfrm>
            <a:off x="3730689" y="3469344"/>
            <a:ext cx="1434734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_from</a:t>
            </a:r>
            <a:endParaRPr lang="en-CH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44324CC-5B20-F6AD-41CB-224BDB218C34}"/>
              </a:ext>
            </a:extLst>
          </p:cNvPr>
          <p:cNvSpPr/>
          <p:nvPr/>
        </p:nvSpPr>
        <p:spPr>
          <a:xfrm>
            <a:off x="3730689" y="4008648"/>
            <a:ext cx="1434734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_to</a:t>
            </a:r>
            <a:endParaRPr lang="en-CH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3FD8C16-FF42-8AE2-448C-29D4CA9CD24B}"/>
              </a:ext>
            </a:extLst>
          </p:cNvPr>
          <p:cNvSpPr/>
          <p:nvPr/>
        </p:nvSpPr>
        <p:spPr>
          <a:xfrm>
            <a:off x="3730689" y="4543481"/>
            <a:ext cx="1434734" cy="53930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n/a</a:t>
            </a:r>
            <a:endParaRPr lang="en-CH" i="1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B07BC5F-529B-C733-BBEE-BC92D7F6767F}"/>
              </a:ext>
            </a:extLst>
          </p:cNvPr>
          <p:cNvSpPr/>
          <p:nvPr/>
        </p:nvSpPr>
        <p:spPr>
          <a:xfrm>
            <a:off x="3730689" y="5082785"/>
            <a:ext cx="1434734" cy="53930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_value</a:t>
            </a:r>
            <a:endParaRPr lang="en-CH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A84C0D6-E552-B5F9-4362-2C5E89DEBF2C}"/>
              </a:ext>
            </a:extLst>
          </p:cNvPr>
          <p:cNvSpPr/>
          <p:nvPr/>
        </p:nvSpPr>
        <p:spPr>
          <a:xfrm>
            <a:off x="6096000" y="2395208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8C2CD62-D531-3C08-B0DD-CB3D7AD545A1}"/>
              </a:ext>
            </a:extLst>
          </p:cNvPr>
          <p:cNvSpPr/>
          <p:nvPr/>
        </p:nvSpPr>
        <p:spPr>
          <a:xfrm>
            <a:off x="6356316" y="2395208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0341A15-890D-1CB6-295D-70CB6BEB4817}"/>
              </a:ext>
            </a:extLst>
          </p:cNvPr>
          <p:cNvSpPr/>
          <p:nvPr/>
        </p:nvSpPr>
        <p:spPr>
          <a:xfrm>
            <a:off x="6616632" y="2395208"/>
            <a:ext cx="260316" cy="5393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</a:t>
            </a:r>
            <a:endParaRPr lang="en-CH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33D9A35-6639-4827-562B-BCCBA72E84E3}"/>
              </a:ext>
            </a:extLst>
          </p:cNvPr>
          <p:cNvSpPr/>
          <p:nvPr/>
        </p:nvSpPr>
        <p:spPr>
          <a:xfrm>
            <a:off x="6876948" y="2395208"/>
            <a:ext cx="260316" cy="5393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</a:t>
            </a:r>
            <a:endParaRPr lang="en-CH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8A3542B-5CB6-044A-3D0D-61E0A6D8895C}"/>
              </a:ext>
            </a:extLst>
          </p:cNvPr>
          <p:cNvSpPr/>
          <p:nvPr/>
        </p:nvSpPr>
        <p:spPr>
          <a:xfrm>
            <a:off x="7137264" y="2395208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F21739F-89B5-2FC4-8ACE-38F5C7CDB559}"/>
              </a:ext>
            </a:extLst>
          </p:cNvPr>
          <p:cNvSpPr/>
          <p:nvPr/>
        </p:nvSpPr>
        <p:spPr>
          <a:xfrm>
            <a:off x="7397580" y="2395208"/>
            <a:ext cx="260316" cy="5393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</a:t>
            </a:r>
            <a:endParaRPr lang="en-CH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8BC83C6-17AF-C89C-508F-F20C5CF21ED7}"/>
              </a:ext>
            </a:extLst>
          </p:cNvPr>
          <p:cNvSpPr/>
          <p:nvPr/>
        </p:nvSpPr>
        <p:spPr>
          <a:xfrm>
            <a:off x="7657896" y="2395208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5E2EB4E-4AF7-B9A6-2687-2EEE929231E9}"/>
              </a:ext>
            </a:extLst>
          </p:cNvPr>
          <p:cNvSpPr/>
          <p:nvPr/>
        </p:nvSpPr>
        <p:spPr>
          <a:xfrm>
            <a:off x="7918212" y="2395208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E8904BD-EC9A-721B-40AC-3FF20655E909}"/>
              </a:ext>
            </a:extLst>
          </p:cNvPr>
          <p:cNvSpPr/>
          <p:nvPr/>
        </p:nvSpPr>
        <p:spPr>
          <a:xfrm>
            <a:off x="8178528" y="2395208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4D47D0B-16B5-689D-A767-847B102BAD67}"/>
              </a:ext>
            </a:extLst>
          </p:cNvPr>
          <p:cNvSpPr/>
          <p:nvPr/>
        </p:nvSpPr>
        <p:spPr>
          <a:xfrm>
            <a:off x="8438844" y="2395208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802505E-B13F-8CB4-35C9-E40434F96A32}"/>
              </a:ext>
            </a:extLst>
          </p:cNvPr>
          <p:cNvSpPr/>
          <p:nvPr/>
        </p:nvSpPr>
        <p:spPr>
          <a:xfrm>
            <a:off x="8699160" y="2395208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6C058B0-3CEB-801A-C4DF-6CC4BD9EFD81}"/>
              </a:ext>
            </a:extLst>
          </p:cNvPr>
          <p:cNvSpPr/>
          <p:nvPr/>
        </p:nvSpPr>
        <p:spPr>
          <a:xfrm>
            <a:off x="8959476" y="2395208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B56DFA9-AA99-4904-7CFB-396DA4B00CDC}"/>
              </a:ext>
            </a:extLst>
          </p:cNvPr>
          <p:cNvSpPr/>
          <p:nvPr/>
        </p:nvSpPr>
        <p:spPr>
          <a:xfrm>
            <a:off x="9219792" y="2395208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907B41F-FA21-777A-A369-D927119445A0}"/>
              </a:ext>
            </a:extLst>
          </p:cNvPr>
          <p:cNvSpPr/>
          <p:nvPr/>
        </p:nvSpPr>
        <p:spPr>
          <a:xfrm>
            <a:off x="9480108" y="2395208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00A0930-7B47-4BB6-28AD-94B3B031896B}"/>
              </a:ext>
            </a:extLst>
          </p:cNvPr>
          <p:cNvSpPr/>
          <p:nvPr/>
        </p:nvSpPr>
        <p:spPr>
          <a:xfrm>
            <a:off x="9740424" y="2395208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1B97AB7-17B9-D60C-7DDB-9F549ED78A19}"/>
              </a:ext>
            </a:extLst>
          </p:cNvPr>
          <p:cNvSpPr/>
          <p:nvPr/>
        </p:nvSpPr>
        <p:spPr>
          <a:xfrm>
            <a:off x="10000740" y="2395208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EF33457-4761-CF65-38AE-0D73C2AF54D6}"/>
              </a:ext>
            </a:extLst>
          </p:cNvPr>
          <p:cNvSpPr txBox="1"/>
          <p:nvPr/>
        </p:nvSpPr>
        <p:spPr>
          <a:xfrm>
            <a:off x="6096001" y="1927736"/>
            <a:ext cx="4165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Logs Bloom </a:t>
            </a:r>
            <a:r>
              <a:rPr lang="en-US" sz="2000" dirty="0"/>
              <a:t>(2048 bits total)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150F4A34-6D2B-21D0-523A-DFA65DD4AE89}"/>
              </a:ext>
            </a:extLst>
          </p:cNvPr>
          <p:cNvCxnSpPr>
            <a:stCxn id="14" idx="3"/>
            <a:endCxn id="8" idx="1"/>
          </p:cNvCxnSpPr>
          <p:nvPr/>
        </p:nvCxnSpPr>
        <p:spPr>
          <a:xfrm>
            <a:off x="5165423" y="2664860"/>
            <a:ext cx="930577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9" name="Picture 118">
            <a:extLst>
              <a:ext uri="{FF2B5EF4-FFF2-40B4-BE49-F238E27FC236}">
                <a16:creationId xmlns:a16="http://schemas.microsoft.com/office/drawing/2014/main" id="{2B5E0F02-92CA-A664-85F2-EE949E2C3C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16902" y="60746"/>
            <a:ext cx="1325562" cy="1325562"/>
          </a:xfrm>
          <a:prstGeom prst="rect">
            <a:avLst/>
          </a:prstGeom>
        </p:spPr>
      </p:pic>
      <p:sp>
        <p:nvSpPr>
          <p:cNvPr id="120" name="TextBox 119">
            <a:extLst>
              <a:ext uri="{FF2B5EF4-FFF2-40B4-BE49-F238E27FC236}">
                <a16:creationId xmlns:a16="http://schemas.microsoft.com/office/drawing/2014/main" id="{A5733418-B0EE-6274-D197-AAE24FA2D661}"/>
              </a:ext>
            </a:extLst>
          </p:cNvPr>
          <p:cNvSpPr txBox="1"/>
          <p:nvPr/>
        </p:nvSpPr>
        <p:spPr>
          <a:xfrm>
            <a:off x="3730689" y="1927736"/>
            <a:ext cx="14347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Log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4EA0B51-CF9E-1ED8-1B25-D9329353B145}"/>
              </a:ext>
            </a:extLst>
          </p:cNvPr>
          <p:cNvSpPr/>
          <p:nvPr/>
        </p:nvSpPr>
        <p:spPr>
          <a:xfrm>
            <a:off x="6096000" y="2934511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77E1642-2098-693B-07D8-9B85E8D58C50}"/>
              </a:ext>
            </a:extLst>
          </p:cNvPr>
          <p:cNvSpPr/>
          <p:nvPr/>
        </p:nvSpPr>
        <p:spPr>
          <a:xfrm>
            <a:off x="6356316" y="2934511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4A46C4B-4C2C-61C0-140A-0D041BD344EF}"/>
              </a:ext>
            </a:extLst>
          </p:cNvPr>
          <p:cNvSpPr/>
          <p:nvPr/>
        </p:nvSpPr>
        <p:spPr>
          <a:xfrm>
            <a:off x="6616632" y="2934511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B99BD0A-DE5B-A3F2-1B58-7F26499F6EDB}"/>
              </a:ext>
            </a:extLst>
          </p:cNvPr>
          <p:cNvSpPr/>
          <p:nvPr/>
        </p:nvSpPr>
        <p:spPr>
          <a:xfrm>
            <a:off x="6876948" y="2934511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DED3F7F-BF6D-196A-171A-4A650CD7903D}"/>
              </a:ext>
            </a:extLst>
          </p:cNvPr>
          <p:cNvSpPr/>
          <p:nvPr/>
        </p:nvSpPr>
        <p:spPr>
          <a:xfrm>
            <a:off x="7137264" y="2934511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811F61F-4FF3-7FF4-F671-9ADCD27CE915}"/>
              </a:ext>
            </a:extLst>
          </p:cNvPr>
          <p:cNvSpPr/>
          <p:nvPr/>
        </p:nvSpPr>
        <p:spPr>
          <a:xfrm>
            <a:off x="7397580" y="2934511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F802AD1-FA9A-BF21-EF8C-5B1CC9075A48}"/>
              </a:ext>
            </a:extLst>
          </p:cNvPr>
          <p:cNvSpPr/>
          <p:nvPr/>
        </p:nvSpPr>
        <p:spPr>
          <a:xfrm>
            <a:off x="7657896" y="2934511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5041D0D-3D1F-1F6F-BD2C-B4FCBCF591A9}"/>
              </a:ext>
            </a:extLst>
          </p:cNvPr>
          <p:cNvSpPr/>
          <p:nvPr/>
        </p:nvSpPr>
        <p:spPr>
          <a:xfrm>
            <a:off x="7918212" y="2934511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B15FA8F-BE91-1926-DB68-B07B91BED372}"/>
              </a:ext>
            </a:extLst>
          </p:cNvPr>
          <p:cNvSpPr/>
          <p:nvPr/>
        </p:nvSpPr>
        <p:spPr>
          <a:xfrm>
            <a:off x="8178528" y="2934511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7890E19-4A54-F9A1-AB22-0963D635F9F1}"/>
              </a:ext>
            </a:extLst>
          </p:cNvPr>
          <p:cNvSpPr/>
          <p:nvPr/>
        </p:nvSpPr>
        <p:spPr>
          <a:xfrm>
            <a:off x="8438844" y="2934511"/>
            <a:ext cx="260316" cy="5393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</a:t>
            </a:r>
            <a:endParaRPr lang="en-CH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6A55871-BDAF-1E88-F886-664F04624E62}"/>
              </a:ext>
            </a:extLst>
          </p:cNvPr>
          <p:cNvSpPr/>
          <p:nvPr/>
        </p:nvSpPr>
        <p:spPr>
          <a:xfrm>
            <a:off x="8699160" y="2934511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1DCBFC4-ACE4-FC28-42C7-ADA6BD1DF8FC}"/>
              </a:ext>
            </a:extLst>
          </p:cNvPr>
          <p:cNvSpPr/>
          <p:nvPr/>
        </p:nvSpPr>
        <p:spPr>
          <a:xfrm>
            <a:off x="8959476" y="2934511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57431CD-A33F-3BEC-3631-5343AE39C8BC}"/>
              </a:ext>
            </a:extLst>
          </p:cNvPr>
          <p:cNvSpPr/>
          <p:nvPr/>
        </p:nvSpPr>
        <p:spPr>
          <a:xfrm>
            <a:off x="9219792" y="2934511"/>
            <a:ext cx="260316" cy="5393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</a:t>
            </a:r>
            <a:endParaRPr lang="en-CH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8798DBE-813A-0F30-499A-ADAB883BBAD3}"/>
              </a:ext>
            </a:extLst>
          </p:cNvPr>
          <p:cNvSpPr/>
          <p:nvPr/>
        </p:nvSpPr>
        <p:spPr>
          <a:xfrm>
            <a:off x="9480108" y="2934511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C2C2A14-5148-80DE-A2A6-5D9D035F2B9F}"/>
              </a:ext>
            </a:extLst>
          </p:cNvPr>
          <p:cNvSpPr/>
          <p:nvPr/>
        </p:nvSpPr>
        <p:spPr>
          <a:xfrm>
            <a:off x="9740424" y="2934511"/>
            <a:ext cx="260316" cy="5393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</a:t>
            </a:r>
            <a:endParaRPr lang="en-CH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6274F4D-390F-983F-7B51-6F2CFEEDF441}"/>
              </a:ext>
            </a:extLst>
          </p:cNvPr>
          <p:cNvSpPr/>
          <p:nvPr/>
        </p:nvSpPr>
        <p:spPr>
          <a:xfrm>
            <a:off x="10000740" y="2934511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A212283-F173-00C3-1717-45F5432646A2}"/>
              </a:ext>
            </a:extLst>
          </p:cNvPr>
          <p:cNvSpPr/>
          <p:nvPr/>
        </p:nvSpPr>
        <p:spPr>
          <a:xfrm>
            <a:off x="6096000" y="3469344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3244D7D-61D6-6B5A-66FF-B36D7E082E51}"/>
              </a:ext>
            </a:extLst>
          </p:cNvPr>
          <p:cNvSpPr/>
          <p:nvPr/>
        </p:nvSpPr>
        <p:spPr>
          <a:xfrm>
            <a:off x="6356316" y="3469344"/>
            <a:ext cx="260316" cy="5393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</a:t>
            </a:r>
            <a:endParaRPr lang="en-CH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95BE491-6727-62AD-EB98-C82FDF5E75CE}"/>
              </a:ext>
            </a:extLst>
          </p:cNvPr>
          <p:cNvSpPr/>
          <p:nvPr/>
        </p:nvSpPr>
        <p:spPr>
          <a:xfrm>
            <a:off x="6616632" y="3469344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EBF96AF4-0ECC-61A1-86F3-4B8FDB44FBF6}"/>
              </a:ext>
            </a:extLst>
          </p:cNvPr>
          <p:cNvSpPr/>
          <p:nvPr/>
        </p:nvSpPr>
        <p:spPr>
          <a:xfrm>
            <a:off x="6876948" y="3469344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38F8CB3-D887-6DF0-C310-C5F01C8F0D0A}"/>
              </a:ext>
            </a:extLst>
          </p:cNvPr>
          <p:cNvSpPr/>
          <p:nvPr/>
        </p:nvSpPr>
        <p:spPr>
          <a:xfrm>
            <a:off x="7137264" y="3469344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824A5C55-29FD-74D6-2E4E-3D6557101062}"/>
              </a:ext>
            </a:extLst>
          </p:cNvPr>
          <p:cNvSpPr/>
          <p:nvPr/>
        </p:nvSpPr>
        <p:spPr>
          <a:xfrm>
            <a:off x="7397580" y="3469344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8491437-96D2-8BE2-A0D9-365FF4B6227F}"/>
              </a:ext>
            </a:extLst>
          </p:cNvPr>
          <p:cNvSpPr/>
          <p:nvPr/>
        </p:nvSpPr>
        <p:spPr>
          <a:xfrm>
            <a:off x="7657896" y="3469344"/>
            <a:ext cx="260316" cy="5393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</a:t>
            </a:r>
            <a:endParaRPr lang="en-CH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652AD9E8-6404-0536-FE52-3FF75BD8BDB8}"/>
              </a:ext>
            </a:extLst>
          </p:cNvPr>
          <p:cNvSpPr/>
          <p:nvPr/>
        </p:nvSpPr>
        <p:spPr>
          <a:xfrm>
            <a:off x="7918212" y="3469344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65EB78C7-5093-818D-82BC-E9F132B424FA}"/>
              </a:ext>
            </a:extLst>
          </p:cNvPr>
          <p:cNvSpPr/>
          <p:nvPr/>
        </p:nvSpPr>
        <p:spPr>
          <a:xfrm>
            <a:off x="8178528" y="3469344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FD5EBF09-EB15-354D-44BD-F172F8CAC6D5}"/>
              </a:ext>
            </a:extLst>
          </p:cNvPr>
          <p:cNvSpPr/>
          <p:nvPr/>
        </p:nvSpPr>
        <p:spPr>
          <a:xfrm>
            <a:off x="8438844" y="3469344"/>
            <a:ext cx="260316" cy="5393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</a:t>
            </a:r>
            <a:endParaRPr lang="en-CH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7EC8339-D4D9-93C4-11CB-3E21621163AC}"/>
              </a:ext>
            </a:extLst>
          </p:cNvPr>
          <p:cNvSpPr/>
          <p:nvPr/>
        </p:nvSpPr>
        <p:spPr>
          <a:xfrm>
            <a:off x="8699160" y="3469344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68815F48-5605-275D-FD07-958A269729C9}"/>
              </a:ext>
            </a:extLst>
          </p:cNvPr>
          <p:cNvSpPr/>
          <p:nvPr/>
        </p:nvSpPr>
        <p:spPr>
          <a:xfrm>
            <a:off x="8959476" y="3469344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4019CBA9-E8AF-DBE1-C09C-A99D83AFF21F}"/>
              </a:ext>
            </a:extLst>
          </p:cNvPr>
          <p:cNvSpPr/>
          <p:nvPr/>
        </p:nvSpPr>
        <p:spPr>
          <a:xfrm>
            <a:off x="9219792" y="3469344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7CD8E1C9-351F-37B0-58E4-A5C54E6C4A87}"/>
              </a:ext>
            </a:extLst>
          </p:cNvPr>
          <p:cNvSpPr/>
          <p:nvPr/>
        </p:nvSpPr>
        <p:spPr>
          <a:xfrm>
            <a:off x="9480108" y="3469344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9DF40316-33DC-FE38-08EF-D57259404266}"/>
              </a:ext>
            </a:extLst>
          </p:cNvPr>
          <p:cNvSpPr/>
          <p:nvPr/>
        </p:nvSpPr>
        <p:spPr>
          <a:xfrm>
            <a:off x="9740424" y="3469344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A54F741-22B5-D04F-074E-52741E8F20B2}"/>
              </a:ext>
            </a:extLst>
          </p:cNvPr>
          <p:cNvSpPr/>
          <p:nvPr/>
        </p:nvSpPr>
        <p:spPr>
          <a:xfrm>
            <a:off x="10000740" y="3469344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A0F7D06E-EB08-4A35-3D45-423A7A435BCF}"/>
              </a:ext>
            </a:extLst>
          </p:cNvPr>
          <p:cNvSpPr/>
          <p:nvPr/>
        </p:nvSpPr>
        <p:spPr>
          <a:xfrm>
            <a:off x="6096000" y="4003698"/>
            <a:ext cx="260316" cy="5393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</a:t>
            </a:r>
            <a:endParaRPr lang="en-CH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0DB92A39-3ED1-E37C-D51A-61447583BCB3}"/>
              </a:ext>
            </a:extLst>
          </p:cNvPr>
          <p:cNvSpPr/>
          <p:nvPr/>
        </p:nvSpPr>
        <p:spPr>
          <a:xfrm>
            <a:off x="6356316" y="4003698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DE548824-3258-73AA-EEB7-29C8DCA0382B}"/>
              </a:ext>
            </a:extLst>
          </p:cNvPr>
          <p:cNvSpPr/>
          <p:nvPr/>
        </p:nvSpPr>
        <p:spPr>
          <a:xfrm>
            <a:off x="6616632" y="4003698"/>
            <a:ext cx="260316" cy="5393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</a:t>
            </a:r>
            <a:endParaRPr lang="en-CH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993D90BB-0AA6-7C31-0618-3A41C4330CEF}"/>
              </a:ext>
            </a:extLst>
          </p:cNvPr>
          <p:cNvSpPr/>
          <p:nvPr/>
        </p:nvSpPr>
        <p:spPr>
          <a:xfrm>
            <a:off x="6876948" y="4003698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F22F9CBE-6097-5D1B-E2C8-6EA6F23EA575}"/>
              </a:ext>
            </a:extLst>
          </p:cNvPr>
          <p:cNvSpPr/>
          <p:nvPr/>
        </p:nvSpPr>
        <p:spPr>
          <a:xfrm>
            <a:off x="7137264" y="4003698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54763579-499E-A262-6C72-6AC39203BBDB}"/>
              </a:ext>
            </a:extLst>
          </p:cNvPr>
          <p:cNvSpPr/>
          <p:nvPr/>
        </p:nvSpPr>
        <p:spPr>
          <a:xfrm>
            <a:off x="7397580" y="4003698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F32A1F6-CDCF-0CEC-9162-9E19EE685DD8}"/>
              </a:ext>
            </a:extLst>
          </p:cNvPr>
          <p:cNvSpPr/>
          <p:nvPr/>
        </p:nvSpPr>
        <p:spPr>
          <a:xfrm>
            <a:off x="7657896" y="4003698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B2CEF94-F283-9B8D-666D-739B775DF545}"/>
              </a:ext>
            </a:extLst>
          </p:cNvPr>
          <p:cNvSpPr/>
          <p:nvPr/>
        </p:nvSpPr>
        <p:spPr>
          <a:xfrm>
            <a:off x="7918212" y="4003698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873E92D-574B-B84E-C215-868FE8C39B74}"/>
              </a:ext>
            </a:extLst>
          </p:cNvPr>
          <p:cNvSpPr/>
          <p:nvPr/>
        </p:nvSpPr>
        <p:spPr>
          <a:xfrm>
            <a:off x="8178528" y="4003698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5A58C094-9AC9-1D03-975B-D2FC2BA0A00A}"/>
              </a:ext>
            </a:extLst>
          </p:cNvPr>
          <p:cNvSpPr/>
          <p:nvPr/>
        </p:nvSpPr>
        <p:spPr>
          <a:xfrm>
            <a:off x="8438844" y="4003698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31FA0907-CF4D-7276-100A-C3BDA4927DE4}"/>
              </a:ext>
            </a:extLst>
          </p:cNvPr>
          <p:cNvSpPr/>
          <p:nvPr/>
        </p:nvSpPr>
        <p:spPr>
          <a:xfrm>
            <a:off x="8699160" y="4003698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D818CC61-E3F7-6698-604C-0B066A42657C}"/>
              </a:ext>
            </a:extLst>
          </p:cNvPr>
          <p:cNvSpPr/>
          <p:nvPr/>
        </p:nvSpPr>
        <p:spPr>
          <a:xfrm>
            <a:off x="8959476" y="4003698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E1AA1C4B-6943-AE50-0963-3D5E068A0F02}"/>
              </a:ext>
            </a:extLst>
          </p:cNvPr>
          <p:cNvSpPr/>
          <p:nvPr/>
        </p:nvSpPr>
        <p:spPr>
          <a:xfrm>
            <a:off x="9219792" y="4003698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B5BDE0A1-81C9-97DC-6053-936345025325}"/>
              </a:ext>
            </a:extLst>
          </p:cNvPr>
          <p:cNvSpPr/>
          <p:nvPr/>
        </p:nvSpPr>
        <p:spPr>
          <a:xfrm>
            <a:off x="9480108" y="4003698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354F47FD-5FC4-2CF7-2290-65ADD1F4ABAF}"/>
              </a:ext>
            </a:extLst>
          </p:cNvPr>
          <p:cNvSpPr/>
          <p:nvPr/>
        </p:nvSpPr>
        <p:spPr>
          <a:xfrm>
            <a:off x="9740424" y="4003698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3351C70-6345-5C28-AFE6-6489333338E3}"/>
              </a:ext>
            </a:extLst>
          </p:cNvPr>
          <p:cNvSpPr/>
          <p:nvPr/>
        </p:nvSpPr>
        <p:spPr>
          <a:xfrm>
            <a:off x="10000740" y="4003698"/>
            <a:ext cx="260316" cy="5393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</a:t>
            </a:r>
            <a:endParaRPr lang="en-CH" dirty="0"/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956FE65C-543E-DCCE-4DF8-4743822C881F}"/>
              </a:ext>
            </a:extLst>
          </p:cNvPr>
          <p:cNvCxnSpPr>
            <a:stCxn id="20" idx="3"/>
            <a:endCxn id="4" idx="1"/>
          </p:cNvCxnSpPr>
          <p:nvPr/>
        </p:nvCxnSpPr>
        <p:spPr>
          <a:xfrm>
            <a:off x="5165423" y="3204163"/>
            <a:ext cx="930577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C7ECA96D-6D9E-C47F-586D-CD7EDE55EDE1}"/>
              </a:ext>
            </a:extLst>
          </p:cNvPr>
          <p:cNvCxnSpPr>
            <a:stCxn id="27" idx="3"/>
            <a:endCxn id="53" idx="1"/>
          </p:cNvCxnSpPr>
          <p:nvPr/>
        </p:nvCxnSpPr>
        <p:spPr>
          <a:xfrm>
            <a:off x="5165423" y="3738996"/>
            <a:ext cx="930577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286664F0-CB7A-262C-8B6F-3DD58084A6E6}"/>
              </a:ext>
            </a:extLst>
          </p:cNvPr>
          <p:cNvCxnSpPr>
            <a:stCxn id="28" idx="3"/>
            <a:endCxn id="69" idx="1"/>
          </p:cNvCxnSpPr>
          <p:nvPr/>
        </p:nvCxnSpPr>
        <p:spPr>
          <a:xfrm flipV="1">
            <a:off x="5165423" y="4273350"/>
            <a:ext cx="930577" cy="495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65A0BDC9-FC3B-0750-1899-BC2DC50B25D4}"/>
              </a:ext>
            </a:extLst>
          </p:cNvPr>
          <p:cNvSpPr/>
          <p:nvPr/>
        </p:nvSpPr>
        <p:spPr>
          <a:xfrm>
            <a:off x="6096000" y="5082475"/>
            <a:ext cx="260316" cy="5393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</a:t>
            </a:r>
            <a:endParaRPr lang="en-CH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DDE11AF6-F083-05DA-135D-A4DF2EEDB436}"/>
              </a:ext>
            </a:extLst>
          </p:cNvPr>
          <p:cNvSpPr/>
          <p:nvPr/>
        </p:nvSpPr>
        <p:spPr>
          <a:xfrm>
            <a:off x="6356316" y="5082475"/>
            <a:ext cx="260316" cy="5393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</a:t>
            </a:r>
            <a:endParaRPr lang="en-CH" dirty="0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3603F9AD-A4B6-C304-C7AD-DA1147F17C97}"/>
              </a:ext>
            </a:extLst>
          </p:cNvPr>
          <p:cNvSpPr/>
          <p:nvPr/>
        </p:nvSpPr>
        <p:spPr>
          <a:xfrm>
            <a:off x="6616632" y="5082475"/>
            <a:ext cx="260316" cy="5393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</a:t>
            </a:r>
            <a:endParaRPr lang="en-CH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10A16178-98E4-2FF2-401D-022FA380E1C6}"/>
              </a:ext>
            </a:extLst>
          </p:cNvPr>
          <p:cNvSpPr/>
          <p:nvPr/>
        </p:nvSpPr>
        <p:spPr>
          <a:xfrm>
            <a:off x="6876948" y="5082475"/>
            <a:ext cx="260316" cy="5393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</a:t>
            </a:r>
            <a:endParaRPr lang="en-CH" dirty="0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3AB641FD-81F7-973F-A4E8-809B39778E25}"/>
              </a:ext>
            </a:extLst>
          </p:cNvPr>
          <p:cNvSpPr/>
          <p:nvPr/>
        </p:nvSpPr>
        <p:spPr>
          <a:xfrm>
            <a:off x="7137264" y="5082475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0B84E530-90FC-9023-B4CA-BC80F55B8729}"/>
              </a:ext>
            </a:extLst>
          </p:cNvPr>
          <p:cNvSpPr/>
          <p:nvPr/>
        </p:nvSpPr>
        <p:spPr>
          <a:xfrm>
            <a:off x="7397580" y="5082475"/>
            <a:ext cx="260316" cy="5393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</a:t>
            </a:r>
            <a:endParaRPr lang="en-CH" dirty="0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A6E586CD-A447-C477-5C03-D57064D8E001}"/>
              </a:ext>
            </a:extLst>
          </p:cNvPr>
          <p:cNvSpPr/>
          <p:nvPr/>
        </p:nvSpPr>
        <p:spPr>
          <a:xfrm>
            <a:off x="7657896" y="5082475"/>
            <a:ext cx="260316" cy="5393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</a:t>
            </a:r>
            <a:endParaRPr lang="en-CH" dirty="0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90663EED-D95B-E12C-F0AA-880EA87B3E79}"/>
              </a:ext>
            </a:extLst>
          </p:cNvPr>
          <p:cNvSpPr/>
          <p:nvPr/>
        </p:nvSpPr>
        <p:spPr>
          <a:xfrm>
            <a:off x="7918212" y="5082475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085FAD62-4927-A384-20DA-DAC279289567}"/>
              </a:ext>
            </a:extLst>
          </p:cNvPr>
          <p:cNvSpPr/>
          <p:nvPr/>
        </p:nvSpPr>
        <p:spPr>
          <a:xfrm>
            <a:off x="8178528" y="5082475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4244201B-2F49-56F8-4F6F-9419D17E6742}"/>
              </a:ext>
            </a:extLst>
          </p:cNvPr>
          <p:cNvSpPr/>
          <p:nvPr/>
        </p:nvSpPr>
        <p:spPr>
          <a:xfrm>
            <a:off x="8438844" y="5082475"/>
            <a:ext cx="260316" cy="5393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</a:t>
            </a:r>
            <a:endParaRPr lang="en-CH" dirty="0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C70C8F4A-53EA-F5E9-0F5F-30DD96277E5C}"/>
              </a:ext>
            </a:extLst>
          </p:cNvPr>
          <p:cNvSpPr/>
          <p:nvPr/>
        </p:nvSpPr>
        <p:spPr>
          <a:xfrm>
            <a:off x="8699160" y="5082475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A8B6E42D-0C09-B353-2A12-C8D0FD47920C}"/>
              </a:ext>
            </a:extLst>
          </p:cNvPr>
          <p:cNvSpPr/>
          <p:nvPr/>
        </p:nvSpPr>
        <p:spPr>
          <a:xfrm>
            <a:off x="8959476" y="5082475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5A62413E-1646-ADE7-41C1-3CA73C809BF8}"/>
              </a:ext>
            </a:extLst>
          </p:cNvPr>
          <p:cNvSpPr/>
          <p:nvPr/>
        </p:nvSpPr>
        <p:spPr>
          <a:xfrm>
            <a:off x="9219792" y="5082475"/>
            <a:ext cx="260316" cy="5393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</a:t>
            </a:r>
            <a:endParaRPr lang="en-CH" dirty="0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E7F33213-F3AF-7C15-FF95-9B353C531902}"/>
              </a:ext>
            </a:extLst>
          </p:cNvPr>
          <p:cNvSpPr/>
          <p:nvPr/>
        </p:nvSpPr>
        <p:spPr>
          <a:xfrm>
            <a:off x="9480108" y="5082475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8F8C2447-1EC3-0285-6FA5-D0F3CE53B3F2}"/>
              </a:ext>
            </a:extLst>
          </p:cNvPr>
          <p:cNvSpPr/>
          <p:nvPr/>
        </p:nvSpPr>
        <p:spPr>
          <a:xfrm>
            <a:off x="9740424" y="5082475"/>
            <a:ext cx="260316" cy="5393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</a:t>
            </a:r>
            <a:endParaRPr lang="en-CH" dirty="0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00A77F08-D4F7-9AC1-33D2-6240F473E0F7}"/>
              </a:ext>
            </a:extLst>
          </p:cNvPr>
          <p:cNvSpPr/>
          <p:nvPr/>
        </p:nvSpPr>
        <p:spPr>
          <a:xfrm>
            <a:off x="10000740" y="5082475"/>
            <a:ext cx="260316" cy="5393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</a:t>
            </a:r>
            <a:endParaRPr lang="en-CH" dirty="0"/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5E60E7F2-705C-6208-14B1-F5D4B12D8A88}"/>
              </a:ext>
            </a:extLst>
          </p:cNvPr>
          <p:cNvCxnSpPr>
            <a:stCxn id="69" idx="2"/>
            <a:endCxn id="87" idx="0"/>
          </p:cNvCxnSpPr>
          <p:nvPr/>
        </p:nvCxnSpPr>
        <p:spPr>
          <a:xfrm>
            <a:off x="6226158" y="4543002"/>
            <a:ext cx="0" cy="539473"/>
          </a:xfrm>
          <a:prstGeom prst="line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D6A80D63-8A6C-BD9C-EA70-0E162D4A26F2}"/>
              </a:ext>
            </a:extLst>
          </p:cNvPr>
          <p:cNvCxnSpPr>
            <a:stCxn id="70" idx="2"/>
            <a:endCxn id="89" idx="0"/>
          </p:cNvCxnSpPr>
          <p:nvPr/>
        </p:nvCxnSpPr>
        <p:spPr>
          <a:xfrm>
            <a:off x="6486474" y="4543002"/>
            <a:ext cx="0" cy="5394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E945A008-8C24-3201-90CA-3097AC7D31E8}"/>
              </a:ext>
            </a:extLst>
          </p:cNvPr>
          <p:cNvCxnSpPr>
            <a:stCxn id="71" idx="2"/>
            <a:endCxn id="91" idx="0"/>
          </p:cNvCxnSpPr>
          <p:nvPr/>
        </p:nvCxnSpPr>
        <p:spPr>
          <a:xfrm>
            <a:off x="6746790" y="4543002"/>
            <a:ext cx="0" cy="5394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B894830F-EEB9-37C5-4D37-AD0445BC9722}"/>
              </a:ext>
            </a:extLst>
          </p:cNvPr>
          <p:cNvCxnSpPr>
            <a:stCxn id="72" idx="2"/>
            <a:endCxn id="92" idx="0"/>
          </p:cNvCxnSpPr>
          <p:nvPr/>
        </p:nvCxnSpPr>
        <p:spPr>
          <a:xfrm>
            <a:off x="7007106" y="4543002"/>
            <a:ext cx="0" cy="5394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1E1B1BB4-CA07-7877-728A-7EB83A39F4FA}"/>
              </a:ext>
            </a:extLst>
          </p:cNvPr>
          <p:cNvCxnSpPr>
            <a:stCxn id="73" idx="2"/>
            <a:endCxn id="93" idx="0"/>
          </p:cNvCxnSpPr>
          <p:nvPr/>
        </p:nvCxnSpPr>
        <p:spPr>
          <a:xfrm>
            <a:off x="7267422" y="4543002"/>
            <a:ext cx="0" cy="5394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7511C479-7FE7-8A79-9C42-76B44831F929}"/>
              </a:ext>
            </a:extLst>
          </p:cNvPr>
          <p:cNvCxnSpPr>
            <a:cxnSpLocks/>
            <a:stCxn id="74" idx="2"/>
            <a:endCxn id="94" idx="0"/>
          </p:cNvCxnSpPr>
          <p:nvPr/>
        </p:nvCxnSpPr>
        <p:spPr>
          <a:xfrm>
            <a:off x="7527738" y="4543002"/>
            <a:ext cx="0" cy="5394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8A0AB0E1-D12B-FE50-565A-96DAF35DA79D}"/>
              </a:ext>
            </a:extLst>
          </p:cNvPr>
          <p:cNvCxnSpPr>
            <a:cxnSpLocks/>
            <a:stCxn id="75" idx="2"/>
            <a:endCxn id="95" idx="0"/>
          </p:cNvCxnSpPr>
          <p:nvPr/>
        </p:nvCxnSpPr>
        <p:spPr>
          <a:xfrm>
            <a:off x="7788054" y="4543002"/>
            <a:ext cx="0" cy="5394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FA07B8D2-6876-5EE3-40AD-DBEA70571858}"/>
              </a:ext>
            </a:extLst>
          </p:cNvPr>
          <p:cNvCxnSpPr>
            <a:cxnSpLocks/>
            <a:stCxn id="76" idx="2"/>
            <a:endCxn id="96" idx="0"/>
          </p:cNvCxnSpPr>
          <p:nvPr/>
        </p:nvCxnSpPr>
        <p:spPr>
          <a:xfrm>
            <a:off x="8048370" y="4543002"/>
            <a:ext cx="0" cy="5394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12650E4B-FBBB-90ED-B39A-913AC733720A}"/>
              </a:ext>
            </a:extLst>
          </p:cNvPr>
          <p:cNvCxnSpPr>
            <a:cxnSpLocks/>
            <a:stCxn id="77" idx="2"/>
            <a:endCxn id="97" idx="0"/>
          </p:cNvCxnSpPr>
          <p:nvPr/>
        </p:nvCxnSpPr>
        <p:spPr>
          <a:xfrm>
            <a:off x="8308686" y="4543002"/>
            <a:ext cx="0" cy="5394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C10DACE9-BFD7-E44D-F386-494F8AB6F682}"/>
              </a:ext>
            </a:extLst>
          </p:cNvPr>
          <p:cNvCxnSpPr>
            <a:cxnSpLocks/>
            <a:stCxn id="78" idx="2"/>
            <a:endCxn id="98" idx="0"/>
          </p:cNvCxnSpPr>
          <p:nvPr/>
        </p:nvCxnSpPr>
        <p:spPr>
          <a:xfrm>
            <a:off x="8569002" y="4543002"/>
            <a:ext cx="0" cy="5394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C0F77786-81C2-5FCA-149C-AFB82B77BD8C}"/>
              </a:ext>
            </a:extLst>
          </p:cNvPr>
          <p:cNvCxnSpPr>
            <a:cxnSpLocks/>
            <a:stCxn id="79" idx="2"/>
            <a:endCxn id="99" idx="0"/>
          </p:cNvCxnSpPr>
          <p:nvPr/>
        </p:nvCxnSpPr>
        <p:spPr>
          <a:xfrm>
            <a:off x="8829318" y="4543002"/>
            <a:ext cx="0" cy="5394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7C728788-97E2-A717-6440-DAD7104965E9}"/>
              </a:ext>
            </a:extLst>
          </p:cNvPr>
          <p:cNvCxnSpPr>
            <a:cxnSpLocks/>
            <a:stCxn id="80" idx="2"/>
            <a:endCxn id="100" idx="0"/>
          </p:cNvCxnSpPr>
          <p:nvPr/>
        </p:nvCxnSpPr>
        <p:spPr>
          <a:xfrm>
            <a:off x="9089634" y="4543002"/>
            <a:ext cx="0" cy="5394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A6FA4D70-864D-3DC4-362F-05836BB32C37}"/>
              </a:ext>
            </a:extLst>
          </p:cNvPr>
          <p:cNvCxnSpPr>
            <a:cxnSpLocks/>
            <a:stCxn id="81" idx="2"/>
            <a:endCxn id="101" idx="0"/>
          </p:cNvCxnSpPr>
          <p:nvPr/>
        </p:nvCxnSpPr>
        <p:spPr>
          <a:xfrm>
            <a:off x="9349950" y="4543002"/>
            <a:ext cx="0" cy="5394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17334FB1-4228-4845-BC0E-9589201FBC58}"/>
              </a:ext>
            </a:extLst>
          </p:cNvPr>
          <p:cNvCxnSpPr>
            <a:cxnSpLocks/>
            <a:stCxn id="82" idx="2"/>
            <a:endCxn id="102" idx="0"/>
          </p:cNvCxnSpPr>
          <p:nvPr/>
        </p:nvCxnSpPr>
        <p:spPr>
          <a:xfrm>
            <a:off x="9610266" y="4543002"/>
            <a:ext cx="0" cy="5394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6236E770-C9E0-A70F-A09B-AA9E093DEAC1}"/>
              </a:ext>
            </a:extLst>
          </p:cNvPr>
          <p:cNvCxnSpPr>
            <a:cxnSpLocks/>
            <a:stCxn id="83" idx="2"/>
            <a:endCxn id="103" idx="0"/>
          </p:cNvCxnSpPr>
          <p:nvPr/>
        </p:nvCxnSpPr>
        <p:spPr>
          <a:xfrm>
            <a:off x="9870582" y="4543002"/>
            <a:ext cx="0" cy="5394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4A25FA2E-691F-88C5-2305-B6DB8D4FF0B3}"/>
              </a:ext>
            </a:extLst>
          </p:cNvPr>
          <p:cNvCxnSpPr>
            <a:cxnSpLocks/>
            <a:stCxn id="84" idx="2"/>
            <a:endCxn id="104" idx="0"/>
          </p:cNvCxnSpPr>
          <p:nvPr/>
        </p:nvCxnSpPr>
        <p:spPr>
          <a:xfrm>
            <a:off x="10130898" y="4543002"/>
            <a:ext cx="0" cy="5394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6" name="TextBox 155">
            <a:extLst>
              <a:ext uri="{FF2B5EF4-FFF2-40B4-BE49-F238E27FC236}">
                <a16:creationId xmlns:a16="http://schemas.microsoft.com/office/drawing/2014/main" id="{EBEEC2FD-3448-B90C-9123-91275686A946}"/>
              </a:ext>
            </a:extLst>
          </p:cNvPr>
          <p:cNvSpPr txBox="1"/>
          <p:nvPr/>
        </p:nvSpPr>
        <p:spPr>
          <a:xfrm>
            <a:off x="10299555" y="4632160"/>
            <a:ext cx="16357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Union</a:t>
            </a:r>
          </a:p>
        </p:txBody>
      </p:sp>
    </p:spTree>
    <p:extLst>
      <p:ext uri="{BB962C8B-B14F-4D97-AF65-F5344CB8AC3E}">
        <p14:creationId xmlns:p14="http://schemas.microsoft.com/office/powerpoint/2010/main" val="12157645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B9D5BC-52A0-20E5-7B37-11C7D2A607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18D51-95D9-A855-4E05-C15C7775E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Bloom filter</a:t>
            </a:r>
            <a:endParaRPr lang="en-CH" sz="20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749024E-5733-175C-2C52-C457EFECBD97}"/>
              </a:ext>
            </a:extLst>
          </p:cNvPr>
          <p:cNvSpPr/>
          <p:nvPr/>
        </p:nvSpPr>
        <p:spPr>
          <a:xfrm>
            <a:off x="838200" y="1883415"/>
            <a:ext cx="2347452" cy="78099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4B08BE9-61B2-72B9-DD15-866ED46B2069}"/>
              </a:ext>
            </a:extLst>
          </p:cNvPr>
          <p:cNvSpPr/>
          <p:nvPr/>
        </p:nvSpPr>
        <p:spPr>
          <a:xfrm>
            <a:off x="838200" y="2655903"/>
            <a:ext cx="2347452" cy="144414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77687CC-EB60-4AD7-73D5-5B1E010F8302}"/>
              </a:ext>
            </a:extLst>
          </p:cNvPr>
          <p:cNvSpPr/>
          <p:nvPr/>
        </p:nvSpPr>
        <p:spPr>
          <a:xfrm>
            <a:off x="838200" y="4100052"/>
            <a:ext cx="2347452" cy="2020529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432990-51F4-2BAD-56E5-C4D412D9F713}"/>
              </a:ext>
            </a:extLst>
          </p:cNvPr>
          <p:cNvSpPr/>
          <p:nvPr/>
        </p:nvSpPr>
        <p:spPr>
          <a:xfrm>
            <a:off x="955254" y="1985547"/>
            <a:ext cx="2106592" cy="55558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b="1"/>
              <a:t>4.75 ETH</a:t>
            </a:r>
            <a:endParaRPr lang="en-CH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576199-0C42-AF28-1091-5690DD462F73}"/>
              </a:ext>
            </a:extLst>
          </p:cNvPr>
          <p:cNvSpPr/>
          <p:nvPr/>
        </p:nvSpPr>
        <p:spPr>
          <a:xfrm>
            <a:off x="955254" y="2782708"/>
            <a:ext cx="1018572" cy="55558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0.1</a:t>
            </a:r>
            <a:br>
              <a:rPr lang="en-CH" sz="1400" b="1" dirty="0"/>
            </a:br>
            <a:r>
              <a:rPr lang="en-CH" sz="1400" b="1" dirty="0"/>
              <a:t>BTC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A7FC04A-4D6A-F792-5FFF-3C1753875009}"/>
              </a:ext>
            </a:extLst>
          </p:cNvPr>
          <p:cNvSpPr/>
          <p:nvPr/>
        </p:nvSpPr>
        <p:spPr>
          <a:xfrm>
            <a:off x="955254" y="3417661"/>
            <a:ext cx="1018572" cy="55558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500</a:t>
            </a:r>
            <a:br>
              <a:rPr lang="en-CH" sz="1400" b="1" dirty="0"/>
            </a:br>
            <a:r>
              <a:rPr lang="en-CH" sz="1400" b="1" dirty="0"/>
              <a:t>USDC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7601A59F-D444-CC00-23F0-3F21C60FD5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hq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1959284" y="2870686"/>
            <a:ext cx="1186552" cy="1018571"/>
          </a:xfrm>
          <a:ln w="19050">
            <a:solidFill>
              <a:schemeClr val="accent1"/>
            </a:solidFill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867A1711-C033-B4FE-A860-90110ABD213A}"/>
              </a:ext>
            </a:extLst>
          </p:cNvPr>
          <p:cNvSpPr/>
          <p:nvPr/>
        </p:nvSpPr>
        <p:spPr>
          <a:xfrm>
            <a:off x="955254" y="4214823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 theprotocolguild.</a:t>
            </a:r>
            <a:r>
              <a:rPr lang="en-CH" sz="1400">
                <a:sym typeface="Wingdings" pitchFamily="2" charset="2"/>
              </a:rPr>
              <a:t>eth 202</a:t>
            </a:r>
            <a:r>
              <a:rPr lang="en-US" sz="1400" dirty="0">
                <a:sym typeface="Wingdings" pitchFamily="2" charset="2"/>
              </a:rPr>
              <a:t>5</a:t>
            </a:r>
            <a:r>
              <a:rPr lang="en-CH" sz="1400">
                <a:sym typeface="Wingdings" pitchFamily="2" charset="2"/>
              </a:rPr>
              <a:t>-</a:t>
            </a:r>
            <a:r>
              <a:rPr lang="en-US" sz="1400" dirty="0">
                <a:sym typeface="Wingdings" pitchFamily="2" charset="2"/>
              </a:rPr>
              <a:t>01</a:t>
            </a:r>
            <a:r>
              <a:rPr lang="en-CH" sz="1400">
                <a:sym typeface="Wingdings" pitchFamily="2" charset="2"/>
              </a:rPr>
              <a:t>-</a:t>
            </a:r>
            <a:r>
              <a:rPr lang="en-US" sz="1400" dirty="0">
                <a:sym typeface="Wingdings" pitchFamily="2" charset="2"/>
              </a:rPr>
              <a:t>30</a:t>
            </a:r>
            <a:r>
              <a:rPr lang="en-CH" sz="1400">
                <a:sym typeface="Wingdings" pitchFamily="2" charset="2"/>
              </a:rPr>
              <a:t>       </a:t>
            </a:r>
            <a:r>
              <a:rPr lang="en-CH" sz="1400" dirty="0">
                <a:sym typeface="Wingdings" pitchFamily="2" charset="2"/>
              </a:rPr>
              <a:t>–50 USDC</a:t>
            </a:r>
            <a:endParaRPr lang="en-CH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522BC5C-3E3F-1FFD-267D-6FA718D15323}"/>
              </a:ext>
            </a:extLst>
          </p:cNvPr>
          <p:cNvSpPr/>
          <p:nvPr/>
        </p:nvSpPr>
        <p:spPr>
          <a:xfrm>
            <a:off x="955254" y="4832215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 vitalik.eth</a:t>
            </a:r>
            <a:br>
              <a:rPr lang="en-CH" sz="1400">
                <a:sym typeface="Wingdings" pitchFamily="2" charset="2"/>
              </a:rPr>
            </a:br>
            <a:r>
              <a:rPr lang="en-CH" sz="1400">
                <a:sym typeface="Wingdings" pitchFamily="2" charset="2"/>
              </a:rPr>
              <a:t>202</a:t>
            </a:r>
            <a:r>
              <a:rPr lang="en-US" sz="1400" dirty="0">
                <a:sym typeface="Wingdings" pitchFamily="2" charset="2"/>
              </a:rPr>
              <a:t>5-01</a:t>
            </a:r>
            <a:r>
              <a:rPr lang="en-CH" sz="1400">
                <a:sym typeface="Wingdings" pitchFamily="2" charset="2"/>
              </a:rPr>
              <a:t>-1</a:t>
            </a:r>
            <a:r>
              <a:rPr lang="en-US" sz="1400" dirty="0">
                <a:sym typeface="Wingdings" pitchFamily="2" charset="2"/>
              </a:rPr>
              <a:t>5</a:t>
            </a:r>
            <a:r>
              <a:rPr lang="en-CH" sz="1400">
                <a:sym typeface="Wingdings" pitchFamily="2" charset="2"/>
              </a:rPr>
              <a:t>                </a:t>
            </a:r>
            <a:r>
              <a:rPr lang="en-CH" sz="1400" dirty="0">
                <a:sym typeface="Wingdings" pitchFamily="2" charset="2"/>
              </a:rPr>
              <a:t>1 ETH</a:t>
            </a:r>
            <a:endParaRPr lang="en-CH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42C95A9-835E-1220-9307-0A975A23961A}"/>
              </a:ext>
            </a:extLst>
          </p:cNvPr>
          <p:cNvSpPr/>
          <p:nvPr/>
        </p:nvSpPr>
        <p:spPr>
          <a:xfrm>
            <a:off x="955254" y="5452604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🎉 Block #123 produced</a:t>
            </a:r>
            <a:br>
              <a:rPr lang="en-CH" sz="1400">
                <a:sym typeface="Wingdings" pitchFamily="2" charset="2"/>
              </a:rPr>
            </a:br>
            <a:r>
              <a:rPr lang="en-CH" sz="1400">
                <a:sym typeface="Wingdings" pitchFamily="2" charset="2"/>
              </a:rPr>
              <a:t>202</a:t>
            </a:r>
            <a:r>
              <a:rPr lang="en-US" sz="1400" dirty="0">
                <a:sym typeface="Wingdings" pitchFamily="2" charset="2"/>
              </a:rPr>
              <a:t>5</a:t>
            </a:r>
            <a:r>
              <a:rPr lang="en-CH" sz="1400">
                <a:sym typeface="Wingdings" pitchFamily="2" charset="2"/>
              </a:rPr>
              <a:t>-</a:t>
            </a:r>
            <a:r>
              <a:rPr lang="en-US" sz="1400" dirty="0">
                <a:sym typeface="Wingdings" pitchFamily="2" charset="2"/>
              </a:rPr>
              <a:t>01</a:t>
            </a:r>
            <a:r>
              <a:rPr lang="en-CH" sz="1400">
                <a:sym typeface="Wingdings" pitchFamily="2" charset="2"/>
              </a:rPr>
              <a:t>-09         </a:t>
            </a:r>
            <a:r>
              <a:rPr lang="en-CH" sz="1400" dirty="0">
                <a:sym typeface="Wingdings" pitchFamily="2" charset="2"/>
              </a:rPr>
              <a:t>0.08 ETH</a:t>
            </a:r>
            <a:endParaRPr lang="en-CH" sz="1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85D571E-931B-1613-6C61-ADDF7DA9DA60}"/>
              </a:ext>
            </a:extLst>
          </p:cNvPr>
          <p:cNvSpPr/>
          <p:nvPr/>
        </p:nvSpPr>
        <p:spPr>
          <a:xfrm>
            <a:off x="838200" y="1883415"/>
            <a:ext cx="2347452" cy="423716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99F26FD-A2A8-CD6A-AE3D-938D93366CC4}"/>
              </a:ext>
            </a:extLst>
          </p:cNvPr>
          <p:cNvSpPr/>
          <p:nvPr/>
        </p:nvSpPr>
        <p:spPr>
          <a:xfrm>
            <a:off x="3730689" y="2395207"/>
            <a:ext cx="1434734" cy="53930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Contract address</a:t>
            </a:r>
            <a:endParaRPr lang="en-CH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1082A9F-D888-942D-68AF-307FF6FC8BD4}"/>
              </a:ext>
            </a:extLst>
          </p:cNvPr>
          <p:cNvSpPr/>
          <p:nvPr/>
        </p:nvSpPr>
        <p:spPr>
          <a:xfrm>
            <a:off x="3730689" y="2934511"/>
            <a:ext cx="1434734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Transfer</a:t>
            </a:r>
            <a:endParaRPr lang="en-CH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20753FD-DCD8-6875-D8E8-640AF5878EF4}"/>
              </a:ext>
            </a:extLst>
          </p:cNvPr>
          <p:cNvSpPr/>
          <p:nvPr/>
        </p:nvSpPr>
        <p:spPr>
          <a:xfrm>
            <a:off x="3730689" y="3469344"/>
            <a:ext cx="1434734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_from</a:t>
            </a:r>
            <a:endParaRPr lang="en-CH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413DBD3-205E-1B30-129A-2B05BFDE9672}"/>
              </a:ext>
            </a:extLst>
          </p:cNvPr>
          <p:cNvSpPr/>
          <p:nvPr/>
        </p:nvSpPr>
        <p:spPr>
          <a:xfrm>
            <a:off x="3730689" y="4008648"/>
            <a:ext cx="1434734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_to</a:t>
            </a:r>
            <a:endParaRPr lang="en-CH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FB8A820-5B27-26A3-0A2E-03D5FC65A128}"/>
              </a:ext>
            </a:extLst>
          </p:cNvPr>
          <p:cNvSpPr/>
          <p:nvPr/>
        </p:nvSpPr>
        <p:spPr>
          <a:xfrm>
            <a:off x="3730689" y="4543481"/>
            <a:ext cx="1434734" cy="53930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n/a</a:t>
            </a:r>
            <a:endParaRPr lang="en-CH" i="1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0AAFC68-57EF-C316-CA7D-8F9874E97A6C}"/>
              </a:ext>
            </a:extLst>
          </p:cNvPr>
          <p:cNvSpPr/>
          <p:nvPr/>
        </p:nvSpPr>
        <p:spPr>
          <a:xfrm>
            <a:off x="3730689" y="5082785"/>
            <a:ext cx="1434734" cy="53930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_value</a:t>
            </a:r>
            <a:endParaRPr lang="en-CH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F16B622-AF21-08CF-A047-E29F17266FFB}"/>
              </a:ext>
            </a:extLst>
          </p:cNvPr>
          <p:cNvSpPr/>
          <p:nvPr/>
        </p:nvSpPr>
        <p:spPr>
          <a:xfrm>
            <a:off x="6096000" y="2395208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8035C3-E152-E96C-DF15-83CB870472E8}"/>
              </a:ext>
            </a:extLst>
          </p:cNvPr>
          <p:cNvSpPr/>
          <p:nvPr/>
        </p:nvSpPr>
        <p:spPr>
          <a:xfrm>
            <a:off x="6356316" y="2395208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3829BB7-048D-8F64-8414-277E88427EBB}"/>
              </a:ext>
            </a:extLst>
          </p:cNvPr>
          <p:cNvSpPr/>
          <p:nvPr/>
        </p:nvSpPr>
        <p:spPr>
          <a:xfrm>
            <a:off x="6616632" y="2395208"/>
            <a:ext cx="260316" cy="5393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</a:t>
            </a:r>
            <a:endParaRPr lang="en-CH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6F53DF6-4295-CE55-9496-41835C6A753B}"/>
              </a:ext>
            </a:extLst>
          </p:cNvPr>
          <p:cNvSpPr/>
          <p:nvPr/>
        </p:nvSpPr>
        <p:spPr>
          <a:xfrm>
            <a:off x="6876948" y="2395208"/>
            <a:ext cx="260316" cy="5393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</a:t>
            </a:r>
            <a:endParaRPr lang="en-CH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50EA283-51C1-32B3-9FD8-7BDBEE5FCEEC}"/>
              </a:ext>
            </a:extLst>
          </p:cNvPr>
          <p:cNvSpPr/>
          <p:nvPr/>
        </p:nvSpPr>
        <p:spPr>
          <a:xfrm>
            <a:off x="7137264" y="2395208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1593C50-27EE-3C23-37B4-BD0CC1DDE6FF}"/>
              </a:ext>
            </a:extLst>
          </p:cNvPr>
          <p:cNvSpPr/>
          <p:nvPr/>
        </p:nvSpPr>
        <p:spPr>
          <a:xfrm>
            <a:off x="7397580" y="2395208"/>
            <a:ext cx="260316" cy="5393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</a:t>
            </a:r>
            <a:endParaRPr lang="en-CH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039087A-B5C7-921B-2A44-16CFAEF7A52E}"/>
              </a:ext>
            </a:extLst>
          </p:cNvPr>
          <p:cNvSpPr/>
          <p:nvPr/>
        </p:nvSpPr>
        <p:spPr>
          <a:xfrm>
            <a:off x="7657896" y="2395208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6C18377-66AF-A071-944B-4C06F20FBB9A}"/>
              </a:ext>
            </a:extLst>
          </p:cNvPr>
          <p:cNvSpPr/>
          <p:nvPr/>
        </p:nvSpPr>
        <p:spPr>
          <a:xfrm>
            <a:off x="7918212" y="2395208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138460D-C0F0-3B79-B8EF-74D3F1ED4263}"/>
              </a:ext>
            </a:extLst>
          </p:cNvPr>
          <p:cNvSpPr/>
          <p:nvPr/>
        </p:nvSpPr>
        <p:spPr>
          <a:xfrm>
            <a:off x="8178528" y="2395208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39B7475-6DBD-BB16-70DC-F5376B37610F}"/>
              </a:ext>
            </a:extLst>
          </p:cNvPr>
          <p:cNvSpPr/>
          <p:nvPr/>
        </p:nvSpPr>
        <p:spPr>
          <a:xfrm>
            <a:off x="8438844" y="2395208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9B440E3-D609-49A3-5933-45FD685B4F93}"/>
              </a:ext>
            </a:extLst>
          </p:cNvPr>
          <p:cNvSpPr/>
          <p:nvPr/>
        </p:nvSpPr>
        <p:spPr>
          <a:xfrm>
            <a:off x="8699160" y="2395208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2FAC7BA-A37D-8300-8B01-C0C44C429077}"/>
              </a:ext>
            </a:extLst>
          </p:cNvPr>
          <p:cNvSpPr/>
          <p:nvPr/>
        </p:nvSpPr>
        <p:spPr>
          <a:xfrm>
            <a:off x="8959476" y="2395208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DBA71FC-C229-A3DC-44C6-ADCD0EA5B8C6}"/>
              </a:ext>
            </a:extLst>
          </p:cNvPr>
          <p:cNvSpPr/>
          <p:nvPr/>
        </p:nvSpPr>
        <p:spPr>
          <a:xfrm>
            <a:off x="9219792" y="2395208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22F426F-FDEA-2E46-1177-0930E0EFD4E3}"/>
              </a:ext>
            </a:extLst>
          </p:cNvPr>
          <p:cNvSpPr/>
          <p:nvPr/>
        </p:nvSpPr>
        <p:spPr>
          <a:xfrm>
            <a:off x="9480108" y="2395208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E73F6EF-3CB6-7643-87F2-A6EE78659F5C}"/>
              </a:ext>
            </a:extLst>
          </p:cNvPr>
          <p:cNvSpPr/>
          <p:nvPr/>
        </p:nvSpPr>
        <p:spPr>
          <a:xfrm>
            <a:off x="9740424" y="2395208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FC345DA-FD90-24A7-BE21-06E575FFD586}"/>
              </a:ext>
            </a:extLst>
          </p:cNvPr>
          <p:cNvSpPr/>
          <p:nvPr/>
        </p:nvSpPr>
        <p:spPr>
          <a:xfrm>
            <a:off x="10000740" y="2395208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B66B57A-AB9D-7C77-30F1-08FA878840E9}"/>
              </a:ext>
            </a:extLst>
          </p:cNvPr>
          <p:cNvSpPr txBox="1"/>
          <p:nvPr/>
        </p:nvSpPr>
        <p:spPr>
          <a:xfrm>
            <a:off x="6096001" y="1927736"/>
            <a:ext cx="4165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Logs Bloom </a:t>
            </a:r>
            <a:r>
              <a:rPr lang="en-US" sz="2000" dirty="0"/>
              <a:t>(2048 bits total)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BF8E295E-6F41-7335-6F45-80DAFF44061F}"/>
              </a:ext>
            </a:extLst>
          </p:cNvPr>
          <p:cNvCxnSpPr>
            <a:stCxn id="14" idx="3"/>
            <a:endCxn id="8" idx="1"/>
          </p:cNvCxnSpPr>
          <p:nvPr/>
        </p:nvCxnSpPr>
        <p:spPr>
          <a:xfrm>
            <a:off x="5165423" y="2664860"/>
            <a:ext cx="930577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9" name="Picture 118">
            <a:extLst>
              <a:ext uri="{FF2B5EF4-FFF2-40B4-BE49-F238E27FC236}">
                <a16:creationId xmlns:a16="http://schemas.microsoft.com/office/drawing/2014/main" id="{AAB6924F-D6DE-A6F1-244F-A8AAC30842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16902" y="60746"/>
            <a:ext cx="1325562" cy="1325562"/>
          </a:xfrm>
          <a:prstGeom prst="rect">
            <a:avLst/>
          </a:prstGeom>
        </p:spPr>
      </p:pic>
      <p:sp>
        <p:nvSpPr>
          <p:cNvPr id="120" name="TextBox 119">
            <a:extLst>
              <a:ext uri="{FF2B5EF4-FFF2-40B4-BE49-F238E27FC236}">
                <a16:creationId xmlns:a16="http://schemas.microsoft.com/office/drawing/2014/main" id="{049EF50C-DF95-4DEE-8980-094FF484B44F}"/>
              </a:ext>
            </a:extLst>
          </p:cNvPr>
          <p:cNvSpPr txBox="1"/>
          <p:nvPr/>
        </p:nvSpPr>
        <p:spPr>
          <a:xfrm>
            <a:off x="3730689" y="1927736"/>
            <a:ext cx="14347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Log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B81B86F-63DB-20DD-4508-FB7D79EE0D4A}"/>
              </a:ext>
            </a:extLst>
          </p:cNvPr>
          <p:cNvSpPr/>
          <p:nvPr/>
        </p:nvSpPr>
        <p:spPr>
          <a:xfrm>
            <a:off x="6096000" y="2934511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F09B1C6-D842-241A-7C16-DE03899A1D7F}"/>
              </a:ext>
            </a:extLst>
          </p:cNvPr>
          <p:cNvSpPr/>
          <p:nvPr/>
        </p:nvSpPr>
        <p:spPr>
          <a:xfrm>
            <a:off x="6356316" y="2934511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F2BC4E-3A52-C02D-A559-FD5B265F3DC5}"/>
              </a:ext>
            </a:extLst>
          </p:cNvPr>
          <p:cNvSpPr/>
          <p:nvPr/>
        </p:nvSpPr>
        <p:spPr>
          <a:xfrm>
            <a:off x="6616632" y="2934511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1BC1594-8895-4300-2AFD-87D592ACC517}"/>
              </a:ext>
            </a:extLst>
          </p:cNvPr>
          <p:cNvSpPr/>
          <p:nvPr/>
        </p:nvSpPr>
        <p:spPr>
          <a:xfrm>
            <a:off x="6876948" y="2934511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386EC2E-5AA9-BDF8-0AE7-08087CD9B2B3}"/>
              </a:ext>
            </a:extLst>
          </p:cNvPr>
          <p:cNvSpPr/>
          <p:nvPr/>
        </p:nvSpPr>
        <p:spPr>
          <a:xfrm>
            <a:off x="7137264" y="2934511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45184E8-F3C0-9896-FC61-5D1AA8A2C5B2}"/>
              </a:ext>
            </a:extLst>
          </p:cNvPr>
          <p:cNvSpPr/>
          <p:nvPr/>
        </p:nvSpPr>
        <p:spPr>
          <a:xfrm>
            <a:off x="7397580" y="2934511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5F732C3-E930-9468-DB69-5D9A2BC70363}"/>
              </a:ext>
            </a:extLst>
          </p:cNvPr>
          <p:cNvSpPr/>
          <p:nvPr/>
        </p:nvSpPr>
        <p:spPr>
          <a:xfrm>
            <a:off x="7657896" y="2934511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458531D-5111-5898-0485-11A072A7FEFE}"/>
              </a:ext>
            </a:extLst>
          </p:cNvPr>
          <p:cNvSpPr/>
          <p:nvPr/>
        </p:nvSpPr>
        <p:spPr>
          <a:xfrm>
            <a:off x="7918212" y="2934511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F764382-6B98-E60E-E972-195AA90FABC6}"/>
              </a:ext>
            </a:extLst>
          </p:cNvPr>
          <p:cNvSpPr/>
          <p:nvPr/>
        </p:nvSpPr>
        <p:spPr>
          <a:xfrm>
            <a:off x="8178528" y="2934511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CD3F482-8E6E-111E-3528-627D22D1CCF8}"/>
              </a:ext>
            </a:extLst>
          </p:cNvPr>
          <p:cNvSpPr/>
          <p:nvPr/>
        </p:nvSpPr>
        <p:spPr>
          <a:xfrm>
            <a:off x="8438844" y="2934511"/>
            <a:ext cx="260316" cy="5393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</a:t>
            </a:r>
            <a:endParaRPr lang="en-CH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0CEA15C-A125-C2EC-8A8A-17056436B4B1}"/>
              </a:ext>
            </a:extLst>
          </p:cNvPr>
          <p:cNvSpPr/>
          <p:nvPr/>
        </p:nvSpPr>
        <p:spPr>
          <a:xfrm>
            <a:off x="8699160" y="2934511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8E6D837-1F7B-B2AB-B67B-C3B1CB8F4280}"/>
              </a:ext>
            </a:extLst>
          </p:cNvPr>
          <p:cNvSpPr/>
          <p:nvPr/>
        </p:nvSpPr>
        <p:spPr>
          <a:xfrm>
            <a:off x="8959476" y="2934511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ED88FE9-1D66-A1CF-7BBB-C7A363116269}"/>
              </a:ext>
            </a:extLst>
          </p:cNvPr>
          <p:cNvSpPr/>
          <p:nvPr/>
        </p:nvSpPr>
        <p:spPr>
          <a:xfrm>
            <a:off x="9219792" y="2934511"/>
            <a:ext cx="260316" cy="5393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</a:t>
            </a:r>
            <a:endParaRPr lang="en-CH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F5C4C68-6088-F58E-EA2E-5B09BCC620DC}"/>
              </a:ext>
            </a:extLst>
          </p:cNvPr>
          <p:cNvSpPr/>
          <p:nvPr/>
        </p:nvSpPr>
        <p:spPr>
          <a:xfrm>
            <a:off x="9480108" y="2934511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E29E5694-13D9-5E33-8AB5-C97747AC97D4}"/>
              </a:ext>
            </a:extLst>
          </p:cNvPr>
          <p:cNvSpPr/>
          <p:nvPr/>
        </p:nvSpPr>
        <p:spPr>
          <a:xfrm>
            <a:off x="9740424" y="2934511"/>
            <a:ext cx="260316" cy="5393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</a:t>
            </a:r>
            <a:endParaRPr lang="en-CH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29AED06-4C96-5A83-5E2F-450BB1EDA2AA}"/>
              </a:ext>
            </a:extLst>
          </p:cNvPr>
          <p:cNvSpPr/>
          <p:nvPr/>
        </p:nvSpPr>
        <p:spPr>
          <a:xfrm>
            <a:off x="10000740" y="2934511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8A5C965-018C-646C-30F4-B24A593C86A3}"/>
              </a:ext>
            </a:extLst>
          </p:cNvPr>
          <p:cNvSpPr/>
          <p:nvPr/>
        </p:nvSpPr>
        <p:spPr>
          <a:xfrm>
            <a:off x="6096000" y="3469344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D9551015-A074-4551-F0A4-7A2991C8DDDD}"/>
              </a:ext>
            </a:extLst>
          </p:cNvPr>
          <p:cNvSpPr/>
          <p:nvPr/>
        </p:nvSpPr>
        <p:spPr>
          <a:xfrm>
            <a:off x="6356316" y="3469344"/>
            <a:ext cx="260316" cy="5393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</a:t>
            </a:r>
            <a:endParaRPr lang="en-CH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119CA1A-75EC-2712-21D2-8D97031B8F39}"/>
              </a:ext>
            </a:extLst>
          </p:cNvPr>
          <p:cNvSpPr/>
          <p:nvPr/>
        </p:nvSpPr>
        <p:spPr>
          <a:xfrm>
            <a:off x="6616632" y="3469344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8491DFE-EBF3-B20F-BF1F-824343CA93AC}"/>
              </a:ext>
            </a:extLst>
          </p:cNvPr>
          <p:cNvSpPr/>
          <p:nvPr/>
        </p:nvSpPr>
        <p:spPr>
          <a:xfrm>
            <a:off x="6876948" y="3469344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54E1D34C-2E4A-01E6-3045-2DECE5E75894}"/>
              </a:ext>
            </a:extLst>
          </p:cNvPr>
          <p:cNvSpPr/>
          <p:nvPr/>
        </p:nvSpPr>
        <p:spPr>
          <a:xfrm>
            <a:off x="7137264" y="3469344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8E54201F-FFD8-F6AC-3C82-2637892E6920}"/>
              </a:ext>
            </a:extLst>
          </p:cNvPr>
          <p:cNvSpPr/>
          <p:nvPr/>
        </p:nvSpPr>
        <p:spPr>
          <a:xfrm>
            <a:off x="7397580" y="3469344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0A0FEC8-6D1A-7FC8-C3A7-74B5FD9595FC}"/>
              </a:ext>
            </a:extLst>
          </p:cNvPr>
          <p:cNvSpPr/>
          <p:nvPr/>
        </p:nvSpPr>
        <p:spPr>
          <a:xfrm>
            <a:off x="7657896" y="3469344"/>
            <a:ext cx="260316" cy="5393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</a:t>
            </a:r>
            <a:endParaRPr lang="en-CH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926BDBDA-854C-D1E1-0187-BED0C376E958}"/>
              </a:ext>
            </a:extLst>
          </p:cNvPr>
          <p:cNvSpPr/>
          <p:nvPr/>
        </p:nvSpPr>
        <p:spPr>
          <a:xfrm>
            <a:off x="7918212" y="3469344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8EB0ECA-CA5C-EA1A-90FE-439F8EE72951}"/>
              </a:ext>
            </a:extLst>
          </p:cNvPr>
          <p:cNvSpPr/>
          <p:nvPr/>
        </p:nvSpPr>
        <p:spPr>
          <a:xfrm>
            <a:off x="8178528" y="3469344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83DF946A-6CCE-14CE-39B4-0636B8D36F9D}"/>
              </a:ext>
            </a:extLst>
          </p:cNvPr>
          <p:cNvSpPr/>
          <p:nvPr/>
        </p:nvSpPr>
        <p:spPr>
          <a:xfrm>
            <a:off x="8438844" y="3469344"/>
            <a:ext cx="260316" cy="5393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</a:t>
            </a:r>
            <a:endParaRPr lang="en-CH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4B83C91-E73B-AC2E-B065-960790DBBB12}"/>
              </a:ext>
            </a:extLst>
          </p:cNvPr>
          <p:cNvSpPr/>
          <p:nvPr/>
        </p:nvSpPr>
        <p:spPr>
          <a:xfrm>
            <a:off x="8699160" y="3469344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73561485-059C-F9B2-E301-94C28CB1667C}"/>
              </a:ext>
            </a:extLst>
          </p:cNvPr>
          <p:cNvSpPr/>
          <p:nvPr/>
        </p:nvSpPr>
        <p:spPr>
          <a:xfrm>
            <a:off x="8959476" y="3469344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FD4FE28D-5CF0-50C9-FBAD-5A087CEF7AAA}"/>
              </a:ext>
            </a:extLst>
          </p:cNvPr>
          <p:cNvSpPr/>
          <p:nvPr/>
        </p:nvSpPr>
        <p:spPr>
          <a:xfrm>
            <a:off x="9219792" y="3469344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2521D7AB-44BD-DAFF-8AC8-9B841E9359AE}"/>
              </a:ext>
            </a:extLst>
          </p:cNvPr>
          <p:cNvSpPr/>
          <p:nvPr/>
        </p:nvSpPr>
        <p:spPr>
          <a:xfrm>
            <a:off x="9480108" y="3469344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00EEBCC9-D399-0204-F797-DAB8813784F3}"/>
              </a:ext>
            </a:extLst>
          </p:cNvPr>
          <p:cNvSpPr/>
          <p:nvPr/>
        </p:nvSpPr>
        <p:spPr>
          <a:xfrm>
            <a:off x="9740424" y="3469344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B22BE4BC-B46E-CEDF-585A-83D61DE35C32}"/>
              </a:ext>
            </a:extLst>
          </p:cNvPr>
          <p:cNvSpPr/>
          <p:nvPr/>
        </p:nvSpPr>
        <p:spPr>
          <a:xfrm>
            <a:off x="10000740" y="3469344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4280FFD7-4CF6-6285-EFE0-DB3BA5DF2CD9}"/>
              </a:ext>
            </a:extLst>
          </p:cNvPr>
          <p:cNvSpPr/>
          <p:nvPr/>
        </p:nvSpPr>
        <p:spPr>
          <a:xfrm>
            <a:off x="6096000" y="4003698"/>
            <a:ext cx="260316" cy="5393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</a:t>
            </a:r>
            <a:endParaRPr lang="en-CH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378D3993-AB16-9292-B6C2-785BE719D8B7}"/>
              </a:ext>
            </a:extLst>
          </p:cNvPr>
          <p:cNvSpPr/>
          <p:nvPr/>
        </p:nvSpPr>
        <p:spPr>
          <a:xfrm>
            <a:off x="6356316" y="4003698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5BA2063E-62CC-3E58-BC32-7A556AE2F025}"/>
              </a:ext>
            </a:extLst>
          </p:cNvPr>
          <p:cNvSpPr/>
          <p:nvPr/>
        </p:nvSpPr>
        <p:spPr>
          <a:xfrm>
            <a:off x="6616632" y="4003698"/>
            <a:ext cx="260316" cy="5393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</a:t>
            </a:r>
            <a:endParaRPr lang="en-CH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9BA5C8CE-1419-210B-971C-7CD356BB4132}"/>
              </a:ext>
            </a:extLst>
          </p:cNvPr>
          <p:cNvSpPr/>
          <p:nvPr/>
        </p:nvSpPr>
        <p:spPr>
          <a:xfrm>
            <a:off x="6876948" y="4003698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2C6C9FE2-D867-33AE-9DB8-139E2FDE131A}"/>
              </a:ext>
            </a:extLst>
          </p:cNvPr>
          <p:cNvSpPr/>
          <p:nvPr/>
        </p:nvSpPr>
        <p:spPr>
          <a:xfrm>
            <a:off x="7137264" y="4003698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69C3A7CD-76C3-6263-D77C-23C1FE58AD54}"/>
              </a:ext>
            </a:extLst>
          </p:cNvPr>
          <p:cNvSpPr/>
          <p:nvPr/>
        </p:nvSpPr>
        <p:spPr>
          <a:xfrm>
            <a:off x="7397580" y="4003698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9A147A6-7616-BD12-2BED-AA1EB0D7F379}"/>
              </a:ext>
            </a:extLst>
          </p:cNvPr>
          <p:cNvSpPr/>
          <p:nvPr/>
        </p:nvSpPr>
        <p:spPr>
          <a:xfrm>
            <a:off x="7657896" y="4003698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6634873F-0D9F-BEF0-8761-9CFD5C29ABD5}"/>
              </a:ext>
            </a:extLst>
          </p:cNvPr>
          <p:cNvSpPr/>
          <p:nvPr/>
        </p:nvSpPr>
        <p:spPr>
          <a:xfrm>
            <a:off x="7918212" y="4003698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AE1B8201-018D-B3B6-1CE7-E7CB8F1560C5}"/>
              </a:ext>
            </a:extLst>
          </p:cNvPr>
          <p:cNvSpPr/>
          <p:nvPr/>
        </p:nvSpPr>
        <p:spPr>
          <a:xfrm>
            <a:off x="8178528" y="4003698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36B64BDA-D0C0-A434-FA23-90BFEC7D430B}"/>
              </a:ext>
            </a:extLst>
          </p:cNvPr>
          <p:cNvSpPr/>
          <p:nvPr/>
        </p:nvSpPr>
        <p:spPr>
          <a:xfrm>
            <a:off x="8438844" y="4003698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89D8B08-1508-880F-24F3-648A53DE8D48}"/>
              </a:ext>
            </a:extLst>
          </p:cNvPr>
          <p:cNvSpPr/>
          <p:nvPr/>
        </p:nvSpPr>
        <p:spPr>
          <a:xfrm>
            <a:off x="8699160" y="4003698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86D0EF4A-9E00-2420-EDE2-9506E6C6CF99}"/>
              </a:ext>
            </a:extLst>
          </p:cNvPr>
          <p:cNvSpPr/>
          <p:nvPr/>
        </p:nvSpPr>
        <p:spPr>
          <a:xfrm>
            <a:off x="8959476" y="4003698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768779ED-D834-2531-C033-69BA49C6A668}"/>
              </a:ext>
            </a:extLst>
          </p:cNvPr>
          <p:cNvSpPr/>
          <p:nvPr/>
        </p:nvSpPr>
        <p:spPr>
          <a:xfrm>
            <a:off x="9219792" y="4003698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6382B98C-B2E9-2CE0-CC4D-391655106139}"/>
              </a:ext>
            </a:extLst>
          </p:cNvPr>
          <p:cNvSpPr/>
          <p:nvPr/>
        </p:nvSpPr>
        <p:spPr>
          <a:xfrm>
            <a:off x="9480108" y="4003698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15B0FAC1-5608-3FAE-54F4-B9C53ABE04E2}"/>
              </a:ext>
            </a:extLst>
          </p:cNvPr>
          <p:cNvSpPr/>
          <p:nvPr/>
        </p:nvSpPr>
        <p:spPr>
          <a:xfrm>
            <a:off x="9740424" y="4003698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84A402F-D36B-92B5-B04B-07F148780C8A}"/>
              </a:ext>
            </a:extLst>
          </p:cNvPr>
          <p:cNvSpPr/>
          <p:nvPr/>
        </p:nvSpPr>
        <p:spPr>
          <a:xfrm>
            <a:off x="10000740" y="4003698"/>
            <a:ext cx="260316" cy="5393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</a:t>
            </a:r>
            <a:endParaRPr lang="en-CH" dirty="0"/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1462FED9-FB0E-1414-6D8E-9BDC5659FF8C}"/>
              </a:ext>
            </a:extLst>
          </p:cNvPr>
          <p:cNvCxnSpPr>
            <a:stCxn id="20" idx="3"/>
            <a:endCxn id="4" idx="1"/>
          </p:cNvCxnSpPr>
          <p:nvPr/>
        </p:nvCxnSpPr>
        <p:spPr>
          <a:xfrm>
            <a:off x="5165423" y="3204163"/>
            <a:ext cx="930577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9BD02E14-C69E-779F-E776-18320843296E}"/>
              </a:ext>
            </a:extLst>
          </p:cNvPr>
          <p:cNvCxnSpPr>
            <a:stCxn id="27" idx="3"/>
            <a:endCxn id="53" idx="1"/>
          </p:cNvCxnSpPr>
          <p:nvPr/>
        </p:nvCxnSpPr>
        <p:spPr>
          <a:xfrm>
            <a:off x="5165423" y="3738996"/>
            <a:ext cx="930577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CC2C9159-70E8-3688-213C-FADB72FAD149}"/>
              </a:ext>
            </a:extLst>
          </p:cNvPr>
          <p:cNvCxnSpPr>
            <a:stCxn id="28" idx="3"/>
            <a:endCxn id="69" idx="1"/>
          </p:cNvCxnSpPr>
          <p:nvPr/>
        </p:nvCxnSpPr>
        <p:spPr>
          <a:xfrm flipV="1">
            <a:off x="5165423" y="4273350"/>
            <a:ext cx="930577" cy="495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AEB0397A-EBF9-0362-65BF-AB16B2BBC1A0}"/>
              </a:ext>
            </a:extLst>
          </p:cNvPr>
          <p:cNvSpPr/>
          <p:nvPr/>
        </p:nvSpPr>
        <p:spPr>
          <a:xfrm>
            <a:off x="6096000" y="5082475"/>
            <a:ext cx="260316" cy="5393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</a:t>
            </a:r>
            <a:endParaRPr lang="en-CH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7AB0064-ED66-5578-F3E5-55732892E572}"/>
              </a:ext>
            </a:extLst>
          </p:cNvPr>
          <p:cNvSpPr/>
          <p:nvPr/>
        </p:nvSpPr>
        <p:spPr>
          <a:xfrm>
            <a:off x="6356316" y="5082475"/>
            <a:ext cx="260316" cy="5393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</a:t>
            </a:r>
            <a:endParaRPr lang="en-CH" dirty="0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7909B916-4AF5-1589-CBF7-6417684EE4C1}"/>
              </a:ext>
            </a:extLst>
          </p:cNvPr>
          <p:cNvSpPr/>
          <p:nvPr/>
        </p:nvSpPr>
        <p:spPr>
          <a:xfrm>
            <a:off x="6616632" y="5082475"/>
            <a:ext cx="260316" cy="5393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</a:t>
            </a:r>
            <a:endParaRPr lang="en-CH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990CE3A8-7887-C505-977C-749A3F000A25}"/>
              </a:ext>
            </a:extLst>
          </p:cNvPr>
          <p:cNvSpPr/>
          <p:nvPr/>
        </p:nvSpPr>
        <p:spPr>
          <a:xfrm>
            <a:off x="6876948" y="5082475"/>
            <a:ext cx="260316" cy="5393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</a:t>
            </a:r>
            <a:endParaRPr lang="en-CH" dirty="0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257B7182-84BB-843F-30F3-F48BB4216939}"/>
              </a:ext>
            </a:extLst>
          </p:cNvPr>
          <p:cNvSpPr/>
          <p:nvPr/>
        </p:nvSpPr>
        <p:spPr>
          <a:xfrm>
            <a:off x="7137264" y="5082475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D15D5DFE-A45B-86D9-D978-8E6FA34697BF}"/>
              </a:ext>
            </a:extLst>
          </p:cNvPr>
          <p:cNvSpPr/>
          <p:nvPr/>
        </p:nvSpPr>
        <p:spPr>
          <a:xfrm>
            <a:off x="7397580" y="5082475"/>
            <a:ext cx="260316" cy="5393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</a:t>
            </a:r>
            <a:endParaRPr lang="en-CH" dirty="0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6807563C-D72C-144C-E632-613A7BB20AE8}"/>
              </a:ext>
            </a:extLst>
          </p:cNvPr>
          <p:cNvSpPr/>
          <p:nvPr/>
        </p:nvSpPr>
        <p:spPr>
          <a:xfrm>
            <a:off x="7657896" y="5082475"/>
            <a:ext cx="260316" cy="5393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</a:t>
            </a:r>
            <a:endParaRPr lang="en-CH" dirty="0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5EBDE7AB-C86F-AF9E-D7F4-BF840B018D5F}"/>
              </a:ext>
            </a:extLst>
          </p:cNvPr>
          <p:cNvSpPr/>
          <p:nvPr/>
        </p:nvSpPr>
        <p:spPr>
          <a:xfrm>
            <a:off x="7918212" y="5082475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4C78D81-E238-49D6-42E5-C9925497EABC}"/>
              </a:ext>
            </a:extLst>
          </p:cNvPr>
          <p:cNvSpPr/>
          <p:nvPr/>
        </p:nvSpPr>
        <p:spPr>
          <a:xfrm>
            <a:off x="8178528" y="5082475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310D09D6-C0C8-80BB-7EDA-BCB2970E5185}"/>
              </a:ext>
            </a:extLst>
          </p:cNvPr>
          <p:cNvSpPr/>
          <p:nvPr/>
        </p:nvSpPr>
        <p:spPr>
          <a:xfrm>
            <a:off x="8438844" y="5082475"/>
            <a:ext cx="260316" cy="5393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</a:t>
            </a:r>
            <a:endParaRPr lang="en-CH" dirty="0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B267DB41-2C13-79F0-46FA-E57B0AA6D518}"/>
              </a:ext>
            </a:extLst>
          </p:cNvPr>
          <p:cNvSpPr/>
          <p:nvPr/>
        </p:nvSpPr>
        <p:spPr>
          <a:xfrm>
            <a:off x="8699160" y="5082475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635B094E-0724-9791-94E6-11E8CD19ECA9}"/>
              </a:ext>
            </a:extLst>
          </p:cNvPr>
          <p:cNvSpPr/>
          <p:nvPr/>
        </p:nvSpPr>
        <p:spPr>
          <a:xfrm>
            <a:off x="8959476" y="5082475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BBDE89E1-2E1B-87D9-0348-5C0C5C5246AB}"/>
              </a:ext>
            </a:extLst>
          </p:cNvPr>
          <p:cNvSpPr/>
          <p:nvPr/>
        </p:nvSpPr>
        <p:spPr>
          <a:xfrm>
            <a:off x="9219792" y="5082475"/>
            <a:ext cx="260316" cy="5393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</a:t>
            </a:r>
            <a:endParaRPr lang="en-CH" dirty="0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1DD9D866-3C6E-E704-B17A-91A0FD7B2C38}"/>
              </a:ext>
            </a:extLst>
          </p:cNvPr>
          <p:cNvSpPr/>
          <p:nvPr/>
        </p:nvSpPr>
        <p:spPr>
          <a:xfrm>
            <a:off x="9480108" y="5082475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DEDF00A3-196F-4E23-7B0B-96BAD62D1334}"/>
              </a:ext>
            </a:extLst>
          </p:cNvPr>
          <p:cNvSpPr/>
          <p:nvPr/>
        </p:nvSpPr>
        <p:spPr>
          <a:xfrm>
            <a:off x="9740424" y="5082475"/>
            <a:ext cx="260316" cy="5393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</a:t>
            </a:r>
            <a:endParaRPr lang="en-CH" dirty="0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879BFD82-5C09-4841-D2B4-E0F5CFF62576}"/>
              </a:ext>
            </a:extLst>
          </p:cNvPr>
          <p:cNvSpPr/>
          <p:nvPr/>
        </p:nvSpPr>
        <p:spPr>
          <a:xfrm>
            <a:off x="10000740" y="5082475"/>
            <a:ext cx="260316" cy="5393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</a:t>
            </a:r>
            <a:endParaRPr lang="en-CH" dirty="0"/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BD931F10-F5E9-64C3-4ACC-B396F337D3FA}"/>
              </a:ext>
            </a:extLst>
          </p:cNvPr>
          <p:cNvCxnSpPr>
            <a:stCxn id="69" idx="2"/>
            <a:endCxn id="87" idx="0"/>
          </p:cNvCxnSpPr>
          <p:nvPr/>
        </p:nvCxnSpPr>
        <p:spPr>
          <a:xfrm>
            <a:off x="6226158" y="4543002"/>
            <a:ext cx="0" cy="539473"/>
          </a:xfrm>
          <a:prstGeom prst="line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B8C61FAE-252E-F766-7A88-700A7802EDB0}"/>
              </a:ext>
            </a:extLst>
          </p:cNvPr>
          <p:cNvCxnSpPr>
            <a:stCxn id="70" idx="2"/>
            <a:endCxn id="89" idx="0"/>
          </p:cNvCxnSpPr>
          <p:nvPr/>
        </p:nvCxnSpPr>
        <p:spPr>
          <a:xfrm>
            <a:off x="6486474" y="4543002"/>
            <a:ext cx="0" cy="5394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C20DAEF3-0273-F84C-729A-8FB03D97D5AD}"/>
              </a:ext>
            </a:extLst>
          </p:cNvPr>
          <p:cNvCxnSpPr>
            <a:stCxn id="71" idx="2"/>
            <a:endCxn id="91" idx="0"/>
          </p:cNvCxnSpPr>
          <p:nvPr/>
        </p:nvCxnSpPr>
        <p:spPr>
          <a:xfrm>
            <a:off x="6746790" y="4543002"/>
            <a:ext cx="0" cy="5394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788877C9-C56B-DA6E-5788-9DEA1659EF44}"/>
              </a:ext>
            </a:extLst>
          </p:cNvPr>
          <p:cNvCxnSpPr>
            <a:stCxn id="72" idx="2"/>
            <a:endCxn id="92" idx="0"/>
          </p:cNvCxnSpPr>
          <p:nvPr/>
        </p:nvCxnSpPr>
        <p:spPr>
          <a:xfrm>
            <a:off x="7007106" y="4543002"/>
            <a:ext cx="0" cy="5394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ECB2CF68-9C07-C6D1-593E-7D5ED9F7047A}"/>
              </a:ext>
            </a:extLst>
          </p:cNvPr>
          <p:cNvCxnSpPr>
            <a:stCxn id="73" idx="2"/>
            <a:endCxn id="93" idx="0"/>
          </p:cNvCxnSpPr>
          <p:nvPr/>
        </p:nvCxnSpPr>
        <p:spPr>
          <a:xfrm>
            <a:off x="7267422" y="4543002"/>
            <a:ext cx="0" cy="5394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C6A47747-8907-D48D-FB25-CE9775ACEC81}"/>
              </a:ext>
            </a:extLst>
          </p:cNvPr>
          <p:cNvCxnSpPr>
            <a:cxnSpLocks/>
            <a:stCxn id="74" idx="2"/>
            <a:endCxn id="94" idx="0"/>
          </p:cNvCxnSpPr>
          <p:nvPr/>
        </p:nvCxnSpPr>
        <p:spPr>
          <a:xfrm>
            <a:off x="7527738" y="4543002"/>
            <a:ext cx="0" cy="5394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C220AC40-96C8-91AD-AFA3-45C0F7E18F9B}"/>
              </a:ext>
            </a:extLst>
          </p:cNvPr>
          <p:cNvCxnSpPr>
            <a:cxnSpLocks/>
            <a:stCxn id="75" idx="2"/>
            <a:endCxn id="95" idx="0"/>
          </p:cNvCxnSpPr>
          <p:nvPr/>
        </p:nvCxnSpPr>
        <p:spPr>
          <a:xfrm>
            <a:off x="7788054" y="4543002"/>
            <a:ext cx="0" cy="5394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48381B3D-CC09-5858-7B99-1ACBE7A476CE}"/>
              </a:ext>
            </a:extLst>
          </p:cNvPr>
          <p:cNvCxnSpPr>
            <a:cxnSpLocks/>
            <a:stCxn id="76" idx="2"/>
            <a:endCxn id="96" idx="0"/>
          </p:cNvCxnSpPr>
          <p:nvPr/>
        </p:nvCxnSpPr>
        <p:spPr>
          <a:xfrm>
            <a:off x="8048370" y="4543002"/>
            <a:ext cx="0" cy="5394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E868AFA3-3956-A016-3208-41FD0BB492E5}"/>
              </a:ext>
            </a:extLst>
          </p:cNvPr>
          <p:cNvCxnSpPr>
            <a:cxnSpLocks/>
            <a:stCxn id="77" idx="2"/>
            <a:endCxn id="97" idx="0"/>
          </p:cNvCxnSpPr>
          <p:nvPr/>
        </p:nvCxnSpPr>
        <p:spPr>
          <a:xfrm>
            <a:off x="8308686" y="4543002"/>
            <a:ext cx="0" cy="5394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19A2D1A7-CC9D-C1DC-0331-3B0E09562FC0}"/>
              </a:ext>
            </a:extLst>
          </p:cNvPr>
          <p:cNvCxnSpPr>
            <a:cxnSpLocks/>
            <a:stCxn id="78" idx="2"/>
            <a:endCxn id="98" idx="0"/>
          </p:cNvCxnSpPr>
          <p:nvPr/>
        </p:nvCxnSpPr>
        <p:spPr>
          <a:xfrm>
            <a:off x="8569002" y="4543002"/>
            <a:ext cx="0" cy="5394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483BD5BC-C4BD-D38F-8C3D-3867BFE62BBD}"/>
              </a:ext>
            </a:extLst>
          </p:cNvPr>
          <p:cNvCxnSpPr>
            <a:cxnSpLocks/>
            <a:stCxn id="79" idx="2"/>
            <a:endCxn id="99" idx="0"/>
          </p:cNvCxnSpPr>
          <p:nvPr/>
        </p:nvCxnSpPr>
        <p:spPr>
          <a:xfrm>
            <a:off x="8829318" y="4543002"/>
            <a:ext cx="0" cy="5394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27AB2127-F45F-5683-CCEC-ECDFC730362C}"/>
              </a:ext>
            </a:extLst>
          </p:cNvPr>
          <p:cNvCxnSpPr>
            <a:cxnSpLocks/>
            <a:stCxn id="80" idx="2"/>
            <a:endCxn id="100" idx="0"/>
          </p:cNvCxnSpPr>
          <p:nvPr/>
        </p:nvCxnSpPr>
        <p:spPr>
          <a:xfrm>
            <a:off x="9089634" y="4543002"/>
            <a:ext cx="0" cy="5394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FDE66264-7EA9-26FF-8227-954423E008CD}"/>
              </a:ext>
            </a:extLst>
          </p:cNvPr>
          <p:cNvCxnSpPr>
            <a:cxnSpLocks/>
            <a:stCxn id="81" idx="2"/>
            <a:endCxn id="101" idx="0"/>
          </p:cNvCxnSpPr>
          <p:nvPr/>
        </p:nvCxnSpPr>
        <p:spPr>
          <a:xfrm>
            <a:off x="9349950" y="4543002"/>
            <a:ext cx="0" cy="5394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A22B8A7D-DE9F-9E9B-0EC0-19BCD2FD3F30}"/>
              </a:ext>
            </a:extLst>
          </p:cNvPr>
          <p:cNvCxnSpPr>
            <a:cxnSpLocks/>
            <a:stCxn id="82" idx="2"/>
            <a:endCxn id="102" idx="0"/>
          </p:cNvCxnSpPr>
          <p:nvPr/>
        </p:nvCxnSpPr>
        <p:spPr>
          <a:xfrm>
            <a:off x="9610266" y="4543002"/>
            <a:ext cx="0" cy="5394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6E411E89-4E26-9891-D971-09DD25C72F4C}"/>
              </a:ext>
            </a:extLst>
          </p:cNvPr>
          <p:cNvCxnSpPr>
            <a:cxnSpLocks/>
            <a:stCxn id="83" idx="2"/>
            <a:endCxn id="103" idx="0"/>
          </p:cNvCxnSpPr>
          <p:nvPr/>
        </p:nvCxnSpPr>
        <p:spPr>
          <a:xfrm>
            <a:off x="9870582" y="4543002"/>
            <a:ext cx="0" cy="5394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C44A3681-C8E1-520A-948B-2799BB187071}"/>
              </a:ext>
            </a:extLst>
          </p:cNvPr>
          <p:cNvCxnSpPr>
            <a:cxnSpLocks/>
            <a:stCxn id="84" idx="2"/>
            <a:endCxn id="104" idx="0"/>
          </p:cNvCxnSpPr>
          <p:nvPr/>
        </p:nvCxnSpPr>
        <p:spPr>
          <a:xfrm>
            <a:off x="10130898" y="4543002"/>
            <a:ext cx="0" cy="5394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6" name="TextBox 155">
            <a:extLst>
              <a:ext uri="{FF2B5EF4-FFF2-40B4-BE49-F238E27FC236}">
                <a16:creationId xmlns:a16="http://schemas.microsoft.com/office/drawing/2014/main" id="{117CA36D-0CC7-CE08-20A3-1F39962590C9}"/>
              </a:ext>
            </a:extLst>
          </p:cNvPr>
          <p:cNvSpPr txBox="1"/>
          <p:nvPr/>
        </p:nvSpPr>
        <p:spPr>
          <a:xfrm>
            <a:off x="10299555" y="4632160"/>
            <a:ext cx="16357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Union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08AF44A4-00DA-F389-46F2-E83C85A55CD6}"/>
              </a:ext>
            </a:extLst>
          </p:cNvPr>
          <p:cNvSpPr/>
          <p:nvPr/>
        </p:nvSpPr>
        <p:spPr>
          <a:xfrm>
            <a:off x="6096000" y="6071412"/>
            <a:ext cx="260316" cy="5393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</a:t>
            </a:r>
            <a:endParaRPr lang="en-CH" dirty="0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B2C80F30-12BF-B2AC-4B1A-E5B0D9D48CCA}"/>
              </a:ext>
            </a:extLst>
          </p:cNvPr>
          <p:cNvSpPr/>
          <p:nvPr/>
        </p:nvSpPr>
        <p:spPr>
          <a:xfrm>
            <a:off x="6356316" y="6071412"/>
            <a:ext cx="260316" cy="5393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78E9BE88-12FD-D6FF-9B85-7E9E8C9323B7}"/>
              </a:ext>
            </a:extLst>
          </p:cNvPr>
          <p:cNvSpPr/>
          <p:nvPr/>
        </p:nvSpPr>
        <p:spPr>
          <a:xfrm>
            <a:off x="6616632" y="6071412"/>
            <a:ext cx="260316" cy="5393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</a:t>
            </a:r>
            <a:endParaRPr lang="en-CH" dirty="0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31B1DA9F-EB9B-07A7-94BF-F3EF77424CE3}"/>
              </a:ext>
            </a:extLst>
          </p:cNvPr>
          <p:cNvSpPr/>
          <p:nvPr/>
        </p:nvSpPr>
        <p:spPr>
          <a:xfrm>
            <a:off x="6876948" y="6071412"/>
            <a:ext cx="260316" cy="5393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22BEA2BF-FA1F-F8D2-FB4F-ADF2E8E533EC}"/>
              </a:ext>
            </a:extLst>
          </p:cNvPr>
          <p:cNvSpPr/>
          <p:nvPr/>
        </p:nvSpPr>
        <p:spPr>
          <a:xfrm>
            <a:off x="7137264" y="6071412"/>
            <a:ext cx="260316" cy="5393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AE73BAE1-3500-EE2F-8ED2-7AA5F11A7A5A}"/>
              </a:ext>
            </a:extLst>
          </p:cNvPr>
          <p:cNvSpPr/>
          <p:nvPr/>
        </p:nvSpPr>
        <p:spPr>
          <a:xfrm>
            <a:off x="7397580" y="6071412"/>
            <a:ext cx="260316" cy="5393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92B2BC2B-0230-D659-1E68-8BF53AEE38AE}"/>
              </a:ext>
            </a:extLst>
          </p:cNvPr>
          <p:cNvSpPr/>
          <p:nvPr/>
        </p:nvSpPr>
        <p:spPr>
          <a:xfrm>
            <a:off x="7657896" y="6071412"/>
            <a:ext cx="260316" cy="5393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441E533C-504B-2F1D-771E-9A834CAB6739}"/>
              </a:ext>
            </a:extLst>
          </p:cNvPr>
          <p:cNvSpPr/>
          <p:nvPr/>
        </p:nvSpPr>
        <p:spPr>
          <a:xfrm>
            <a:off x="7918212" y="6071412"/>
            <a:ext cx="260316" cy="5393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F8C72F26-14B5-E0D8-419B-63DB9E33A910}"/>
              </a:ext>
            </a:extLst>
          </p:cNvPr>
          <p:cNvSpPr/>
          <p:nvPr/>
        </p:nvSpPr>
        <p:spPr>
          <a:xfrm>
            <a:off x="8178528" y="6071412"/>
            <a:ext cx="260316" cy="5393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219F9B40-A1D3-7E39-34BD-3A95902EF125}"/>
              </a:ext>
            </a:extLst>
          </p:cNvPr>
          <p:cNvSpPr/>
          <p:nvPr/>
        </p:nvSpPr>
        <p:spPr>
          <a:xfrm>
            <a:off x="8438844" y="6071412"/>
            <a:ext cx="260316" cy="5393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446C6D25-F103-8986-1378-6738BBE9E313}"/>
              </a:ext>
            </a:extLst>
          </p:cNvPr>
          <p:cNvSpPr/>
          <p:nvPr/>
        </p:nvSpPr>
        <p:spPr>
          <a:xfrm>
            <a:off x="8699160" y="6071412"/>
            <a:ext cx="260316" cy="5393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20F3526A-EA2A-7357-BCA7-56B319B98B2A}"/>
              </a:ext>
            </a:extLst>
          </p:cNvPr>
          <p:cNvSpPr/>
          <p:nvPr/>
        </p:nvSpPr>
        <p:spPr>
          <a:xfrm>
            <a:off x="8959476" y="6071412"/>
            <a:ext cx="260316" cy="5393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61B053F6-F35F-CDBC-D860-B460115508C7}"/>
              </a:ext>
            </a:extLst>
          </p:cNvPr>
          <p:cNvSpPr/>
          <p:nvPr/>
        </p:nvSpPr>
        <p:spPr>
          <a:xfrm>
            <a:off x="9219792" y="6071412"/>
            <a:ext cx="260316" cy="5393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E7CF0673-4A2E-0BBB-273A-E8D566E77D6E}"/>
              </a:ext>
            </a:extLst>
          </p:cNvPr>
          <p:cNvSpPr/>
          <p:nvPr/>
        </p:nvSpPr>
        <p:spPr>
          <a:xfrm>
            <a:off x="9480108" y="6071412"/>
            <a:ext cx="260316" cy="5393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D82DCD2F-CED6-58E8-9B90-5886DCF199FF}"/>
              </a:ext>
            </a:extLst>
          </p:cNvPr>
          <p:cNvSpPr/>
          <p:nvPr/>
        </p:nvSpPr>
        <p:spPr>
          <a:xfrm>
            <a:off x="9740424" y="6071412"/>
            <a:ext cx="260316" cy="5393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B61149B7-B90F-B537-AE64-B6D2D33CC5CC}"/>
              </a:ext>
            </a:extLst>
          </p:cNvPr>
          <p:cNvSpPr/>
          <p:nvPr/>
        </p:nvSpPr>
        <p:spPr>
          <a:xfrm>
            <a:off x="10000740" y="6071412"/>
            <a:ext cx="260316" cy="5393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</a:t>
            </a:r>
            <a:endParaRPr lang="en-CH" dirty="0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57B01F14-428A-1596-BACF-7E6E908B9B87}"/>
              </a:ext>
            </a:extLst>
          </p:cNvPr>
          <p:cNvSpPr/>
          <p:nvPr/>
        </p:nvSpPr>
        <p:spPr>
          <a:xfrm>
            <a:off x="3730689" y="6071412"/>
            <a:ext cx="1434734" cy="53930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Query</a:t>
            </a:r>
            <a:endParaRPr lang="en-CH" b="1" dirty="0"/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786F0A29-8D73-1F4E-92F3-B41B3C3CC16C}"/>
              </a:ext>
            </a:extLst>
          </p:cNvPr>
          <p:cNvCxnSpPr>
            <a:stCxn id="136" idx="3"/>
            <a:endCxn id="85" idx="1"/>
          </p:cNvCxnSpPr>
          <p:nvPr/>
        </p:nvCxnSpPr>
        <p:spPr>
          <a:xfrm>
            <a:off x="5165423" y="6341064"/>
            <a:ext cx="930577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4050F103-0F90-1C72-8B66-68214B9A8114}"/>
              </a:ext>
            </a:extLst>
          </p:cNvPr>
          <p:cNvSpPr txBox="1"/>
          <p:nvPr/>
        </p:nvSpPr>
        <p:spPr>
          <a:xfrm>
            <a:off x="10299555" y="6191453"/>
            <a:ext cx="16357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✅ Match</a:t>
            </a:r>
          </a:p>
        </p:txBody>
      </p: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01DC7CF0-C48C-4C16-30EA-39CDAE95336E}"/>
              </a:ext>
            </a:extLst>
          </p:cNvPr>
          <p:cNvCxnSpPr>
            <a:stCxn id="87" idx="2"/>
            <a:endCxn id="85" idx="0"/>
          </p:cNvCxnSpPr>
          <p:nvPr/>
        </p:nvCxnSpPr>
        <p:spPr>
          <a:xfrm>
            <a:off x="6226158" y="5621779"/>
            <a:ext cx="0" cy="4496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A4BA0BA9-4A0B-333D-9BBA-E1F875C54CFE}"/>
              </a:ext>
            </a:extLst>
          </p:cNvPr>
          <p:cNvCxnSpPr>
            <a:stCxn id="91" idx="2"/>
            <a:endCxn id="107" idx="0"/>
          </p:cNvCxnSpPr>
          <p:nvPr/>
        </p:nvCxnSpPr>
        <p:spPr>
          <a:xfrm>
            <a:off x="6746790" y="5621779"/>
            <a:ext cx="0" cy="4496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AEA63832-DF96-FE0C-63DC-6B35E7FBB38A}"/>
              </a:ext>
            </a:extLst>
          </p:cNvPr>
          <p:cNvCxnSpPr>
            <a:stCxn id="104" idx="2"/>
            <a:endCxn id="131" idx="0"/>
          </p:cNvCxnSpPr>
          <p:nvPr/>
        </p:nvCxnSpPr>
        <p:spPr>
          <a:xfrm>
            <a:off x="10130898" y="5621779"/>
            <a:ext cx="0" cy="4496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158039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1E53AE-D841-2435-DDD9-E020B76153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E5D5E-78EF-7731-E215-6B7A285EE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Bloom filter</a:t>
            </a:r>
            <a:endParaRPr lang="en-CH" sz="20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CA38347-56E7-959B-341A-E51CCADF62F7}"/>
              </a:ext>
            </a:extLst>
          </p:cNvPr>
          <p:cNvSpPr/>
          <p:nvPr/>
        </p:nvSpPr>
        <p:spPr>
          <a:xfrm>
            <a:off x="838200" y="1883415"/>
            <a:ext cx="2347452" cy="78099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902F8E0-DE26-6884-C73D-28477B93BB62}"/>
              </a:ext>
            </a:extLst>
          </p:cNvPr>
          <p:cNvSpPr/>
          <p:nvPr/>
        </p:nvSpPr>
        <p:spPr>
          <a:xfrm>
            <a:off x="838200" y="2655903"/>
            <a:ext cx="2347452" cy="144414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223C660-C5ED-8688-AC12-AA2C061A6909}"/>
              </a:ext>
            </a:extLst>
          </p:cNvPr>
          <p:cNvSpPr/>
          <p:nvPr/>
        </p:nvSpPr>
        <p:spPr>
          <a:xfrm>
            <a:off x="838200" y="4100052"/>
            <a:ext cx="2347452" cy="2020529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FC7856-1EBD-E284-18B7-00BD4F7D9EAC}"/>
              </a:ext>
            </a:extLst>
          </p:cNvPr>
          <p:cNvSpPr/>
          <p:nvPr/>
        </p:nvSpPr>
        <p:spPr>
          <a:xfrm>
            <a:off x="955254" y="1985547"/>
            <a:ext cx="2106592" cy="55558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b="1"/>
              <a:t>4.75 ETH</a:t>
            </a:r>
            <a:endParaRPr lang="en-CH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73538E8-F2DE-A6F2-DB98-A6C6C05B3BAB}"/>
              </a:ext>
            </a:extLst>
          </p:cNvPr>
          <p:cNvSpPr/>
          <p:nvPr/>
        </p:nvSpPr>
        <p:spPr>
          <a:xfrm>
            <a:off x="955254" y="2782708"/>
            <a:ext cx="1018572" cy="55558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0.1</a:t>
            </a:r>
            <a:br>
              <a:rPr lang="en-CH" sz="1400" b="1" dirty="0"/>
            </a:br>
            <a:r>
              <a:rPr lang="en-CH" sz="1400" b="1" dirty="0"/>
              <a:t>BTC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10603CF-882F-8768-510A-DEA989AA0614}"/>
              </a:ext>
            </a:extLst>
          </p:cNvPr>
          <p:cNvSpPr/>
          <p:nvPr/>
        </p:nvSpPr>
        <p:spPr>
          <a:xfrm>
            <a:off x="955254" y="3417661"/>
            <a:ext cx="1018572" cy="55558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500</a:t>
            </a:r>
            <a:br>
              <a:rPr lang="en-CH" sz="1400" b="1" dirty="0"/>
            </a:br>
            <a:r>
              <a:rPr lang="en-CH" sz="1400" b="1" dirty="0"/>
              <a:t>USDC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1A54C2E9-28B7-6692-F1F1-B91E0B0973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hq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1959284" y="2870686"/>
            <a:ext cx="1186552" cy="1018571"/>
          </a:xfrm>
          <a:ln w="19050">
            <a:solidFill>
              <a:schemeClr val="accent1"/>
            </a:solidFill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3D6220EF-FF6D-C0DD-89B9-09006F7D806E}"/>
              </a:ext>
            </a:extLst>
          </p:cNvPr>
          <p:cNvSpPr/>
          <p:nvPr/>
        </p:nvSpPr>
        <p:spPr>
          <a:xfrm>
            <a:off x="955254" y="4214823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 theprotocolguild.</a:t>
            </a:r>
            <a:r>
              <a:rPr lang="en-CH" sz="1400">
                <a:sym typeface="Wingdings" pitchFamily="2" charset="2"/>
              </a:rPr>
              <a:t>eth 202</a:t>
            </a:r>
            <a:r>
              <a:rPr lang="en-US" sz="1400" dirty="0">
                <a:sym typeface="Wingdings" pitchFamily="2" charset="2"/>
              </a:rPr>
              <a:t>5</a:t>
            </a:r>
            <a:r>
              <a:rPr lang="en-CH" sz="1400">
                <a:sym typeface="Wingdings" pitchFamily="2" charset="2"/>
              </a:rPr>
              <a:t>-</a:t>
            </a:r>
            <a:r>
              <a:rPr lang="en-US" sz="1400" dirty="0">
                <a:sym typeface="Wingdings" pitchFamily="2" charset="2"/>
              </a:rPr>
              <a:t>01</a:t>
            </a:r>
            <a:r>
              <a:rPr lang="en-CH" sz="1400">
                <a:sym typeface="Wingdings" pitchFamily="2" charset="2"/>
              </a:rPr>
              <a:t>-</a:t>
            </a:r>
            <a:r>
              <a:rPr lang="en-US" sz="1400" dirty="0">
                <a:sym typeface="Wingdings" pitchFamily="2" charset="2"/>
              </a:rPr>
              <a:t>30</a:t>
            </a:r>
            <a:r>
              <a:rPr lang="en-CH" sz="1400">
                <a:sym typeface="Wingdings" pitchFamily="2" charset="2"/>
              </a:rPr>
              <a:t>       </a:t>
            </a:r>
            <a:r>
              <a:rPr lang="en-CH" sz="1400" dirty="0">
                <a:sym typeface="Wingdings" pitchFamily="2" charset="2"/>
              </a:rPr>
              <a:t>–50 USDC</a:t>
            </a:r>
            <a:endParaRPr lang="en-CH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32534FE-9B70-591B-1D4E-E9F4E613064A}"/>
              </a:ext>
            </a:extLst>
          </p:cNvPr>
          <p:cNvSpPr/>
          <p:nvPr/>
        </p:nvSpPr>
        <p:spPr>
          <a:xfrm>
            <a:off x="955254" y="4832215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 vitalik.eth</a:t>
            </a:r>
            <a:br>
              <a:rPr lang="en-CH" sz="1400">
                <a:sym typeface="Wingdings" pitchFamily="2" charset="2"/>
              </a:rPr>
            </a:br>
            <a:r>
              <a:rPr lang="en-CH" sz="1400">
                <a:sym typeface="Wingdings" pitchFamily="2" charset="2"/>
              </a:rPr>
              <a:t>202</a:t>
            </a:r>
            <a:r>
              <a:rPr lang="en-US" sz="1400" dirty="0">
                <a:sym typeface="Wingdings" pitchFamily="2" charset="2"/>
              </a:rPr>
              <a:t>5-01</a:t>
            </a:r>
            <a:r>
              <a:rPr lang="en-CH" sz="1400">
                <a:sym typeface="Wingdings" pitchFamily="2" charset="2"/>
              </a:rPr>
              <a:t>-1</a:t>
            </a:r>
            <a:r>
              <a:rPr lang="en-US" sz="1400" dirty="0">
                <a:sym typeface="Wingdings" pitchFamily="2" charset="2"/>
              </a:rPr>
              <a:t>5</a:t>
            </a:r>
            <a:r>
              <a:rPr lang="en-CH" sz="1400">
                <a:sym typeface="Wingdings" pitchFamily="2" charset="2"/>
              </a:rPr>
              <a:t>                </a:t>
            </a:r>
            <a:r>
              <a:rPr lang="en-CH" sz="1400" dirty="0">
                <a:sym typeface="Wingdings" pitchFamily="2" charset="2"/>
              </a:rPr>
              <a:t>1 ETH</a:t>
            </a:r>
            <a:endParaRPr lang="en-CH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74893B1-ECD4-16A0-D0A5-BF0FAE2F2759}"/>
              </a:ext>
            </a:extLst>
          </p:cNvPr>
          <p:cNvSpPr/>
          <p:nvPr/>
        </p:nvSpPr>
        <p:spPr>
          <a:xfrm>
            <a:off x="955254" y="5452604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🎉 Block #123 produced</a:t>
            </a:r>
            <a:br>
              <a:rPr lang="en-CH" sz="1400">
                <a:sym typeface="Wingdings" pitchFamily="2" charset="2"/>
              </a:rPr>
            </a:br>
            <a:r>
              <a:rPr lang="en-CH" sz="1400">
                <a:sym typeface="Wingdings" pitchFamily="2" charset="2"/>
              </a:rPr>
              <a:t>202</a:t>
            </a:r>
            <a:r>
              <a:rPr lang="en-US" sz="1400" dirty="0">
                <a:sym typeface="Wingdings" pitchFamily="2" charset="2"/>
              </a:rPr>
              <a:t>5</a:t>
            </a:r>
            <a:r>
              <a:rPr lang="en-CH" sz="1400">
                <a:sym typeface="Wingdings" pitchFamily="2" charset="2"/>
              </a:rPr>
              <a:t>-</a:t>
            </a:r>
            <a:r>
              <a:rPr lang="en-US" sz="1400" dirty="0">
                <a:sym typeface="Wingdings" pitchFamily="2" charset="2"/>
              </a:rPr>
              <a:t>01</a:t>
            </a:r>
            <a:r>
              <a:rPr lang="en-CH" sz="1400">
                <a:sym typeface="Wingdings" pitchFamily="2" charset="2"/>
              </a:rPr>
              <a:t>-09         </a:t>
            </a:r>
            <a:r>
              <a:rPr lang="en-CH" sz="1400" dirty="0">
                <a:sym typeface="Wingdings" pitchFamily="2" charset="2"/>
              </a:rPr>
              <a:t>0.08 ETH</a:t>
            </a:r>
            <a:endParaRPr lang="en-CH" sz="1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0840D31-A921-B2BD-E82C-4036AA9F8F72}"/>
              </a:ext>
            </a:extLst>
          </p:cNvPr>
          <p:cNvSpPr/>
          <p:nvPr/>
        </p:nvSpPr>
        <p:spPr>
          <a:xfrm>
            <a:off x="838200" y="1883415"/>
            <a:ext cx="2347452" cy="423716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A10F65F-6D3F-54DC-247A-BE98550155C8}"/>
              </a:ext>
            </a:extLst>
          </p:cNvPr>
          <p:cNvSpPr/>
          <p:nvPr/>
        </p:nvSpPr>
        <p:spPr>
          <a:xfrm>
            <a:off x="3730689" y="2395207"/>
            <a:ext cx="1434734" cy="53930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Contract address</a:t>
            </a:r>
            <a:endParaRPr lang="en-CH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5E9F30A-742B-C03C-753D-3076803043A6}"/>
              </a:ext>
            </a:extLst>
          </p:cNvPr>
          <p:cNvSpPr/>
          <p:nvPr/>
        </p:nvSpPr>
        <p:spPr>
          <a:xfrm>
            <a:off x="3730689" y="2934511"/>
            <a:ext cx="1434734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Transfer</a:t>
            </a:r>
            <a:endParaRPr lang="en-CH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98A18C7-4D4B-F6F4-5DA0-3CB312DBE43F}"/>
              </a:ext>
            </a:extLst>
          </p:cNvPr>
          <p:cNvSpPr/>
          <p:nvPr/>
        </p:nvSpPr>
        <p:spPr>
          <a:xfrm>
            <a:off x="3730689" y="3469344"/>
            <a:ext cx="1434734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_from</a:t>
            </a:r>
            <a:endParaRPr lang="en-CH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D0AD651-81AA-936C-453D-C70C184E022A}"/>
              </a:ext>
            </a:extLst>
          </p:cNvPr>
          <p:cNvSpPr/>
          <p:nvPr/>
        </p:nvSpPr>
        <p:spPr>
          <a:xfrm>
            <a:off x="3730689" y="4008648"/>
            <a:ext cx="1434734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_to</a:t>
            </a:r>
            <a:endParaRPr lang="en-CH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E71F169-C778-D85C-07A8-CDF2E64DE8C0}"/>
              </a:ext>
            </a:extLst>
          </p:cNvPr>
          <p:cNvSpPr/>
          <p:nvPr/>
        </p:nvSpPr>
        <p:spPr>
          <a:xfrm>
            <a:off x="3730689" y="4543481"/>
            <a:ext cx="1434734" cy="53930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n/a</a:t>
            </a:r>
            <a:endParaRPr lang="en-CH" i="1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94108B4-699E-C054-1FE2-F7BEE1EC74AC}"/>
              </a:ext>
            </a:extLst>
          </p:cNvPr>
          <p:cNvSpPr/>
          <p:nvPr/>
        </p:nvSpPr>
        <p:spPr>
          <a:xfrm>
            <a:off x="3730689" y="5082785"/>
            <a:ext cx="1434734" cy="53930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_value</a:t>
            </a:r>
            <a:endParaRPr lang="en-CH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FA837CE-5D97-E172-F58B-2CEA8086E354}"/>
              </a:ext>
            </a:extLst>
          </p:cNvPr>
          <p:cNvSpPr/>
          <p:nvPr/>
        </p:nvSpPr>
        <p:spPr>
          <a:xfrm>
            <a:off x="6096000" y="2395208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1BA28C3-F898-0F44-1C32-980E1E6143F8}"/>
              </a:ext>
            </a:extLst>
          </p:cNvPr>
          <p:cNvSpPr/>
          <p:nvPr/>
        </p:nvSpPr>
        <p:spPr>
          <a:xfrm>
            <a:off x="6356316" y="2395208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95CA393-04B3-796B-2756-3D09CD69C934}"/>
              </a:ext>
            </a:extLst>
          </p:cNvPr>
          <p:cNvSpPr/>
          <p:nvPr/>
        </p:nvSpPr>
        <p:spPr>
          <a:xfrm>
            <a:off x="6616632" y="2395208"/>
            <a:ext cx="260316" cy="5393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</a:t>
            </a:r>
            <a:endParaRPr lang="en-CH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CA4EAE-EBDF-6982-C2AC-2F16113F7DC2}"/>
              </a:ext>
            </a:extLst>
          </p:cNvPr>
          <p:cNvSpPr/>
          <p:nvPr/>
        </p:nvSpPr>
        <p:spPr>
          <a:xfrm>
            <a:off x="6876948" y="2395208"/>
            <a:ext cx="260316" cy="5393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</a:t>
            </a:r>
            <a:endParaRPr lang="en-CH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E52A338-652A-CC74-2D41-66232589F22F}"/>
              </a:ext>
            </a:extLst>
          </p:cNvPr>
          <p:cNvSpPr/>
          <p:nvPr/>
        </p:nvSpPr>
        <p:spPr>
          <a:xfrm>
            <a:off x="7137264" y="2395208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C0D2664-A9CC-78CE-5917-F5801A7813F0}"/>
              </a:ext>
            </a:extLst>
          </p:cNvPr>
          <p:cNvSpPr/>
          <p:nvPr/>
        </p:nvSpPr>
        <p:spPr>
          <a:xfrm>
            <a:off x="7397580" y="2395208"/>
            <a:ext cx="260316" cy="5393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</a:t>
            </a:r>
            <a:endParaRPr lang="en-CH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B10BEC7-66DD-F678-A496-5FF345361CE6}"/>
              </a:ext>
            </a:extLst>
          </p:cNvPr>
          <p:cNvSpPr/>
          <p:nvPr/>
        </p:nvSpPr>
        <p:spPr>
          <a:xfrm>
            <a:off x="7657896" y="2395208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AE446FA-E759-03F7-B595-7D31A1C06851}"/>
              </a:ext>
            </a:extLst>
          </p:cNvPr>
          <p:cNvSpPr/>
          <p:nvPr/>
        </p:nvSpPr>
        <p:spPr>
          <a:xfrm>
            <a:off x="7918212" y="2395208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F4B759A-F1A8-D021-2A80-A444ED7D3632}"/>
              </a:ext>
            </a:extLst>
          </p:cNvPr>
          <p:cNvSpPr/>
          <p:nvPr/>
        </p:nvSpPr>
        <p:spPr>
          <a:xfrm>
            <a:off x="8178528" y="2395208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68E906E-D26E-A0CF-761B-D3ABFA464BEE}"/>
              </a:ext>
            </a:extLst>
          </p:cNvPr>
          <p:cNvSpPr/>
          <p:nvPr/>
        </p:nvSpPr>
        <p:spPr>
          <a:xfrm>
            <a:off x="8438844" y="2395208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93E9493-D97A-0260-94E7-3DC07A082E23}"/>
              </a:ext>
            </a:extLst>
          </p:cNvPr>
          <p:cNvSpPr/>
          <p:nvPr/>
        </p:nvSpPr>
        <p:spPr>
          <a:xfrm>
            <a:off x="8699160" y="2395208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475EE06-B37B-26FF-840E-75BF98C2A891}"/>
              </a:ext>
            </a:extLst>
          </p:cNvPr>
          <p:cNvSpPr/>
          <p:nvPr/>
        </p:nvSpPr>
        <p:spPr>
          <a:xfrm>
            <a:off x="8959476" y="2395208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F7D34E6-5250-34E3-7A30-ADB8071CC6FA}"/>
              </a:ext>
            </a:extLst>
          </p:cNvPr>
          <p:cNvSpPr/>
          <p:nvPr/>
        </p:nvSpPr>
        <p:spPr>
          <a:xfrm>
            <a:off x="9219792" y="2395208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77E8E25-6315-6792-1417-34D5DD75BE51}"/>
              </a:ext>
            </a:extLst>
          </p:cNvPr>
          <p:cNvSpPr/>
          <p:nvPr/>
        </p:nvSpPr>
        <p:spPr>
          <a:xfrm>
            <a:off x="9480108" y="2395208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826A9C2-144E-5F8E-2AA6-19FC32A20A06}"/>
              </a:ext>
            </a:extLst>
          </p:cNvPr>
          <p:cNvSpPr/>
          <p:nvPr/>
        </p:nvSpPr>
        <p:spPr>
          <a:xfrm>
            <a:off x="9740424" y="2395208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762DDAE-E5C3-53DC-8E41-0A50BE098FD8}"/>
              </a:ext>
            </a:extLst>
          </p:cNvPr>
          <p:cNvSpPr/>
          <p:nvPr/>
        </p:nvSpPr>
        <p:spPr>
          <a:xfrm>
            <a:off x="10000740" y="2395208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AA82385-9D55-4945-AF68-CD65EF8D6636}"/>
              </a:ext>
            </a:extLst>
          </p:cNvPr>
          <p:cNvSpPr txBox="1"/>
          <p:nvPr/>
        </p:nvSpPr>
        <p:spPr>
          <a:xfrm>
            <a:off x="6096001" y="1927736"/>
            <a:ext cx="4165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Logs Bloom </a:t>
            </a:r>
            <a:r>
              <a:rPr lang="en-US" sz="2000" dirty="0"/>
              <a:t>(2048 bits total)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8D5A81B7-A9AD-9565-B709-CC85DADF9F13}"/>
              </a:ext>
            </a:extLst>
          </p:cNvPr>
          <p:cNvCxnSpPr>
            <a:stCxn id="14" idx="3"/>
            <a:endCxn id="8" idx="1"/>
          </p:cNvCxnSpPr>
          <p:nvPr/>
        </p:nvCxnSpPr>
        <p:spPr>
          <a:xfrm>
            <a:off x="5165423" y="2664860"/>
            <a:ext cx="930577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9" name="Picture 118">
            <a:extLst>
              <a:ext uri="{FF2B5EF4-FFF2-40B4-BE49-F238E27FC236}">
                <a16:creationId xmlns:a16="http://schemas.microsoft.com/office/drawing/2014/main" id="{B3C7F40F-FDE4-EE77-C855-2CD8EC3B8E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16902" y="60746"/>
            <a:ext cx="1325562" cy="1325562"/>
          </a:xfrm>
          <a:prstGeom prst="rect">
            <a:avLst/>
          </a:prstGeom>
        </p:spPr>
      </p:pic>
      <p:sp>
        <p:nvSpPr>
          <p:cNvPr id="120" name="TextBox 119">
            <a:extLst>
              <a:ext uri="{FF2B5EF4-FFF2-40B4-BE49-F238E27FC236}">
                <a16:creationId xmlns:a16="http://schemas.microsoft.com/office/drawing/2014/main" id="{C528351A-1B77-5E13-4C93-F7CD218E9804}"/>
              </a:ext>
            </a:extLst>
          </p:cNvPr>
          <p:cNvSpPr txBox="1"/>
          <p:nvPr/>
        </p:nvSpPr>
        <p:spPr>
          <a:xfrm>
            <a:off x="3730689" y="1927736"/>
            <a:ext cx="14347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Log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F45BE72-13B8-294A-3CBA-966A148A52FF}"/>
              </a:ext>
            </a:extLst>
          </p:cNvPr>
          <p:cNvSpPr/>
          <p:nvPr/>
        </p:nvSpPr>
        <p:spPr>
          <a:xfrm>
            <a:off x="6096000" y="2934511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39FE214-4702-4FB1-62BE-656600C3A980}"/>
              </a:ext>
            </a:extLst>
          </p:cNvPr>
          <p:cNvSpPr/>
          <p:nvPr/>
        </p:nvSpPr>
        <p:spPr>
          <a:xfrm>
            <a:off x="6356316" y="2934511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D7F382E-7F54-3A23-E690-DD87FB5AC1B7}"/>
              </a:ext>
            </a:extLst>
          </p:cNvPr>
          <p:cNvSpPr/>
          <p:nvPr/>
        </p:nvSpPr>
        <p:spPr>
          <a:xfrm>
            <a:off x="6616632" y="2934511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1192491-3B8F-F8DF-9C1D-311472AB44C1}"/>
              </a:ext>
            </a:extLst>
          </p:cNvPr>
          <p:cNvSpPr/>
          <p:nvPr/>
        </p:nvSpPr>
        <p:spPr>
          <a:xfrm>
            <a:off x="6876948" y="2934511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740501D-F54B-7CBE-BCE2-B3F68739BDB4}"/>
              </a:ext>
            </a:extLst>
          </p:cNvPr>
          <p:cNvSpPr/>
          <p:nvPr/>
        </p:nvSpPr>
        <p:spPr>
          <a:xfrm>
            <a:off x="7137264" y="2934511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EE38A79-80A8-43CF-92F2-C0CD58DBA694}"/>
              </a:ext>
            </a:extLst>
          </p:cNvPr>
          <p:cNvSpPr/>
          <p:nvPr/>
        </p:nvSpPr>
        <p:spPr>
          <a:xfrm>
            <a:off x="7397580" y="2934511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253F53A-A288-10EE-5010-EBC9B1D86E85}"/>
              </a:ext>
            </a:extLst>
          </p:cNvPr>
          <p:cNvSpPr/>
          <p:nvPr/>
        </p:nvSpPr>
        <p:spPr>
          <a:xfrm>
            <a:off x="7657896" y="2934511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1888530-2032-F0BD-28E4-EEEDC7AAF24F}"/>
              </a:ext>
            </a:extLst>
          </p:cNvPr>
          <p:cNvSpPr/>
          <p:nvPr/>
        </p:nvSpPr>
        <p:spPr>
          <a:xfrm>
            <a:off x="7918212" y="2934511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CCADD69-15A0-D2A9-5F87-52F2999A9704}"/>
              </a:ext>
            </a:extLst>
          </p:cNvPr>
          <p:cNvSpPr/>
          <p:nvPr/>
        </p:nvSpPr>
        <p:spPr>
          <a:xfrm>
            <a:off x="8178528" y="2934511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0B576DC-B5DF-65E0-5A2D-C2F3672EA202}"/>
              </a:ext>
            </a:extLst>
          </p:cNvPr>
          <p:cNvSpPr/>
          <p:nvPr/>
        </p:nvSpPr>
        <p:spPr>
          <a:xfrm>
            <a:off x="8438844" y="2934511"/>
            <a:ext cx="260316" cy="5393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</a:t>
            </a:r>
            <a:endParaRPr lang="en-CH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CD411EA-F86B-D94A-CEE1-8222859BBE41}"/>
              </a:ext>
            </a:extLst>
          </p:cNvPr>
          <p:cNvSpPr/>
          <p:nvPr/>
        </p:nvSpPr>
        <p:spPr>
          <a:xfrm>
            <a:off x="8699160" y="2934511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99BF70F-78B6-0F61-E05F-0960F42C6D8E}"/>
              </a:ext>
            </a:extLst>
          </p:cNvPr>
          <p:cNvSpPr/>
          <p:nvPr/>
        </p:nvSpPr>
        <p:spPr>
          <a:xfrm>
            <a:off x="8959476" y="2934511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7F074E9-4D77-99CC-2E6A-495B082E4BF0}"/>
              </a:ext>
            </a:extLst>
          </p:cNvPr>
          <p:cNvSpPr/>
          <p:nvPr/>
        </p:nvSpPr>
        <p:spPr>
          <a:xfrm>
            <a:off x="9219792" y="2934511"/>
            <a:ext cx="260316" cy="5393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</a:t>
            </a:r>
            <a:endParaRPr lang="en-CH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195CEC1-3877-5B47-0CA3-533D5E77110E}"/>
              </a:ext>
            </a:extLst>
          </p:cNvPr>
          <p:cNvSpPr/>
          <p:nvPr/>
        </p:nvSpPr>
        <p:spPr>
          <a:xfrm>
            <a:off x="9480108" y="2934511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E362D3A2-876B-C132-AA10-6E57C034A197}"/>
              </a:ext>
            </a:extLst>
          </p:cNvPr>
          <p:cNvSpPr/>
          <p:nvPr/>
        </p:nvSpPr>
        <p:spPr>
          <a:xfrm>
            <a:off x="9740424" y="2934511"/>
            <a:ext cx="260316" cy="5393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</a:t>
            </a:r>
            <a:endParaRPr lang="en-CH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210BC3D-2880-6230-B481-F8A5EB778B3A}"/>
              </a:ext>
            </a:extLst>
          </p:cNvPr>
          <p:cNvSpPr/>
          <p:nvPr/>
        </p:nvSpPr>
        <p:spPr>
          <a:xfrm>
            <a:off x="10000740" y="2934511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D591A37-FB1E-6811-4F78-2267B5454B1A}"/>
              </a:ext>
            </a:extLst>
          </p:cNvPr>
          <p:cNvSpPr/>
          <p:nvPr/>
        </p:nvSpPr>
        <p:spPr>
          <a:xfrm>
            <a:off x="6096000" y="3469344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DAADDA29-94A1-D06C-04AE-6B90F804CD4D}"/>
              </a:ext>
            </a:extLst>
          </p:cNvPr>
          <p:cNvSpPr/>
          <p:nvPr/>
        </p:nvSpPr>
        <p:spPr>
          <a:xfrm>
            <a:off x="6356316" y="3469344"/>
            <a:ext cx="260316" cy="5393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</a:t>
            </a:r>
            <a:endParaRPr lang="en-CH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8935997-E29E-27ED-CA70-1D545F262185}"/>
              </a:ext>
            </a:extLst>
          </p:cNvPr>
          <p:cNvSpPr/>
          <p:nvPr/>
        </p:nvSpPr>
        <p:spPr>
          <a:xfrm>
            <a:off x="6616632" y="3469344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31D129F-4B72-32FE-A2EB-73CA6485D4D6}"/>
              </a:ext>
            </a:extLst>
          </p:cNvPr>
          <p:cNvSpPr/>
          <p:nvPr/>
        </p:nvSpPr>
        <p:spPr>
          <a:xfrm>
            <a:off x="6876948" y="3469344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02BA59B-02A5-BE48-45E8-46443FE843FC}"/>
              </a:ext>
            </a:extLst>
          </p:cNvPr>
          <p:cNvSpPr/>
          <p:nvPr/>
        </p:nvSpPr>
        <p:spPr>
          <a:xfrm>
            <a:off x="7137264" y="3469344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B48F01D-70AD-6800-857E-8C7EF392CC9E}"/>
              </a:ext>
            </a:extLst>
          </p:cNvPr>
          <p:cNvSpPr/>
          <p:nvPr/>
        </p:nvSpPr>
        <p:spPr>
          <a:xfrm>
            <a:off x="7397580" y="3469344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36BBB39B-CEFB-A474-F569-58D8C222B235}"/>
              </a:ext>
            </a:extLst>
          </p:cNvPr>
          <p:cNvSpPr/>
          <p:nvPr/>
        </p:nvSpPr>
        <p:spPr>
          <a:xfrm>
            <a:off x="7657896" y="3469344"/>
            <a:ext cx="260316" cy="5393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</a:t>
            </a:r>
            <a:endParaRPr lang="en-CH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D3DEF18B-072E-7359-B13D-B2D305517580}"/>
              </a:ext>
            </a:extLst>
          </p:cNvPr>
          <p:cNvSpPr/>
          <p:nvPr/>
        </p:nvSpPr>
        <p:spPr>
          <a:xfrm>
            <a:off x="7918212" y="3469344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624F4B7-79E1-F522-14FC-499C45260BA1}"/>
              </a:ext>
            </a:extLst>
          </p:cNvPr>
          <p:cNvSpPr/>
          <p:nvPr/>
        </p:nvSpPr>
        <p:spPr>
          <a:xfrm>
            <a:off x="8178528" y="3469344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5873D0D5-5EB7-5C39-7EC4-5CEE95ADCE6A}"/>
              </a:ext>
            </a:extLst>
          </p:cNvPr>
          <p:cNvSpPr/>
          <p:nvPr/>
        </p:nvSpPr>
        <p:spPr>
          <a:xfrm>
            <a:off x="8438844" y="3469344"/>
            <a:ext cx="260316" cy="5393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</a:t>
            </a:r>
            <a:endParaRPr lang="en-CH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3989EBB-CE09-E55D-30C9-0CECC929D5F1}"/>
              </a:ext>
            </a:extLst>
          </p:cNvPr>
          <p:cNvSpPr/>
          <p:nvPr/>
        </p:nvSpPr>
        <p:spPr>
          <a:xfrm>
            <a:off x="8699160" y="3469344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0C500804-2C12-683F-838E-2894798F7558}"/>
              </a:ext>
            </a:extLst>
          </p:cNvPr>
          <p:cNvSpPr/>
          <p:nvPr/>
        </p:nvSpPr>
        <p:spPr>
          <a:xfrm>
            <a:off x="8959476" y="3469344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2B77E1E8-A302-B800-6E5F-5FD8660F98DE}"/>
              </a:ext>
            </a:extLst>
          </p:cNvPr>
          <p:cNvSpPr/>
          <p:nvPr/>
        </p:nvSpPr>
        <p:spPr>
          <a:xfrm>
            <a:off x="9219792" y="3469344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B448235B-B695-5341-B762-7F5EA6040736}"/>
              </a:ext>
            </a:extLst>
          </p:cNvPr>
          <p:cNvSpPr/>
          <p:nvPr/>
        </p:nvSpPr>
        <p:spPr>
          <a:xfrm>
            <a:off x="9480108" y="3469344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56FA3F9D-3363-02AE-1B3E-F0D15F8E0360}"/>
              </a:ext>
            </a:extLst>
          </p:cNvPr>
          <p:cNvSpPr/>
          <p:nvPr/>
        </p:nvSpPr>
        <p:spPr>
          <a:xfrm>
            <a:off x="9740424" y="3469344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9D11833B-B0CA-AF23-CF5E-78E216131D1D}"/>
              </a:ext>
            </a:extLst>
          </p:cNvPr>
          <p:cNvSpPr/>
          <p:nvPr/>
        </p:nvSpPr>
        <p:spPr>
          <a:xfrm>
            <a:off x="10000740" y="3469344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34A33201-49BD-9279-6AD5-A8EFEC69C515}"/>
              </a:ext>
            </a:extLst>
          </p:cNvPr>
          <p:cNvSpPr/>
          <p:nvPr/>
        </p:nvSpPr>
        <p:spPr>
          <a:xfrm>
            <a:off x="6096000" y="4003698"/>
            <a:ext cx="260316" cy="5393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</a:t>
            </a:r>
            <a:endParaRPr lang="en-CH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30BA843D-3C2C-6B8B-8ADF-5FA4CF210A3C}"/>
              </a:ext>
            </a:extLst>
          </p:cNvPr>
          <p:cNvSpPr/>
          <p:nvPr/>
        </p:nvSpPr>
        <p:spPr>
          <a:xfrm>
            <a:off x="6356316" y="4003698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0146D676-438D-AA2A-AE58-22466A4516AF}"/>
              </a:ext>
            </a:extLst>
          </p:cNvPr>
          <p:cNvSpPr/>
          <p:nvPr/>
        </p:nvSpPr>
        <p:spPr>
          <a:xfrm>
            <a:off x="6616632" y="4003698"/>
            <a:ext cx="260316" cy="5393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</a:t>
            </a:r>
            <a:endParaRPr lang="en-CH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957D1120-FFA3-4B6D-799A-B00F80FD18E0}"/>
              </a:ext>
            </a:extLst>
          </p:cNvPr>
          <p:cNvSpPr/>
          <p:nvPr/>
        </p:nvSpPr>
        <p:spPr>
          <a:xfrm>
            <a:off x="6876948" y="4003698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8504963A-5FE4-5B97-59A0-19C2B614E6D1}"/>
              </a:ext>
            </a:extLst>
          </p:cNvPr>
          <p:cNvSpPr/>
          <p:nvPr/>
        </p:nvSpPr>
        <p:spPr>
          <a:xfrm>
            <a:off x="7137264" y="4003698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2C23D82E-C1BB-7DB9-B195-D9464DD35D7D}"/>
              </a:ext>
            </a:extLst>
          </p:cNvPr>
          <p:cNvSpPr/>
          <p:nvPr/>
        </p:nvSpPr>
        <p:spPr>
          <a:xfrm>
            <a:off x="7397580" y="4003698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D27AC328-F374-62D9-B3D9-DB12F7A05B68}"/>
              </a:ext>
            </a:extLst>
          </p:cNvPr>
          <p:cNvSpPr/>
          <p:nvPr/>
        </p:nvSpPr>
        <p:spPr>
          <a:xfrm>
            <a:off x="7657896" y="4003698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BDF3261A-3370-F53F-DC6A-807C4A51DEF9}"/>
              </a:ext>
            </a:extLst>
          </p:cNvPr>
          <p:cNvSpPr/>
          <p:nvPr/>
        </p:nvSpPr>
        <p:spPr>
          <a:xfrm>
            <a:off x="7918212" y="4003698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EA36975E-DCEC-AADA-DE78-83790A1BB93C}"/>
              </a:ext>
            </a:extLst>
          </p:cNvPr>
          <p:cNvSpPr/>
          <p:nvPr/>
        </p:nvSpPr>
        <p:spPr>
          <a:xfrm>
            <a:off x="8178528" y="4003698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018628EE-EBCA-AB0C-6B47-065C724CDF05}"/>
              </a:ext>
            </a:extLst>
          </p:cNvPr>
          <p:cNvSpPr/>
          <p:nvPr/>
        </p:nvSpPr>
        <p:spPr>
          <a:xfrm>
            <a:off x="8438844" y="4003698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AA8B01C3-1F1A-EB99-77BF-B98EE9AF146C}"/>
              </a:ext>
            </a:extLst>
          </p:cNvPr>
          <p:cNvSpPr/>
          <p:nvPr/>
        </p:nvSpPr>
        <p:spPr>
          <a:xfrm>
            <a:off x="8699160" y="4003698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0A839DEE-ED57-8374-274B-DFA9E1C4C125}"/>
              </a:ext>
            </a:extLst>
          </p:cNvPr>
          <p:cNvSpPr/>
          <p:nvPr/>
        </p:nvSpPr>
        <p:spPr>
          <a:xfrm>
            <a:off x="8959476" y="4003698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4C7D11CC-677C-63B4-1A8A-B0FC0044E1AF}"/>
              </a:ext>
            </a:extLst>
          </p:cNvPr>
          <p:cNvSpPr/>
          <p:nvPr/>
        </p:nvSpPr>
        <p:spPr>
          <a:xfrm>
            <a:off x="9219792" y="4003698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F2B7C5B2-1AA0-834B-C8B8-BB2655E1996A}"/>
              </a:ext>
            </a:extLst>
          </p:cNvPr>
          <p:cNvSpPr/>
          <p:nvPr/>
        </p:nvSpPr>
        <p:spPr>
          <a:xfrm>
            <a:off x="9480108" y="4003698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CD32AC3A-C25C-AC92-F9A7-8E84B42A5DCE}"/>
              </a:ext>
            </a:extLst>
          </p:cNvPr>
          <p:cNvSpPr/>
          <p:nvPr/>
        </p:nvSpPr>
        <p:spPr>
          <a:xfrm>
            <a:off x="9740424" y="4003698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4B9D1535-5595-DFC3-69BC-E81F6BF6B4DB}"/>
              </a:ext>
            </a:extLst>
          </p:cNvPr>
          <p:cNvSpPr/>
          <p:nvPr/>
        </p:nvSpPr>
        <p:spPr>
          <a:xfrm>
            <a:off x="10000740" y="4003698"/>
            <a:ext cx="260316" cy="5393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</a:t>
            </a:r>
            <a:endParaRPr lang="en-CH" dirty="0"/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5C14E7BA-9F6B-B230-8137-7F5A2298AD7A}"/>
              </a:ext>
            </a:extLst>
          </p:cNvPr>
          <p:cNvCxnSpPr>
            <a:stCxn id="20" idx="3"/>
            <a:endCxn id="4" idx="1"/>
          </p:cNvCxnSpPr>
          <p:nvPr/>
        </p:nvCxnSpPr>
        <p:spPr>
          <a:xfrm>
            <a:off x="5165423" y="3204163"/>
            <a:ext cx="930577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20EC3AF3-9CBA-405A-FB3C-A6F84DDAA80B}"/>
              </a:ext>
            </a:extLst>
          </p:cNvPr>
          <p:cNvCxnSpPr>
            <a:stCxn id="27" idx="3"/>
            <a:endCxn id="53" idx="1"/>
          </p:cNvCxnSpPr>
          <p:nvPr/>
        </p:nvCxnSpPr>
        <p:spPr>
          <a:xfrm>
            <a:off x="5165423" y="3738996"/>
            <a:ext cx="930577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2A26B283-7D16-C5B4-45A4-3994155B2EFA}"/>
              </a:ext>
            </a:extLst>
          </p:cNvPr>
          <p:cNvCxnSpPr>
            <a:stCxn id="28" idx="3"/>
            <a:endCxn id="69" idx="1"/>
          </p:cNvCxnSpPr>
          <p:nvPr/>
        </p:nvCxnSpPr>
        <p:spPr>
          <a:xfrm flipV="1">
            <a:off x="5165423" y="4273350"/>
            <a:ext cx="930577" cy="495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1398D8E4-7A81-AD4E-B8E5-3DC2AC9C5D94}"/>
              </a:ext>
            </a:extLst>
          </p:cNvPr>
          <p:cNvSpPr/>
          <p:nvPr/>
        </p:nvSpPr>
        <p:spPr>
          <a:xfrm>
            <a:off x="6096000" y="5082475"/>
            <a:ext cx="260316" cy="5393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</a:t>
            </a:r>
            <a:endParaRPr lang="en-CH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B9CBA037-7E88-107D-DA50-179CCA76A5C3}"/>
              </a:ext>
            </a:extLst>
          </p:cNvPr>
          <p:cNvSpPr/>
          <p:nvPr/>
        </p:nvSpPr>
        <p:spPr>
          <a:xfrm>
            <a:off x="6356316" y="5082475"/>
            <a:ext cx="260316" cy="5393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</a:t>
            </a:r>
            <a:endParaRPr lang="en-CH" dirty="0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8AD62125-877E-9A8A-C0B2-06B140539D1B}"/>
              </a:ext>
            </a:extLst>
          </p:cNvPr>
          <p:cNvSpPr/>
          <p:nvPr/>
        </p:nvSpPr>
        <p:spPr>
          <a:xfrm>
            <a:off x="6616632" y="5082475"/>
            <a:ext cx="260316" cy="5393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</a:t>
            </a:r>
            <a:endParaRPr lang="en-CH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E7DDBB82-9EBB-E5F3-A247-2B225A24435D}"/>
              </a:ext>
            </a:extLst>
          </p:cNvPr>
          <p:cNvSpPr/>
          <p:nvPr/>
        </p:nvSpPr>
        <p:spPr>
          <a:xfrm>
            <a:off x="6876948" y="5082475"/>
            <a:ext cx="260316" cy="5393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</a:t>
            </a:r>
            <a:endParaRPr lang="en-CH" dirty="0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37885C8C-9B68-6FDF-37A2-4CB9859D00DE}"/>
              </a:ext>
            </a:extLst>
          </p:cNvPr>
          <p:cNvSpPr/>
          <p:nvPr/>
        </p:nvSpPr>
        <p:spPr>
          <a:xfrm>
            <a:off x="7137264" y="5082475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01FDD6BC-FEEB-CD30-8EB1-A59AFA8E5D27}"/>
              </a:ext>
            </a:extLst>
          </p:cNvPr>
          <p:cNvSpPr/>
          <p:nvPr/>
        </p:nvSpPr>
        <p:spPr>
          <a:xfrm>
            <a:off x="7397580" y="5082475"/>
            <a:ext cx="260316" cy="5393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</a:t>
            </a:r>
            <a:endParaRPr lang="en-CH" dirty="0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B151FBD9-E9BB-0E38-7EF4-DCB885F25A87}"/>
              </a:ext>
            </a:extLst>
          </p:cNvPr>
          <p:cNvSpPr/>
          <p:nvPr/>
        </p:nvSpPr>
        <p:spPr>
          <a:xfrm>
            <a:off x="7657896" y="5082475"/>
            <a:ext cx="260316" cy="5393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</a:t>
            </a:r>
            <a:endParaRPr lang="en-CH" dirty="0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832B353F-AAA6-9F7D-0A7F-954B68455E3F}"/>
              </a:ext>
            </a:extLst>
          </p:cNvPr>
          <p:cNvSpPr/>
          <p:nvPr/>
        </p:nvSpPr>
        <p:spPr>
          <a:xfrm>
            <a:off x="7918212" y="5082475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3D10434A-41EC-338D-FE36-2EE3223F4560}"/>
              </a:ext>
            </a:extLst>
          </p:cNvPr>
          <p:cNvSpPr/>
          <p:nvPr/>
        </p:nvSpPr>
        <p:spPr>
          <a:xfrm>
            <a:off x="8178528" y="5082475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03F641DD-D303-AEAA-0562-6EE0B8BEFA0D}"/>
              </a:ext>
            </a:extLst>
          </p:cNvPr>
          <p:cNvSpPr/>
          <p:nvPr/>
        </p:nvSpPr>
        <p:spPr>
          <a:xfrm>
            <a:off x="8438844" y="5082475"/>
            <a:ext cx="260316" cy="5393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</a:t>
            </a:r>
            <a:endParaRPr lang="en-CH" dirty="0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B4879820-853F-5633-5C18-12E7317B15D0}"/>
              </a:ext>
            </a:extLst>
          </p:cNvPr>
          <p:cNvSpPr/>
          <p:nvPr/>
        </p:nvSpPr>
        <p:spPr>
          <a:xfrm>
            <a:off x="8699160" y="5082475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DCDABBE7-5506-E99B-C3B9-BAF391E67414}"/>
              </a:ext>
            </a:extLst>
          </p:cNvPr>
          <p:cNvSpPr/>
          <p:nvPr/>
        </p:nvSpPr>
        <p:spPr>
          <a:xfrm>
            <a:off x="8959476" y="5082475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237EBEB5-CB6E-4FA7-53A7-53FAF245C1AE}"/>
              </a:ext>
            </a:extLst>
          </p:cNvPr>
          <p:cNvSpPr/>
          <p:nvPr/>
        </p:nvSpPr>
        <p:spPr>
          <a:xfrm>
            <a:off x="9219792" y="5082475"/>
            <a:ext cx="260316" cy="5393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</a:t>
            </a:r>
            <a:endParaRPr lang="en-CH" dirty="0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462203F2-C4F5-ADF5-7763-C97D260D1708}"/>
              </a:ext>
            </a:extLst>
          </p:cNvPr>
          <p:cNvSpPr/>
          <p:nvPr/>
        </p:nvSpPr>
        <p:spPr>
          <a:xfrm>
            <a:off x="9480108" y="5082475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680857B7-DF1C-0BB4-9949-BB92D0A2E21A}"/>
              </a:ext>
            </a:extLst>
          </p:cNvPr>
          <p:cNvSpPr/>
          <p:nvPr/>
        </p:nvSpPr>
        <p:spPr>
          <a:xfrm>
            <a:off x="9740424" y="5082475"/>
            <a:ext cx="260316" cy="5393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</a:t>
            </a:r>
            <a:endParaRPr lang="en-CH" dirty="0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1E9655E0-31C8-8722-EE6C-26DAC6591187}"/>
              </a:ext>
            </a:extLst>
          </p:cNvPr>
          <p:cNvSpPr/>
          <p:nvPr/>
        </p:nvSpPr>
        <p:spPr>
          <a:xfrm>
            <a:off x="10000740" y="5082475"/>
            <a:ext cx="260316" cy="5393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</a:t>
            </a:r>
            <a:endParaRPr lang="en-CH" dirty="0"/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E04F4C80-BD64-9140-3619-4552314BA63F}"/>
              </a:ext>
            </a:extLst>
          </p:cNvPr>
          <p:cNvCxnSpPr>
            <a:stCxn id="69" idx="2"/>
            <a:endCxn id="87" idx="0"/>
          </p:cNvCxnSpPr>
          <p:nvPr/>
        </p:nvCxnSpPr>
        <p:spPr>
          <a:xfrm>
            <a:off x="6226158" y="4543002"/>
            <a:ext cx="0" cy="539473"/>
          </a:xfrm>
          <a:prstGeom prst="line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88E57828-7340-91E7-6C43-C1D0BFD6C10F}"/>
              </a:ext>
            </a:extLst>
          </p:cNvPr>
          <p:cNvCxnSpPr>
            <a:stCxn id="70" idx="2"/>
            <a:endCxn id="89" idx="0"/>
          </p:cNvCxnSpPr>
          <p:nvPr/>
        </p:nvCxnSpPr>
        <p:spPr>
          <a:xfrm>
            <a:off x="6486474" y="4543002"/>
            <a:ext cx="0" cy="5394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6DC67B75-6152-BF1E-AC8B-8DFDBF866366}"/>
              </a:ext>
            </a:extLst>
          </p:cNvPr>
          <p:cNvCxnSpPr>
            <a:stCxn id="71" idx="2"/>
            <a:endCxn id="91" idx="0"/>
          </p:cNvCxnSpPr>
          <p:nvPr/>
        </p:nvCxnSpPr>
        <p:spPr>
          <a:xfrm>
            <a:off x="6746790" y="4543002"/>
            <a:ext cx="0" cy="5394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1F6211EB-53ED-0644-92EC-6F1CDE346138}"/>
              </a:ext>
            </a:extLst>
          </p:cNvPr>
          <p:cNvCxnSpPr>
            <a:stCxn id="72" idx="2"/>
            <a:endCxn id="92" idx="0"/>
          </p:cNvCxnSpPr>
          <p:nvPr/>
        </p:nvCxnSpPr>
        <p:spPr>
          <a:xfrm>
            <a:off x="7007106" y="4543002"/>
            <a:ext cx="0" cy="5394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7873D081-4996-A97C-43E7-6ACA486138AB}"/>
              </a:ext>
            </a:extLst>
          </p:cNvPr>
          <p:cNvCxnSpPr>
            <a:stCxn id="73" idx="2"/>
            <a:endCxn id="93" idx="0"/>
          </p:cNvCxnSpPr>
          <p:nvPr/>
        </p:nvCxnSpPr>
        <p:spPr>
          <a:xfrm>
            <a:off x="7267422" y="4543002"/>
            <a:ext cx="0" cy="5394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6625CE9F-A12D-683B-34F7-A27A33DDFADF}"/>
              </a:ext>
            </a:extLst>
          </p:cNvPr>
          <p:cNvCxnSpPr>
            <a:cxnSpLocks/>
            <a:stCxn id="74" idx="2"/>
            <a:endCxn id="94" idx="0"/>
          </p:cNvCxnSpPr>
          <p:nvPr/>
        </p:nvCxnSpPr>
        <p:spPr>
          <a:xfrm>
            <a:off x="7527738" y="4543002"/>
            <a:ext cx="0" cy="5394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62E505C8-426F-3D50-5B6E-0C938E4635D7}"/>
              </a:ext>
            </a:extLst>
          </p:cNvPr>
          <p:cNvCxnSpPr>
            <a:cxnSpLocks/>
            <a:stCxn id="75" idx="2"/>
            <a:endCxn id="95" idx="0"/>
          </p:cNvCxnSpPr>
          <p:nvPr/>
        </p:nvCxnSpPr>
        <p:spPr>
          <a:xfrm>
            <a:off x="7788054" y="4543002"/>
            <a:ext cx="0" cy="5394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571426EF-C954-2902-67C2-C68CC68A6CF0}"/>
              </a:ext>
            </a:extLst>
          </p:cNvPr>
          <p:cNvCxnSpPr>
            <a:cxnSpLocks/>
            <a:stCxn id="76" idx="2"/>
            <a:endCxn id="96" idx="0"/>
          </p:cNvCxnSpPr>
          <p:nvPr/>
        </p:nvCxnSpPr>
        <p:spPr>
          <a:xfrm>
            <a:off x="8048370" y="4543002"/>
            <a:ext cx="0" cy="5394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D94A24C9-5EFC-8DBE-3171-B3BD2BA25785}"/>
              </a:ext>
            </a:extLst>
          </p:cNvPr>
          <p:cNvCxnSpPr>
            <a:cxnSpLocks/>
            <a:stCxn id="77" idx="2"/>
            <a:endCxn id="97" idx="0"/>
          </p:cNvCxnSpPr>
          <p:nvPr/>
        </p:nvCxnSpPr>
        <p:spPr>
          <a:xfrm>
            <a:off x="8308686" y="4543002"/>
            <a:ext cx="0" cy="5394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F21AC6F9-CDA3-AB08-579F-23DC3AC90C94}"/>
              </a:ext>
            </a:extLst>
          </p:cNvPr>
          <p:cNvCxnSpPr>
            <a:cxnSpLocks/>
            <a:stCxn id="78" idx="2"/>
            <a:endCxn id="98" idx="0"/>
          </p:cNvCxnSpPr>
          <p:nvPr/>
        </p:nvCxnSpPr>
        <p:spPr>
          <a:xfrm>
            <a:off x="8569002" y="4543002"/>
            <a:ext cx="0" cy="5394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5E1FC84F-DACC-90FE-BF08-A3895B78C78A}"/>
              </a:ext>
            </a:extLst>
          </p:cNvPr>
          <p:cNvCxnSpPr>
            <a:cxnSpLocks/>
            <a:stCxn id="79" idx="2"/>
            <a:endCxn id="99" idx="0"/>
          </p:cNvCxnSpPr>
          <p:nvPr/>
        </p:nvCxnSpPr>
        <p:spPr>
          <a:xfrm>
            <a:off x="8829318" y="4543002"/>
            <a:ext cx="0" cy="5394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41B20A65-4D7B-3E88-38C2-4CFE9828122B}"/>
              </a:ext>
            </a:extLst>
          </p:cNvPr>
          <p:cNvCxnSpPr>
            <a:cxnSpLocks/>
            <a:stCxn id="80" idx="2"/>
            <a:endCxn id="100" idx="0"/>
          </p:cNvCxnSpPr>
          <p:nvPr/>
        </p:nvCxnSpPr>
        <p:spPr>
          <a:xfrm>
            <a:off x="9089634" y="4543002"/>
            <a:ext cx="0" cy="5394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52364F01-3D73-DD6F-033F-369606A03E30}"/>
              </a:ext>
            </a:extLst>
          </p:cNvPr>
          <p:cNvCxnSpPr>
            <a:cxnSpLocks/>
            <a:stCxn id="81" idx="2"/>
            <a:endCxn id="101" idx="0"/>
          </p:cNvCxnSpPr>
          <p:nvPr/>
        </p:nvCxnSpPr>
        <p:spPr>
          <a:xfrm>
            <a:off x="9349950" y="4543002"/>
            <a:ext cx="0" cy="5394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3F77CE45-C441-89F5-DDFA-211879D8CCA6}"/>
              </a:ext>
            </a:extLst>
          </p:cNvPr>
          <p:cNvCxnSpPr>
            <a:cxnSpLocks/>
            <a:stCxn id="82" idx="2"/>
            <a:endCxn id="102" idx="0"/>
          </p:cNvCxnSpPr>
          <p:nvPr/>
        </p:nvCxnSpPr>
        <p:spPr>
          <a:xfrm>
            <a:off x="9610266" y="4543002"/>
            <a:ext cx="0" cy="5394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AB1E4177-856E-1217-FB39-3993449B35EF}"/>
              </a:ext>
            </a:extLst>
          </p:cNvPr>
          <p:cNvCxnSpPr>
            <a:cxnSpLocks/>
            <a:stCxn id="83" idx="2"/>
            <a:endCxn id="103" idx="0"/>
          </p:cNvCxnSpPr>
          <p:nvPr/>
        </p:nvCxnSpPr>
        <p:spPr>
          <a:xfrm>
            <a:off x="9870582" y="4543002"/>
            <a:ext cx="0" cy="5394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5B43DBC1-09F4-2B74-1322-7028E345C77D}"/>
              </a:ext>
            </a:extLst>
          </p:cNvPr>
          <p:cNvCxnSpPr>
            <a:cxnSpLocks/>
            <a:stCxn id="84" idx="2"/>
            <a:endCxn id="104" idx="0"/>
          </p:cNvCxnSpPr>
          <p:nvPr/>
        </p:nvCxnSpPr>
        <p:spPr>
          <a:xfrm>
            <a:off x="10130898" y="4543002"/>
            <a:ext cx="0" cy="5394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6" name="TextBox 155">
            <a:extLst>
              <a:ext uri="{FF2B5EF4-FFF2-40B4-BE49-F238E27FC236}">
                <a16:creationId xmlns:a16="http://schemas.microsoft.com/office/drawing/2014/main" id="{4F483352-7A0B-4C60-2618-FCB0769DD5A2}"/>
              </a:ext>
            </a:extLst>
          </p:cNvPr>
          <p:cNvSpPr txBox="1"/>
          <p:nvPr/>
        </p:nvSpPr>
        <p:spPr>
          <a:xfrm>
            <a:off x="10299555" y="4632160"/>
            <a:ext cx="16357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Union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335981CD-33B1-9C9A-CDDA-677BD648A1CF}"/>
              </a:ext>
            </a:extLst>
          </p:cNvPr>
          <p:cNvSpPr/>
          <p:nvPr/>
        </p:nvSpPr>
        <p:spPr>
          <a:xfrm>
            <a:off x="6096000" y="6071412"/>
            <a:ext cx="260316" cy="5393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</a:t>
            </a:r>
            <a:endParaRPr lang="en-CH" dirty="0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6AAE5766-7B8D-03E4-778B-1093BECA3416}"/>
              </a:ext>
            </a:extLst>
          </p:cNvPr>
          <p:cNvSpPr/>
          <p:nvPr/>
        </p:nvSpPr>
        <p:spPr>
          <a:xfrm>
            <a:off x="6356316" y="6071412"/>
            <a:ext cx="260316" cy="5393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820E81E5-894C-C4BD-FB54-8E412895FF06}"/>
              </a:ext>
            </a:extLst>
          </p:cNvPr>
          <p:cNvSpPr/>
          <p:nvPr/>
        </p:nvSpPr>
        <p:spPr>
          <a:xfrm>
            <a:off x="6616632" y="6071412"/>
            <a:ext cx="260316" cy="5393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D5549F05-35E0-5D55-6616-02EF5ADE925C}"/>
              </a:ext>
            </a:extLst>
          </p:cNvPr>
          <p:cNvSpPr/>
          <p:nvPr/>
        </p:nvSpPr>
        <p:spPr>
          <a:xfrm>
            <a:off x="6876948" y="6071412"/>
            <a:ext cx="260316" cy="5393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7A9260C0-134C-F0C2-29A4-A91B91EEBF8E}"/>
              </a:ext>
            </a:extLst>
          </p:cNvPr>
          <p:cNvSpPr/>
          <p:nvPr/>
        </p:nvSpPr>
        <p:spPr>
          <a:xfrm>
            <a:off x="7137264" y="6071412"/>
            <a:ext cx="260316" cy="5393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0B75D71E-C8BE-D1FC-AF32-5E93543EA605}"/>
              </a:ext>
            </a:extLst>
          </p:cNvPr>
          <p:cNvSpPr/>
          <p:nvPr/>
        </p:nvSpPr>
        <p:spPr>
          <a:xfrm>
            <a:off x="7397580" y="6071412"/>
            <a:ext cx="260316" cy="5393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45EF0891-223D-4602-9103-1170DD51ED00}"/>
              </a:ext>
            </a:extLst>
          </p:cNvPr>
          <p:cNvSpPr/>
          <p:nvPr/>
        </p:nvSpPr>
        <p:spPr>
          <a:xfrm>
            <a:off x="7657896" y="6071412"/>
            <a:ext cx="260316" cy="5393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CAFE3FE8-F7E3-06C2-6AD1-52D224807726}"/>
              </a:ext>
            </a:extLst>
          </p:cNvPr>
          <p:cNvSpPr/>
          <p:nvPr/>
        </p:nvSpPr>
        <p:spPr>
          <a:xfrm>
            <a:off x="7918212" y="6071412"/>
            <a:ext cx="260316" cy="5393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FB39E7F9-0D6D-0C51-D806-9675C91B6B35}"/>
              </a:ext>
            </a:extLst>
          </p:cNvPr>
          <p:cNvSpPr/>
          <p:nvPr/>
        </p:nvSpPr>
        <p:spPr>
          <a:xfrm>
            <a:off x="8178528" y="6071412"/>
            <a:ext cx="260316" cy="5393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F96E354C-2810-A0CE-39CE-33F71DE0FC4A}"/>
              </a:ext>
            </a:extLst>
          </p:cNvPr>
          <p:cNvSpPr/>
          <p:nvPr/>
        </p:nvSpPr>
        <p:spPr>
          <a:xfrm>
            <a:off x="8438844" y="6071412"/>
            <a:ext cx="260316" cy="5393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127FBA6D-197A-8C3E-5366-23BE1C53A238}"/>
              </a:ext>
            </a:extLst>
          </p:cNvPr>
          <p:cNvSpPr/>
          <p:nvPr/>
        </p:nvSpPr>
        <p:spPr>
          <a:xfrm>
            <a:off x="8699160" y="6071412"/>
            <a:ext cx="260316" cy="53930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</a:t>
            </a:r>
            <a:endParaRPr lang="en-CH" dirty="0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EFF4E335-30DD-10DF-5980-EA3D2ED11B84}"/>
              </a:ext>
            </a:extLst>
          </p:cNvPr>
          <p:cNvSpPr/>
          <p:nvPr/>
        </p:nvSpPr>
        <p:spPr>
          <a:xfrm>
            <a:off x="8959476" y="6071412"/>
            <a:ext cx="260316" cy="5393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2D4DEC73-8994-3B0F-9182-886EFA4497DB}"/>
              </a:ext>
            </a:extLst>
          </p:cNvPr>
          <p:cNvSpPr/>
          <p:nvPr/>
        </p:nvSpPr>
        <p:spPr>
          <a:xfrm>
            <a:off x="9219792" y="6071412"/>
            <a:ext cx="260316" cy="5393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</a:t>
            </a:r>
            <a:endParaRPr lang="en-CH" dirty="0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E637D0D2-2B2A-6CBC-EAF3-4F07D9D2481F}"/>
              </a:ext>
            </a:extLst>
          </p:cNvPr>
          <p:cNvSpPr/>
          <p:nvPr/>
        </p:nvSpPr>
        <p:spPr>
          <a:xfrm>
            <a:off x="9480108" y="6071412"/>
            <a:ext cx="260316" cy="5393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DF5332ED-5342-53C0-F838-475B322D09D9}"/>
              </a:ext>
            </a:extLst>
          </p:cNvPr>
          <p:cNvSpPr/>
          <p:nvPr/>
        </p:nvSpPr>
        <p:spPr>
          <a:xfrm>
            <a:off x="9740424" y="6071412"/>
            <a:ext cx="260316" cy="5393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7C24660C-2CAB-D9D1-3E91-372C44B183F4}"/>
              </a:ext>
            </a:extLst>
          </p:cNvPr>
          <p:cNvSpPr/>
          <p:nvPr/>
        </p:nvSpPr>
        <p:spPr>
          <a:xfrm>
            <a:off x="10000740" y="6071412"/>
            <a:ext cx="260316" cy="5393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C20788CF-9570-7BD9-8C39-6B9AD0D25332}"/>
              </a:ext>
            </a:extLst>
          </p:cNvPr>
          <p:cNvCxnSpPr>
            <a:endCxn id="85" idx="0"/>
          </p:cNvCxnSpPr>
          <p:nvPr/>
        </p:nvCxnSpPr>
        <p:spPr>
          <a:xfrm>
            <a:off x="6226158" y="5621779"/>
            <a:ext cx="0" cy="4496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F05FFB54-F230-BA0B-FCB5-10E784EF78BD}"/>
              </a:ext>
            </a:extLst>
          </p:cNvPr>
          <p:cNvCxnSpPr>
            <a:endCxn id="123" idx="0"/>
          </p:cNvCxnSpPr>
          <p:nvPr/>
        </p:nvCxnSpPr>
        <p:spPr>
          <a:xfrm>
            <a:off x="8829318" y="5621779"/>
            <a:ext cx="0" cy="4496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DB0F7D81-8F19-FBC7-6F50-716F6AB63F8A}"/>
              </a:ext>
            </a:extLst>
          </p:cNvPr>
          <p:cNvCxnSpPr>
            <a:endCxn id="126" idx="0"/>
          </p:cNvCxnSpPr>
          <p:nvPr/>
        </p:nvCxnSpPr>
        <p:spPr>
          <a:xfrm>
            <a:off x="9349950" y="5621779"/>
            <a:ext cx="0" cy="4496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6" name="Rectangle 135">
            <a:extLst>
              <a:ext uri="{FF2B5EF4-FFF2-40B4-BE49-F238E27FC236}">
                <a16:creationId xmlns:a16="http://schemas.microsoft.com/office/drawing/2014/main" id="{CEA0B3DC-0409-D852-6223-48EF3C75B398}"/>
              </a:ext>
            </a:extLst>
          </p:cNvPr>
          <p:cNvSpPr/>
          <p:nvPr/>
        </p:nvSpPr>
        <p:spPr>
          <a:xfrm>
            <a:off x="3730689" y="6071412"/>
            <a:ext cx="1434734" cy="53930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Query</a:t>
            </a:r>
            <a:endParaRPr lang="en-CH" b="1" dirty="0"/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BB9508B8-2957-AA2A-971F-9FAC40A7B64F}"/>
              </a:ext>
            </a:extLst>
          </p:cNvPr>
          <p:cNvCxnSpPr>
            <a:stCxn id="136" idx="3"/>
            <a:endCxn id="85" idx="1"/>
          </p:cNvCxnSpPr>
          <p:nvPr/>
        </p:nvCxnSpPr>
        <p:spPr>
          <a:xfrm>
            <a:off x="5165423" y="6341064"/>
            <a:ext cx="930577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1DC03F68-5FFB-C9CA-1287-CF66EC885005}"/>
              </a:ext>
            </a:extLst>
          </p:cNvPr>
          <p:cNvSpPr txBox="1"/>
          <p:nvPr/>
        </p:nvSpPr>
        <p:spPr>
          <a:xfrm>
            <a:off x="10299555" y="6191453"/>
            <a:ext cx="16357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🚫 No match</a:t>
            </a:r>
          </a:p>
        </p:txBody>
      </p:sp>
    </p:spTree>
    <p:extLst>
      <p:ext uri="{BB962C8B-B14F-4D97-AF65-F5344CB8AC3E}">
        <p14:creationId xmlns:p14="http://schemas.microsoft.com/office/powerpoint/2010/main" val="2653706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6D0F18-AF2B-E332-A348-C2D94C80B5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54379-80B6-DA43-CA0D-63A2ECDBC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Wallet security</a:t>
            </a:r>
            <a:endParaRPr lang="en-CH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E8AA6D0-08E6-F508-9761-34378170EB4D}"/>
              </a:ext>
            </a:extLst>
          </p:cNvPr>
          <p:cNvSpPr/>
          <p:nvPr/>
        </p:nvSpPr>
        <p:spPr>
          <a:xfrm>
            <a:off x="838200" y="1883415"/>
            <a:ext cx="2347452" cy="78099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4CADBF7-8C0C-1E6E-26F1-D15A334762C4}"/>
              </a:ext>
            </a:extLst>
          </p:cNvPr>
          <p:cNvSpPr/>
          <p:nvPr/>
        </p:nvSpPr>
        <p:spPr>
          <a:xfrm>
            <a:off x="838200" y="2655903"/>
            <a:ext cx="2347452" cy="144414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0F86882-4ACA-505C-2477-DDD4494A6AB5}"/>
              </a:ext>
            </a:extLst>
          </p:cNvPr>
          <p:cNvSpPr/>
          <p:nvPr/>
        </p:nvSpPr>
        <p:spPr>
          <a:xfrm>
            <a:off x="838200" y="4100052"/>
            <a:ext cx="2347452" cy="2020529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EF0B7D0-99D7-CB99-B21F-CB64BF299410}"/>
              </a:ext>
            </a:extLst>
          </p:cNvPr>
          <p:cNvSpPr/>
          <p:nvPr/>
        </p:nvSpPr>
        <p:spPr>
          <a:xfrm>
            <a:off x="955254" y="1985547"/>
            <a:ext cx="2106592" cy="55558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b="1" dirty="0"/>
              <a:t>4.75 ETH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6C0E04F-5C17-72B9-B2F5-01C2D3963B6C}"/>
              </a:ext>
            </a:extLst>
          </p:cNvPr>
          <p:cNvSpPr/>
          <p:nvPr/>
        </p:nvSpPr>
        <p:spPr>
          <a:xfrm>
            <a:off x="955254" y="2782708"/>
            <a:ext cx="1018572" cy="55558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0.1</a:t>
            </a:r>
            <a:br>
              <a:rPr lang="en-CH" sz="1400" b="1" dirty="0"/>
            </a:br>
            <a:r>
              <a:rPr lang="en-CH" sz="1400" b="1" dirty="0"/>
              <a:t>BTC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4A0B0C-DD47-1F1F-9414-4A1B15DC77A1}"/>
              </a:ext>
            </a:extLst>
          </p:cNvPr>
          <p:cNvSpPr/>
          <p:nvPr/>
        </p:nvSpPr>
        <p:spPr>
          <a:xfrm>
            <a:off x="955254" y="3417661"/>
            <a:ext cx="1018572" cy="55558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500</a:t>
            </a:r>
            <a:br>
              <a:rPr lang="en-CH" sz="1400" b="1" dirty="0"/>
            </a:br>
            <a:r>
              <a:rPr lang="en-CH" sz="1400" b="1" dirty="0"/>
              <a:t>USDC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18BFE6C2-7F68-84F8-5C90-9265A551C1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hq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1959284" y="2870686"/>
            <a:ext cx="1186552" cy="1018571"/>
          </a:xfrm>
          <a:ln w="19050">
            <a:solidFill>
              <a:schemeClr val="accent1"/>
            </a:solidFill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398DDC7-5883-9EDF-8528-ADEF27D41EE4}"/>
              </a:ext>
            </a:extLst>
          </p:cNvPr>
          <p:cNvSpPr/>
          <p:nvPr/>
        </p:nvSpPr>
        <p:spPr>
          <a:xfrm>
            <a:off x="955254" y="4214823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 theprotocolguild.</a:t>
            </a:r>
            <a:r>
              <a:rPr lang="en-CH" sz="1400">
                <a:sym typeface="Wingdings" pitchFamily="2" charset="2"/>
              </a:rPr>
              <a:t>eth 202</a:t>
            </a:r>
            <a:r>
              <a:rPr lang="en-US" sz="1400" dirty="0">
                <a:sym typeface="Wingdings" pitchFamily="2" charset="2"/>
              </a:rPr>
              <a:t>5</a:t>
            </a:r>
            <a:r>
              <a:rPr lang="en-CH" sz="1400">
                <a:sym typeface="Wingdings" pitchFamily="2" charset="2"/>
              </a:rPr>
              <a:t>-</a:t>
            </a:r>
            <a:r>
              <a:rPr lang="en-US" sz="1400" dirty="0">
                <a:sym typeface="Wingdings" pitchFamily="2" charset="2"/>
              </a:rPr>
              <a:t>01</a:t>
            </a:r>
            <a:r>
              <a:rPr lang="en-CH" sz="1400">
                <a:sym typeface="Wingdings" pitchFamily="2" charset="2"/>
              </a:rPr>
              <a:t>-</a:t>
            </a:r>
            <a:r>
              <a:rPr lang="en-US" sz="1400" dirty="0">
                <a:sym typeface="Wingdings" pitchFamily="2" charset="2"/>
              </a:rPr>
              <a:t>30</a:t>
            </a:r>
            <a:r>
              <a:rPr lang="en-CH" sz="1400">
                <a:sym typeface="Wingdings" pitchFamily="2" charset="2"/>
              </a:rPr>
              <a:t>       </a:t>
            </a:r>
            <a:r>
              <a:rPr lang="en-CH" sz="1400" dirty="0">
                <a:sym typeface="Wingdings" pitchFamily="2" charset="2"/>
              </a:rPr>
              <a:t>–50 USDC</a:t>
            </a:r>
            <a:endParaRPr lang="en-CH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B903075-37AD-8B4A-E647-CA17D346A80E}"/>
              </a:ext>
            </a:extLst>
          </p:cNvPr>
          <p:cNvSpPr/>
          <p:nvPr/>
        </p:nvSpPr>
        <p:spPr>
          <a:xfrm>
            <a:off x="955254" y="4832215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 vitalik.eth</a:t>
            </a:r>
            <a:br>
              <a:rPr lang="en-CH" sz="1400">
                <a:sym typeface="Wingdings" pitchFamily="2" charset="2"/>
              </a:rPr>
            </a:br>
            <a:r>
              <a:rPr lang="en-CH" sz="1400">
                <a:sym typeface="Wingdings" pitchFamily="2" charset="2"/>
              </a:rPr>
              <a:t>202</a:t>
            </a:r>
            <a:r>
              <a:rPr lang="en-US" sz="1400" dirty="0">
                <a:sym typeface="Wingdings" pitchFamily="2" charset="2"/>
              </a:rPr>
              <a:t>5-01</a:t>
            </a:r>
            <a:r>
              <a:rPr lang="en-CH" sz="1400">
                <a:sym typeface="Wingdings" pitchFamily="2" charset="2"/>
              </a:rPr>
              <a:t>-1</a:t>
            </a:r>
            <a:r>
              <a:rPr lang="en-US" sz="1400" dirty="0">
                <a:sym typeface="Wingdings" pitchFamily="2" charset="2"/>
              </a:rPr>
              <a:t>5</a:t>
            </a:r>
            <a:r>
              <a:rPr lang="en-CH" sz="1400">
                <a:sym typeface="Wingdings" pitchFamily="2" charset="2"/>
              </a:rPr>
              <a:t>                </a:t>
            </a:r>
            <a:r>
              <a:rPr lang="en-CH" sz="1400" dirty="0">
                <a:sym typeface="Wingdings" pitchFamily="2" charset="2"/>
              </a:rPr>
              <a:t>1 ETH</a:t>
            </a:r>
            <a:endParaRPr lang="en-CH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F855728-2945-C872-4358-FBF976C868B0}"/>
              </a:ext>
            </a:extLst>
          </p:cNvPr>
          <p:cNvSpPr/>
          <p:nvPr/>
        </p:nvSpPr>
        <p:spPr>
          <a:xfrm>
            <a:off x="955254" y="5452604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🎉 Block #123 produced</a:t>
            </a:r>
            <a:br>
              <a:rPr lang="en-CH" sz="1400">
                <a:sym typeface="Wingdings" pitchFamily="2" charset="2"/>
              </a:rPr>
            </a:br>
            <a:r>
              <a:rPr lang="en-CH" sz="1400">
                <a:sym typeface="Wingdings" pitchFamily="2" charset="2"/>
              </a:rPr>
              <a:t>202</a:t>
            </a:r>
            <a:r>
              <a:rPr lang="en-US" sz="1400" dirty="0">
                <a:sym typeface="Wingdings" pitchFamily="2" charset="2"/>
              </a:rPr>
              <a:t>5</a:t>
            </a:r>
            <a:r>
              <a:rPr lang="en-CH" sz="1400">
                <a:sym typeface="Wingdings" pitchFamily="2" charset="2"/>
              </a:rPr>
              <a:t>-</a:t>
            </a:r>
            <a:r>
              <a:rPr lang="en-US" sz="1400" dirty="0">
                <a:sym typeface="Wingdings" pitchFamily="2" charset="2"/>
              </a:rPr>
              <a:t>01</a:t>
            </a:r>
            <a:r>
              <a:rPr lang="en-CH" sz="1400">
                <a:sym typeface="Wingdings" pitchFamily="2" charset="2"/>
              </a:rPr>
              <a:t>-09         </a:t>
            </a:r>
            <a:r>
              <a:rPr lang="en-CH" sz="1400" dirty="0">
                <a:sym typeface="Wingdings" pitchFamily="2" charset="2"/>
              </a:rPr>
              <a:t>0.08 ETH</a:t>
            </a:r>
            <a:endParaRPr lang="en-CH" sz="1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701D5B6-58B9-658A-0F71-FC97DE864EB3}"/>
              </a:ext>
            </a:extLst>
          </p:cNvPr>
          <p:cNvSpPr/>
          <p:nvPr/>
        </p:nvSpPr>
        <p:spPr>
          <a:xfrm>
            <a:off x="838200" y="1883415"/>
            <a:ext cx="2347452" cy="423716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D2B167D-DB3C-17B9-13F3-6587A990E4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2318916" y="4341663"/>
            <a:ext cx="3557835" cy="3557835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0FFAD8CC-DA02-DB0F-076E-6BD825DD0FCB}"/>
              </a:ext>
            </a:extLst>
          </p:cNvPr>
          <p:cNvSpPr txBox="1"/>
          <p:nvPr/>
        </p:nvSpPr>
        <p:spPr>
          <a:xfrm>
            <a:off x="3935358" y="4929384"/>
            <a:ext cx="64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🔒 Secure transaction signing</a:t>
            </a:r>
            <a:endParaRPr lang="en-CH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8580B3-B5C6-0DA8-40A0-310FE3A5A14D}"/>
              </a:ext>
            </a:extLst>
          </p:cNvPr>
          <p:cNvSpPr txBox="1"/>
          <p:nvPr/>
        </p:nvSpPr>
        <p:spPr>
          <a:xfrm>
            <a:off x="3935358" y="3338293"/>
            <a:ext cx="64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❓ </a:t>
            </a:r>
            <a:r>
              <a:rPr lang="en-CH" sz="2800"/>
              <a:t>History</a:t>
            </a:r>
            <a:endParaRPr lang="en-CH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5991DC-8B36-302F-3931-7B2B9F5418EA}"/>
              </a:ext>
            </a:extLst>
          </p:cNvPr>
          <p:cNvSpPr txBox="1"/>
          <p:nvPr/>
        </p:nvSpPr>
        <p:spPr>
          <a:xfrm>
            <a:off x="3935358" y="2664408"/>
            <a:ext cx="64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❓ </a:t>
            </a:r>
            <a:r>
              <a:rPr lang="en-CH" sz="2800"/>
              <a:t>Tokens / NFTs</a:t>
            </a:r>
            <a:endParaRPr lang="en-CH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DE9CBF-72DE-C34D-85F3-2B4FFE75A37A}"/>
              </a:ext>
            </a:extLst>
          </p:cNvPr>
          <p:cNvSpPr txBox="1"/>
          <p:nvPr/>
        </p:nvSpPr>
        <p:spPr>
          <a:xfrm>
            <a:off x="3935358" y="1985547"/>
            <a:ext cx="64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❓ </a:t>
            </a:r>
            <a:r>
              <a:rPr lang="en-CH" sz="2800"/>
              <a:t>ETH </a:t>
            </a:r>
            <a:r>
              <a:rPr lang="en-CH" sz="2800" dirty="0"/>
              <a:t>balance</a:t>
            </a:r>
            <a:endParaRPr lang="en-CH" sz="2000" dirty="0"/>
          </a:p>
        </p:txBody>
      </p:sp>
    </p:spTree>
    <p:extLst>
      <p:ext uri="{BB962C8B-B14F-4D97-AF65-F5344CB8AC3E}">
        <p14:creationId xmlns:p14="http://schemas.microsoft.com/office/powerpoint/2010/main" val="415423625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034E09-1F77-19DC-63A9-D0893F55DD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E506A-6D0A-C572-1B55-656D8DB99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Bloom filter</a:t>
            </a:r>
            <a:endParaRPr lang="en-CH" sz="20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6785863-7728-D7B0-5B4F-511D3BE2E302}"/>
              </a:ext>
            </a:extLst>
          </p:cNvPr>
          <p:cNvSpPr/>
          <p:nvPr/>
        </p:nvSpPr>
        <p:spPr>
          <a:xfrm>
            <a:off x="838200" y="1883415"/>
            <a:ext cx="2347452" cy="78099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A169C77-5D56-95E3-88A5-730DE0B15202}"/>
              </a:ext>
            </a:extLst>
          </p:cNvPr>
          <p:cNvSpPr/>
          <p:nvPr/>
        </p:nvSpPr>
        <p:spPr>
          <a:xfrm>
            <a:off x="838200" y="2655903"/>
            <a:ext cx="2347452" cy="144414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DF3E8EC-735B-20D5-00B9-8EEC18491F44}"/>
              </a:ext>
            </a:extLst>
          </p:cNvPr>
          <p:cNvSpPr/>
          <p:nvPr/>
        </p:nvSpPr>
        <p:spPr>
          <a:xfrm>
            <a:off x="838200" y="4100052"/>
            <a:ext cx="2347452" cy="2020529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59702E-E0E6-E67D-5D0D-046A1E1A9CAF}"/>
              </a:ext>
            </a:extLst>
          </p:cNvPr>
          <p:cNvSpPr/>
          <p:nvPr/>
        </p:nvSpPr>
        <p:spPr>
          <a:xfrm>
            <a:off x="955254" y="1985547"/>
            <a:ext cx="2106592" cy="55558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b="1"/>
              <a:t>4.75 ETH</a:t>
            </a:r>
            <a:endParaRPr lang="en-CH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8045CEA-C916-C814-E709-3F007748CCC6}"/>
              </a:ext>
            </a:extLst>
          </p:cNvPr>
          <p:cNvSpPr/>
          <p:nvPr/>
        </p:nvSpPr>
        <p:spPr>
          <a:xfrm>
            <a:off x="955254" y="2782708"/>
            <a:ext cx="1018572" cy="55558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0.1</a:t>
            </a:r>
            <a:br>
              <a:rPr lang="en-CH" sz="1400" b="1" dirty="0"/>
            </a:br>
            <a:r>
              <a:rPr lang="en-CH" sz="1400" b="1" dirty="0"/>
              <a:t>BTC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11E59CB-D5C2-E183-D962-AA3F27A08DEE}"/>
              </a:ext>
            </a:extLst>
          </p:cNvPr>
          <p:cNvSpPr/>
          <p:nvPr/>
        </p:nvSpPr>
        <p:spPr>
          <a:xfrm>
            <a:off x="955254" y="3417661"/>
            <a:ext cx="1018572" cy="55558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500</a:t>
            </a:r>
            <a:br>
              <a:rPr lang="en-CH" sz="1400" b="1" dirty="0"/>
            </a:br>
            <a:r>
              <a:rPr lang="en-CH" sz="1400" b="1" dirty="0"/>
              <a:t>USDC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FF74D0A2-A0FD-399F-410E-B71AAB11AB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hq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1959284" y="2870686"/>
            <a:ext cx="1186552" cy="1018571"/>
          </a:xfrm>
          <a:ln w="19050">
            <a:solidFill>
              <a:schemeClr val="accent1"/>
            </a:solidFill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42902E33-36CF-37DA-7A77-B8BAA3804D7F}"/>
              </a:ext>
            </a:extLst>
          </p:cNvPr>
          <p:cNvSpPr/>
          <p:nvPr/>
        </p:nvSpPr>
        <p:spPr>
          <a:xfrm>
            <a:off x="955254" y="4214823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 theprotocolguild.</a:t>
            </a:r>
            <a:r>
              <a:rPr lang="en-CH" sz="1400">
                <a:sym typeface="Wingdings" pitchFamily="2" charset="2"/>
              </a:rPr>
              <a:t>eth 202</a:t>
            </a:r>
            <a:r>
              <a:rPr lang="en-US" sz="1400" dirty="0">
                <a:sym typeface="Wingdings" pitchFamily="2" charset="2"/>
              </a:rPr>
              <a:t>5</a:t>
            </a:r>
            <a:r>
              <a:rPr lang="en-CH" sz="1400">
                <a:sym typeface="Wingdings" pitchFamily="2" charset="2"/>
              </a:rPr>
              <a:t>-</a:t>
            </a:r>
            <a:r>
              <a:rPr lang="en-US" sz="1400" dirty="0">
                <a:sym typeface="Wingdings" pitchFamily="2" charset="2"/>
              </a:rPr>
              <a:t>01</a:t>
            </a:r>
            <a:r>
              <a:rPr lang="en-CH" sz="1400">
                <a:sym typeface="Wingdings" pitchFamily="2" charset="2"/>
              </a:rPr>
              <a:t>-</a:t>
            </a:r>
            <a:r>
              <a:rPr lang="en-US" sz="1400" dirty="0">
                <a:sym typeface="Wingdings" pitchFamily="2" charset="2"/>
              </a:rPr>
              <a:t>30</a:t>
            </a:r>
            <a:r>
              <a:rPr lang="en-CH" sz="1400">
                <a:sym typeface="Wingdings" pitchFamily="2" charset="2"/>
              </a:rPr>
              <a:t>       </a:t>
            </a:r>
            <a:r>
              <a:rPr lang="en-CH" sz="1400" dirty="0">
                <a:sym typeface="Wingdings" pitchFamily="2" charset="2"/>
              </a:rPr>
              <a:t>–50 USDC</a:t>
            </a:r>
            <a:endParaRPr lang="en-CH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23BC2F3-595D-72AA-0E9D-7B2B3965F90F}"/>
              </a:ext>
            </a:extLst>
          </p:cNvPr>
          <p:cNvSpPr/>
          <p:nvPr/>
        </p:nvSpPr>
        <p:spPr>
          <a:xfrm>
            <a:off x="955254" y="4832215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 vitalik.eth</a:t>
            </a:r>
            <a:br>
              <a:rPr lang="en-CH" sz="1400">
                <a:sym typeface="Wingdings" pitchFamily="2" charset="2"/>
              </a:rPr>
            </a:br>
            <a:r>
              <a:rPr lang="en-CH" sz="1400">
                <a:sym typeface="Wingdings" pitchFamily="2" charset="2"/>
              </a:rPr>
              <a:t>202</a:t>
            </a:r>
            <a:r>
              <a:rPr lang="en-US" sz="1400" dirty="0">
                <a:sym typeface="Wingdings" pitchFamily="2" charset="2"/>
              </a:rPr>
              <a:t>5-01</a:t>
            </a:r>
            <a:r>
              <a:rPr lang="en-CH" sz="1400">
                <a:sym typeface="Wingdings" pitchFamily="2" charset="2"/>
              </a:rPr>
              <a:t>-1</a:t>
            </a:r>
            <a:r>
              <a:rPr lang="en-US" sz="1400" dirty="0">
                <a:sym typeface="Wingdings" pitchFamily="2" charset="2"/>
              </a:rPr>
              <a:t>5</a:t>
            </a:r>
            <a:r>
              <a:rPr lang="en-CH" sz="1400">
                <a:sym typeface="Wingdings" pitchFamily="2" charset="2"/>
              </a:rPr>
              <a:t>                </a:t>
            </a:r>
            <a:r>
              <a:rPr lang="en-CH" sz="1400" dirty="0">
                <a:sym typeface="Wingdings" pitchFamily="2" charset="2"/>
              </a:rPr>
              <a:t>1 ETH</a:t>
            </a:r>
            <a:endParaRPr lang="en-CH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8509881-8216-5D5B-EFBE-BBA98ADA75A0}"/>
              </a:ext>
            </a:extLst>
          </p:cNvPr>
          <p:cNvSpPr/>
          <p:nvPr/>
        </p:nvSpPr>
        <p:spPr>
          <a:xfrm>
            <a:off x="955254" y="5452604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🎉 Block #123 produced</a:t>
            </a:r>
            <a:br>
              <a:rPr lang="en-CH" sz="1400">
                <a:sym typeface="Wingdings" pitchFamily="2" charset="2"/>
              </a:rPr>
            </a:br>
            <a:r>
              <a:rPr lang="en-CH" sz="1400">
                <a:sym typeface="Wingdings" pitchFamily="2" charset="2"/>
              </a:rPr>
              <a:t>202</a:t>
            </a:r>
            <a:r>
              <a:rPr lang="en-US" sz="1400" dirty="0">
                <a:sym typeface="Wingdings" pitchFamily="2" charset="2"/>
              </a:rPr>
              <a:t>5</a:t>
            </a:r>
            <a:r>
              <a:rPr lang="en-CH" sz="1400">
                <a:sym typeface="Wingdings" pitchFamily="2" charset="2"/>
              </a:rPr>
              <a:t>-</a:t>
            </a:r>
            <a:r>
              <a:rPr lang="en-US" sz="1400" dirty="0">
                <a:sym typeface="Wingdings" pitchFamily="2" charset="2"/>
              </a:rPr>
              <a:t>01</a:t>
            </a:r>
            <a:r>
              <a:rPr lang="en-CH" sz="1400">
                <a:sym typeface="Wingdings" pitchFamily="2" charset="2"/>
              </a:rPr>
              <a:t>-09         </a:t>
            </a:r>
            <a:r>
              <a:rPr lang="en-CH" sz="1400" dirty="0">
                <a:sym typeface="Wingdings" pitchFamily="2" charset="2"/>
              </a:rPr>
              <a:t>0.08 ETH</a:t>
            </a:r>
            <a:endParaRPr lang="en-CH" sz="1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F415F92-7E8A-65B2-5168-E92AA3E44A0F}"/>
              </a:ext>
            </a:extLst>
          </p:cNvPr>
          <p:cNvSpPr/>
          <p:nvPr/>
        </p:nvSpPr>
        <p:spPr>
          <a:xfrm>
            <a:off x="838200" y="1883415"/>
            <a:ext cx="2347452" cy="423716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F3FF3E2-E3D5-3C1C-AFEF-FA9213F5491C}"/>
              </a:ext>
            </a:extLst>
          </p:cNvPr>
          <p:cNvSpPr/>
          <p:nvPr/>
        </p:nvSpPr>
        <p:spPr>
          <a:xfrm>
            <a:off x="3730689" y="2395207"/>
            <a:ext cx="1434734" cy="53930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Contract address</a:t>
            </a:r>
            <a:endParaRPr lang="en-CH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BC76B77-15D8-002C-F12F-9B5FE8418373}"/>
              </a:ext>
            </a:extLst>
          </p:cNvPr>
          <p:cNvSpPr/>
          <p:nvPr/>
        </p:nvSpPr>
        <p:spPr>
          <a:xfrm>
            <a:off x="3730689" y="2934511"/>
            <a:ext cx="1434734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Transfer</a:t>
            </a:r>
            <a:endParaRPr lang="en-CH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BD2CAA8-0830-EA21-EB23-BB5B357419B2}"/>
              </a:ext>
            </a:extLst>
          </p:cNvPr>
          <p:cNvSpPr/>
          <p:nvPr/>
        </p:nvSpPr>
        <p:spPr>
          <a:xfrm>
            <a:off x="3730689" y="3469344"/>
            <a:ext cx="1434734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_from</a:t>
            </a:r>
            <a:endParaRPr lang="en-CH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9CB944A-9E47-AE7E-4DE8-FEF587742DC1}"/>
              </a:ext>
            </a:extLst>
          </p:cNvPr>
          <p:cNvSpPr/>
          <p:nvPr/>
        </p:nvSpPr>
        <p:spPr>
          <a:xfrm>
            <a:off x="3730689" y="4008648"/>
            <a:ext cx="1434734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_to</a:t>
            </a:r>
            <a:endParaRPr lang="en-CH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6617F55-713F-C54B-3DF7-4A188A1E7DF5}"/>
              </a:ext>
            </a:extLst>
          </p:cNvPr>
          <p:cNvSpPr/>
          <p:nvPr/>
        </p:nvSpPr>
        <p:spPr>
          <a:xfrm>
            <a:off x="3730689" y="4543481"/>
            <a:ext cx="1434734" cy="53930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n/a</a:t>
            </a:r>
            <a:endParaRPr lang="en-CH" i="1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81BFC0E-B09F-8E99-4F9A-5346E005C24B}"/>
              </a:ext>
            </a:extLst>
          </p:cNvPr>
          <p:cNvSpPr/>
          <p:nvPr/>
        </p:nvSpPr>
        <p:spPr>
          <a:xfrm>
            <a:off x="3730689" y="5082785"/>
            <a:ext cx="1434734" cy="53930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_value</a:t>
            </a:r>
            <a:endParaRPr lang="en-CH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474554E-737D-6252-F38C-CDD920458278}"/>
              </a:ext>
            </a:extLst>
          </p:cNvPr>
          <p:cNvSpPr/>
          <p:nvPr/>
        </p:nvSpPr>
        <p:spPr>
          <a:xfrm>
            <a:off x="6096000" y="2395208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20668B1-66C4-4EA7-67F1-6EC19C47EAE1}"/>
              </a:ext>
            </a:extLst>
          </p:cNvPr>
          <p:cNvSpPr/>
          <p:nvPr/>
        </p:nvSpPr>
        <p:spPr>
          <a:xfrm>
            <a:off x="6356316" y="2395208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7740A2E-6852-27EB-04FA-00A8CD795CA8}"/>
              </a:ext>
            </a:extLst>
          </p:cNvPr>
          <p:cNvSpPr/>
          <p:nvPr/>
        </p:nvSpPr>
        <p:spPr>
          <a:xfrm>
            <a:off x="6616632" y="2395208"/>
            <a:ext cx="260316" cy="5393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</a:t>
            </a:r>
            <a:endParaRPr lang="en-CH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72D2ABD-16AB-418C-6D85-424594850D36}"/>
              </a:ext>
            </a:extLst>
          </p:cNvPr>
          <p:cNvSpPr/>
          <p:nvPr/>
        </p:nvSpPr>
        <p:spPr>
          <a:xfrm>
            <a:off x="6876948" y="2395208"/>
            <a:ext cx="260316" cy="5393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</a:t>
            </a:r>
            <a:endParaRPr lang="en-CH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9C85D87-F982-19EE-E5B7-3908B382FC11}"/>
              </a:ext>
            </a:extLst>
          </p:cNvPr>
          <p:cNvSpPr/>
          <p:nvPr/>
        </p:nvSpPr>
        <p:spPr>
          <a:xfrm>
            <a:off x="7137264" y="2395208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69AE2AB-9AA6-98EF-4A9C-D54812A4ADAE}"/>
              </a:ext>
            </a:extLst>
          </p:cNvPr>
          <p:cNvSpPr/>
          <p:nvPr/>
        </p:nvSpPr>
        <p:spPr>
          <a:xfrm>
            <a:off x="7397580" y="2395208"/>
            <a:ext cx="260316" cy="5393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</a:t>
            </a:r>
            <a:endParaRPr lang="en-CH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A29F9BF-26EC-0BB4-55DD-032C6694C56D}"/>
              </a:ext>
            </a:extLst>
          </p:cNvPr>
          <p:cNvSpPr/>
          <p:nvPr/>
        </p:nvSpPr>
        <p:spPr>
          <a:xfrm>
            <a:off x="7657896" y="2395208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F5433A4-712B-EBF9-5FAB-98072A45D2C4}"/>
              </a:ext>
            </a:extLst>
          </p:cNvPr>
          <p:cNvSpPr/>
          <p:nvPr/>
        </p:nvSpPr>
        <p:spPr>
          <a:xfrm>
            <a:off x="7918212" y="2395208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5A98BFE-6D7C-C5F9-4861-3731E406769C}"/>
              </a:ext>
            </a:extLst>
          </p:cNvPr>
          <p:cNvSpPr/>
          <p:nvPr/>
        </p:nvSpPr>
        <p:spPr>
          <a:xfrm>
            <a:off x="8178528" y="2395208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9D46E52-78E9-E66A-2700-9F71460EECEA}"/>
              </a:ext>
            </a:extLst>
          </p:cNvPr>
          <p:cNvSpPr/>
          <p:nvPr/>
        </p:nvSpPr>
        <p:spPr>
          <a:xfrm>
            <a:off x="8438844" y="2395208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34016F2-419C-D7F8-ADCD-837F0FD09344}"/>
              </a:ext>
            </a:extLst>
          </p:cNvPr>
          <p:cNvSpPr/>
          <p:nvPr/>
        </p:nvSpPr>
        <p:spPr>
          <a:xfrm>
            <a:off x="8699160" y="2395208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2AFA07B-0AA5-3913-2686-F872DF48D925}"/>
              </a:ext>
            </a:extLst>
          </p:cNvPr>
          <p:cNvSpPr/>
          <p:nvPr/>
        </p:nvSpPr>
        <p:spPr>
          <a:xfrm>
            <a:off x="8959476" y="2395208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E350534-7E47-BBB9-F626-61861B25ED39}"/>
              </a:ext>
            </a:extLst>
          </p:cNvPr>
          <p:cNvSpPr/>
          <p:nvPr/>
        </p:nvSpPr>
        <p:spPr>
          <a:xfrm>
            <a:off x="9219792" y="2395208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CA2B4FC-6EAE-DA1E-C126-6C7682949058}"/>
              </a:ext>
            </a:extLst>
          </p:cNvPr>
          <p:cNvSpPr/>
          <p:nvPr/>
        </p:nvSpPr>
        <p:spPr>
          <a:xfrm>
            <a:off x="9480108" y="2395208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CCFB547-2EE7-501F-FEA4-2D8DB6837A89}"/>
              </a:ext>
            </a:extLst>
          </p:cNvPr>
          <p:cNvSpPr/>
          <p:nvPr/>
        </p:nvSpPr>
        <p:spPr>
          <a:xfrm>
            <a:off x="9740424" y="2395208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15EC7C0-A468-4F6C-6C4F-7A88B82BFBD4}"/>
              </a:ext>
            </a:extLst>
          </p:cNvPr>
          <p:cNvSpPr/>
          <p:nvPr/>
        </p:nvSpPr>
        <p:spPr>
          <a:xfrm>
            <a:off x="10000740" y="2395208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859A6F0-14F5-2567-064A-5013FC4D6DD6}"/>
              </a:ext>
            </a:extLst>
          </p:cNvPr>
          <p:cNvSpPr txBox="1"/>
          <p:nvPr/>
        </p:nvSpPr>
        <p:spPr>
          <a:xfrm>
            <a:off x="6096001" y="1927736"/>
            <a:ext cx="4165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Logs Bloom </a:t>
            </a:r>
            <a:r>
              <a:rPr lang="en-US" sz="2000" dirty="0"/>
              <a:t>(2048 bits total)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5C312333-E375-D1FC-9050-294655B23705}"/>
              </a:ext>
            </a:extLst>
          </p:cNvPr>
          <p:cNvCxnSpPr>
            <a:stCxn id="14" idx="3"/>
            <a:endCxn id="8" idx="1"/>
          </p:cNvCxnSpPr>
          <p:nvPr/>
        </p:nvCxnSpPr>
        <p:spPr>
          <a:xfrm>
            <a:off x="5165423" y="2664860"/>
            <a:ext cx="930577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9" name="Picture 118">
            <a:extLst>
              <a:ext uri="{FF2B5EF4-FFF2-40B4-BE49-F238E27FC236}">
                <a16:creationId xmlns:a16="http://schemas.microsoft.com/office/drawing/2014/main" id="{EA111EC2-A916-9266-0218-72391C3237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16902" y="60746"/>
            <a:ext cx="1325562" cy="1325562"/>
          </a:xfrm>
          <a:prstGeom prst="rect">
            <a:avLst/>
          </a:prstGeom>
        </p:spPr>
      </p:pic>
      <p:sp>
        <p:nvSpPr>
          <p:cNvPr id="120" name="TextBox 119">
            <a:extLst>
              <a:ext uri="{FF2B5EF4-FFF2-40B4-BE49-F238E27FC236}">
                <a16:creationId xmlns:a16="http://schemas.microsoft.com/office/drawing/2014/main" id="{7A17733E-740B-30C0-3C36-838A34B12F58}"/>
              </a:ext>
            </a:extLst>
          </p:cNvPr>
          <p:cNvSpPr txBox="1"/>
          <p:nvPr/>
        </p:nvSpPr>
        <p:spPr>
          <a:xfrm>
            <a:off x="3730689" y="1927736"/>
            <a:ext cx="14347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Log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C177208-13BC-CD48-88AE-F0045FD41192}"/>
              </a:ext>
            </a:extLst>
          </p:cNvPr>
          <p:cNvSpPr/>
          <p:nvPr/>
        </p:nvSpPr>
        <p:spPr>
          <a:xfrm>
            <a:off x="6096000" y="2934511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EDFCC02-5DE2-9E5C-0877-D50281802B90}"/>
              </a:ext>
            </a:extLst>
          </p:cNvPr>
          <p:cNvSpPr/>
          <p:nvPr/>
        </p:nvSpPr>
        <p:spPr>
          <a:xfrm>
            <a:off x="6356316" y="2934511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D061952-721D-617F-835C-9D9BC91DB241}"/>
              </a:ext>
            </a:extLst>
          </p:cNvPr>
          <p:cNvSpPr/>
          <p:nvPr/>
        </p:nvSpPr>
        <p:spPr>
          <a:xfrm>
            <a:off x="6616632" y="2934511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7EA7E30-9033-FAA7-87AE-14C2F12A4393}"/>
              </a:ext>
            </a:extLst>
          </p:cNvPr>
          <p:cNvSpPr/>
          <p:nvPr/>
        </p:nvSpPr>
        <p:spPr>
          <a:xfrm>
            <a:off x="6876948" y="2934511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4756DB4-1206-54C1-5559-3362D52CDC1F}"/>
              </a:ext>
            </a:extLst>
          </p:cNvPr>
          <p:cNvSpPr/>
          <p:nvPr/>
        </p:nvSpPr>
        <p:spPr>
          <a:xfrm>
            <a:off x="7137264" y="2934511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F89F77A-A0CE-4225-6E92-08B3D98CCC42}"/>
              </a:ext>
            </a:extLst>
          </p:cNvPr>
          <p:cNvSpPr/>
          <p:nvPr/>
        </p:nvSpPr>
        <p:spPr>
          <a:xfrm>
            <a:off x="7397580" y="2934511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7F24EE1-B63A-F631-605D-16E8C7DF7CEC}"/>
              </a:ext>
            </a:extLst>
          </p:cNvPr>
          <p:cNvSpPr/>
          <p:nvPr/>
        </p:nvSpPr>
        <p:spPr>
          <a:xfrm>
            <a:off x="7657896" y="2934511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F7C8C09-B5EB-6A47-4486-9601D33B1A53}"/>
              </a:ext>
            </a:extLst>
          </p:cNvPr>
          <p:cNvSpPr/>
          <p:nvPr/>
        </p:nvSpPr>
        <p:spPr>
          <a:xfrm>
            <a:off x="7918212" y="2934511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98F49E4-BA25-9BCB-A7F5-F88EEF4B3063}"/>
              </a:ext>
            </a:extLst>
          </p:cNvPr>
          <p:cNvSpPr/>
          <p:nvPr/>
        </p:nvSpPr>
        <p:spPr>
          <a:xfrm>
            <a:off x="8178528" y="2934511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EE8373D-3DEE-65F2-C120-131C40D142CC}"/>
              </a:ext>
            </a:extLst>
          </p:cNvPr>
          <p:cNvSpPr/>
          <p:nvPr/>
        </p:nvSpPr>
        <p:spPr>
          <a:xfrm>
            <a:off x="8438844" y="2934511"/>
            <a:ext cx="260316" cy="5393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</a:t>
            </a:r>
            <a:endParaRPr lang="en-CH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C80099E-CA4E-DE3A-F154-FEEA3F571F19}"/>
              </a:ext>
            </a:extLst>
          </p:cNvPr>
          <p:cNvSpPr/>
          <p:nvPr/>
        </p:nvSpPr>
        <p:spPr>
          <a:xfrm>
            <a:off x="8699160" y="2934511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4BF3FE1-D765-08FE-8F46-BC5CB23AAEA0}"/>
              </a:ext>
            </a:extLst>
          </p:cNvPr>
          <p:cNvSpPr/>
          <p:nvPr/>
        </p:nvSpPr>
        <p:spPr>
          <a:xfrm>
            <a:off x="8959476" y="2934511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1C1A7DE-317D-0F06-1C4C-E521D66BE90A}"/>
              </a:ext>
            </a:extLst>
          </p:cNvPr>
          <p:cNvSpPr/>
          <p:nvPr/>
        </p:nvSpPr>
        <p:spPr>
          <a:xfrm>
            <a:off x="9219792" y="2934511"/>
            <a:ext cx="260316" cy="5393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</a:t>
            </a:r>
            <a:endParaRPr lang="en-CH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14496B4-5710-6215-F71D-8F76DF96714D}"/>
              </a:ext>
            </a:extLst>
          </p:cNvPr>
          <p:cNvSpPr/>
          <p:nvPr/>
        </p:nvSpPr>
        <p:spPr>
          <a:xfrm>
            <a:off x="9480108" y="2934511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717C6FD3-EB8D-5331-C3D5-A65CB07A1B68}"/>
              </a:ext>
            </a:extLst>
          </p:cNvPr>
          <p:cNvSpPr/>
          <p:nvPr/>
        </p:nvSpPr>
        <p:spPr>
          <a:xfrm>
            <a:off x="9740424" y="2934511"/>
            <a:ext cx="260316" cy="5393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</a:t>
            </a:r>
            <a:endParaRPr lang="en-CH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3E32AED-8D0E-0231-3915-22A31541DC1B}"/>
              </a:ext>
            </a:extLst>
          </p:cNvPr>
          <p:cNvSpPr/>
          <p:nvPr/>
        </p:nvSpPr>
        <p:spPr>
          <a:xfrm>
            <a:off x="10000740" y="2934511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CA551B3-C5B0-628A-23E3-3B95C838A936}"/>
              </a:ext>
            </a:extLst>
          </p:cNvPr>
          <p:cNvSpPr/>
          <p:nvPr/>
        </p:nvSpPr>
        <p:spPr>
          <a:xfrm>
            <a:off x="6096000" y="3469344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E4857C6-0B59-9BEC-37C0-154176A70DF9}"/>
              </a:ext>
            </a:extLst>
          </p:cNvPr>
          <p:cNvSpPr/>
          <p:nvPr/>
        </p:nvSpPr>
        <p:spPr>
          <a:xfrm>
            <a:off x="6356316" y="3469344"/>
            <a:ext cx="260316" cy="5393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</a:t>
            </a:r>
            <a:endParaRPr lang="en-CH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576969B-1830-DB72-75EF-BE6D56CD53D9}"/>
              </a:ext>
            </a:extLst>
          </p:cNvPr>
          <p:cNvSpPr/>
          <p:nvPr/>
        </p:nvSpPr>
        <p:spPr>
          <a:xfrm>
            <a:off x="6616632" y="3469344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1783EA0-BA44-20FF-9722-507454BB6736}"/>
              </a:ext>
            </a:extLst>
          </p:cNvPr>
          <p:cNvSpPr/>
          <p:nvPr/>
        </p:nvSpPr>
        <p:spPr>
          <a:xfrm>
            <a:off x="6876948" y="3469344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FD07C67C-7CAF-E76B-8368-CDD288B4F9A2}"/>
              </a:ext>
            </a:extLst>
          </p:cNvPr>
          <p:cNvSpPr/>
          <p:nvPr/>
        </p:nvSpPr>
        <p:spPr>
          <a:xfrm>
            <a:off x="7137264" y="3469344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10E2E81-9675-06E5-7A3B-0B123C7EDA39}"/>
              </a:ext>
            </a:extLst>
          </p:cNvPr>
          <p:cNvSpPr/>
          <p:nvPr/>
        </p:nvSpPr>
        <p:spPr>
          <a:xfrm>
            <a:off x="7397580" y="3469344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2D79E765-9812-A955-F8B1-020ED640C71F}"/>
              </a:ext>
            </a:extLst>
          </p:cNvPr>
          <p:cNvSpPr/>
          <p:nvPr/>
        </p:nvSpPr>
        <p:spPr>
          <a:xfrm>
            <a:off x="7657896" y="3469344"/>
            <a:ext cx="260316" cy="5393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</a:t>
            </a:r>
            <a:endParaRPr lang="en-CH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6B9F499D-BEA6-8973-0D9F-009B42CEA08E}"/>
              </a:ext>
            </a:extLst>
          </p:cNvPr>
          <p:cNvSpPr/>
          <p:nvPr/>
        </p:nvSpPr>
        <p:spPr>
          <a:xfrm>
            <a:off x="7918212" y="3469344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57A6EBBA-6C2C-680C-C975-3D89B3FDAA56}"/>
              </a:ext>
            </a:extLst>
          </p:cNvPr>
          <p:cNvSpPr/>
          <p:nvPr/>
        </p:nvSpPr>
        <p:spPr>
          <a:xfrm>
            <a:off x="8178528" y="3469344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0771725-EA5D-0DB0-7662-1824414C2B1B}"/>
              </a:ext>
            </a:extLst>
          </p:cNvPr>
          <p:cNvSpPr/>
          <p:nvPr/>
        </p:nvSpPr>
        <p:spPr>
          <a:xfrm>
            <a:off x="8438844" y="3469344"/>
            <a:ext cx="260316" cy="5393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</a:t>
            </a:r>
            <a:endParaRPr lang="en-CH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60A1CC2-7181-43E5-940E-20B48CBC3057}"/>
              </a:ext>
            </a:extLst>
          </p:cNvPr>
          <p:cNvSpPr/>
          <p:nvPr/>
        </p:nvSpPr>
        <p:spPr>
          <a:xfrm>
            <a:off x="8699160" y="3469344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0F0597D-04EA-ADC3-B2C8-9BF9A52F867F}"/>
              </a:ext>
            </a:extLst>
          </p:cNvPr>
          <p:cNvSpPr/>
          <p:nvPr/>
        </p:nvSpPr>
        <p:spPr>
          <a:xfrm>
            <a:off x="8959476" y="3469344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9AABCB28-E9C6-E689-C54F-56991A5562AD}"/>
              </a:ext>
            </a:extLst>
          </p:cNvPr>
          <p:cNvSpPr/>
          <p:nvPr/>
        </p:nvSpPr>
        <p:spPr>
          <a:xfrm>
            <a:off x="9219792" y="3469344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644579AC-3D6F-C798-B81B-4E68F3B080E1}"/>
              </a:ext>
            </a:extLst>
          </p:cNvPr>
          <p:cNvSpPr/>
          <p:nvPr/>
        </p:nvSpPr>
        <p:spPr>
          <a:xfrm>
            <a:off x="9480108" y="3469344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DCAD6634-611D-6A43-D1A9-D950E76E28DF}"/>
              </a:ext>
            </a:extLst>
          </p:cNvPr>
          <p:cNvSpPr/>
          <p:nvPr/>
        </p:nvSpPr>
        <p:spPr>
          <a:xfrm>
            <a:off x="9740424" y="3469344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0AF93036-A5A9-B125-53EB-BB9F5F718AC1}"/>
              </a:ext>
            </a:extLst>
          </p:cNvPr>
          <p:cNvSpPr/>
          <p:nvPr/>
        </p:nvSpPr>
        <p:spPr>
          <a:xfrm>
            <a:off x="10000740" y="3469344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B1B29CBC-6F44-1D1D-B2DD-1B783C6D20B5}"/>
              </a:ext>
            </a:extLst>
          </p:cNvPr>
          <p:cNvSpPr/>
          <p:nvPr/>
        </p:nvSpPr>
        <p:spPr>
          <a:xfrm>
            <a:off x="6096000" y="4003698"/>
            <a:ext cx="260316" cy="5393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</a:t>
            </a:r>
            <a:endParaRPr lang="en-CH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947D246B-4798-4C48-23D6-B2E1D61410C0}"/>
              </a:ext>
            </a:extLst>
          </p:cNvPr>
          <p:cNvSpPr/>
          <p:nvPr/>
        </p:nvSpPr>
        <p:spPr>
          <a:xfrm>
            <a:off x="6356316" y="4003698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1A1EB738-0640-5FA2-1452-E02AD4A006AE}"/>
              </a:ext>
            </a:extLst>
          </p:cNvPr>
          <p:cNvSpPr/>
          <p:nvPr/>
        </p:nvSpPr>
        <p:spPr>
          <a:xfrm>
            <a:off x="6616632" y="4003698"/>
            <a:ext cx="260316" cy="5393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</a:t>
            </a:r>
            <a:endParaRPr lang="en-CH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35CAE01B-B780-28B4-965D-A2F62C5C71FC}"/>
              </a:ext>
            </a:extLst>
          </p:cNvPr>
          <p:cNvSpPr/>
          <p:nvPr/>
        </p:nvSpPr>
        <p:spPr>
          <a:xfrm>
            <a:off x="6876948" y="4003698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5F29C513-35A0-B3E7-DAD5-CBB6E8FAAE6E}"/>
              </a:ext>
            </a:extLst>
          </p:cNvPr>
          <p:cNvSpPr/>
          <p:nvPr/>
        </p:nvSpPr>
        <p:spPr>
          <a:xfrm>
            <a:off x="7137264" y="4003698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DFFBF1AA-FF25-E91B-2EEE-DF694A136549}"/>
              </a:ext>
            </a:extLst>
          </p:cNvPr>
          <p:cNvSpPr/>
          <p:nvPr/>
        </p:nvSpPr>
        <p:spPr>
          <a:xfrm>
            <a:off x="7397580" y="4003698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F9E9FEC3-B150-7BDC-D2DC-F2261A70B581}"/>
              </a:ext>
            </a:extLst>
          </p:cNvPr>
          <p:cNvSpPr/>
          <p:nvPr/>
        </p:nvSpPr>
        <p:spPr>
          <a:xfrm>
            <a:off x="7657896" y="4003698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A9F3151D-BB98-EF1E-173E-9A1D8F69ABE4}"/>
              </a:ext>
            </a:extLst>
          </p:cNvPr>
          <p:cNvSpPr/>
          <p:nvPr/>
        </p:nvSpPr>
        <p:spPr>
          <a:xfrm>
            <a:off x="7918212" y="4003698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D9BF6B0A-D7C8-708C-5367-A337D36345D2}"/>
              </a:ext>
            </a:extLst>
          </p:cNvPr>
          <p:cNvSpPr/>
          <p:nvPr/>
        </p:nvSpPr>
        <p:spPr>
          <a:xfrm>
            <a:off x="8178528" y="4003698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6E22345C-8632-BE02-952B-4FC87B2EFD05}"/>
              </a:ext>
            </a:extLst>
          </p:cNvPr>
          <p:cNvSpPr/>
          <p:nvPr/>
        </p:nvSpPr>
        <p:spPr>
          <a:xfrm>
            <a:off x="8438844" y="4003698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8288A2BA-B8F5-61F7-8E8D-BF5D423CFE8C}"/>
              </a:ext>
            </a:extLst>
          </p:cNvPr>
          <p:cNvSpPr/>
          <p:nvPr/>
        </p:nvSpPr>
        <p:spPr>
          <a:xfrm>
            <a:off x="8699160" y="4003698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0AE22A61-420C-3E47-99A0-1E1E523D9FDB}"/>
              </a:ext>
            </a:extLst>
          </p:cNvPr>
          <p:cNvSpPr/>
          <p:nvPr/>
        </p:nvSpPr>
        <p:spPr>
          <a:xfrm>
            <a:off x="8959476" y="4003698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2E703DD5-422E-4787-88B8-A7E74CCB334C}"/>
              </a:ext>
            </a:extLst>
          </p:cNvPr>
          <p:cNvSpPr/>
          <p:nvPr/>
        </p:nvSpPr>
        <p:spPr>
          <a:xfrm>
            <a:off x="9219792" y="4003698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B56F53A2-658A-0945-B572-1E7534B2DBAC}"/>
              </a:ext>
            </a:extLst>
          </p:cNvPr>
          <p:cNvSpPr/>
          <p:nvPr/>
        </p:nvSpPr>
        <p:spPr>
          <a:xfrm>
            <a:off x="9480108" y="4003698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3A24BB42-96BE-CBAA-56A5-D69C7AFAA950}"/>
              </a:ext>
            </a:extLst>
          </p:cNvPr>
          <p:cNvSpPr/>
          <p:nvPr/>
        </p:nvSpPr>
        <p:spPr>
          <a:xfrm>
            <a:off x="9740424" y="4003698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314B3D52-E738-A4D2-59AF-41EFAF9FEA23}"/>
              </a:ext>
            </a:extLst>
          </p:cNvPr>
          <p:cNvSpPr/>
          <p:nvPr/>
        </p:nvSpPr>
        <p:spPr>
          <a:xfrm>
            <a:off x="10000740" y="4003698"/>
            <a:ext cx="260316" cy="5393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</a:t>
            </a:r>
            <a:endParaRPr lang="en-CH" dirty="0"/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43103597-80F8-11BB-731D-2311D3B1BC60}"/>
              </a:ext>
            </a:extLst>
          </p:cNvPr>
          <p:cNvCxnSpPr>
            <a:stCxn id="20" idx="3"/>
            <a:endCxn id="4" idx="1"/>
          </p:cNvCxnSpPr>
          <p:nvPr/>
        </p:nvCxnSpPr>
        <p:spPr>
          <a:xfrm>
            <a:off x="5165423" y="3204163"/>
            <a:ext cx="930577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DBBFF9DB-15C7-3FAA-45AA-3D1B392DBB66}"/>
              </a:ext>
            </a:extLst>
          </p:cNvPr>
          <p:cNvCxnSpPr>
            <a:stCxn id="27" idx="3"/>
            <a:endCxn id="53" idx="1"/>
          </p:cNvCxnSpPr>
          <p:nvPr/>
        </p:nvCxnSpPr>
        <p:spPr>
          <a:xfrm>
            <a:off x="5165423" y="3738996"/>
            <a:ext cx="930577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C436D956-6321-B61D-6735-50D8C8389CF3}"/>
              </a:ext>
            </a:extLst>
          </p:cNvPr>
          <p:cNvCxnSpPr>
            <a:stCxn id="28" idx="3"/>
            <a:endCxn id="69" idx="1"/>
          </p:cNvCxnSpPr>
          <p:nvPr/>
        </p:nvCxnSpPr>
        <p:spPr>
          <a:xfrm flipV="1">
            <a:off x="5165423" y="4273350"/>
            <a:ext cx="930577" cy="495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552A267C-1A01-A775-BD41-404A7F0B5B90}"/>
              </a:ext>
            </a:extLst>
          </p:cNvPr>
          <p:cNvSpPr/>
          <p:nvPr/>
        </p:nvSpPr>
        <p:spPr>
          <a:xfrm>
            <a:off x="6096000" y="5082475"/>
            <a:ext cx="260316" cy="5393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</a:t>
            </a:r>
            <a:endParaRPr lang="en-CH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431F9F59-1054-EDBC-33F7-D2D08147B169}"/>
              </a:ext>
            </a:extLst>
          </p:cNvPr>
          <p:cNvSpPr/>
          <p:nvPr/>
        </p:nvSpPr>
        <p:spPr>
          <a:xfrm>
            <a:off x="6356316" y="5082475"/>
            <a:ext cx="260316" cy="5393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</a:t>
            </a:r>
            <a:endParaRPr lang="en-CH" dirty="0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D0616DF6-4AE4-A402-B8F8-343C56588822}"/>
              </a:ext>
            </a:extLst>
          </p:cNvPr>
          <p:cNvSpPr/>
          <p:nvPr/>
        </p:nvSpPr>
        <p:spPr>
          <a:xfrm>
            <a:off x="6616632" y="5082475"/>
            <a:ext cx="260316" cy="5393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</a:t>
            </a:r>
            <a:endParaRPr lang="en-CH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74D32F25-961C-7619-BBFB-4ABBDF45E10A}"/>
              </a:ext>
            </a:extLst>
          </p:cNvPr>
          <p:cNvSpPr/>
          <p:nvPr/>
        </p:nvSpPr>
        <p:spPr>
          <a:xfrm>
            <a:off x="6876948" y="5082475"/>
            <a:ext cx="260316" cy="5393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</a:t>
            </a:r>
            <a:endParaRPr lang="en-CH" dirty="0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66B25C04-21D9-9E65-7B25-E5A1E3BD08F8}"/>
              </a:ext>
            </a:extLst>
          </p:cNvPr>
          <p:cNvSpPr/>
          <p:nvPr/>
        </p:nvSpPr>
        <p:spPr>
          <a:xfrm>
            <a:off x="7137264" y="5082475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7376ADFE-28D9-EF9E-13DC-9EC74D9D0382}"/>
              </a:ext>
            </a:extLst>
          </p:cNvPr>
          <p:cNvSpPr/>
          <p:nvPr/>
        </p:nvSpPr>
        <p:spPr>
          <a:xfrm>
            <a:off x="7397580" y="5082475"/>
            <a:ext cx="260316" cy="5393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</a:t>
            </a:r>
            <a:endParaRPr lang="en-CH" dirty="0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C04BBDCB-A25C-0B4B-7C46-4D8D53A21125}"/>
              </a:ext>
            </a:extLst>
          </p:cNvPr>
          <p:cNvSpPr/>
          <p:nvPr/>
        </p:nvSpPr>
        <p:spPr>
          <a:xfrm>
            <a:off x="7657896" y="5082475"/>
            <a:ext cx="260316" cy="5393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</a:t>
            </a:r>
            <a:endParaRPr lang="en-CH" dirty="0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9A8E579C-A211-EF02-8DA5-19F5350C5640}"/>
              </a:ext>
            </a:extLst>
          </p:cNvPr>
          <p:cNvSpPr/>
          <p:nvPr/>
        </p:nvSpPr>
        <p:spPr>
          <a:xfrm>
            <a:off x="7918212" y="5082475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D941083F-E86D-EF83-0CB5-E2C36F914938}"/>
              </a:ext>
            </a:extLst>
          </p:cNvPr>
          <p:cNvSpPr/>
          <p:nvPr/>
        </p:nvSpPr>
        <p:spPr>
          <a:xfrm>
            <a:off x="8178528" y="5082475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C75AA4E8-3679-6EDE-DC7C-EC142A93F2BF}"/>
              </a:ext>
            </a:extLst>
          </p:cNvPr>
          <p:cNvSpPr/>
          <p:nvPr/>
        </p:nvSpPr>
        <p:spPr>
          <a:xfrm>
            <a:off x="8438844" y="5082475"/>
            <a:ext cx="260316" cy="5393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</a:t>
            </a:r>
            <a:endParaRPr lang="en-CH" dirty="0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F181689B-63A6-6364-558E-94E346E27AF4}"/>
              </a:ext>
            </a:extLst>
          </p:cNvPr>
          <p:cNvSpPr/>
          <p:nvPr/>
        </p:nvSpPr>
        <p:spPr>
          <a:xfrm>
            <a:off x="8699160" y="5082475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D8F973DD-DBA9-D930-3F0D-08014241C8A0}"/>
              </a:ext>
            </a:extLst>
          </p:cNvPr>
          <p:cNvSpPr/>
          <p:nvPr/>
        </p:nvSpPr>
        <p:spPr>
          <a:xfrm>
            <a:off x="8959476" y="5082475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2846DC9C-E929-D282-6C39-63F42B9DA96C}"/>
              </a:ext>
            </a:extLst>
          </p:cNvPr>
          <p:cNvSpPr/>
          <p:nvPr/>
        </p:nvSpPr>
        <p:spPr>
          <a:xfrm>
            <a:off x="9219792" y="5082475"/>
            <a:ext cx="260316" cy="5393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</a:t>
            </a:r>
            <a:endParaRPr lang="en-CH" dirty="0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79D664A7-2874-3B8E-A293-E2A6ED4B6960}"/>
              </a:ext>
            </a:extLst>
          </p:cNvPr>
          <p:cNvSpPr/>
          <p:nvPr/>
        </p:nvSpPr>
        <p:spPr>
          <a:xfrm>
            <a:off x="9480108" y="5082475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4420E4F5-CC22-CD68-D734-E247B7A16619}"/>
              </a:ext>
            </a:extLst>
          </p:cNvPr>
          <p:cNvSpPr/>
          <p:nvPr/>
        </p:nvSpPr>
        <p:spPr>
          <a:xfrm>
            <a:off x="9740424" y="5082475"/>
            <a:ext cx="260316" cy="5393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</a:t>
            </a:r>
            <a:endParaRPr lang="en-CH" dirty="0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0F934DF2-ABDF-7C83-67AD-CE3C2E556056}"/>
              </a:ext>
            </a:extLst>
          </p:cNvPr>
          <p:cNvSpPr/>
          <p:nvPr/>
        </p:nvSpPr>
        <p:spPr>
          <a:xfrm>
            <a:off x="10000740" y="5082475"/>
            <a:ext cx="260316" cy="5393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</a:t>
            </a:r>
            <a:endParaRPr lang="en-CH" dirty="0"/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50DC1A23-8D8F-7DF0-A43B-A0E0E6587563}"/>
              </a:ext>
            </a:extLst>
          </p:cNvPr>
          <p:cNvCxnSpPr>
            <a:stCxn id="69" idx="2"/>
            <a:endCxn id="87" idx="0"/>
          </p:cNvCxnSpPr>
          <p:nvPr/>
        </p:nvCxnSpPr>
        <p:spPr>
          <a:xfrm>
            <a:off x="6226158" y="4543002"/>
            <a:ext cx="0" cy="539473"/>
          </a:xfrm>
          <a:prstGeom prst="line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B811F13B-2B3F-5017-738A-32FDB3D32D72}"/>
              </a:ext>
            </a:extLst>
          </p:cNvPr>
          <p:cNvCxnSpPr>
            <a:stCxn id="70" idx="2"/>
            <a:endCxn id="89" idx="0"/>
          </p:cNvCxnSpPr>
          <p:nvPr/>
        </p:nvCxnSpPr>
        <p:spPr>
          <a:xfrm>
            <a:off x="6486474" y="4543002"/>
            <a:ext cx="0" cy="5394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ADD08DE3-9FDB-DE15-F603-2B0774CC9FF8}"/>
              </a:ext>
            </a:extLst>
          </p:cNvPr>
          <p:cNvCxnSpPr>
            <a:stCxn id="71" idx="2"/>
            <a:endCxn id="91" idx="0"/>
          </p:cNvCxnSpPr>
          <p:nvPr/>
        </p:nvCxnSpPr>
        <p:spPr>
          <a:xfrm>
            <a:off x="6746790" y="4543002"/>
            <a:ext cx="0" cy="5394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B2A249F9-0FF0-75A8-A93A-6927867B1B0C}"/>
              </a:ext>
            </a:extLst>
          </p:cNvPr>
          <p:cNvCxnSpPr>
            <a:stCxn id="72" idx="2"/>
            <a:endCxn id="92" idx="0"/>
          </p:cNvCxnSpPr>
          <p:nvPr/>
        </p:nvCxnSpPr>
        <p:spPr>
          <a:xfrm>
            <a:off x="7007106" y="4543002"/>
            <a:ext cx="0" cy="5394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1D12445C-397A-650C-7D91-A95DE384C08E}"/>
              </a:ext>
            </a:extLst>
          </p:cNvPr>
          <p:cNvCxnSpPr>
            <a:stCxn id="73" idx="2"/>
            <a:endCxn id="93" idx="0"/>
          </p:cNvCxnSpPr>
          <p:nvPr/>
        </p:nvCxnSpPr>
        <p:spPr>
          <a:xfrm>
            <a:off x="7267422" y="4543002"/>
            <a:ext cx="0" cy="5394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8B825751-F4B1-6AC6-8744-54B989660B71}"/>
              </a:ext>
            </a:extLst>
          </p:cNvPr>
          <p:cNvCxnSpPr>
            <a:cxnSpLocks/>
            <a:stCxn id="74" idx="2"/>
            <a:endCxn id="94" idx="0"/>
          </p:cNvCxnSpPr>
          <p:nvPr/>
        </p:nvCxnSpPr>
        <p:spPr>
          <a:xfrm>
            <a:off x="7527738" y="4543002"/>
            <a:ext cx="0" cy="5394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ADD03CAF-3536-A84E-8227-AB19F793780D}"/>
              </a:ext>
            </a:extLst>
          </p:cNvPr>
          <p:cNvCxnSpPr>
            <a:cxnSpLocks/>
            <a:stCxn id="75" idx="2"/>
            <a:endCxn id="95" idx="0"/>
          </p:cNvCxnSpPr>
          <p:nvPr/>
        </p:nvCxnSpPr>
        <p:spPr>
          <a:xfrm>
            <a:off x="7788054" y="4543002"/>
            <a:ext cx="0" cy="5394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0FEC1F3D-947E-FAE1-C4CE-8836E150D694}"/>
              </a:ext>
            </a:extLst>
          </p:cNvPr>
          <p:cNvCxnSpPr>
            <a:cxnSpLocks/>
            <a:stCxn id="76" idx="2"/>
            <a:endCxn id="96" idx="0"/>
          </p:cNvCxnSpPr>
          <p:nvPr/>
        </p:nvCxnSpPr>
        <p:spPr>
          <a:xfrm>
            <a:off x="8048370" y="4543002"/>
            <a:ext cx="0" cy="5394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07BF2A27-593B-61D4-FA53-3CFF76EC75DC}"/>
              </a:ext>
            </a:extLst>
          </p:cNvPr>
          <p:cNvCxnSpPr>
            <a:cxnSpLocks/>
            <a:stCxn id="77" idx="2"/>
            <a:endCxn id="97" idx="0"/>
          </p:cNvCxnSpPr>
          <p:nvPr/>
        </p:nvCxnSpPr>
        <p:spPr>
          <a:xfrm>
            <a:off x="8308686" y="4543002"/>
            <a:ext cx="0" cy="5394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5C1BBF83-0546-7FDD-10FA-763CAFDD7337}"/>
              </a:ext>
            </a:extLst>
          </p:cNvPr>
          <p:cNvCxnSpPr>
            <a:cxnSpLocks/>
            <a:stCxn id="78" idx="2"/>
            <a:endCxn id="98" idx="0"/>
          </p:cNvCxnSpPr>
          <p:nvPr/>
        </p:nvCxnSpPr>
        <p:spPr>
          <a:xfrm>
            <a:off x="8569002" y="4543002"/>
            <a:ext cx="0" cy="5394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A629D1DB-DC74-0779-28F7-4CAA527489CD}"/>
              </a:ext>
            </a:extLst>
          </p:cNvPr>
          <p:cNvCxnSpPr>
            <a:cxnSpLocks/>
            <a:stCxn id="79" idx="2"/>
            <a:endCxn id="99" idx="0"/>
          </p:cNvCxnSpPr>
          <p:nvPr/>
        </p:nvCxnSpPr>
        <p:spPr>
          <a:xfrm>
            <a:off x="8829318" y="4543002"/>
            <a:ext cx="0" cy="5394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B9C4D59B-FFA7-A53C-703F-7D0B6A278CAD}"/>
              </a:ext>
            </a:extLst>
          </p:cNvPr>
          <p:cNvCxnSpPr>
            <a:cxnSpLocks/>
            <a:stCxn id="80" idx="2"/>
            <a:endCxn id="100" idx="0"/>
          </p:cNvCxnSpPr>
          <p:nvPr/>
        </p:nvCxnSpPr>
        <p:spPr>
          <a:xfrm>
            <a:off x="9089634" y="4543002"/>
            <a:ext cx="0" cy="5394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29D6573E-8765-9139-32BF-6A594AD63B8E}"/>
              </a:ext>
            </a:extLst>
          </p:cNvPr>
          <p:cNvCxnSpPr>
            <a:cxnSpLocks/>
            <a:stCxn id="81" idx="2"/>
            <a:endCxn id="101" idx="0"/>
          </p:cNvCxnSpPr>
          <p:nvPr/>
        </p:nvCxnSpPr>
        <p:spPr>
          <a:xfrm>
            <a:off x="9349950" y="4543002"/>
            <a:ext cx="0" cy="5394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A237FF96-AAE4-9F6E-8403-A1A62679E57A}"/>
              </a:ext>
            </a:extLst>
          </p:cNvPr>
          <p:cNvCxnSpPr>
            <a:cxnSpLocks/>
            <a:stCxn id="82" idx="2"/>
            <a:endCxn id="102" idx="0"/>
          </p:cNvCxnSpPr>
          <p:nvPr/>
        </p:nvCxnSpPr>
        <p:spPr>
          <a:xfrm>
            <a:off x="9610266" y="4543002"/>
            <a:ext cx="0" cy="5394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ACD78FAE-0D02-82CC-5FA7-532F39881EFE}"/>
              </a:ext>
            </a:extLst>
          </p:cNvPr>
          <p:cNvCxnSpPr>
            <a:cxnSpLocks/>
            <a:stCxn id="83" idx="2"/>
            <a:endCxn id="103" idx="0"/>
          </p:cNvCxnSpPr>
          <p:nvPr/>
        </p:nvCxnSpPr>
        <p:spPr>
          <a:xfrm>
            <a:off x="9870582" y="4543002"/>
            <a:ext cx="0" cy="5394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6F630515-9497-A42C-EEBE-8D6C4E21BABB}"/>
              </a:ext>
            </a:extLst>
          </p:cNvPr>
          <p:cNvCxnSpPr>
            <a:cxnSpLocks/>
            <a:stCxn id="84" idx="2"/>
            <a:endCxn id="104" idx="0"/>
          </p:cNvCxnSpPr>
          <p:nvPr/>
        </p:nvCxnSpPr>
        <p:spPr>
          <a:xfrm>
            <a:off x="10130898" y="4543002"/>
            <a:ext cx="0" cy="5394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6" name="TextBox 155">
            <a:extLst>
              <a:ext uri="{FF2B5EF4-FFF2-40B4-BE49-F238E27FC236}">
                <a16:creationId xmlns:a16="http://schemas.microsoft.com/office/drawing/2014/main" id="{F2E464C5-C569-422C-F0B7-D6FDD65B38AD}"/>
              </a:ext>
            </a:extLst>
          </p:cNvPr>
          <p:cNvSpPr txBox="1"/>
          <p:nvPr/>
        </p:nvSpPr>
        <p:spPr>
          <a:xfrm>
            <a:off x="10299555" y="4632160"/>
            <a:ext cx="16357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Union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F58BD7E3-7274-5056-E022-205DC74A9FE0}"/>
              </a:ext>
            </a:extLst>
          </p:cNvPr>
          <p:cNvSpPr/>
          <p:nvPr/>
        </p:nvSpPr>
        <p:spPr>
          <a:xfrm>
            <a:off x="6096000" y="6071412"/>
            <a:ext cx="260316" cy="5393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1E8A2B6E-6941-F5D3-99E7-591B3E48F64D}"/>
              </a:ext>
            </a:extLst>
          </p:cNvPr>
          <p:cNvSpPr/>
          <p:nvPr/>
        </p:nvSpPr>
        <p:spPr>
          <a:xfrm>
            <a:off x="6356316" y="6071412"/>
            <a:ext cx="260316" cy="5393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56E9F964-E3C8-7C54-0F64-97B539ED9A8D}"/>
              </a:ext>
            </a:extLst>
          </p:cNvPr>
          <p:cNvSpPr/>
          <p:nvPr/>
        </p:nvSpPr>
        <p:spPr>
          <a:xfrm>
            <a:off x="6616632" y="6071412"/>
            <a:ext cx="260316" cy="5393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82DD8CE7-477E-6C95-E255-7EFA29AD3D0E}"/>
              </a:ext>
            </a:extLst>
          </p:cNvPr>
          <p:cNvSpPr/>
          <p:nvPr/>
        </p:nvSpPr>
        <p:spPr>
          <a:xfrm>
            <a:off x="6876948" y="6071412"/>
            <a:ext cx="260316" cy="5393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B0F7AC03-E343-1C4C-F37C-D420A7B85D2F}"/>
              </a:ext>
            </a:extLst>
          </p:cNvPr>
          <p:cNvSpPr/>
          <p:nvPr/>
        </p:nvSpPr>
        <p:spPr>
          <a:xfrm>
            <a:off x="7137264" y="6071412"/>
            <a:ext cx="260316" cy="5393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B6AD7B20-035E-3B3B-3E22-71D333B0175E}"/>
              </a:ext>
            </a:extLst>
          </p:cNvPr>
          <p:cNvSpPr/>
          <p:nvPr/>
        </p:nvSpPr>
        <p:spPr>
          <a:xfrm>
            <a:off x="7397580" y="6071412"/>
            <a:ext cx="260316" cy="5393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526F3FFB-0929-E6AB-92F7-A03469BAA3C0}"/>
              </a:ext>
            </a:extLst>
          </p:cNvPr>
          <p:cNvSpPr/>
          <p:nvPr/>
        </p:nvSpPr>
        <p:spPr>
          <a:xfrm>
            <a:off x="7657896" y="6071412"/>
            <a:ext cx="260316" cy="5393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</a:t>
            </a:r>
            <a:endParaRPr lang="en-CH" dirty="0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F609A297-FE37-427B-BB35-02D030A38F66}"/>
              </a:ext>
            </a:extLst>
          </p:cNvPr>
          <p:cNvSpPr/>
          <p:nvPr/>
        </p:nvSpPr>
        <p:spPr>
          <a:xfrm>
            <a:off x="7918212" y="6071412"/>
            <a:ext cx="260316" cy="5393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FD7FDE9C-A403-BA1E-3F0B-8B71D9A3A021}"/>
              </a:ext>
            </a:extLst>
          </p:cNvPr>
          <p:cNvSpPr/>
          <p:nvPr/>
        </p:nvSpPr>
        <p:spPr>
          <a:xfrm>
            <a:off x="8178528" y="6071412"/>
            <a:ext cx="260316" cy="5393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E60993FF-B501-8E99-8B05-629AA7684548}"/>
              </a:ext>
            </a:extLst>
          </p:cNvPr>
          <p:cNvSpPr/>
          <p:nvPr/>
        </p:nvSpPr>
        <p:spPr>
          <a:xfrm>
            <a:off x="8438844" y="6071412"/>
            <a:ext cx="260316" cy="5393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139D9663-27B2-24A4-64EA-B801CEDA75A2}"/>
              </a:ext>
            </a:extLst>
          </p:cNvPr>
          <p:cNvSpPr/>
          <p:nvPr/>
        </p:nvSpPr>
        <p:spPr>
          <a:xfrm>
            <a:off x="8699160" y="6071412"/>
            <a:ext cx="260316" cy="5393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5E0CC44D-BDA3-069B-932A-E876D1D934C6}"/>
              </a:ext>
            </a:extLst>
          </p:cNvPr>
          <p:cNvSpPr/>
          <p:nvPr/>
        </p:nvSpPr>
        <p:spPr>
          <a:xfrm>
            <a:off x="8959476" y="6071412"/>
            <a:ext cx="260316" cy="5393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692A6FA3-0AA5-B5CE-C576-FD0A6E2ACE64}"/>
              </a:ext>
            </a:extLst>
          </p:cNvPr>
          <p:cNvSpPr/>
          <p:nvPr/>
        </p:nvSpPr>
        <p:spPr>
          <a:xfrm>
            <a:off x="9219792" y="6071412"/>
            <a:ext cx="260316" cy="5393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C9041B39-889D-FE73-66CC-E591EF4845A7}"/>
              </a:ext>
            </a:extLst>
          </p:cNvPr>
          <p:cNvSpPr/>
          <p:nvPr/>
        </p:nvSpPr>
        <p:spPr>
          <a:xfrm>
            <a:off x="9480108" y="6071412"/>
            <a:ext cx="260316" cy="5393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F8981930-C003-D7D5-A2A6-BDD53F459608}"/>
              </a:ext>
            </a:extLst>
          </p:cNvPr>
          <p:cNvSpPr/>
          <p:nvPr/>
        </p:nvSpPr>
        <p:spPr>
          <a:xfrm>
            <a:off x="9740424" y="6071412"/>
            <a:ext cx="260316" cy="5393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</a:t>
            </a:r>
            <a:endParaRPr lang="en-CH" dirty="0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E8C86103-49D5-A577-677C-31AEF053C2C3}"/>
              </a:ext>
            </a:extLst>
          </p:cNvPr>
          <p:cNvSpPr/>
          <p:nvPr/>
        </p:nvSpPr>
        <p:spPr>
          <a:xfrm>
            <a:off x="10000740" y="6071412"/>
            <a:ext cx="260316" cy="5393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</a:t>
            </a:r>
            <a:endParaRPr lang="en-CH" dirty="0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A773D350-61AA-1468-104E-DF58D320B467}"/>
              </a:ext>
            </a:extLst>
          </p:cNvPr>
          <p:cNvSpPr/>
          <p:nvPr/>
        </p:nvSpPr>
        <p:spPr>
          <a:xfrm>
            <a:off x="3730689" y="6071412"/>
            <a:ext cx="1434734" cy="53930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Query</a:t>
            </a:r>
            <a:endParaRPr lang="en-CH" b="1" dirty="0"/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0AD643CC-498F-4192-5830-263F7FC77BEB}"/>
              </a:ext>
            </a:extLst>
          </p:cNvPr>
          <p:cNvCxnSpPr>
            <a:stCxn id="136" idx="3"/>
            <a:endCxn id="85" idx="1"/>
          </p:cNvCxnSpPr>
          <p:nvPr/>
        </p:nvCxnSpPr>
        <p:spPr>
          <a:xfrm>
            <a:off x="5165423" y="6341064"/>
            <a:ext cx="930577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9DFB3E83-4F8F-CEF6-52D9-8E74D59DEDAD}"/>
              </a:ext>
            </a:extLst>
          </p:cNvPr>
          <p:cNvSpPr txBox="1"/>
          <p:nvPr/>
        </p:nvSpPr>
        <p:spPr>
          <a:xfrm>
            <a:off x="10299555" y="6191453"/>
            <a:ext cx="21651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‼️ False pos.</a:t>
            </a:r>
          </a:p>
        </p:txBody>
      </p: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562EE3A3-4759-8A8F-62B5-6131C929BD60}"/>
              </a:ext>
            </a:extLst>
          </p:cNvPr>
          <p:cNvCxnSpPr>
            <a:stCxn id="95" idx="2"/>
            <a:endCxn id="115" idx="0"/>
          </p:cNvCxnSpPr>
          <p:nvPr/>
        </p:nvCxnSpPr>
        <p:spPr>
          <a:xfrm>
            <a:off x="7788054" y="5621779"/>
            <a:ext cx="0" cy="4496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D371631B-79ED-B07A-E35E-A419256C05A5}"/>
              </a:ext>
            </a:extLst>
          </p:cNvPr>
          <p:cNvCxnSpPr>
            <a:stCxn id="103" idx="2"/>
            <a:endCxn id="129" idx="0"/>
          </p:cNvCxnSpPr>
          <p:nvPr/>
        </p:nvCxnSpPr>
        <p:spPr>
          <a:xfrm>
            <a:off x="9870582" y="5621779"/>
            <a:ext cx="0" cy="4496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285A8ED4-97C7-FBA0-29C6-CED19B033E8E}"/>
              </a:ext>
            </a:extLst>
          </p:cNvPr>
          <p:cNvCxnSpPr>
            <a:stCxn id="104" idx="2"/>
            <a:endCxn id="131" idx="0"/>
          </p:cNvCxnSpPr>
          <p:nvPr/>
        </p:nvCxnSpPr>
        <p:spPr>
          <a:xfrm>
            <a:off x="10130898" y="5621779"/>
            <a:ext cx="0" cy="4496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343344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8D8EBB-2A3B-1415-2561-E84A01D827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11008-AF57-7B2F-D116-3AB329E02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Bloom filter</a:t>
            </a:r>
            <a:endParaRPr lang="en-CH" sz="20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7830F17-2E07-A7C0-85E5-A486F4E9FCF1}"/>
              </a:ext>
            </a:extLst>
          </p:cNvPr>
          <p:cNvSpPr/>
          <p:nvPr/>
        </p:nvSpPr>
        <p:spPr>
          <a:xfrm>
            <a:off x="838200" y="1883415"/>
            <a:ext cx="2347452" cy="78099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D8E20E0-B468-359F-4D49-39A587252A16}"/>
              </a:ext>
            </a:extLst>
          </p:cNvPr>
          <p:cNvSpPr/>
          <p:nvPr/>
        </p:nvSpPr>
        <p:spPr>
          <a:xfrm>
            <a:off x="838200" y="2655903"/>
            <a:ext cx="2347452" cy="144414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584EFCF-5A88-2A09-7BF5-2AB700518C45}"/>
              </a:ext>
            </a:extLst>
          </p:cNvPr>
          <p:cNvSpPr/>
          <p:nvPr/>
        </p:nvSpPr>
        <p:spPr>
          <a:xfrm>
            <a:off x="838200" y="4100052"/>
            <a:ext cx="2347452" cy="2020529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8F2FB7-63E8-16FA-C162-E8E8257C5ADB}"/>
              </a:ext>
            </a:extLst>
          </p:cNvPr>
          <p:cNvSpPr/>
          <p:nvPr/>
        </p:nvSpPr>
        <p:spPr>
          <a:xfrm>
            <a:off x="955254" y="1985547"/>
            <a:ext cx="2106592" cy="55558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b="1"/>
              <a:t>4.75 ETH</a:t>
            </a:r>
            <a:endParaRPr lang="en-CH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80B4F4E-ECDE-40B2-34BB-0FFCBC48A070}"/>
              </a:ext>
            </a:extLst>
          </p:cNvPr>
          <p:cNvSpPr/>
          <p:nvPr/>
        </p:nvSpPr>
        <p:spPr>
          <a:xfrm>
            <a:off x="955254" y="2782708"/>
            <a:ext cx="1018572" cy="55558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0.1</a:t>
            </a:r>
            <a:br>
              <a:rPr lang="en-CH" sz="1400" b="1" dirty="0"/>
            </a:br>
            <a:r>
              <a:rPr lang="en-CH" sz="1400" b="1" dirty="0"/>
              <a:t>BTC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9132E0B-36CB-A95B-BCCE-3C13897C3AEA}"/>
              </a:ext>
            </a:extLst>
          </p:cNvPr>
          <p:cNvSpPr/>
          <p:nvPr/>
        </p:nvSpPr>
        <p:spPr>
          <a:xfrm>
            <a:off x="955254" y="3417661"/>
            <a:ext cx="1018572" cy="55558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500</a:t>
            </a:r>
            <a:br>
              <a:rPr lang="en-CH" sz="1400" b="1" dirty="0"/>
            </a:br>
            <a:r>
              <a:rPr lang="en-CH" sz="1400" b="1" dirty="0"/>
              <a:t>USDC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97B80D9D-2809-B13C-B5F4-A6D54C6D98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hq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1959284" y="2870686"/>
            <a:ext cx="1186552" cy="1018571"/>
          </a:xfrm>
          <a:ln w="19050">
            <a:solidFill>
              <a:schemeClr val="accent1"/>
            </a:solidFill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FDF4D9D-50F4-B6F8-BC49-1C30E1CA0AC1}"/>
              </a:ext>
            </a:extLst>
          </p:cNvPr>
          <p:cNvSpPr/>
          <p:nvPr/>
        </p:nvSpPr>
        <p:spPr>
          <a:xfrm>
            <a:off x="955254" y="4214823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 theprotocolguild.</a:t>
            </a:r>
            <a:r>
              <a:rPr lang="en-CH" sz="1400">
                <a:sym typeface="Wingdings" pitchFamily="2" charset="2"/>
              </a:rPr>
              <a:t>eth 202</a:t>
            </a:r>
            <a:r>
              <a:rPr lang="en-US" sz="1400" dirty="0">
                <a:sym typeface="Wingdings" pitchFamily="2" charset="2"/>
              </a:rPr>
              <a:t>5</a:t>
            </a:r>
            <a:r>
              <a:rPr lang="en-CH" sz="1400">
                <a:sym typeface="Wingdings" pitchFamily="2" charset="2"/>
              </a:rPr>
              <a:t>-</a:t>
            </a:r>
            <a:r>
              <a:rPr lang="en-US" sz="1400" dirty="0">
                <a:sym typeface="Wingdings" pitchFamily="2" charset="2"/>
              </a:rPr>
              <a:t>01</a:t>
            </a:r>
            <a:r>
              <a:rPr lang="en-CH" sz="1400">
                <a:sym typeface="Wingdings" pitchFamily="2" charset="2"/>
              </a:rPr>
              <a:t>-</a:t>
            </a:r>
            <a:r>
              <a:rPr lang="en-US" sz="1400" dirty="0">
                <a:sym typeface="Wingdings" pitchFamily="2" charset="2"/>
              </a:rPr>
              <a:t>30</a:t>
            </a:r>
            <a:r>
              <a:rPr lang="en-CH" sz="1400">
                <a:sym typeface="Wingdings" pitchFamily="2" charset="2"/>
              </a:rPr>
              <a:t>       </a:t>
            </a:r>
            <a:r>
              <a:rPr lang="en-CH" sz="1400" dirty="0">
                <a:sym typeface="Wingdings" pitchFamily="2" charset="2"/>
              </a:rPr>
              <a:t>–50 USDC</a:t>
            </a:r>
            <a:endParaRPr lang="en-CH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D6585B4-8A83-40FD-4796-DC32695AFBBB}"/>
              </a:ext>
            </a:extLst>
          </p:cNvPr>
          <p:cNvSpPr/>
          <p:nvPr/>
        </p:nvSpPr>
        <p:spPr>
          <a:xfrm>
            <a:off x="955254" y="4832215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 vitalik.eth</a:t>
            </a:r>
            <a:br>
              <a:rPr lang="en-CH" sz="1400">
                <a:sym typeface="Wingdings" pitchFamily="2" charset="2"/>
              </a:rPr>
            </a:br>
            <a:r>
              <a:rPr lang="en-CH" sz="1400">
                <a:sym typeface="Wingdings" pitchFamily="2" charset="2"/>
              </a:rPr>
              <a:t>202</a:t>
            </a:r>
            <a:r>
              <a:rPr lang="en-US" sz="1400" dirty="0">
                <a:sym typeface="Wingdings" pitchFamily="2" charset="2"/>
              </a:rPr>
              <a:t>5-01</a:t>
            </a:r>
            <a:r>
              <a:rPr lang="en-CH" sz="1400">
                <a:sym typeface="Wingdings" pitchFamily="2" charset="2"/>
              </a:rPr>
              <a:t>-1</a:t>
            </a:r>
            <a:r>
              <a:rPr lang="en-US" sz="1400" dirty="0">
                <a:sym typeface="Wingdings" pitchFamily="2" charset="2"/>
              </a:rPr>
              <a:t>5</a:t>
            </a:r>
            <a:r>
              <a:rPr lang="en-CH" sz="1400">
                <a:sym typeface="Wingdings" pitchFamily="2" charset="2"/>
              </a:rPr>
              <a:t>                </a:t>
            </a:r>
            <a:r>
              <a:rPr lang="en-CH" sz="1400" dirty="0">
                <a:sym typeface="Wingdings" pitchFamily="2" charset="2"/>
              </a:rPr>
              <a:t>1 ETH</a:t>
            </a:r>
            <a:endParaRPr lang="en-CH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CEC4AB5-712C-DA17-3C8C-80D0C790A746}"/>
              </a:ext>
            </a:extLst>
          </p:cNvPr>
          <p:cNvSpPr/>
          <p:nvPr/>
        </p:nvSpPr>
        <p:spPr>
          <a:xfrm>
            <a:off x="955254" y="5452604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🎉 Block #123 produced</a:t>
            </a:r>
            <a:br>
              <a:rPr lang="en-CH" sz="1400">
                <a:sym typeface="Wingdings" pitchFamily="2" charset="2"/>
              </a:rPr>
            </a:br>
            <a:r>
              <a:rPr lang="en-CH" sz="1400">
                <a:sym typeface="Wingdings" pitchFamily="2" charset="2"/>
              </a:rPr>
              <a:t>202</a:t>
            </a:r>
            <a:r>
              <a:rPr lang="en-US" sz="1400" dirty="0">
                <a:sym typeface="Wingdings" pitchFamily="2" charset="2"/>
              </a:rPr>
              <a:t>5</a:t>
            </a:r>
            <a:r>
              <a:rPr lang="en-CH" sz="1400">
                <a:sym typeface="Wingdings" pitchFamily="2" charset="2"/>
              </a:rPr>
              <a:t>-</a:t>
            </a:r>
            <a:r>
              <a:rPr lang="en-US" sz="1400" dirty="0">
                <a:sym typeface="Wingdings" pitchFamily="2" charset="2"/>
              </a:rPr>
              <a:t>01</a:t>
            </a:r>
            <a:r>
              <a:rPr lang="en-CH" sz="1400">
                <a:sym typeface="Wingdings" pitchFamily="2" charset="2"/>
              </a:rPr>
              <a:t>-09         </a:t>
            </a:r>
            <a:r>
              <a:rPr lang="en-CH" sz="1400" dirty="0">
                <a:sym typeface="Wingdings" pitchFamily="2" charset="2"/>
              </a:rPr>
              <a:t>0.08 ETH</a:t>
            </a:r>
            <a:endParaRPr lang="en-CH" sz="1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4A8E1EA-3661-E4CC-83F6-7601DEC290BA}"/>
              </a:ext>
            </a:extLst>
          </p:cNvPr>
          <p:cNvSpPr/>
          <p:nvPr/>
        </p:nvSpPr>
        <p:spPr>
          <a:xfrm>
            <a:off x="838200" y="1883415"/>
            <a:ext cx="2347452" cy="423716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2E8F767-FE82-A387-7E24-229FB38D1B43}"/>
              </a:ext>
            </a:extLst>
          </p:cNvPr>
          <p:cNvSpPr/>
          <p:nvPr/>
        </p:nvSpPr>
        <p:spPr>
          <a:xfrm>
            <a:off x="3730689" y="2395207"/>
            <a:ext cx="1434734" cy="53930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Contract address</a:t>
            </a:r>
            <a:endParaRPr lang="en-CH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93C5951-DFB8-4A04-E222-E08615484971}"/>
              </a:ext>
            </a:extLst>
          </p:cNvPr>
          <p:cNvSpPr/>
          <p:nvPr/>
        </p:nvSpPr>
        <p:spPr>
          <a:xfrm>
            <a:off x="3730689" y="2934511"/>
            <a:ext cx="1434734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Transfer</a:t>
            </a:r>
            <a:endParaRPr lang="en-CH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7D3E855-D8DB-D7A8-3F44-9CB8D19F45E1}"/>
              </a:ext>
            </a:extLst>
          </p:cNvPr>
          <p:cNvSpPr/>
          <p:nvPr/>
        </p:nvSpPr>
        <p:spPr>
          <a:xfrm>
            <a:off x="3730689" y="3469344"/>
            <a:ext cx="1434734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_from</a:t>
            </a:r>
            <a:endParaRPr lang="en-CH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E4ED2B8-79ED-12DD-0605-C398808D431A}"/>
              </a:ext>
            </a:extLst>
          </p:cNvPr>
          <p:cNvSpPr/>
          <p:nvPr/>
        </p:nvSpPr>
        <p:spPr>
          <a:xfrm>
            <a:off x="3730689" y="4008648"/>
            <a:ext cx="1434734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_to</a:t>
            </a:r>
            <a:endParaRPr lang="en-CH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AB55C2B-9031-8BAE-7761-5277147A563F}"/>
              </a:ext>
            </a:extLst>
          </p:cNvPr>
          <p:cNvSpPr/>
          <p:nvPr/>
        </p:nvSpPr>
        <p:spPr>
          <a:xfrm>
            <a:off x="3730689" y="4543481"/>
            <a:ext cx="1434734" cy="53930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n/a</a:t>
            </a:r>
            <a:endParaRPr lang="en-CH" i="1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26AF984-74B8-AB38-39A4-DD6DE6222F5D}"/>
              </a:ext>
            </a:extLst>
          </p:cNvPr>
          <p:cNvSpPr/>
          <p:nvPr/>
        </p:nvSpPr>
        <p:spPr>
          <a:xfrm>
            <a:off x="3730689" y="5082785"/>
            <a:ext cx="1434734" cy="53930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_value</a:t>
            </a:r>
            <a:endParaRPr lang="en-CH" dirty="0"/>
          </a:p>
        </p:txBody>
      </p:sp>
      <p:pic>
        <p:nvPicPr>
          <p:cNvPr id="119" name="Picture 118">
            <a:extLst>
              <a:ext uri="{FF2B5EF4-FFF2-40B4-BE49-F238E27FC236}">
                <a16:creationId xmlns:a16="http://schemas.microsoft.com/office/drawing/2014/main" id="{A9FAC600-001B-EE0D-07D8-373AD727D6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16902" y="60746"/>
            <a:ext cx="1325562" cy="1325562"/>
          </a:xfrm>
          <a:prstGeom prst="rect">
            <a:avLst/>
          </a:prstGeom>
        </p:spPr>
      </p:pic>
      <p:sp>
        <p:nvSpPr>
          <p:cNvPr id="120" name="TextBox 119">
            <a:extLst>
              <a:ext uri="{FF2B5EF4-FFF2-40B4-BE49-F238E27FC236}">
                <a16:creationId xmlns:a16="http://schemas.microsoft.com/office/drawing/2014/main" id="{8739767B-52B2-112B-B77E-B9992B1B6E5D}"/>
              </a:ext>
            </a:extLst>
          </p:cNvPr>
          <p:cNvSpPr txBox="1"/>
          <p:nvPr/>
        </p:nvSpPr>
        <p:spPr>
          <a:xfrm>
            <a:off x="3730689" y="1927736"/>
            <a:ext cx="14347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Log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818BF0DC-7A49-359C-C168-C2361BD71269}"/>
              </a:ext>
            </a:extLst>
          </p:cNvPr>
          <p:cNvSpPr/>
          <p:nvPr/>
        </p:nvSpPr>
        <p:spPr>
          <a:xfrm>
            <a:off x="6096000" y="5082475"/>
            <a:ext cx="260316" cy="5393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</a:t>
            </a:r>
            <a:endParaRPr lang="en-CH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18B04DC9-A889-A389-BFCE-E52954BC2EA0}"/>
              </a:ext>
            </a:extLst>
          </p:cNvPr>
          <p:cNvSpPr/>
          <p:nvPr/>
        </p:nvSpPr>
        <p:spPr>
          <a:xfrm>
            <a:off x="6356316" y="5082475"/>
            <a:ext cx="260316" cy="5393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</a:t>
            </a:r>
            <a:endParaRPr lang="en-CH" dirty="0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1759451D-529C-A5E1-1148-B4291D961B95}"/>
              </a:ext>
            </a:extLst>
          </p:cNvPr>
          <p:cNvSpPr/>
          <p:nvPr/>
        </p:nvSpPr>
        <p:spPr>
          <a:xfrm>
            <a:off x="6616632" y="5082475"/>
            <a:ext cx="260316" cy="5393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</a:t>
            </a:r>
            <a:endParaRPr lang="en-CH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E6A4E649-BAD0-2379-C80E-4BBFF0EC49EE}"/>
              </a:ext>
            </a:extLst>
          </p:cNvPr>
          <p:cNvSpPr/>
          <p:nvPr/>
        </p:nvSpPr>
        <p:spPr>
          <a:xfrm>
            <a:off x="6876948" y="5082475"/>
            <a:ext cx="260316" cy="5393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</a:t>
            </a:r>
            <a:endParaRPr lang="en-CH" dirty="0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5C7A5B16-B7F9-0637-C536-3519B1591B9C}"/>
              </a:ext>
            </a:extLst>
          </p:cNvPr>
          <p:cNvSpPr/>
          <p:nvPr/>
        </p:nvSpPr>
        <p:spPr>
          <a:xfrm>
            <a:off x="7137264" y="5082475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367A5E9D-08E2-BF2A-483D-5C4C4B5542BF}"/>
              </a:ext>
            </a:extLst>
          </p:cNvPr>
          <p:cNvSpPr/>
          <p:nvPr/>
        </p:nvSpPr>
        <p:spPr>
          <a:xfrm>
            <a:off x="7397580" y="5082475"/>
            <a:ext cx="260316" cy="5393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</a:t>
            </a:r>
            <a:endParaRPr lang="en-CH" dirty="0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7B9B442D-23CC-8A69-7626-E110B5151488}"/>
              </a:ext>
            </a:extLst>
          </p:cNvPr>
          <p:cNvSpPr/>
          <p:nvPr/>
        </p:nvSpPr>
        <p:spPr>
          <a:xfrm>
            <a:off x="7657896" y="5082475"/>
            <a:ext cx="260316" cy="5393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</a:t>
            </a:r>
            <a:endParaRPr lang="en-CH" dirty="0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FF4CDA6D-A121-09D5-E3B1-21F7C0C35B41}"/>
              </a:ext>
            </a:extLst>
          </p:cNvPr>
          <p:cNvSpPr/>
          <p:nvPr/>
        </p:nvSpPr>
        <p:spPr>
          <a:xfrm>
            <a:off x="7918212" y="5082475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5589BDE-43C4-FB39-E4A8-F445CBBA76F5}"/>
              </a:ext>
            </a:extLst>
          </p:cNvPr>
          <p:cNvSpPr/>
          <p:nvPr/>
        </p:nvSpPr>
        <p:spPr>
          <a:xfrm>
            <a:off x="8178528" y="5082475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DFF67D62-5BF5-CE96-89B8-4EBC913A9133}"/>
              </a:ext>
            </a:extLst>
          </p:cNvPr>
          <p:cNvSpPr/>
          <p:nvPr/>
        </p:nvSpPr>
        <p:spPr>
          <a:xfrm>
            <a:off x="8438844" y="5082475"/>
            <a:ext cx="260316" cy="5393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</a:t>
            </a:r>
            <a:endParaRPr lang="en-CH" dirty="0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88B1EEEC-D84E-389E-7241-F4C07BADE064}"/>
              </a:ext>
            </a:extLst>
          </p:cNvPr>
          <p:cNvSpPr/>
          <p:nvPr/>
        </p:nvSpPr>
        <p:spPr>
          <a:xfrm>
            <a:off x="8699160" y="5082475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D21DAEE3-118C-5A8D-CE29-FE7EB571211A}"/>
              </a:ext>
            </a:extLst>
          </p:cNvPr>
          <p:cNvSpPr/>
          <p:nvPr/>
        </p:nvSpPr>
        <p:spPr>
          <a:xfrm>
            <a:off x="8959476" y="5082475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356A0883-F4D4-D7F1-D224-179B5910FBE4}"/>
              </a:ext>
            </a:extLst>
          </p:cNvPr>
          <p:cNvSpPr/>
          <p:nvPr/>
        </p:nvSpPr>
        <p:spPr>
          <a:xfrm>
            <a:off x="9219792" y="5082475"/>
            <a:ext cx="260316" cy="5393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</a:t>
            </a:r>
            <a:endParaRPr lang="en-CH" dirty="0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A02312CF-C82E-3C22-C67C-9797183AB934}"/>
              </a:ext>
            </a:extLst>
          </p:cNvPr>
          <p:cNvSpPr/>
          <p:nvPr/>
        </p:nvSpPr>
        <p:spPr>
          <a:xfrm>
            <a:off x="9480108" y="5082475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0F1D8E90-A0F1-7084-90E1-F3A0FAA1E223}"/>
              </a:ext>
            </a:extLst>
          </p:cNvPr>
          <p:cNvSpPr/>
          <p:nvPr/>
        </p:nvSpPr>
        <p:spPr>
          <a:xfrm>
            <a:off x="9740424" y="5082475"/>
            <a:ext cx="260316" cy="5393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</a:t>
            </a:r>
            <a:endParaRPr lang="en-CH" dirty="0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A1A45743-47AC-D477-4735-13246B9A4004}"/>
              </a:ext>
            </a:extLst>
          </p:cNvPr>
          <p:cNvSpPr/>
          <p:nvPr/>
        </p:nvSpPr>
        <p:spPr>
          <a:xfrm>
            <a:off x="10000740" y="5082475"/>
            <a:ext cx="260316" cy="5393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</a:t>
            </a:r>
            <a:endParaRPr lang="en-CH" dirty="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FD69D57A-C466-087A-5320-199FD23A84B9}"/>
              </a:ext>
            </a:extLst>
          </p:cNvPr>
          <p:cNvSpPr/>
          <p:nvPr/>
        </p:nvSpPr>
        <p:spPr>
          <a:xfrm>
            <a:off x="6096000" y="6071412"/>
            <a:ext cx="260316" cy="5393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1BDEFC00-586D-9513-222F-143AE7043191}"/>
              </a:ext>
            </a:extLst>
          </p:cNvPr>
          <p:cNvSpPr/>
          <p:nvPr/>
        </p:nvSpPr>
        <p:spPr>
          <a:xfrm>
            <a:off x="6356316" y="6071412"/>
            <a:ext cx="260316" cy="5393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CBB15CEF-D03D-7A83-E2F9-5490E5D1E155}"/>
              </a:ext>
            </a:extLst>
          </p:cNvPr>
          <p:cNvSpPr/>
          <p:nvPr/>
        </p:nvSpPr>
        <p:spPr>
          <a:xfrm>
            <a:off x="6616632" y="6071412"/>
            <a:ext cx="260316" cy="5393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1C41C1E8-7212-7FC8-DCF1-D8FD376764D1}"/>
              </a:ext>
            </a:extLst>
          </p:cNvPr>
          <p:cNvSpPr/>
          <p:nvPr/>
        </p:nvSpPr>
        <p:spPr>
          <a:xfrm>
            <a:off x="6876948" y="6071412"/>
            <a:ext cx="260316" cy="5393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9F55D267-9882-4661-0D7D-F4A6B206FB12}"/>
              </a:ext>
            </a:extLst>
          </p:cNvPr>
          <p:cNvSpPr/>
          <p:nvPr/>
        </p:nvSpPr>
        <p:spPr>
          <a:xfrm>
            <a:off x="7137264" y="6071412"/>
            <a:ext cx="260316" cy="5393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811A9563-8318-B5CE-E5F3-3F83E0D07EBB}"/>
              </a:ext>
            </a:extLst>
          </p:cNvPr>
          <p:cNvSpPr/>
          <p:nvPr/>
        </p:nvSpPr>
        <p:spPr>
          <a:xfrm>
            <a:off x="7397580" y="6071412"/>
            <a:ext cx="260316" cy="5393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C9F63323-2FE4-F94C-3751-BC89FBB7A166}"/>
              </a:ext>
            </a:extLst>
          </p:cNvPr>
          <p:cNvSpPr/>
          <p:nvPr/>
        </p:nvSpPr>
        <p:spPr>
          <a:xfrm>
            <a:off x="7657896" y="6071412"/>
            <a:ext cx="260316" cy="5393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</a:t>
            </a:r>
            <a:endParaRPr lang="en-CH" dirty="0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32DD5FC2-2085-52A3-3375-B4E8F69F56B0}"/>
              </a:ext>
            </a:extLst>
          </p:cNvPr>
          <p:cNvSpPr/>
          <p:nvPr/>
        </p:nvSpPr>
        <p:spPr>
          <a:xfrm>
            <a:off x="7918212" y="6071412"/>
            <a:ext cx="260316" cy="5393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B1A40CED-B136-47E3-EAD1-A37FAF5105FE}"/>
              </a:ext>
            </a:extLst>
          </p:cNvPr>
          <p:cNvSpPr/>
          <p:nvPr/>
        </p:nvSpPr>
        <p:spPr>
          <a:xfrm>
            <a:off x="8178528" y="6071412"/>
            <a:ext cx="260316" cy="5393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F44D4437-8F12-312E-669A-AE6726D05D23}"/>
              </a:ext>
            </a:extLst>
          </p:cNvPr>
          <p:cNvSpPr/>
          <p:nvPr/>
        </p:nvSpPr>
        <p:spPr>
          <a:xfrm>
            <a:off x="8438844" y="6071412"/>
            <a:ext cx="260316" cy="5393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28FED501-8FAD-60BE-E106-15EACA486923}"/>
              </a:ext>
            </a:extLst>
          </p:cNvPr>
          <p:cNvSpPr/>
          <p:nvPr/>
        </p:nvSpPr>
        <p:spPr>
          <a:xfrm>
            <a:off x="8699160" y="6071412"/>
            <a:ext cx="260316" cy="5393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27842A5B-0E4B-4683-EFAA-0C0547514D3D}"/>
              </a:ext>
            </a:extLst>
          </p:cNvPr>
          <p:cNvSpPr/>
          <p:nvPr/>
        </p:nvSpPr>
        <p:spPr>
          <a:xfrm>
            <a:off x="8959476" y="6071412"/>
            <a:ext cx="260316" cy="5393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B5641653-4CBC-BC24-2AC2-57346ED6985F}"/>
              </a:ext>
            </a:extLst>
          </p:cNvPr>
          <p:cNvSpPr/>
          <p:nvPr/>
        </p:nvSpPr>
        <p:spPr>
          <a:xfrm>
            <a:off x="9219792" y="6071412"/>
            <a:ext cx="260316" cy="5393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0FBBFFD9-9981-A2DA-375A-ED5C63456D0C}"/>
              </a:ext>
            </a:extLst>
          </p:cNvPr>
          <p:cNvSpPr/>
          <p:nvPr/>
        </p:nvSpPr>
        <p:spPr>
          <a:xfrm>
            <a:off x="9480108" y="6071412"/>
            <a:ext cx="260316" cy="5393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0</a:t>
            </a:r>
            <a:endParaRPr lang="en-CH" dirty="0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15498850-18D1-B823-BB8C-EE0F78CA2F39}"/>
              </a:ext>
            </a:extLst>
          </p:cNvPr>
          <p:cNvSpPr/>
          <p:nvPr/>
        </p:nvSpPr>
        <p:spPr>
          <a:xfrm>
            <a:off x="9740424" y="6071412"/>
            <a:ext cx="260316" cy="5393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</a:t>
            </a:r>
            <a:endParaRPr lang="en-CH" dirty="0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44CCB2F6-2CB2-740D-80B7-594176789F8D}"/>
              </a:ext>
            </a:extLst>
          </p:cNvPr>
          <p:cNvSpPr/>
          <p:nvPr/>
        </p:nvSpPr>
        <p:spPr>
          <a:xfrm>
            <a:off x="10000740" y="6071412"/>
            <a:ext cx="260316" cy="5393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1</a:t>
            </a:r>
            <a:endParaRPr lang="en-CH" dirty="0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DE2C4919-76A6-E7EF-EFD1-D80252587A51}"/>
              </a:ext>
            </a:extLst>
          </p:cNvPr>
          <p:cNvSpPr/>
          <p:nvPr/>
        </p:nvSpPr>
        <p:spPr>
          <a:xfrm>
            <a:off x="3730689" y="6071412"/>
            <a:ext cx="1434734" cy="53930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Query</a:t>
            </a:r>
            <a:endParaRPr lang="en-CH" b="1" dirty="0"/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597C2DED-7AB8-00EB-C14D-7E2F1C198C6F}"/>
              </a:ext>
            </a:extLst>
          </p:cNvPr>
          <p:cNvCxnSpPr>
            <a:stCxn id="136" idx="3"/>
            <a:endCxn id="85" idx="1"/>
          </p:cNvCxnSpPr>
          <p:nvPr/>
        </p:nvCxnSpPr>
        <p:spPr>
          <a:xfrm>
            <a:off x="5165423" y="6341064"/>
            <a:ext cx="930577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BC83A448-290B-45B8-A4AD-6E396FB0E7FE}"/>
              </a:ext>
            </a:extLst>
          </p:cNvPr>
          <p:cNvSpPr txBox="1"/>
          <p:nvPr/>
        </p:nvSpPr>
        <p:spPr>
          <a:xfrm>
            <a:off x="10299555" y="6191453"/>
            <a:ext cx="21651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‼️ False pos.</a:t>
            </a:r>
          </a:p>
        </p:txBody>
      </p: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465A17D0-05C0-BF46-6471-6285426A6347}"/>
              </a:ext>
            </a:extLst>
          </p:cNvPr>
          <p:cNvCxnSpPr>
            <a:stCxn id="95" idx="2"/>
            <a:endCxn id="115" idx="0"/>
          </p:cNvCxnSpPr>
          <p:nvPr/>
        </p:nvCxnSpPr>
        <p:spPr>
          <a:xfrm>
            <a:off x="7788054" y="5621779"/>
            <a:ext cx="0" cy="4496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EE21EE0A-9668-BC04-0B2A-B4CC15732B48}"/>
              </a:ext>
            </a:extLst>
          </p:cNvPr>
          <p:cNvCxnSpPr>
            <a:stCxn id="103" idx="2"/>
            <a:endCxn id="129" idx="0"/>
          </p:cNvCxnSpPr>
          <p:nvPr/>
        </p:nvCxnSpPr>
        <p:spPr>
          <a:xfrm>
            <a:off x="9870582" y="5621779"/>
            <a:ext cx="0" cy="4496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F0493430-B669-A415-3755-9205087F7E58}"/>
              </a:ext>
            </a:extLst>
          </p:cNvPr>
          <p:cNvCxnSpPr>
            <a:stCxn id="104" idx="2"/>
            <a:endCxn id="131" idx="0"/>
          </p:cNvCxnSpPr>
          <p:nvPr/>
        </p:nvCxnSpPr>
        <p:spPr>
          <a:xfrm>
            <a:off x="10130898" y="5621779"/>
            <a:ext cx="0" cy="4496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2" name="Rectangle 131">
            <a:extLst>
              <a:ext uri="{FF2B5EF4-FFF2-40B4-BE49-F238E27FC236}">
                <a16:creationId xmlns:a16="http://schemas.microsoft.com/office/drawing/2014/main" id="{E5FEDA2D-401A-5C90-E1A1-4791F44958F9}"/>
              </a:ext>
            </a:extLst>
          </p:cNvPr>
          <p:cNvSpPr/>
          <p:nvPr/>
        </p:nvSpPr>
        <p:spPr>
          <a:xfrm>
            <a:off x="7463088" y="2390364"/>
            <a:ext cx="1430880" cy="143088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34" name="Freeform 133">
            <a:extLst>
              <a:ext uri="{FF2B5EF4-FFF2-40B4-BE49-F238E27FC236}">
                <a16:creationId xmlns:a16="http://schemas.microsoft.com/office/drawing/2014/main" id="{8B04F47F-5C81-3776-99D7-E2D35C8CA378}"/>
              </a:ext>
            </a:extLst>
          </p:cNvPr>
          <p:cNvSpPr/>
          <p:nvPr/>
        </p:nvSpPr>
        <p:spPr>
          <a:xfrm>
            <a:off x="6102417" y="3378467"/>
            <a:ext cx="4177364" cy="1703672"/>
          </a:xfrm>
          <a:custGeom>
            <a:avLst/>
            <a:gdLst>
              <a:gd name="connsiteX0" fmla="*/ 1366787 w 4177364"/>
              <a:gd name="connsiteY0" fmla="*/ 0 h 1703672"/>
              <a:gd name="connsiteX1" fmla="*/ 2800951 w 4177364"/>
              <a:gd name="connsiteY1" fmla="*/ 0 h 1703672"/>
              <a:gd name="connsiteX2" fmla="*/ 4177364 w 4177364"/>
              <a:gd name="connsiteY2" fmla="*/ 1703672 h 1703672"/>
              <a:gd name="connsiteX3" fmla="*/ 0 w 4177364"/>
              <a:gd name="connsiteY3" fmla="*/ 1703672 h 1703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77364" h="1703672">
                <a:moveTo>
                  <a:pt x="1366787" y="0"/>
                </a:moveTo>
                <a:lnTo>
                  <a:pt x="2800951" y="0"/>
                </a:lnTo>
                <a:lnTo>
                  <a:pt x="4177364" y="1703672"/>
                </a:lnTo>
                <a:lnTo>
                  <a:pt x="0" y="1703672"/>
                </a:lnTo>
              </a:path>
            </a:pathLst>
          </a:custGeom>
          <a:gradFill>
            <a:gsLst>
              <a:gs pos="20000">
                <a:schemeClr val="accent5">
                  <a:lumMod val="40000"/>
                  <a:lumOff val="60000"/>
                  <a:alpha val="70000"/>
                </a:schemeClr>
              </a:gs>
              <a:gs pos="100000">
                <a:schemeClr val="bg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A04F9755-72EF-5303-11BC-9CE946A72171}"/>
              </a:ext>
            </a:extLst>
          </p:cNvPr>
          <p:cNvSpPr/>
          <p:nvPr/>
        </p:nvSpPr>
        <p:spPr>
          <a:xfrm>
            <a:off x="7463088" y="2850728"/>
            <a:ext cx="1430879" cy="5393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Logs Bloom</a:t>
            </a:r>
            <a:endParaRPr lang="en-CH" dirty="0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0088415A-23AF-4E4C-D617-4C416FFA3E93}"/>
              </a:ext>
            </a:extLst>
          </p:cNvPr>
          <p:cNvSpPr txBox="1"/>
          <p:nvPr/>
        </p:nvSpPr>
        <p:spPr>
          <a:xfrm>
            <a:off x="7463088" y="3853649"/>
            <a:ext cx="1430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dirty="0"/>
              <a:t>Block </a:t>
            </a:r>
            <a:r>
              <a:rPr lang="en-CH"/>
              <a:t>#20</a:t>
            </a:r>
            <a:r>
              <a:rPr lang="en-US" dirty="0"/>
              <a:t>1</a:t>
            </a:r>
            <a:endParaRPr lang="en-CH" dirty="0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F542FBE9-BECA-CAF3-2707-ED01A9C732BF}"/>
              </a:ext>
            </a:extLst>
          </p:cNvPr>
          <p:cNvSpPr/>
          <p:nvPr/>
        </p:nvSpPr>
        <p:spPr>
          <a:xfrm>
            <a:off x="5595699" y="2390364"/>
            <a:ext cx="1430880" cy="143088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B7BF9AC1-C8B2-B78E-D6A6-288F7C5A132A}"/>
              </a:ext>
            </a:extLst>
          </p:cNvPr>
          <p:cNvSpPr/>
          <p:nvPr/>
        </p:nvSpPr>
        <p:spPr>
          <a:xfrm>
            <a:off x="5595699" y="2850728"/>
            <a:ext cx="1430879" cy="5393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Logs Bloom</a:t>
            </a:r>
            <a:endParaRPr lang="en-CH" dirty="0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CD7D0760-F1A2-76B4-4097-CD554A6B0AC2}"/>
              </a:ext>
            </a:extLst>
          </p:cNvPr>
          <p:cNvSpPr/>
          <p:nvPr/>
        </p:nvSpPr>
        <p:spPr>
          <a:xfrm>
            <a:off x="9395739" y="2390364"/>
            <a:ext cx="1430880" cy="143088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D306489E-0E6C-235E-82AD-4BF2634F525B}"/>
              </a:ext>
            </a:extLst>
          </p:cNvPr>
          <p:cNvCxnSpPr>
            <a:cxnSpLocks/>
            <a:stCxn id="135" idx="1"/>
            <a:endCxn id="147" idx="3"/>
          </p:cNvCxnSpPr>
          <p:nvPr/>
        </p:nvCxnSpPr>
        <p:spPr>
          <a:xfrm flipH="1">
            <a:off x="7026578" y="3120380"/>
            <a:ext cx="436510" cy="0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90C8752C-13DD-3634-8A0D-B58E26500C78}"/>
              </a:ext>
            </a:extLst>
          </p:cNvPr>
          <p:cNvCxnSpPr>
            <a:cxnSpLocks/>
          </p:cNvCxnSpPr>
          <p:nvPr/>
        </p:nvCxnSpPr>
        <p:spPr>
          <a:xfrm flipH="1">
            <a:off x="8894610" y="3135128"/>
            <a:ext cx="585498" cy="0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4" name="Rectangle 153">
            <a:extLst>
              <a:ext uri="{FF2B5EF4-FFF2-40B4-BE49-F238E27FC236}">
                <a16:creationId xmlns:a16="http://schemas.microsoft.com/office/drawing/2014/main" id="{25913538-E8BC-E9DD-F15E-5E975E228AD2}"/>
              </a:ext>
            </a:extLst>
          </p:cNvPr>
          <p:cNvSpPr/>
          <p:nvPr/>
        </p:nvSpPr>
        <p:spPr>
          <a:xfrm>
            <a:off x="9395739" y="2850728"/>
            <a:ext cx="1430879" cy="5393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Logs Bloom</a:t>
            </a:r>
            <a:endParaRPr lang="en-CH" dirty="0"/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F39F20E3-4BE6-FF30-58DF-9C3B5A4947BF}"/>
              </a:ext>
            </a:extLst>
          </p:cNvPr>
          <p:cNvSpPr txBox="1"/>
          <p:nvPr/>
        </p:nvSpPr>
        <p:spPr>
          <a:xfrm>
            <a:off x="5595699" y="3853649"/>
            <a:ext cx="1430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dirty="0"/>
              <a:t>Block #200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9F744DD1-6932-760F-0B86-7D97F89CE06E}"/>
              </a:ext>
            </a:extLst>
          </p:cNvPr>
          <p:cNvSpPr txBox="1"/>
          <p:nvPr/>
        </p:nvSpPr>
        <p:spPr>
          <a:xfrm>
            <a:off x="9395739" y="3853649"/>
            <a:ext cx="1430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dirty="0"/>
              <a:t>Block #202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F81BAB9E-ED0E-EFA5-BC08-C543F0240746}"/>
              </a:ext>
            </a:extLst>
          </p:cNvPr>
          <p:cNvSpPr txBox="1"/>
          <p:nvPr/>
        </p:nvSpPr>
        <p:spPr>
          <a:xfrm>
            <a:off x="5432382" y="1926440"/>
            <a:ext cx="55307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/>
              <a:t>Mainnet</a:t>
            </a:r>
            <a:r>
              <a:rPr lang="en-US" sz="2000" dirty="0"/>
              <a:t>: &gt; 1000 addresses and topics per block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6AD7F9FC-390C-8BCB-30C1-A86D644303EA}"/>
              </a:ext>
            </a:extLst>
          </p:cNvPr>
          <p:cNvSpPr txBox="1"/>
          <p:nvPr/>
        </p:nvSpPr>
        <p:spPr>
          <a:xfrm>
            <a:off x="6096001" y="4615120"/>
            <a:ext cx="4165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Logs Bloom </a:t>
            </a:r>
            <a:r>
              <a:rPr lang="en-US" sz="2000" dirty="0"/>
              <a:t>(2048 bits total)</a:t>
            </a:r>
          </a:p>
        </p:txBody>
      </p:sp>
    </p:spTree>
    <p:extLst>
      <p:ext uri="{BB962C8B-B14F-4D97-AF65-F5344CB8AC3E}">
        <p14:creationId xmlns:p14="http://schemas.microsoft.com/office/powerpoint/2010/main" val="364590837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FEA78F-089D-B5E5-D091-5AEB1BAEEA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7FA4F-6FAA-FE22-2E2D-E4F2F4D0F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EIP-7745: Two dimensional log filter</a:t>
            </a:r>
            <a:endParaRPr lang="en-CH" sz="20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70AE0F4-B9EC-96CA-85FD-E22E3BE6B976}"/>
              </a:ext>
            </a:extLst>
          </p:cNvPr>
          <p:cNvSpPr/>
          <p:nvPr/>
        </p:nvSpPr>
        <p:spPr>
          <a:xfrm>
            <a:off x="838200" y="1883415"/>
            <a:ext cx="2347452" cy="78099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2343874-B7F1-39B3-660D-93E5D51F1394}"/>
              </a:ext>
            </a:extLst>
          </p:cNvPr>
          <p:cNvSpPr/>
          <p:nvPr/>
        </p:nvSpPr>
        <p:spPr>
          <a:xfrm>
            <a:off x="838200" y="2655903"/>
            <a:ext cx="2347452" cy="144414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8512903-D70D-7F04-504C-7D07B8F39FF9}"/>
              </a:ext>
            </a:extLst>
          </p:cNvPr>
          <p:cNvSpPr/>
          <p:nvPr/>
        </p:nvSpPr>
        <p:spPr>
          <a:xfrm>
            <a:off x="838200" y="4100052"/>
            <a:ext cx="2347452" cy="2020529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5C63EE8-801A-9739-40B6-BE44EE52004C}"/>
              </a:ext>
            </a:extLst>
          </p:cNvPr>
          <p:cNvSpPr/>
          <p:nvPr/>
        </p:nvSpPr>
        <p:spPr>
          <a:xfrm>
            <a:off x="955254" y="1985547"/>
            <a:ext cx="2106592" cy="55558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b="1"/>
              <a:t>4.75 ETH</a:t>
            </a:r>
            <a:endParaRPr lang="en-CH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3351E01-DCFD-8644-3957-3552C0951B83}"/>
              </a:ext>
            </a:extLst>
          </p:cNvPr>
          <p:cNvSpPr/>
          <p:nvPr/>
        </p:nvSpPr>
        <p:spPr>
          <a:xfrm>
            <a:off x="955254" y="2782708"/>
            <a:ext cx="1018572" cy="55558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0.1</a:t>
            </a:r>
            <a:br>
              <a:rPr lang="en-CH" sz="1400" b="1" dirty="0"/>
            </a:br>
            <a:r>
              <a:rPr lang="en-CH" sz="1400" b="1" dirty="0"/>
              <a:t>BTC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4CDFB2-996C-EF55-D5C7-F0837673577B}"/>
              </a:ext>
            </a:extLst>
          </p:cNvPr>
          <p:cNvSpPr/>
          <p:nvPr/>
        </p:nvSpPr>
        <p:spPr>
          <a:xfrm>
            <a:off x="955254" y="3417661"/>
            <a:ext cx="1018572" cy="55558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500</a:t>
            </a:r>
            <a:br>
              <a:rPr lang="en-CH" sz="1400" b="1" dirty="0"/>
            </a:br>
            <a:r>
              <a:rPr lang="en-CH" sz="1400" b="1" dirty="0"/>
              <a:t>USDC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BD01954E-E236-7C73-699A-E0372DC8C3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hq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1959284" y="2870686"/>
            <a:ext cx="1186552" cy="1018571"/>
          </a:xfrm>
          <a:ln w="19050">
            <a:solidFill>
              <a:schemeClr val="accent1"/>
            </a:solidFill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3C535812-F505-4D1B-6777-DE5B609D255E}"/>
              </a:ext>
            </a:extLst>
          </p:cNvPr>
          <p:cNvSpPr/>
          <p:nvPr/>
        </p:nvSpPr>
        <p:spPr>
          <a:xfrm>
            <a:off x="955254" y="4214823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 theprotocolguild.</a:t>
            </a:r>
            <a:r>
              <a:rPr lang="en-CH" sz="1400">
                <a:sym typeface="Wingdings" pitchFamily="2" charset="2"/>
              </a:rPr>
              <a:t>eth 202</a:t>
            </a:r>
            <a:r>
              <a:rPr lang="en-US" sz="1400" dirty="0">
                <a:sym typeface="Wingdings" pitchFamily="2" charset="2"/>
              </a:rPr>
              <a:t>5</a:t>
            </a:r>
            <a:r>
              <a:rPr lang="en-CH" sz="1400">
                <a:sym typeface="Wingdings" pitchFamily="2" charset="2"/>
              </a:rPr>
              <a:t>-</a:t>
            </a:r>
            <a:r>
              <a:rPr lang="en-US" sz="1400" dirty="0">
                <a:sym typeface="Wingdings" pitchFamily="2" charset="2"/>
              </a:rPr>
              <a:t>01</a:t>
            </a:r>
            <a:r>
              <a:rPr lang="en-CH" sz="1400">
                <a:sym typeface="Wingdings" pitchFamily="2" charset="2"/>
              </a:rPr>
              <a:t>-</a:t>
            </a:r>
            <a:r>
              <a:rPr lang="en-US" sz="1400" dirty="0">
                <a:sym typeface="Wingdings" pitchFamily="2" charset="2"/>
              </a:rPr>
              <a:t>30</a:t>
            </a:r>
            <a:r>
              <a:rPr lang="en-CH" sz="1400">
                <a:sym typeface="Wingdings" pitchFamily="2" charset="2"/>
              </a:rPr>
              <a:t>       </a:t>
            </a:r>
            <a:r>
              <a:rPr lang="en-CH" sz="1400" dirty="0">
                <a:sym typeface="Wingdings" pitchFamily="2" charset="2"/>
              </a:rPr>
              <a:t>–50 USDC</a:t>
            </a:r>
            <a:endParaRPr lang="en-CH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111C1B-EB08-9D65-5D32-43771C0A2996}"/>
              </a:ext>
            </a:extLst>
          </p:cNvPr>
          <p:cNvSpPr/>
          <p:nvPr/>
        </p:nvSpPr>
        <p:spPr>
          <a:xfrm>
            <a:off x="955254" y="4832215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 vitalik.eth</a:t>
            </a:r>
            <a:br>
              <a:rPr lang="en-CH" sz="1400">
                <a:sym typeface="Wingdings" pitchFamily="2" charset="2"/>
              </a:rPr>
            </a:br>
            <a:r>
              <a:rPr lang="en-CH" sz="1400">
                <a:sym typeface="Wingdings" pitchFamily="2" charset="2"/>
              </a:rPr>
              <a:t>202</a:t>
            </a:r>
            <a:r>
              <a:rPr lang="en-US" sz="1400" dirty="0">
                <a:sym typeface="Wingdings" pitchFamily="2" charset="2"/>
              </a:rPr>
              <a:t>5-01</a:t>
            </a:r>
            <a:r>
              <a:rPr lang="en-CH" sz="1400">
                <a:sym typeface="Wingdings" pitchFamily="2" charset="2"/>
              </a:rPr>
              <a:t>-1</a:t>
            </a:r>
            <a:r>
              <a:rPr lang="en-US" sz="1400" dirty="0">
                <a:sym typeface="Wingdings" pitchFamily="2" charset="2"/>
              </a:rPr>
              <a:t>5</a:t>
            </a:r>
            <a:r>
              <a:rPr lang="en-CH" sz="1400">
                <a:sym typeface="Wingdings" pitchFamily="2" charset="2"/>
              </a:rPr>
              <a:t>                </a:t>
            </a:r>
            <a:r>
              <a:rPr lang="en-CH" sz="1400" dirty="0">
                <a:sym typeface="Wingdings" pitchFamily="2" charset="2"/>
              </a:rPr>
              <a:t>1 ETH</a:t>
            </a:r>
            <a:endParaRPr lang="en-CH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779E356-8308-0888-75C2-E6322829426C}"/>
              </a:ext>
            </a:extLst>
          </p:cNvPr>
          <p:cNvSpPr/>
          <p:nvPr/>
        </p:nvSpPr>
        <p:spPr>
          <a:xfrm>
            <a:off x="955254" y="5452604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🎉 Block #123 produced</a:t>
            </a:r>
            <a:br>
              <a:rPr lang="en-CH" sz="1400">
                <a:sym typeface="Wingdings" pitchFamily="2" charset="2"/>
              </a:rPr>
            </a:br>
            <a:r>
              <a:rPr lang="en-CH" sz="1400">
                <a:sym typeface="Wingdings" pitchFamily="2" charset="2"/>
              </a:rPr>
              <a:t>202</a:t>
            </a:r>
            <a:r>
              <a:rPr lang="en-US" sz="1400" dirty="0">
                <a:sym typeface="Wingdings" pitchFamily="2" charset="2"/>
              </a:rPr>
              <a:t>5</a:t>
            </a:r>
            <a:r>
              <a:rPr lang="en-CH" sz="1400">
                <a:sym typeface="Wingdings" pitchFamily="2" charset="2"/>
              </a:rPr>
              <a:t>-</a:t>
            </a:r>
            <a:r>
              <a:rPr lang="en-US" sz="1400" dirty="0">
                <a:sym typeface="Wingdings" pitchFamily="2" charset="2"/>
              </a:rPr>
              <a:t>01</a:t>
            </a:r>
            <a:r>
              <a:rPr lang="en-CH" sz="1400">
                <a:sym typeface="Wingdings" pitchFamily="2" charset="2"/>
              </a:rPr>
              <a:t>-09         </a:t>
            </a:r>
            <a:r>
              <a:rPr lang="en-CH" sz="1400" dirty="0">
                <a:sym typeface="Wingdings" pitchFamily="2" charset="2"/>
              </a:rPr>
              <a:t>0.08 ETH</a:t>
            </a:r>
            <a:endParaRPr lang="en-CH" sz="1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F77097B-5E15-9194-E5CD-8AD299D7B1DE}"/>
              </a:ext>
            </a:extLst>
          </p:cNvPr>
          <p:cNvSpPr/>
          <p:nvPr/>
        </p:nvSpPr>
        <p:spPr>
          <a:xfrm>
            <a:off x="838200" y="1883415"/>
            <a:ext cx="2347452" cy="423716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0153A9-807A-6BCB-F57E-AE0DAA4634FE}"/>
              </a:ext>
            </a:extLst>
          </p:cNvPr>
          <p:cNvSpPr/>
          <p:nvPr/>
        </p:nvSpPr>
        <p:spPr>
          <a:xfrm>
            <a:off x="3730689" y="2395207"/>
            <a:ext cx="1434734" cy="53930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Contract address</a:t>
            </a:r>
            <a:endParaRPr lang="en-CH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C1B6630-3BA1-58F8-4705-4582C28E4C1B}"/>
              </a:ext>
            </a:extLst>
          </p:cNvPr>
          <p:cNvSpPr/>
          <p:nvPr/>
        </p:nvSpPr>
        <p:spPr>
          <a:xfrm>
            <a:off x="3730689" y="2934511"/>
            <a:ext cx="1434734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Transfer</a:t>
            </a:r>
            <a:endParaRPr lang="en-CH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C211466-4747-6542-2C1F-D2A881867933}"/>
              </a:ext>
            </a:extLst>
          </p:cNvPr>
          <p:cNvSpPr/>
          <p:nvPr/>
        </p:nvSpPr>
        <p:spPr>
          <a:xfrm>
            <a:off x="3730689" y="3469344"/>
            <a:ext cx="1434734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_from</a:t>
            </a:r>
            <a:endParaRPr lang="en-CH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E9873D8-7990-C2D7-150E-0E296326B753}"/>
              </a:ext>
            </a:extLst>
          </p:cNvPr>
          <p:cNvSpPr/>
          <p:nvPr/>
        </p:nvSpPr>
        <p:spPr>
          <a:xfrm>
            <a:off x="3730689" y="4008648"/>
            <a:ext cx="1434734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_to</a:t>
            </a:r>
            <a:endParaRPr lang="en-CH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261E762-FC8F-15E3-6546-DCA6AF4A5A01}"/>
              </a:ext>
            </a:extLst>
          </p:cNvPr>
          <p:cNvSpPr/>
          <p:nvPr/>
        </p:nvSpPr>
        <p:spPr>
          <a:xfrm>
            <a:off x="3730689" y="4543481"/>
            <a:ext cx="1434734" cy="53930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n/a</a:t>
            </a:r>
            <a:endParaRPr lang="en-CH" i="1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ED6EA39-2D8C-CD9D-D8CB-81C71914AFF6}"/>
              </a:ext>
            </a:extLst>
          </p:cNvPr>
          <p:cNvSpPr/>
          <p:nvPr/>
        </p:nvSpPr>
        <p:spPr>
          <a:xfrm>
            <a:off x="3730689" y="5082785"/>
            <a:ext cx="1434734" cy="53930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_value</a:t>
            </a:r>
            <a:endParaRPr lang="en-CH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ABD6987F-E03F-4415-DF5B-2457D2EECBE5}"/>
              </a:ext>
            </a:extLst>
          </p:cNvPr>
          <p:cNvSpPr txBox="1"/>
          <p:nvPr/>
        </p:nvSpPr>
        <p:spPr>
          <a:xfrm>
            <a:off x="3730689" y="1927736"/>
            <a:ext cx="14347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Log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F91FDC3-CF1F-EE39-EAF4-C3D9E3EC64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16902" y="60746"/>
            <a:ext cx="1325562" cy="1325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50590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856BA3-CCFA-0792-7A3E-DBD8764A95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08FB6506-87B4-DD2C-063C-BC697BA19B0C}"/>
              </a:ext>
            </a:extLst>
          </p:cNvPr>
          <p:cNvSpPr/>
          <p:nvPr/>
        </p:nvSpPr>
        <p:spPr>
          <a:xfrm>
            <a:off x="5161568" y="2395207"/>
            <a:ext cx="490588" cy="5393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800" b="1" dirty="0"/>
              <a:t>#1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3F3771-8F90-8C8E-7898-0A4A49915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EIP-7745: Two dimensional log filter</a:t>
            </a:r>
            <a:endParaRPr lang="en-CH" sz="20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AC3DE7C-4367-1216-205A-E9AEC30AE332}"/>
              </a:ext>
            </a:extLst>
          </p:cNvPr>
          <p:cNvSpPr/>
          <p:nvPr/>
        </p:nvSpPr>
        <p:spPr>
          <a:xfrm>
            <a:off x="838200" y="1883415"/>
            <a:ext cx="2347452" cy="78099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F508157-144C-138A-6EE6-60350D7A2C69}"/>
              </a:ext>
            </a:extLst>
          </p:cNvPr>
          <p:cNvSpPr/>
          <p:nvPr/>
        </p:nvSpPr>
        <p:spPr>
          <a:xfrm>
            <a:off x="838200" y="2655903"/>
            <a:ext cx="2347452" cy="144414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A1FA27C-295E-1571-F4D9-E9FAE3174A26}"/>
              </a:ext>
            </a:extLst>
          </p:cNvPr>
          <p:cNvSpPr/>
          <p:nvPr/>
        </p:nvSpPr>
        <p:spPr>
          <a:xfrm>
            <a:off x="838200" y="4100052"/>
            <a:ext cx="2347452" cy="2020529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E35675D-3310-A8C2-FA4D-B316F33EC15E}"/>
              </a:ext>
            </a:extLst>
          </p:cNvPr>
          <p:cNvSpPr/>
          <p:nvPr/>
        </p:nvSpPr>
        <p:spPr>
          <a:xfrm>
            <a:off x="955254" y="1985547"/>
            <a:ext cx="2106592" cy="55558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b="1"/>
              <a:t>4.75 ETH</a:t>
            </a:r>
            <a:endParaRPr lang="en-CH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785C81C-7F17-BC84-E2B5-BD899CB8B67A}"/>
              </a:ext>
            </a:extLst>
          </p:cNvPr>
          <p:cNvSpPr/>
          <p:nvPr/>
        </p:nvSpPr>
        <p:spPr>
          <a:xfrm>
            <a:off x="955254" y="2782708"/>
            <a:ext cx="1018572" cy="55558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0.1</a:t>
            </a:r>
            <a:br>
              <a:rPr lang="en-CH" sz="1400" b="1" dirty="0"/>
            </a:br>
            <a:r>
              <a:rPr lang="en-CH" sz="1400" b="1" dirty="0"/>
              <a:t>BTC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6335D95-194F-2141-B0B3-AA8FA27862DB}"/>
              </a:ext>
            </a:extLst>
          </p:cNvPr>
          <p:cNvSpPr/>
          <p:nvPr/>
        </p:nvSpPr>
        <p:spPr>
          <a:xfrm>
            <a:off x="955254" y="3417661"/>
            <a:ext cx="1018572" cy="55558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500</a:t>
            </a:r>
            <a:br>
              <a:rPr lang="en-CH" sz="1400" b="1" dirty="0"/>
            </a:br>
            <a:r>
              <a:rPr lang="en-CH" sz="1400" b="1" dirty="0"/>
              <a:t>USDC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988073DC-47DD-51A7-379B-872E2F9608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hq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1959284" y="2870686"/>
            <a:ext cx="1186552" cy="1018571"/>
          </a:xfrm>
          <a:ln w="19050">
            <a:solidFill>
              <a:schemeClr val="accent1"/>
            </a:solidFill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CA9A0A28-96B6-DE15-A773-303E797C40D1}"/>
              </a:ext>
            </a:extLst>
          </p:cNvPr>
          <p:cNvSpPr/>
          <p:nvPr/>
        </p:nvSpPr>
        <p:spPr>
          <a:xfrm>
            <a:off x="955254" y="4214823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 theprotocolguild.</a:t>
            </a:r>
            <a:r>
              <a:rPr lang="en-CH" sz="1400">
                <a:sym typeface="Wingdings" pitchFamily="2" charset="2"/>
              </a:rPr>
              <a:t>eth 202</a:t>
            </a:r>
            <a:r>
              <a:rPr lang="en-US" sz="1400" dirty="0">
                <a:sym typeface="Wingdings" pitchFamily="2" charset="2"/>
              </a:rPr>
              <a:t>5</a:t>
            </a:r>
            <a:r>
              <a:rPr lang="en-CH" sz="1400">
                <a:sym typeface="Wingdings" pitchFamily="2" charset="2"/>
              </a:rPr>
              <a:t>-</a:t>
            </a:r>
            <a:r>
              <a:rPr lang="en-US" sz="1400" dirty="0">
                <a:sym typeface="Wingdings" pitchFamily="2" charset="2"/>
              </a:rPr>
              <a:t>01</a:t>
            </a:r>
            <a:r>
              <a:rPr lang="en-CH" sz="1400">
                <a:sym typeface="Wingdings" pitchFamily="2" charset="2"/>
              </a:rPr>
              <a:t>-</a:t>
            </a:r>
            <a:r>
              <a:rPr lang="en-US" sz="1400" dirty="0">
                <a:sym typeface="Wingdings" pitchFamily="2" charset="2"/>
              </a:rPr>
              <a:t>30</a:t>
            </a:r>
            <a:r>
              <a:rPr lang="en-CH" sz="1400">
                <a:sym typeface="Wingdings" pitchFamily="2" charset="2"/>
              </a:rPr>
              <a:t>       </a:t>
            </a:r>
            <a:r>
              <a:rPr lang="en-CH" sz="1400" dirty="0">
                <a:sym typeface="Wingdings" pitchFamily="2" charset="2"/>
              </a:rPr>
              <a:t>–50 USDC</a:t>
            </a:r>
            <a:endParaRPr lang="en-CH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A2FADB-E638-836B-CBD8-A3F56546A8FD}"/>
              </a:ext>
            </a:extLst>
          </p:cNvPr>
          <p:cNvSpPr/>
          <p:nvPr/>
        </p:nvSpPr>
        <p:spPr>
          <a:xfrm>
            <a:off x="955254" y="4832215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 vitalik.eth</a:t>
            </a:r>
            <a:br>
              <a:rPr lang="en-CH" sz="1400">
                <a:sym typeface="Wingdings" pitchFamily="2" charset="2"/>
              </a:rPr>
            </a:br>
            <a:r>
              <a:rPr lang="en-CH" sz="1400">
                <a:sym typeface="Wingdings" pitchFamily="2" charset="2"/>
              </a:rPr>
              <a:t>202</a:t>
            </a:r>
            <a:r>
              <a:rPr lang="en-US" sz="1400" dirty="0">
                <a:sym typeface="Wingdings" pitchFamily="2" charset="2"/>
              </a:rPr>
              <a:t>5-01</a:t>
            </a:r>
            <a:r>
              <a:rPr lang="en-CH" sz="1400">
                <a:sym typeface="Wingdings" pitchFamily="2" charset="2"/>
              </a:rPr>
              <a:t>-1</a:t>
            </a:r>
            <a:r>
              <a:rPr lang="en-US" sz="1400" dirty="0">
                <a:sym typeface="Wingdings" pitchFamily="2" charset="2"/>
              </a:rPr>
              <a:t>5</a:t>
            </a:r>
            <a:r>
              <a:rPr lang="en-CH" sz="1400">
                <a:sym typeface="Wingdings" pitchFamily="2" charset="2"/>
              </a:rPr>
              <a:t>                </a:t>
            </a:r>
            <a:r>
              <a:rPr lang="en-CH" sz="1400" dirty="0">
                <a:sym typeface="Wingdings" pitchFamily="2" charset="2"/>
              </a:rPr>
              <a:t>1 ETH</a:t>
            </a:r>
            <a:endParaRPr lang="en-CH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EBFA370-38C0-DB49-9477-9E42BC670D3C}"/>
              </a:ext>
            </a:extLst>
          </p:cNvPr>
          <p:cNvSpPr/>
          <p:nvPr/>
        </p:nvSpPr>
        <p:spPr>
          <a:xfrm>
            <a:off x="955254" y="5452604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🎉 Block #123 produced</a:t>
            </a:r>
            <a:br>
              <a:rPr lang="en-CH" sz="1400">
                <a:sym typeface="Wingdings" pitchFamily="2" charset="2"/>
              </a:rPr>
            </a:br>
            <a:r>
              <a:rPr lang="en-CH" sz="1400">
                <a:sym typeface="Wingdings" pitchFamily="2" charset="2"/>
              </a:rPr>
              <a:t>202</a:t>
            </a:r>
            <a:r>
              <a:rPr lang="en-US" sz="1400" dirty="0">
                <a:sym typeface="Wingdings" pitchFamily="2" charset="2"/>
              </a:rPr>
              <a:t>5</a:t>
            </a:r>
            <a:r>
              <a:rPr lang="en-CH" sz="1400">
                <a:sym typeface="Wingdings" pitchFamily="2" charset="2"/>
              </a:rPr>
              <a:t>-</a:t>
            </a:r>
            <a:r>
              <a:rPr lang="en-US" sz="1400" dirty="0">
                <a:sym typeface="Wingdings" pitchFamily="2" charset="2"/>
              </a:rPr>
              <a:t>01</a:t>
            </a:r>
            <a:r>
              <a:rPr lang="en-CH" sz="1400">
                <a:sym typeface="Wingdings" pitchFamily="2" charset="2"/>
              </a:rPr>
              <a:t>-09         </a:t>
            </a:r>
            <a:r>
              <a:rPr lang="en-CH" sz="1400" dirty="0">
                <a:sym typeface="Wingdings" pitchFamily="2" charset="2"/>
              </a:rPr>
              <a:t>0.08 ETH</a:t>
            </a:r>
            <a:endParaRPr lang="en-CH" sz="1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3904432-D18B-31EE-2049-4562269C35C4}"/>
              </a:ext>
            </a:extLst>
          </p:cNvPr>
          <p:cNvSpPr/>
          <p:nvPr/>
        </p:nvSpPr>
        <p:spPr>
          <a:xfrm>
            <a:off x="838200" y="1883415"/>
            <a:ext cx="2347452" cy="423716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139E4C6-2D70-37BA-9859-AC2B72D6B493}"/>
              </a:ext>
            </a:extLst>
          </p:cNvPr>
          <p:cNvSpPr/>
          <p:nvPr/>
        </p:nvSpPr>
        <p:spPr>
          <a:xfrm>
            <a:off x="3730689" y="2395207"/>
            <a:ext cx="1434734" cy="53930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Contract address</a:t>
            </a:r>
            <a:endParaRPr lang="en-CH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787F9C1-855F-2AE0-D041-461953CAE7A9}"/>
              </a:ext>
            </a:extLst>
          </p:cNvPr>
          <p:cNvSpPr/>
          <p:nvPr/>
        </p:nvSpPr>
        <p:spPr>
          <a:xfrm>
            <a:off x="3730689" y="2934511"/>
            <a:ext cx="1434734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Transfer</a:t>
            </a:r>
            <a:endParaRPr lang="en-CH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DF79A37-9DD3-E9E7-D87B-E894412F3F52}"/>
              </a:ext>
            </a:extLst>
          </p:cNvPr>
          <p:cNvSpPr/>
          <p:nvPr/>
        </p:nvSpPr>
        <p:spPr>
          <a:xfrm>
            <a:off x="3730689" y="3469344"/>
            <a:ext cx="1434734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_from</a:t>
            </a:r>
            <a:endParaRPr lang="en-CH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9A63BCB-1FEF-BCEA-5F52-04F86D3A4109}"/>
              </a:ext>
            </a:extLst>
          </p:cNvPr>
          <p:cNvSpPr/>
          <p:nvPr/>
        </p:nvSpPr>
        <p:spPr>
          <a:xfrm>
            <a:off x="3730689" y="4008648"/>
            <a:ext cx="1434734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_to</a:t>
            </a:r>
            <a:endParaRPr lang="en-CH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3139143-710C-7971-9B7E-6DC295148C03}"/>
              </a:ext>
            </a:extLst>
          </p:cNvPr>
          <p:cNvSpPr/>
          <p:nvPr/>
        </p:nvSpPr>
        <p:spPr>
          <a:xfrm>
            <a:off x="3730689" y="4543481"/>
            <a:ext cx="1434734" cy="53930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n/a</a:t>
            </a:r>
            <a:endParaRPr lang="en-CH" i="1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219F2DA-F5F7-DF48-483A-151E7A458EE2}"/>
              </a:ext>
            </a:extLst>
          </p:cNvPr>
          <p:cNvSpPr/>
          <p:nvPr/>
        </p:nvSpPr>
        <p:spPr>
          <a:xfrm>
            <a:off x="3730689" y="5082785"/>
            <a:ext cx="1434734" cy="53930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_value</a:t>
            </a:r>
            <a:endParaRPr lang="en-CH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623325C8-6140-97D1-8114-B239436284EC}"/>
              </a:ext>
            </a:extLst>
          </p:cNvPr>
          <p:cNvSpPr txBox="1"/>
          <p:nvPr/>
        </p:nvSpPr>
        <p:spPr>
          <a:xfrm>
            <a:off x="3730689" y="1927736"/>
            <a:ext cx="14347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Log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F96574C-D0B1-A8DF-8E10-6C8F696CCC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16902" y="60746"/>
            <a:ext cx="1325562" cy="132556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329AE66E-4A21-FCC4-B621-875FA04C1BB3}"/>
              </a:ext>
            </a:extLst>
          </p:cNvPr>
          <p:cNvSpPr/>
          <p:nvPr/>
        </p:nvSpPr>
        <p:spPr>
          <a:xfrm>
            <a:off x="5161568" y="2934511"/>
            <a:ext cx="490588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800" b="1" dirty="0"/>
              <a:t>#2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7BD24BF-8943-05B8-E8CD-019DA71D11FB}"/>
              </a:ext>
            </a:extLst>
          </p:cNvPr>
          <p:cNvSpPr/>
          <p:nvPr/>
        </p:nvSpPr>
        <p:spPr>
          <a:xfrm>
            <a:off x="5161568" y="3469344"/>
            <a:ext cx="490588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800" b="1" dirty="0"/>
              <a:t>#3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80A80D8-EA9C-BA7C-6C93-2D919C8EEFC1}"/>
              </a:ext>
            </a:extLst>
          </p:cNvPr>
          <p:cNvSpPr/>
          <p:nvPr/>
        </p:nvSpPr>
        <p:spPr>
          <a:xfrm>
            <a:off x="5161568" y="4008648"/>
            <a:ext cx="490588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800" b="1" dirty="0"/>
              <a:t>#4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2607F2D-543F-3B4A-E38D-716833FAF305}"/>
              </a:ext>
            </a:extLst>
          </p:cNvPr>
          <p:cNvSpPr txBox="1"/>
          <p:nvPr/>
        </p:nvSpPr>
        <p:spPr>
          <a:xfrm>
            <a:off x="4689495" y="1619960"/>
            <a:ext cx="14347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Global</a:t>
            </a:r>
            <a:br>
              <a:rPr lang="en-US" sz="2000" b="1" dirty="0"/>
            </a:br>
            <a:r>
              <a:rPr lang="en-US" sz="2000" b="1" dirty="0"/>
              <a:t>index</a:t>
            </a:r>
          </a:p>
        </p:txBody>
      </p:sp>
    </p:spTree>
    <p:extLst>
      <p:ext uri="{BB962C8B-B14F-4D97-AF65-F5344CB8AC3E}">
        <p14:creationId xmlns:p14="http://schemas.microsoft.com/office/powerpoint/2010/main" val="260030327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CD35DD-8E80-0065-1C12-DCCAA4472C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B09C2066-CE83-D66B-FF69-1F6D05C6F6D6}"/>
              </a:ext>
            </a:extLst>
          </p:cNvPr>
          <p:cNvSpPr/>
          <p:nvPr/>
        </p:nvSpPr>
        <p:spPr>
          <a:xfrm>
            <a:off x="5161568" y="2395207"/>
            <a:ext cx="490588" cy="5393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800" b="1" dirty="0"/>
              <a:t>#1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C2A4FB-64DD-9C28-11BF-4428C51D9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EIP-7745: Two dimensional log filter</a:t>
            </a:r>
            <a:endParaRPr lang="en-CH" sz="20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D0C84E5-BFD5-8C01-8F2B-F1F05A88D328}"/>
              </a:ext>
            </a:extLst>
          </p:cNvPr>
          <p:cNvSpPr/>
          <p:nvPr/>
        </p:nvSpPr>
        <p:spPr>
          <a:xfrm>
            <a:off x="838200" y="1883415"/>
            <a:ext cx="2347452" cy="78099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CFA1688-1EC3-7942-FCF1-7FF8FAFDEA0D}"/>
              </a:ext>
            </a:extLst>
          </p:cNvPr>
          <p:cNvSpPr/>
          <p:nvPr/>
        </p:nvSpPr>
        <p:spPr>
          <a:xfrm>
            <a:off x="838200" y="2655903"/>
            <a:ext cx="2347452" cy="144414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6249B31-A59A-38B9-0B8E-3B207F5FADE7}"/>
              </a:ext>
            </a:extLst>
          </p:cNvPr>
          <p:cNvSpPr/>
          <p:nvPr/>
        </p:nvSpPr>
        <p:spPr>
          <a:xfrm>
            <a:off x="838200" y="4100052"/>
            <a:ext cx="2347452" cy="2020529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EA5EDB-630D-51A5-F677-3AC47E9321B1}"/>
              </a:ext>
            </a:extLst>
          </p:cNvPr>
          <p:cNvSpPr/>
          <p:nvPr/>
        </p:nvSpPr>
        <p:spPr>
          <a:xfrm>
            <a:off x="955254" y="1985547"/>
            <a:ext cx="2106592" cy="55558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b="1"/>
              <a:t>4.75 ETH</a:t>
            </a:r>
            <a:endParaRPr lang="en-CH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0C7BF26-88CC-EB63-EDE2-19F769FB882E}"/>
              </a:ext>
            </a:extLst>
          </p:cNvPr>
          <p:cNvSpPr/>
          <p:nvPr/>
        </p:nvSpPr>
        <p:spPr>
          <a:xfrm>
            <a:off x="955254" y="2782708"/>
            <a:ext cx="1018572" cy="55558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0.1</a:t>
            </a:r>
            <a:br>
              <a:rPr lang="en-CH" sz="1400" b="1" dirty="0"/>
            </a:br>
            <a:r>
              <a:rPr lang="en-CH" sz="1400" b="1" dirty="0"/>
              <a:t>BTC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C336107-4B4C-1058-AA52-CB4E64F99024}"/>
              </a:ext>
            </a:extLst>
          </p:cNvPr>
          <p:cNvSpPr/>
          <p:nvPr/>
        </p:nvSpPr>
        <p:spPr>
          <a:xfrm>
            <a:off x="955254" y="3417661"/>
            <a:ext cx="1018572" cy="55558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500</a:t>
            </a:r>
            <a:br>
              <a:rPr lang="en-CH" sz="1400" b="1" dirty="0"/>
            </a:br>
            <a:r>
              <a:rPr lang="en-CH" sz="1400" b="1" dirty="0"/>
              <a:t>USDC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BBCEEA4A-0C8B-1721-D8D9-5E4710542E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hq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1959284" y="2870686"/>
            <a:ext cx="1186552" cy="1018571"/>
          </a:xfrm>
          <a:ln w="19050">
            <a:solidFill>
              <a:schemeClr val="accent1"/>
            </a:solidFill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4A8A5E3D-F7CC-623A-177F-A8CD559E7530}"/>
              </a:ext>
            </a:extLst>
          </p:cNvPr>
          <p:cNvSpPr/>
          <p:nvPr/>
        </p:nvSpPr>
        <p:spPr>
          <a:xfrm>
            <a:off x="955254" y="4214823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 theprotocolguild.</a:t>
            </a:r>
            <a:r>
              <a:rPr lang="en-CH" sz="1400">
                <a:sym typeface="Wingdings" pitchFamily="2" charset="2"/>
              </a:rPr>
              <a:t>eth 202</a:t>
            </a:r>
            <a:r>
              <a:rPr lang="en-US" sz="1400" dirty="0">
                <a:sym typeface="Wingdings" pitchFamily="2" charset="2"/>
              </a:rPr>
              <a:t>5</a:t>
            </a:r>
            <a:r>
              <a:rPr lang="en-CH" sz="1400">
                <a:sym typeface="Wingdings" pitchFamily="2" charset="2"/>
              </a:rPr>
              <a:t>-</a:t>
            </a:r>
            <a:r>
              <a:rPr lang="en-US" sz="1400" dirty="0">
                <a:sym typeface="Wingdings" pitchFamily="2" charset="2"/>
              </a:rPr>
              <a:t>01</a:t>
            </a:r>
            <a:r>
              <a:rPr lang="en-CH" sz="1400">
                <a:sym typeface="Wingdings" pitchFamily="2" charset="2"/>
              </a:rPr>
              <a:t>-</a:t>
            </a:r>
            <a:r>
              <a:rPr lang="en-US" sz="1400" dirty="0">
                <a:sym typeface="Wingdings" pitchFamily="2" charset="2"/>
              </a:rPr>
              <a:t>30</a:t>
            </a:r>
            <a:r>
              <a:rPr lang="en-CH" sz="1400">
                <a:sym typeface="Wingdings" pitchFamily="2" charset="2"/>
              </a:rPr>
              <a:t>       </a:t>
            </a:r>
            <a:r>
              <a:rPr lang="en-CH" sz="1400" dirty="0">
                <a:sym typeface="Wingdings" pitchFamily="2" charset="2"/>
              </a:rPr>
              <a:t>–50 USDC</a:t>
            </a:r>
            <a:endParaRPr lang="en-CH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1DC4B04-2D7D-C708-305C-393B76F4075B}"/>
              </a:ext>
            </a:extLst>
          </p:cNvPr>
          <p:cNvSpPr/>
          <p:nvPr/>
        </p:nvSpPr>
        <p:spPr>
          <a:xfrm>
            <a:off x="955254" y="4832215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 vitalik.eth</a:t>
            </a:r>
            <a:br>
              <a:rPr lang="en-CH" sz="1400">
                <a:sym typeface="Wingdings" pitchFamily="2" charset="2"/>
              </a:rPr>
            </a:br>
            <a:r>
              <a:rPr lang="en-CH" sz="1400">
                <a:sym typeface="Wingdings" pitchFamily="2" charset="2"/>
              </a:rPr>
              <a:t>202</a:t>
            </a:r>
            <a:r>
              <a:rPr lang="en-US" sz="1400" dirty="0">
                <a:sym typeface="Wingdings" pitchFamily="2" charset="2"/>
              </a:rPr>
              <a:t>5-01</a:t>
            </a:r>
            <a:r>
              <a:rPr lang="en-CH" sz="1400">
                <a:sym typeface="Wingdings" pitchFamily="2" charset="2"/>
              </a:rPr>
              <a:t>-1</a:t>
            </a:r>
            <a:r>
              <a:rPr lang="en-US" sz="1400" dirty="0">
                <a:sym typeface="Wingdings" pitchFamily="2" charset="2"/>
              </a:rPr>
              <a:t>5</a:t>
            </a:r>
            <a:r>
              <a:rPr lang="en-CH" sz="1400">
                <a:sym typeface="Wingdings" pitchFamily="2" charset="2"/>
              </a:rPr>
              <a:t>                </a:t>
            </a:r>
            <a:r>
              <a:rPr lang="en-CH" sz="1400" dirty="0">
                <a:sym typeface="Wingdings" pitchFamily="2" charset="2"/>
              </a:rPr>
              <a:t>1 ETH</a:t>
            </a:r>
            <a:endParaRPr lang="en-CH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F23E83A-D9DE-FFD3-5CA7-362ECC8A0EF0}"/>
              </a:ext>
            </a:extLst>
          </p:cNvPr>
          <p:cNvSpPr/>
          <p:nvPr/>
        </p:nvSpPr>
        <p:spPr>
          <a:xfrm>
            <a:off x="955254" y="5452604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🎉 Block #123 produced</a:t>
            </a:r>
            <a:br>
              <a:rPr lang="en-CH" sz="1400">
                <a:sym typeface="Wingdings" pitchFamily="2" charset="2"/>
              </a:rPr>
            </a:br>
            <a:r>
              <a:rPr lang="en-CH" sz="1400">
                <a:sym typeface="Wingdings" pitchFamily="2" charset="2"/>
              </a:rPr>
              <a:t>202</a:t>
            </a:r>
            <a:r>
              <a:rPr lang="en-US" sz="1400" dirty="0">
                <a:sym typeface="Wingdings" pitchFamily="2" charset="2"/>
              </a:rPr>
              <a:t>5</a:t>
            </a:r>
            <a:r>
              <a:rPr lang="en-CH" sz="1400">
                <a:sym typeface="Wingdings" pitchFamily="2" charset="2"/>
              </a:rPr>
              <a:t>-</a:t>
            </a:r>
            <a:r>
              <a:rPr lang="en-US" sz="1400" dirty="0">
                <a:sym typeface="Wingdings" pitchFamily="2" charset="2"/>
              </a:rPr>
              <a:t>01</a:t>
            </a:r>
            <a:r>
              <a:rPr lang="en-CH" sz="1400">
                <a:sym typeface="Wingdings" pitchFamily="2" charset="2"/>
              </a:rPr>
              <a:t>-09         </a:t>
            </a:r>
            <a:r>
              <a:rPr lang="en-CH" sz="1400" dirty="0">
                <a:sym typeface="Wingdings" pitchFamily="2" charset="2"/>
              </a:rPr>
              <a:t>0.08 ETH</a:t>
            </a:r>
            <a:endParaRPr lang="en-CH" sz="1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80806F7-92D1-03DB-7479-F1384F06228A}"/>
              </a:ext>
            </a:extLst>
          </p:cNvPr>
          <p:cNvSpPr/>
          <p:nvPr/>
        </p:nvSpPr>
        <p:spPr>
          <a:xfrm>
            <a:off x="838200" y="1883415"/>
            <a:ext cx="2347452" cy="423716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5564598-890B-2AC2-4289-61ADE99BEB00}"/>
              </a:ext>
            </a:extLst>
          </p:cNvPr>
          <p:cNvSpPr/>
          <p:nvPr/>
        </p:nvSpPr>
        <p:spPr>
          <a:xfrm>
            <a:off x="3730689" y="2395207"/>
            <a:ext cx="1434734" cy="53930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Contract address</a:t>
            </a:r>
            <a:endParaRPr lang="en-CH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1F9978D-F2A8-E889-B70D-91973103D21F}"/>
              </a:ext>
            </a:extLst>
          </p:cNvPr>
          <p:cNvSpPr/>
          <p:nvPr/>
        </p:nvSpPr>
        <p:spPr>
          <a:xfrm>
            <a:off x="3730689" y="2934511"/>
            <a:ext cx="1434734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Transfer</a:t>
            </a:r>
            <a:endParaRPr lang="en-CH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DAFB333-C2BA-48DB-3D46-0430E3CFF7B5}"/>
              </a:ext>
            </a:extLst>
          </p:cNvPr>
          <p:cNvSpPr/>
          <p:nvPr/>
        </p:nvSpPr>
        <p:spPr>
          <a:xfrm>
            <a:off x="3730689" y="3469344"/>
            <a:ext cx="1434734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_from</a:t>
            </a:r>
            <a:endParaRPr lang="en-CH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0395F37-F8F5-5BC5-F63D-3F44DF4E0E6A}"/>
              </a:ext>
            </a:extLst>
          </p:cNvPr>
          <p:cNvSpPr/>
          <p:nvPr/>
        </p:nvSpPr>
        <p:spPr>
          <a:xfrm>
            <a:off x="3730689" y="4008648"/>
            <a:ext cx="1434734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_to</a:t>
            </a:r>
            <a:endParaRPr lang="en-CH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21FB3E11-A55B-8D9B-012F-E8BF1673EDE4}"/>
              </a:ext>
            </a:extLst>
          </p:cNvPr>
          <p:cNvSpPr txBox="1"/>
          <p:nvPr/>
        </p:nvSpPr>
        <p:spPr>
          <a:xfrm>
            <a:off x="3730689" y="1619959"/>
            <a:ext cx="14347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Log</a:t>
            </a:r>
            <a:br>
              <a:rPr lang="en-US" sz="2000" b="1" dirty="0"/>
            </a:br>
            <a:r>
              <a:rPr lang="en-US" sz="2000" b="1" dirty="0"/>
              <a:t>value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017F78B-81EA-A952-1268-F7B9E83FD6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16902" y="60746"/>
            <a:ext cx="1325562" cy="132556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6548581F-7125-7A0A-7772-3EEA76413B1D}"/>
              </a:ext>
            </a:extLst>
          </p:cNvPr>
          <p:cNvSpPr/>
          <p:nvPr/>
        </p:nvSpPr>
        <p:spPr>
          <a:xfrm>
            <a:off x="5161568" y="2934511"/>
            <a:ext cx="490588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800" b="1" dirty="0"/>
              <a:t>#2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CEBF9FF-030A-9E89-1C98-90220FE5093B}"/>
              </a:ext>
            </a:extLst>
          </p:cNvPr>
          <p:cNvSpPr/>
          <p:nvPr/>
        </p:nvSpPr>
        <p:spPr>
          <a:xfrm>
            <a:off x="5161568" y="3469344"/>
            <a:ext cx="490588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800" b="1" dirty="0"/>
              <a:t>#3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11684EF-1A2A-5467-0422-041A6D3BC0AA}"/>
              </a:ext>
            </a:extLst>
          </p:cNvPr>
          <p:cNvSpPr/>
          <p:nvPr/>
        </p:nvSpPr>
        <p:spPr>
          <a:xfrm>
            <a:off x="5161568" y="4008648"/>
            <a:ext cx="490588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800" b="1" dirty="0"/>
              <a:t>#4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B37D196-957D-80FB-EFAE-018781EB6E88}"/>
              </a:ext>
            </a:extLst>
          </p:cNvPr>
          <p:cNvSpPr txBox="1"/>
          <p:nvPr/>
        </p:nvSpPr>
        <p:spPr>
          <a:xfrm>
            <a:off x="4689495" y="1619960"/>
            <a:ext cx="14347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Global</a:t>
            </a:r>
            <a:br>
              <a:rPr lang="en-US" sz="2000" b="1" dirty="0"/>
            </a:br>
            <a:r>
              <a:rPr lang="en-US" sz="2000" b="1" dirty="0"/>
              <a:t>index</a:t>
            </a:r>
          </a:p>
        </p:txBody>
      </p:sp>
    </p:spTree>
    <p:extLst>
      <p:ext uri="{BB962C8B-B14F-4D97-AF65-F5344CB8AC3E}">
        <p14:creationId xmlns:p14="http://schemas.microsoft.com/office/powerpoint/2010/main" val="191477499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EE24A3-43C2-8507-E36B-56DBFA8AF9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68915F0E-2078-C534-BC1A-E5E5CB7675D2}"/>
              </a:ext>
            </a:extLst>
          </p:cNvPr>
          <p:cNvSpPr/>
          <p:nvPr/>
        </p:nvSpPr>
        <p:spPr>
          <a:xfrm>
            <a:off x="5161568" y="2395207"/>
            <a:ext cx="490588" cy="5393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800" b="1" dirty="0"/>
              <a:t>#1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CA9E0E-2704-49C1-D0F0-25F828D65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EIP-7745: Two dimensional log filter</a:t>
            </a:r>
            <a:endParaRPr lang="en-CH" sz="20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EF03EF2-34A5-174D-ADB6-9C061BCB7E98}"/>
              </a:ext>
            </a:extLst>
          </p:cNvPr>
          <p:cNvSpPr/>
          <p:nvPr/>
        </p:nvSpPr>
        <p:spPr>
          <a:xfrm>
            <a:off x="838200" y="1883415"/>
            <a:ext cx="2347452" cy="78099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CA072D3-E539-B2F9-3031-54915D214F28}"/>
              </a:ext>
            </a:extLst>
          </p:cNvPr>
          <p:cNvSpPr/>
          <p:nvPr/>
        </p:nvSpPr>
        <p:spPr>
          <a:xfrm>
            <a:off x="838200" y="2655903"/>
            <a:ext cx="2347452" cy="144414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E5DA92C-2C09-C844-BB4F-B7BE82B60431}"/>
              </a:ext>
            </a:extLst>
          </p:cNvPr>
          <p:cNvSpPr/>
          <p:nvPr/>
        </p:nvSpPr>
        <p:spPr>
          <a:xfrm>
            <a:off x="838200" y="4100052"/>
            <a:ext cx="2347452" cy="2020529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BC9E923-1D6D-F5F0-8F05-D735C5C4A497}"/>
              </a:ext>
            </a:extLst>
          </p:cNvPr>
          <p:cNvSpPr/>
          <p:nvPr/>
        </p:nvSpPr>
        <p:spPr>
          <a:xfrm>
            <a:off x="955254" y="1985547"/>
            <a:ext cx="2106592" cy="55558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b="1"/>
              <a:t>4.75 ETH</a:t>
            </a:r>
            <a:endParaRPr lang="en-CH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F899888-6243-AB5F-6117-B3FABBB5FE5E}"/>
              </a:ext>
            </a:extLst>
          </p:cNvPr>
          <p:cNvSpPr/>
          <p:nvPr/>
        </p:nvSpPr>
        <p:spPr>
          <a:xfrm>
            <a:off x="955254" y="2782708"/>
            <a:ext cx="1018572" cy="55558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0.1</a:t>
            </a:r>
            <a:br>
              <a:rPr lang="en-CH" sz="1400" b="1" dirty="0"/>
            </a:br>
            <a:r>
              <a:rPr lang="en-CH" sz="1400" b="1" dirty="0"/>
              <a:t>BTC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80256F1-9D57-31B6-7E58-978BDDF8C815}"/>
              </a:ext>
            </a:extLst>
          </p:cNvPr>
          <p:cNvSpPr/>
          <p:nvPr/>
        </p:nvSpPr>
        <p:spPr>
          <a:xfrm>
            <a:off x="955254" y="3417661"/>
            <a:ext cx="1018572" cy="55558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500</a:t>
            </a:r>
            <a:br>
              <a:rPr lang="en-CH" sz="1400" b="1" dirty="0"/>
            </a:br>
            <a:r>
              <a:rPr lang="en-CH" sz="1400" b="1" dirty="0"/>
              <a:t>USDC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FC79A36E-23B5-A15B-A3FD-33EA04B5F8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hq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1959284" y="2870686"/>
            <a:ext cx="1186552" cy="1018571"/>
          </a:xfrm>
          <a:ln w="19050">
            <a:solidFill>
              <a:schemeClr val="accent1"/>
            </a:solidFill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A790E9AA-D5A6-4B3E-D32F-408634E16926}"/>
              </a:ext>
            </a:extLst>
          </p:cNvPr>
          <p:cNvSpPr/>
          <p:nvPr/>
        </p:nvSpPr>
        <p:spPr>
          <a:xfrm>
            <a:off x="955254" y="4214823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 theprotocolguild.</a:t>
            </a:r>
            <a:r>
              <a:rPr lang="en-CH" sz="1400">
                <a:sym typeface="Wingdings" pitchFamily="2" charset="2"/>
              </a:rPr>
              <a:t>eth 202</a:t>
            </a:r>
            <a:r>
              <a:rPr lang="en-US" sz="1400" dirty="0">
                <a:sym typeface="Wingdings" pitchFamily="2" charset="2"/>
              </a:rPr>
              <a:t>5</a:t>
            </a:r>
            <a:r>
              <a:rPr lang="en-CH" sz="1400">
                <a:sym typeface="Wingdings" pitchFamily="2" charset="2"/>
              </a:rPr>
              <a:t>-</a:t>
            </a:r>
            <a:r>
              <a:rPr lang="en-US" sz="1400" dirty="0">
                <a:sym typeface="Wingdings" pitchFamily="2" charset="2"/>
              </a:rPr>
              <a:t>01</a:t>
            </a:r>
            <a:r>
              <a:rPr lang="en-CH" sz="1400">
                <a:sym typeface="Wingdings" pitchFamily="2" charset="2"/>
              </a:rPr>
              <a:t>-</a:t>
            </a:r>
            <a:r>
              <a:rPr lang="en-US" sz="1400" dirty="0">
                <a:sym typeface="Wingdings" pitchFamily="2" charset="2"/>
              </a:rPr>
              <a:t>30</a:t>
            </a:r>
            <a:r>
              <a:rPr lang="en-CH" sz="1400">
                <a:sym typeface="Wingdings" pitchFamily="2" charset="2"/>
              </a:rPr>
              <a:t>       </a:t>
            </a:r>
            <a:r>
              <a:rPr lang="en-CH" sz="1400" dirty="0">
                <a:sym typeface="Wingdings" pitchFamily="2" charset="2"/>
              </a:rPr>
              <a:t>–50 USDC</a:t>
            </a:r>
            <a:endParaRPr lang="en-CH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21F9B17-F21B-E421-2822-79B57F02DE9E}"/>
              </a:ext>
            </a:extLst>
          </p:cNvPr>
          <p:cNvSpPr/>
          <p:nvPr/>
        </p:nvSpPr>
        <p:spPr>
          <a:xfrm>
            <a:off x="955254" y="4832215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 vitalik.eth</a:t>
            </a:r>
            <a:br>
              <a:rPr lang="en-CH" sz="1400">
                <a:sym typeface="Wingdings" pitchFamily="2" charset="2"/>
              </a:rPr>
            </a:br>
            <a:r>
              <a:rPr lang="en-CH" sz="1400">
                <a:sym typeface="Wingdings" pitchFamily="2" charset="2"/>
              </a:rPr>
              <a:t>202</a:t>
            </a:r>
            <a:r>
              <a:rPr lang="en-US" sz="1400" dirty="0">
                <a:sym typeface="Wingdings" pitchFamily="2" charset="2"/>
              </a:rPr>
              <a:t>5-01</a:t>
            </a:r>
            <a:r>
              <a:rPr lang="en-CH" sz="1400">
                <a:sym typeface="Wingdings" pitchFamily="2" charset="2"/>
              </a:rPr>
              <a:t>-1</a:t>
            </a:r>
            <a:r>
              <a:rPr lang="en-US" sz="1400" dirty="0">
                <a:sym typeface="Wingdings" pitchFamily="2" charset="2"/>
              </a:rPr>
              <a:t>5</a:t>
            </a:r>
            <a:r>
              <a:rPr lang="en-CH" sz="1400">
                <a:sym typeface="Wingdings" pitchFamily="2" charset="2"/>
              </a:rPr>
              <a:t>                </a:t>
            </a:r>
            <a:r>
              <a:rPr lang="en-CH" sz="1400" dirty="0">
                <a:sym typeface="Wingdings" pitchFamily="2" charset="2"/>
              </a:rPr>
              <a:t>1 ETH</a:t>
            </a:r>
            <a:endParaRPr lang="en-CH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7F59CC7-7161-43B9-550D-2FF5880628B6}"/>
              </a:ext>
            </a:extLst>
          </p:cNvPr>
          <p:cNvSpPr/>
          <p:nvPr/>
        </p:nvSpPr>
        <p:spPr>
          <a:xfrm>
            <a:off x="955254" y="5452604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🎉 Block #123 produced</a:t>
            </a:r>
            <a:br>
              <a:rPr lang="en-CH" sz="1400">
                <a:sym typeface="Wingdings" pitchFamily="2" charset="2"/>
              </a:rPr>
            </a:br>
            <a:r>
              <a:rPr lang="en-CH" sz="1400">
                <a:sym typeface="Wingdings" pitchFamily="2" charset="2"/>
              </a:rPr>
              <a:t>202</a:t>
            </a:r>
            <a:r>
              <a:rPr lang="en-US" sz="1400" dirty="0">
                <a:sym typeface="Wingdings" pitchFamily="2" charset="2"/>
              </a:rPr>
              <a:t>5</a:t>
            </a:r>
            <a:r>
              <a:rPr lang="en-CH" sz="1400">
                <a:sym typeface="Wingdings" pitchFamily="2" charset="2"/>
              </a:rPr>
              <a:t>-</a:t>
            </a:r>
            <a:r>
              <a:rPr lang="en-US" sz="1400" dirty="0">
                <a:sym typeface="Wingdings" pitchFamily="2" charset="2"/>
              </a:rPr>
              <a:t>01</a:t>
            </a:r>
            <a:r>
              <a:rPr lang="en-CH" sz="1400">
                <a:sym typeface="Wingdings" pitchFamily="2" charset="2"/>
              </a:rPr>
              <a:t>-09         </a:t>
            </a:r>
            <a:r>
              <a:rPr lang="en-CH" sz="1400" dirty="0">
                <a:sym typeface="Wingdings" pitchFamily="2" charset="2"/>
              </a:rPr>
              <a:t>0.08 ETH</a:t>
            </a:r>
            <a:endParaRPr lang="en-CH" sz="1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55C6E94-D979-1574-5E2B-B19BA1678521}"/>
              </a:ext>
            </a:extLst>
          </p:cNvPr>
          <p:cNvSpPr/>
          <p:nvPr/>
        </p:nvSpPr>
        <p:spPr>
          <a:xfrm>
            <a:off x="838200" y="1883415"/>
            <a:ext cx="2347452" cy="423716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E6EA19F-4006-CBF8-6562-6C6D39A6DB35}"/>
              </a:ext>
            </a:extLst>
          </p:cNvPr>
          <p:cNvSpPr/>
          <p:nvPr/>
        </p:nvSpPr>
        <p:spPr>
          <a:xfrm>
            <a:off x="3730689" y="2395207"/>
            <a:ext cx="1434734" cy="53930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Contract address</a:t>
            </a:r>
            <a:endParaRPr lang="en-CH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7FD9E42-78F4-EFE4-1E72-423CF3470C9E}"/>
              </a:ext>
            </a:extLst>
          </p:cNvPr>
          <p:cNvSpPr/>
          <p:nvPr/>
        </p:nvSpPr>
        <p:spPr>
          <a:xfrm>
            <a:off x="3730689" y="2934511"/>
            <a:ext cx="1434734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Transfer</a:t>
            </a:r>
            <a:endParaRPr lang="en-CH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FC6D246-C131-C9FB-6136-C07A655057E9}"/>
              </a:ext>
            </a:extLst>
          </p:cNvPr>
          <p:cNvSpPr/>
          <p:nvPr/>
        </p:nvSpPr>
        <p:spPr>
          <a:xfrm>
            <a:off x="3730689" y="3469344"/>
            <a:ext cx="1434734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_from</a:t>
            </a:r>
            <a:endParaRPr lang="en-CH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A76DACD-ABAB-0956-3240-72EE0F044D3F}"/>
              </a:ext>
            </a:extLst>
          </p:cNvPr>
          <p:cNvSpPr/>
          <p:nvPr/>
        </p:nvSpPr>
        <p:spPr>
          <a:xfrm>
            <a:off x="3730689" y="4008648"/>
            <a:ext cx="1434734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_to</a:t>
            </a:r>
            <a:endParaRPr lang="en-CH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F2D60176-6D64-DAEB-7825-932683F5FCE6}"/>
              </a:ext>
            </a:extLst>
          </p:cNvPr>
          <p:cNvSpPr txBox="1"/>
          <p:nvPr/>
        </p:nvSpPr>
        <p:spPr>
          <a:xfrm>
            <a:off x="3730689" y="1619959"/>
            <a:ext cx="14347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Log</a:t>
            </a:r>
            <a:br>
              <a:rPr lang="en-US" sz="2000" b="1" dirty="0"/>
            </a:br>
            <a:r>
              <a:rPr lang="en-US" sz="2000" b="1" dirty="0"/>
              <a:t>value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823BF43-028B-D9B9-3D2F-9522DA82E7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16902" y="60746"/>
            <a:ext cx="1325562" cy="132556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5907A36B-39BA-146B-7396-5299343F1655}"/>
              </a:ext>
            </a:extLst>
          </p:cNvPr>
          <p:cNvSpPr/>
          <p:nvPr/>
        </p:nvSpPr>
        <p:spPr>
          <a:xfrm>
            <a:off x="5161568" y="2934511"/>
            <a:ext cx="490588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800" b="1" dirty="0"/>
              <a:t>#2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B124FA2-6F57-41CC-B037-213DAF14DC41}"/>
              </a:ext>
            </a:extLst>
          </p:cNvPr>
          <p:cNvSpPr/>
          <p:nvPr/>
        </p:nvSpPr>
        <p:spPr>
          <a:xfrm>
            <a:off x="5161568" y="3469344"/>
            <a:ext cx="490588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800" b="1" dirty="0"/>
              <a:t>#3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6F1EB36-1FC2-F0CD-1A6B-97E5BE445FB6}"/>
              </a:ext>
            </a:extLst>
          </p:cNvPr>
          <p:cNvSpPr/>
          <p:nvPr/>
        </p:nvSpPr>
        <p:spPr>
          <a:xfrm>
            <a:off x="5161568" y="4008648"/>
            <a:ext cx="490588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800" b="1" dirty="0"/>
              <a:t>#4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AC56C4C-7F5D-02DD-E1CF-CC675B5710AF}"/>
              </a:ext>
            </a:extLst>
          </p:cNvPr>
          <p:cNvSpPr txBox="1"/>
          <p:nvPr/>
        </p:nvSpPr>
        <p:spPr>
          <a:xfrm>
            <a:off x="4689495" y="1619960"/>
            <a:ext cx="14347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Global</a:t>
            </a:r>
            <a:br>
              <a:rPr lang="en-US" sz="2000" b="1" dirty="0"/>
            </a:br>
            <a:r>
              <a:rPr lang="en-US" sz="2000" b="1" dirty="0"/>
              <a:t>index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F7A108-DC5B-46E4-98B4-A787072185C0}"/>
              </a:ext>
            </a:extLst>
          </p:cNvPr>
          <p:cNvSpPr/>
          <p:nvPr/>
        </p:nvSpPr>
        <p:spPr>
          <a:xfrm>
            <a:off x="6527471" y="2395207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1F2C23D-B86B-36A2-A947-1A22F1C692EB}"/>
              </a:ext>
            </a:extLst>
          </p:cNvPr>
          <p:cNvSpPr/>
          <p:nvPr/>
        </p:nvSpPr>
        <p:spPr>
          <a:xfrm>
            <a:off x="6787787" y="2395207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29EB5DC-0B7B-111E-AB97-2DD33A66D1A6}"/>
              </a:ext>
            </a:extLst>
          </p:cNvPr>
          <p:cNvSpPr/>
          <p:nvPr/>
        </p:nvSpPr>
        <p:spPr>
          <a:xfrm>
            <a:off x="7048103" y="2395207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7AD0E52-FDE7-02E8-2DAC-6A640AD3C3DD}"/>
              </a:ext>
            </a:extLst>
          </p:cNvPr>
          <p:cNvSpPr/>
          <p:nvPr/>
        </p:nvSpPr>
        <p:spPr>
          <a:xfrm>
            <a:off x="7308419" y="2395207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E4C60FD-B317-932F-F281-333A23DB7300}"/>
              </a:ext>
            </a:extLst>
          </p:cNvPr>
          <p:cNvSpPr/>
          <p:nvPr/>
        </p:nvSpPr>
        <p:spPr>
          <a:xfrm>
            <a:off x="7568735" y="2395207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E1126B0-F268-B5DA-619D-A3D0D459F70D}"/>
              </a:ext>
            </a:extLst>
          </p:cNvPr>
          <p:cNvSpPr/>
          <p:nvPr/>
        </p:nvSpPr>
        <p:spPr>
          <a:xfrm>
            <a:off x="7829051" y="2395207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680D3C1-E85C-F393-35A1-FA22ECDF4D81}"/>
              </a:ext>
            </a:extLst>
          </p:cNvPr>
          <p:cNvSpPr/>
          <p:nvPr/>
        </p:nvSpPr>
        <p:spPr>
          <a:xfrm>
            <a:off x="8089367" y="2395207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8ACFB14-A200-8AF9-9435-CD7302E97272}"/>
              </a:ext>
            </a:extLst>
          </p:cNvPr>
          <p:cNvSpPr/>
          <p:nvPr/>
        </p:nvSpPr>
        <p:spPr>
          <a:xfrm>
            <a:off x="8349683" y="2395207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554B784-67F5-C69B-AA7E-D8A4EC43B254}"/>
              </a:ext>
            </a:extLst>
          </p:cNvPr>
          <p:cNvSpPr/>
          <p:nvPr/>
        </p:nvSpPr>
        <p:spPr>
          <a:xfrm>
            <a:off x="8609999" y="2395207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296F244-8FA4-6936-260E-FC641F337515}"/>
              </a:ext>
            </a:extLst>
          </p:cNvPr>
          <p:cNvSpPr/>
          <p:nvPr/>
        </p:nvSpPr>
        <p:spPr>
          <a:xfrm>
            <a:off x="8870315" y="2395207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70F04FB-95AB-89BA-6102-5D33F8187980}"/>
              </a:ext>
            </a:extLst>
          </p:cNvPr>
          <p:cNvSpPr/>
          <p:nvPr/>
        </p:nvSpPr>
        <p:spPr>
          <a:xfrm>
            <a:off x="9130631" y="2395207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A10C4B4-8E28-1635-6F0E-4CAEF2C0BD53}"/>
              </a:ext>
            </a:extLst>
          </p:cNvPr>
          <p:cNvSpPr/>
          <p:nvPr/>
        </p:nvSpPr>
        <p:spPr>
          <a:xfrm>
            <a:off x="9390947" y="2395207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24E20D7-7EB9-92CA-CF95-AA4EA101B468}"/>
              </a:ext>
            </a:extLst>
          </p:cNvPr>
          <p:cNvSpPr/>
          <p:nvPr/>
        </p:nvSpPr>
        <p:spPr>
          <a:xfrm>
            <a:off x="9651263" y="2395207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6A5EB54-4288-706B-F1CE-822DC6FD1B50}"/>
              </a:ext>
            </a:extLst>
          </p:cNvPr>
          <p:cNvSpPr/>
          <p:nvPr/>
        </p:nvSpPr>
        <p:spPr>
          <a:xfrm>
            <a:off x="9911579" y="2395207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90321A5-3B73-967A-859A-3B4DB05E516A}"/>
              </a:ext>
            </a:extLst>
          </p:cNvPr>
          <p:cNvSpPr/>
          <p:nvPr/>
        </p:nvSpPr>
        <p:spPr>
          <a:xfrm>
            <a:off x="10171895" y="2395207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6D06C06-8BBB-C071-46C7-A450F50B7563}"/>
              </a:ext>
            </a:extLst>
          </p:cNvPr>
          <p:cNvSpPr/>
          <p:nvPr/>
        </p:nvSpPr>
        <p:spPr>
          <a:xfrm>
            <a:off x="10432211" y="2395207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501F354-52EE-BF3F-5DCB-51DAE97F6F8B}"/>
              </a:ext>
            </a:extLst>
          </p:cNvPr>
          <p:cNvSpPr txBox="1"/>
          <p:nvPr/>
        </p:nvSpPr>
        <p:spPr>
          <a:xfrm>
            <a:off x="6539846" y="1927736"/>
            <a:ext cx="4165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Filter map </a:t>
            </a:r>
            <a:r>
              <a:rPr lang="en-US" sz="2000" dirty="0"/>
              <a:t>(2</a:t>
            </a:r>
            <a:r>
              <a:rPr lang="en-US" sz="2000" baseline="30000" dirty="0"/>
              <a:t>12</a:t>
            </a:r>
            <a:r>
              <a:rPr lang="en-US" sz="2000" dirty="0"/>
              <a:t> rows x 2</a:t>
            </a:r>
            <a:r>
              <a:rPr lang="en-US" sz="2000" baseline="30000" dirty="0"/>
              <a:t>32</a:t>
            </a:r>
            <a:r>
              <a:rPr lang="en-US" sz="2000" dirty="0"/>
              <a:t> cols)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7951CEE-3A27-4F6A-660B-9BA8491552CE}"/>
              </a:ext>
            </a:extLst>
          </p:cNvPr>
          <p:cNvSpPr/>
          <p:nvPr/>
        </p:nvSpPr>
        <p:spPr>
          <a:xfrm>
            <a:off x="6527471" y="2934510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6EF23B3-DFE8-C303-ABA2-E21A75D3BD21}"/>
              </a:ext>
            </a:extLst>
          </p:cNvPr>
          <p:cNvSpPr/>
          <p:nvPr/>
        </p:nvSpPr>
        <p:spPr>
          <a:xfrm>
            <a:off x="6787787" y="2934510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3CB86A3-9BF9-8C4F-5375-7428B8129F15}"/>
              </a:ext>
            </a:extLst>
          </p:cNvPr>
          <p:cNvSpPr/>
          <p:nvPr/>
        </p:nvSpPr>
        <p:spPr>
          <a:xfrm>
            <a:off x="7048103" y="2934510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8E9854D-5665-1137-4047-B437155FC77A}"/>
              </a:ext>
            </a:extLst>
          </p:cNvPr>
          <p:cNvSpPr/>
          <p:nvPr/>
        </p:nvSpPr>
        <p:spPr>
          <a:xfrm>
            <a:off x="7308419" y="2934510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316B2A0-05AA-F42F-4F34-4F19DA8B0304}"/>
              </a:ext>
            </a:extLst>
          </p:cNvPr>
          <p:cNvSpPr/>
          <p:nvPr/>
        </p:nvSpPr>
        <p:spPr>
          <a:xfrm>
            <a:off x="7568735" y="2934510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085BB8B-05E0-9C9E-BAC1-1CBFA2296531}"/>
              </a:ext>
            </a:extLst>
          </p:cNvPr>
          <p:cNvSpPr/>
          <p:nvPr/>
        </p:nvSpPr>
        <p:spPr>
          <a:xfrm>
            <a:off x="7829051" y="2934510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9EDEF46-97ED-7C06-F9C5-0404A35D1721}"/>
              </a:ext>
            </a:extLst>
          </p:cNvPr>
          <p:cNvSpPr/>
          <p:nvPr/>
        </p:nvSpPr>
        <p:spPr>
          <a:xfrm>
            <a:off x="8089367" y="2934510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146592F-BE89-B59D-2CDF-C378BB723BD5}"/>
              </a:ext>
            </a:extLst>
          </p:cNvPr>
          <p:cNvSpPr/>
          <p:nvPr/>
        </p:nvSpPr>
        <p:spPr>
          <a:xfrm>
            <a:off x="8349683" y="2934510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72ED0DA8-8AFA-BA78-3DDA-D69A3C2D72B9}"/>
              </a:ext>
            </a:extLst>
          </p:cNvPr>
          <p:cNvSpPr/>
          <p:nvPr/>
        </p:nvSpPr>
        <p:spPr>
          <a:xfrm>
            <a:off x="8609999" y="2934510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1484A1C-B6DF-DAD2-B664-5843A6624F9C}"/>
              </a:ext>
            </a:extLst>
          </p:cNvPr>
          <p:cNvSpPr/>
          <p:nvPr/>
        </p:nvSpPr>
        <p:spPr>
          <a:xfrm>
            <a:off x="8870315" y="2934510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C717D3C-16B6-AB65-B81F-80FDBFDCEC83}"/>
              </a:ext>
            </a:extLst>
          </p:cNvPr>
          <p:cNvSpPr/>
          <p:nvPr/>
        </p:nvSpPr>
        <p:spPr>
          <a:xfrm>
            <a:off x="9130631" y="2934510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A7F14CD-A8FF-FA43-981F-34DBA876D568}"/>
              </a:ext>
            </a:extLst>
          </p:cNvPr>
          <p:cNvSpPr/>
          <p:nvPr/>
        </p:nvSpPr>
        <p:spPr>
          <a:xfrm>
            <a:off x="9390947" y="2934510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79DE833-94B8-515C-C44E-D3571FD702B8}"/>
              </a:ext>
            </a:extLst>
          </p:cNvPr>
          <p:cNvSpPr/>
          <p:nvPr/>
        </p:nvSpPr>
        <p:spPr>
          <a:xfrm>
            <a:off x="9651263" y="2934510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CEE310B-DE5B-5741-004E-76D4EE71BF35}"/>
              </a:ext>
            </a:extLst>
          </p:cNvPr>
          <p:cNvSpPr/>
          <p:nvPr/>
        </p:nvSpPr>
        <p:spPr>
          <a:xfrm>
            <a:off x="9911579" y="2934510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7483730-E04B-79D6-82CD-84C59CDA14E8}"/>
              </a:ext>
            </a:extLst>
          </p:cNvPr>
          <p:cNvSpPr/>
          <p:nvPr/>
        </p:nvSpPr>
        <p:spPr>
          <a:xfrm>
            <a:off x="10171895" y="2934510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367A684-059F-6A82-B695-60D6C62C26C2}"/>
              </a:ext>
            </a:extLst>
          </p:cNvPr>
          <p:cNvSpPr/>
          <p:nvPr/>
        </p:nvSpPr>
        <p:spPr>
          <a:xfrm>
            <a:off x="10432211" y="2934510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6343BEF-0E6B-6FB4-4343-E037DE0E5998}"/>
              </a:ext>
            </a:extLst>
          </p:cNvPr>
          <p:cNvSpPr/>
          <p:nvPr/>
        </p:nvSpPr>
        <p:spPr>
          <a:xfrm>
            <a:off x="6527471" y="3469343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65A8D2FD-230F-8A02-0158-C6C31A50E466}"/>
              </a:ext>
            </a:extLst>
          </p:cNvPr>
          <p:cNvSpPr/>
          <p:nvPr/>
        </p:nvSpPr>
        <p:spPr>
          <a:xfrm>
            <a:off x="6787787" y="3469343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5B283F7D-9BC9-FCBB-4690-949BCA26132E}"/>
              </a:ext>
            </a:extLst>
          </p:cNvPr>
          <p:cNvSpPr/>
          <p:nvPr/>
        </p:nvSpPr>
        <p:spPr>
          <a:xfrm>
            <a:off x="7048103" y="3469343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DE59E7C1-397F-D76E-CF81-6AAEE94E6506}"/>
              </a:ext>
            </a:extLst>
          </p:cNvPr>
          <p:cNvSpPr/>
          <p:nvPr/>
        </p:nvSpPr>
        <p:spPr>
          <a:xfrm>
            <a:off x="7308419" y="3469343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15CDEFD0-64F2-C73A-EE8B-7695D8D79294}"/>
              </a:ext>
            </a:extLst>
          </p:cNvPr>
          <p:cNvSpPr/>
          <p:nvPr/>
        </p:nvSpPr>
        <p:spPr>
          <a:xfrm>
            <a:off x="7568735" y="3469343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4CE8B90D-794A-9D01-94EA-FD2C699982FC}"/>
              </a:ext>
            </a:extLst>
          </p:cNvPr>
          <p:cNvSpPr/>
          <p:nvPr/>
        </p:nvSpPr>
        <p:spPr>
          <a:xfrm>
            <a:off x="7829051" y="3469343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70685280-45E3-DB5A-C302-898236BA1130}"/>
              </a:ext>
            </a:extLst>
          </p:cNvPr>
          <p:cNvSpPr/>
          <p:nvPr/>
        </p:nvSpPr>
        <p:spPr>
          <a:xfrm>
            <a:off x="8089367" y="3469343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628F7DB6-5095-5BA5-6EBF-299E80B57F81}"/>
              </a:ext>
            </a:extLst>
          </p:cNvPr>
          <p:cNvSpPr/>
          <p:nvPr/>
        </p:nvSpPr>
        <p:spPr>
          <a:xfrm>
            <a:off x="8349683" y="3469343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706285B7-DD11-C570-3C5D-6DA45594A25D}"/>
              </a:ext>
            </a:extLst>
          </p:cNvPr>
          <p:cNvSpPr/>
          <p:nvPr/>
        </p:nvSpPr>
        <p:spPr>
          <a:xfrm>
            <a:off x="8609999" y="3469343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9FE27F38-2D91-1AD3-53B3-1DA00F364E52}"/>
              </a:ext>
            </a:extLst>
          </p:cNvPr>
          <p:cNvSpPr/>
          <p:nvPr/>
        </p:nvSpPr>
        <p:spPr>
          <a:xfrm>
            <a:off x="8870315" y="3469343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A032E58-3FC6-009A-4BD9-3AABFB97690F}"/>
              </a:ext>
            </a:extLst>
          </p:cNvPr>
          <p:cNvSpPr/>
          <p:nvPr/>
        </p:nvSpPr>
        <p:spPr>
          <a:xfrm>
            <a:off x="9130631" y="3469343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51601633-B41D-5BAF-44E5-477FB1404567}"/>
              </a:ext>
            </a:extLst>
          </p:cNvPr>
          <p:cNvSpPr/>
          <p:nvPr/>
        </p:nvSpPr>
        <p:spPr>
          <a:xfrm>
            <a:off x="9390947" y="3469343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2B6B5AA8-0E1E-4478-9E70-170F04F43A41}"/>
              </a:ext>
            </a:extLst>
          </p:cNvPr>
          <p:cNvSpPr/>
          <p:nvPr/>
        </p:nvSpPr>
        <p:spPr>
          <a:xfrm>
            <a:off x="9651263" y="3469343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ED24C4F9-7191-A074-684F-6FD56A6EA47C}"/>
              </a:ext>
            </a:extLst>
          </p:cNvPr>
          <p:cNvSpPr/>
          <p:nvPr/>
        </p:nvSpPr>
        <p:spPr>
          <a:xfrm>
            <a:off x="9911579" y="3469343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D7E63CFA-53D8-50EE-5C6A-F28C6D9B5D78}"/>
              </a:ext>
            </a:extLst>
          </p:cNvPr>
          <p:cNvSpPr/>
          <p:nvPr/>
        </p:nvSpPr>
        <p:spPr>
          <a:xfrm>
            <a:off x="10171895" y="3469343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F2EF97FD-A067-5CE3-0C89-FB2DA8A467C9}"/>
              </a:ext>
            </a:extLst>
          </p:cNvPr>
          <p:cNvSpPr/>
          <p:nvPr/>
        </p:nvSpPr>
        <p:spPr>
          <a:xfrm>
            <a:off x="10432211" y="3469343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B9794674-4D85-5808-A47F-8478D88BF695}"/>
              </a:ext>
            </a:extLst>
          </p:cNvPr>
          <p:cNvSpPr/>
          <p:nvPr/>
        </p:nvSpPr>
        <p:spPr>
          <a:xfrm>
            <a:off x="6527471" y="4003697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E9F056ED-74FA-479E-C3AD-E55CB7E72F08}"/>
              </a:ext>
            </a:extLst>
          </p:cNvPr>
          <p:cNvSpPr/>
          <p:nvPr/>
        </p:nvSpPr>
        <p:spPr>
          <a:xfrm>
            <a:off x="6787787" y="4003697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1C506711-02DE-CC7A-4513-444F6FB2B172}"/>
              </a:ext>
            </a:extLst>
          </p:cNvPr>
          <p:cNvSpPr/>
          <p:nvPr/>
        </p:nvSpPr>
        <p:spPr>
          <a:xfrm>
            <a:off x="7048103" y="4003697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6DD7B1B3-3D69-190B-1B1C-AFC6B57B0867}"/>
              </a:ext>
            </a:extLst>
          </p:cNvPr>
          <p:cNvSpPr/>
          <p:nvPr/>
        </p:nvSpPr>
        <p:spPr>
          <a:xfrm>
            <a:off x="7308419" y="4003697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AC3A11F0-1B79-16F0-9E6E-574596883BEE}"/>
              </a:ext>
            </a:extLst>
          </p:cNvPr>
          <p:cNvSpPr/>
          <p:nvPr/>
        </p:nvSpPr>
        <p:spPr>
          <a:xfrm>
            <a:off x="7568735" y="4003697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628A3F14-0CEE-251F-EBDE-400E7CF5821F}"/>
              </a:ext>
            </a:extLst>
          </p:cNvPr>
          <p:cNvSpPr/>
          <p:nvPr/>
        </p:nvSpPr>
        <p:spPr>
          <a:xfrm>
            <a:off x="7829051" y="4003697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6C7FD553-257E-4EDA-DD63-82156C14A354}"/>
              </a:ext>
            </a:extLst>
          </p:cNvPr>
          <p:cNvSpPr/>
          <p:nvPr/>
        </p:nvSpPr>
        <p:spPr>
          <a:xfrm>
            <a:off x="8089367" y="4003697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0800724E-4C2F-CF24-9F10-7CA7AAAA036C}"/>
              </a:ext>
            </a:extLst>
          </p:cNvPr>
          <p:cNvSpPr/>
          <p:nvPr/>
        </p:nvSpPr>
        <p:spPr>
          <a:xfrm>
            <a:off x="8349683" y="4003697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166FE682-9969-D8F8-AA82-C311D734678B}"/>
              </a:ext>
            </a:extLst>
          </p:cNvPr>
          <p:cNvSpPr/>
          <p:nvPr/>
        </p:nvSpPr>
        <p:spPr>
          <a:xfrm>
            <a:off x="8609999" y="4003697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3312A77-464B-690A-CC91-C8C434CD4AAB}"/>
              </a:ext>
            </a:extLst>
          </p:cNvPr>
          <p:cNvSpPr/>
          <p:nvPr/>
        </p:nvSpPr>
        <p:spPr>
          <a:xfrm>
            <a:off x="8870315" y="4003697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63D22223-8740-C00A-6D2F-18B194D778A0}"/>
              </a:ext>
            </a:extLst>
          </p:cNvPr>
          <p:cNvSpPr/>
          <p:nvPr/>
        </p:nvSpPr>
        <p:spPr>
          <a:xfrm>
            <a:off x="9130631" y="4003697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A906C295-1984-E5ED-4153-09EFE1D682F9}"/>
              </a:ext>
            </a:extLst>
          </p:cNvPr>
          <p:cNvSpPr/>
          <p:nvPr/>
        </p:nvSpPr>
        <p:spPr>
          <a:xfrm>
            <a:off x="9390947" y="4003697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3CA624BD-8BF8-B313-4E34-47662C54DA10}"/>
              </a:ext>
            </a:extLst>
          </p:cNvPr>
          <p:cNvSpPr/>
          <p:nvPr/>
        </p:nvSpPr>
        <p:spPr>
          <a:xfrm>
            <a:off x="9651263" y="4003697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CEEAD43B-2B88-950D-01F3-F2EC7DBAFC98}"/>
              </a:ext>
            </a:extLst>
          </p:cNvPr>
          <p:cNvSpPr/>
          <p:nvPr/>
        </p:nvSpPr>
        <p:spPr>
          <a:xfrm>
            <a:off x="9911579" y="4003697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1F69E747-C4AE-C9B5-0932-3D1892C97C7B}"/>
              </a:ext>
            </a:extLst>
          </p:cNvPr>
          <p:cNvSpPr/>
          <p:nvPr/>
        </p:nvSpPr>
        <p:spPr>
          <a:xfrm>
            <a:off x="10171895" y="4003697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15C8FF6C-711D-B796-9CD1-033B66A6E5BD}"/>
              </a:ext>
            </a:extLst>
          </p:cNvPr>
          <p:cNvSpPr/>
          <p:nvPr/>
        </p:nvSpPr>
        <p:spPr>
          <a:xfrm>
            <a:off x="10432211" y="4003697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59477316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5CE2E5-A402-8916-121A-5DDE82DE0C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Freeform 107">
            <a:extLst>
              <a:ext uri="{FF2B5EF4-FFF2-40B4-BE49-F238E27FC236}">
                <a16:creationId xmlns:a16="http://schemas.microsoft.com/office/drawing/2014/main" id="{77C0342A-20FA-76A8-E307-B17437A8BB2D}"/>
              </a:ext>
            </a:extLst>
          </p:cNvPr>
          <p:cNvSpPr/>
          <p:nvPr/>
        </p:nvSpPr>
        <p:spPr>
          <a:xfrm>
            <a:off x="3724977" y="4552748"/>
            <a:ext cx="1434164" cy="375387"/>
          </a:xfrm>
          <a:custGeom>
            <a:avLst/>
            <a:gdLst>
              <a:gd name="connsiteX0" fmla="*/ 0 w 1434164"/>
              <a:gd name="connsiteY0" fmla="*/ 0 h 529390"/>
              <a:gd name="connsiteX1" fmla="*/ 1434164 w 1434164"/>
              <a:gd name="connsiteY1" fmla="*/ 0 h 529390"/>
              <a:gd name="connsiteX2" fmla="*/ 972151 w 1434164"/>
              <a:gd name="connsiteY2" fmla="*/ 529390 h 529390"/>
              <a:gd name="connsiteX3" fmla="*/ 471638 w 1434164"/>
              <a:gd name="connsiteY3" fmla="*/ 529390 h 529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34164" h="529390">
                <a:moveTo>
                  <a:pt x="0" y="0"/>
                </a:moveTo>
                <a:lnTo>
                  <a:pt x="1434164" y="0"/>
                </a:lnTo>
                <a:lnTo>
                  <a:pt x="972151" y="529390"/>
                </a:lnTo>
                <a:lnTo>
                  <a:pt x="471638" y="529390"/>
                </a:lnTo>
              </a:path>
            </a:pathLst>
          </a:custGeom>
          <a:gradFill flip="none" rotWithShape="1">
            <a:gsLst>
              <a:gs pos="20000">
                <a:schemeClr val="accent2">
                  <a:lumMod val="40000"/>
                  <a:lumOff val="60000"/>
                  <a:alpha val="8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42DC393-6476-B9A7-843F-711026C2278E}"/>
              </a:ext>
            </a:extLst>
          </p:cNvPr>
          <p:cNvSpPr/>
          <p:nvPr/>
        </p:nvSpPr>
        <p:spPr>
          <a:xfrm>
            <a:off x="5161568" y="2395207"/>
            <a:ext cx="490588" cy="5393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800" b="1" dirty="0"/>
              <a:t>#1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DA9ABF-A486-FABB-A6F1-37487C8CD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EIP-7745: Two dimensional log filter</a:t>
            </a:r>
            <a:endParaRPr lang="en-CH" sz="20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3BBDCA6-9200-D904-497B-DBB4459BB7F1}"/>
              </a:ext>
            </a:extLst>
          </p:cNvPr>
          <p:cNvSpPr/>
          <p:nvPr/>
        </p:nvSpPr>
        <p:spPr>
          <a:xfrm>
            <a:off x="838200" y="1883415"/>
            <a:ext cx="2347452" cy="78099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6231AD8-40B5-01CD-F280-8D0E16E800F8}"/>
              </a:ext>
            </a:extLst>
          </p:cNvPr>
          <p:cNvSpPr/>
          <p:nvPr/>
        </p:nvSpPr>
        <p:spPr>
          <a:xfrm>
            <a:off x="838200" y="2655903"/>
            <a:ext cx="2347452" cy="144414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241B048-7445-A165-2BE5-D7DC519D9CAB}"/>
              </a:ext>
            </a:extLst>
          </p:cNvPr>
          <p:cNvSpPr/>
          <p:nvPr/>
        </p:nvSpPr>
        <p:spPr>
          <a:xfrm>
            <a:off x="838200" y="4100052"/>
            <a:ext cx="2347452" cy="2020529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8069BA1-1895-6E3D-AD55-67713EC59546}"/>
              </a:ext>
            </a:extLst>
          </p:cNvPr>
          <p:cNvSpPr/>
          <p:nvPr/>
        </p:nvSpPr>
        <p:spPr>
          <a:xfrm>
            <a:off x="955254" y="1985547"/>
            <a:ext cx="2106592" cy="55558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b="1"/>
              <a:t>4.75 ETH</a:t>
            </a:r>
            <a:endParaRPr lang="en-CH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84CCCA9-D74E-D9DC-2891-6C7844C54E11}"/>
              </a:ext>
            </a:extLst>
          </p:cNvPr>
          <p:cNvSpPr/>
          <p:nvPr/>
        </p:nvSpPr>
        <p:spPr>
          <a:xfrm>
            <a:off x="955254" y="2782708"/>
            <a:ext cx="1018572" cy="55558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0.1</a:t>
            </a:r>
            <a:br>
              <a:rPr lang="en-CH" sz="1400" b="1" dirty="0"/>
            </a:br>
            <a:r>
              <a:rPr lang="en-CH" sz="1400" b="1" dirty="0"/>
              <a:t>BTC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E8D0262-C822-B91E-5CE4-B42192C52E8C}"/>
              </a:ext>
            </a:extLst>
          </p:cNvPr>
          <p:cNvSpPr/>
          <p:nvPr/>
        </p:nvSpPr>
        <p:spPr>
          <a:xfrm>
            <a:off x="955254" y="3417661"/>
            <a:ext cx="1018572" cy="55558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500</a:t>
            </a:r>
            <a:br>
              <a:rPr lang="en-CH" sz="1400" b="1" dirty="0"/>
            </a:br>
            <a:r>
              <a:rPr lang="en-CH" sz="1400" b="1" dirty="0"/>
              <a:t>USDC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9E38DC52-9CD5-6698-EFB8-9E3EA1B595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hq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1959284" y="2870686"/>
            <a:ext cx="1186552" cy="1018571"/>
          </a:xfrm>
          <a:ln w="19050">
            <a:solidFill>
              <a:schemeClr val="accent1"/>
            </a:solidFill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376804F5-C556-814B-6C50-CAE1320D74C5}"/>
              </a:ext>
            </a:extLst>
          </p:cNvPr>
          <p:cNvSpPr/>
          <p:nvPr/>
        </p:nvSpPr>
        <p:spPr>
          <a:xfrm>
            <a:off x="955254" y="4214823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 theprotocolguild.</a:t>
            </a:r>
            <a:r>
              <a:rPr lang="en-CH" sz="1400">
                <a:sym typeface="Wingdings" pitchFamily="2" charset="2"/>
              </a:rPr>
              <a:t>eth 202</a:t>
            </a:r>
            <a:r>
              <a:rPr lang="en-US" sz="1400" dirty="0">
                <a:sym typeface="Wingdings" pitchFamily="2" charset="2"/>
              </a:rPr>
              <a:t>5</a:t>
            </a:r>
            <a:r>
              <a:rPr lang="en-CH" sz="1400">
                <a:sym typeface="Wingdings" pitchFamily="2" charset="2"/>
              </a:rPr>
              <a:t>-</a:t>
            </a:r>
            <a:r>
              <a:rPr lang="en-US" sz="1400" dirty="0">
                <a:sym typeface="Wingdings" pitchFamily="2" charset="2"/>
              </a:rPr>
              <a:t>01</a:t>
            </a:r>
            <a:r>
              <a:rPr lang="en-CH" sz="1400">
                <a:sym typeface="Wingdings" pitchFamily="2" charset="2"/>
              </a:rPr>
              <a:t>-</a:t>
            </a:r>
            <a:r>
              <a:rPr lang="en-US" sz="1400" dirty="0">
                <a:sym typeface="Wingdings" pitchFamily="2" charset="2"/>
              </a:rPr>
              <a:t>30</a:t>
            </a:r>
            <a:r>
              <a:rPr lang="en-CH" sz="1400">
                <a:sym typeface="Wingdings" pitchFamily="2" charset="2"/>
              </a:rPr>
              <a:t>       </a:t>
            </a:r>
            <a:r>
              <a:rPr lang="en-CH" sz="1400" dirty="0">
                <a:sym typeface="Wingdings" pitchFamily="2" charset="2"/>
              </a:rPr>
              <a:t>–50 USDC</a:t>
            </a:r>
            <a:endParaRPr lang="en-CH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1DF52A6-B06E-D9A8-46B9-6CB2282DC970}"/>
              </a:ext>
            </a:extLst>
          </p:cNvPr>
          <p:cNvSpPr/>
          <p:nvPr/>
        </p:nvSpPr>
        <p:spPr>
          <a:xfrm>
            <a:off x="955254" y="4832215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 vitalik.eth</a:t>
            </a:r>
            <a:br>
              <a:rPr lang="en-CH" sz="1400">
                <a:sym typeface="Wingdings" pitchFamily="2" charset="2"/>
              </a:rPr>
            </a:br>
            <a:r>
              <a:rPr lang="en-CH" sz="1400">
                <a:sym typeface="Wingdings" pitchFamily="2" charset="2"/>
              </a:rPr>
              <a:t>202</a:t>
            </a:r>
            <a:r>
              <a:rPr lang="en-US" sz="1400" dirty="0">
                <a:sym typeface="Wingdings" pitchFamily="2" charset="2"/>
              </a:rPr>
              <a:t>5-01</a:t>
            </a:r>
            <a:r>
              <a:rPr lang="en-CH" sz="1400">
                <a:sym typeface="Wingdings" pitchFamily="2" charset="2"/>
              </a:rPr>
              <a:t>-1</a:t>
            </a:r>
            <a:r>
              <a:rPr lang="en-US" sz="1400" dirty="0">
                <a:sym typeface="Wingdings" pitchFamily="2" charset="2"/>
              </a:rPr>
              <a:t>5</a:t>
            </a:r>
            <a:r>
              <a:rPr lang="en-CH" sz="1400">
                <a:sym typeface="Wingdings" pitchFamily="2" charset="2"/>
              </a:rPr>
              <a:t>                </a:t>
            </a:r>
            <a:r>
              <a:rPr lang="en-CH" sz="1400" dirty="0">
                <a:sym typeface="Wingdings" pitchFamily="2" charset="2"/>
              </a:rPr>
              <a:t>1 ETH</a:t>
            </a:r>
            <a:endParaRPr lang="en-CH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0621EB2-2D3C-C1AE-2FA0-1D9F08D57B3E}"/>
              </a:ext>
            </a:extLst>
          </p:cNvPr>
          <p:cNvSpPr/>
          <p:nvPr/>
        </p:nvSpPr>
        <p:spPr>
          <a:xfrm>
            <a:off x="955254" y="5452604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🎉 Block #123 produced</a:t>
            </a:r>
            <a:br>
              <a:rPr lang="en-CH" sz="1400">
                <a:sym typeface="Wingdings" pitchFamily="2" charset="2"/>
              </a:rPr>
            </a:br>
            <a:r>
              <a:rPr lang="en-CH" sz="1400">
                <a:sym typeface="Wingdings" pitchFamily="2" charset="2"/>
              </a:rPr>
              <a:t>202</a:t>
            </a:r>
            <a:r>
              <a:rPr lang="en-US" sz="1400" dirty="0">
                <a:sym typeface="Wingdings" pitchFamily="2" charset="2"/>
              </a:rPr>
              <a:t>5</a:t>
            </a:r>
            <a:r>
              <a:rPr lang="en-CH" sz="1400">
                <a:sym typeface="Wingdings" pitchFamily="2" charset="2"/>
              </a:rPr>
              <a:t>-</a:t>
            </a:r>
            <a:r>
              <a:rPr lang="en-US" sz="1400" dirty="0">
                <a:sym typeface="Wingdings" pitchFamily="2" charset="2"/>
              </a:rPr>
              <a:t>01</a:t>
            </a:r>
            <a:r>
              <a:rPr lang="en-CH" sz="1400">
                <a:sym typeface="Wingdings" pitchFamily="2" charset="2"/>
              </a:rPr>
              <a:t>-09         </a:t>
            </a:r>
            <a:r>
              <a:rPr lang="en-CH" sz="1400" dirty="0">
                <a:sym typeface="Wingdings" pitchFamily="2" charset="2"/>
              </a:rPr>
              <a:t>0.08 ETH</a:t>
            </a:r>
            <a:endParaRPr lang="en-CH" sz="1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0E9B40B-0AFF-747A-2666-52DE0F89345C}"/>
              </a:ext>
            </a:extLst>
          </p:cNvPr>
          <p:cNvSpPr/>
          <p:nvPr/>
        </p:nvSpPr>
        <p:spPr>
          <a:xfrm>
            <a:off x="838200" y="1883415"/>
            <a:ext cx="2347452" cy="423716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BE9AA71-EA10-D4AF-2541-A10BA7268582}"/>
              </a:ext>
            </a:extLst>
          </p:cNvPr>
          <p:cNvSpPr/>
          <p:nvPr/>
        </p:nvSpPr>
        <p:spPr>
          <a:xfrm>
            <a:off x="3730689" y="2395207"/>
            <a:ext cx="1434734" cy="53930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Contract address</a:t>
            </a:r>
            <a:endParaRPr lang="en-CH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FA39B69-1848-745D-FAA4-57F8F2D88892}"/>
              </a:ext>
            </a:extLst>
          </p:cNvPr>
          <p:cNvSpPr/>
          <p:nvPr/>
        </p:nvSpPr>
        <p:spPr>
          <a:xfrm>
            <a:off x="3730689" y="2934511"/>
            <a:ext cx="1434734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Transfer</a:t>
            </a:r>
            <a:endParaRPr lang="en-CH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981E72B-1EBA-1174-0F18-5014DBA2121B}"/>
              </a:ext>
            </a:extLst>
          </p:cNvPr>
          <p:cNvSpPr/>
          <p:nvPr/>
        </p:nvSpPr>
        <p:spPr>
          <a:xfrm>
            <a:off x="3730689" y="3469344"/>
            <a:ext cx="1434734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_from</a:t>
            </a:r>
            <a:endParaRPr lang="en-CH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AA0E1B0-BCF6-BA4E-C451-DF2735B9CB92}"/>
              </a:ext>
            </a:extLst>
          </p:cNvPr>
          <p:cNvSpPr/>
          <p:nvPr/>
        </p:nvSpPr>
        <p:spPr>
          <a:xfrm>
            <a:off x="3730689" y="4008648"/>
            <a:ext cx="1434734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_to</a:t>
            </a:r>
            <a:endParaRPr lang="en-CH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C5C72EE9-5FFA-9CB4-AA92-8C082070613B}"/>
              </a:ext>
            </a:extLst>
          </p:cNvPr>
          <p:cNvSpPr txBox="1"/>
          <p:nvPr/>
        </p:nvSpPr>
        <p:spPr>
          <a:xfrm>
            <a:off x="3730689" y="1619959"/>
            <a:ext cx="14347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Log</a:t>
            </a:r>
            <a:br>
              <a:rPr lang="en-US" sz="2000" b="1" dirty="0"/>
            </a:br>
            <a:r>
              <a:rPr lang="en-US" sz="2000" b="1" dirty="0"/>
              <a:t>value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F373439-0537-F432-0773-044AB33C0A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16902" y="60746"/>
            <a:ext cx="1325562" cy="132556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19A69B9E-2C92-12F2-EE10-5E5226CD8A0F}"/>
              </a:ext>
            </a:extLst>
          </p:cNvPr>
          <p:cNvSpPr/>
          <p:nvPr/>
        </p:nvSpPr>
        <p:spPr>
          <a:xfrm>
            <a:off x="5161568" y="2934511"/>
            <a:ext cx="490588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800" b="1" dirty="0"/>
              <a:t>#2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20718D2-AE47-64B7-42C1-8488C34E3C46}"/>
              </a:ext>
            </a:extLst>
          </p:cNvPr>
          <p:cNvSpPr/>
          <p:nvPr/>
        </p:nvSpPr>
        <p:spPr>
          <a:xfrm>
            <a:off x="5161568" y="3469344"/>
            <a:ext cx="490588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800" b="1" dirty="0"/>
              <a:t>#3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FC94BF4-AEF5-EDCE-F1FD-3F9F1138AAFF}"/>
              </a:ext>
            </a:extLst>
          </p:cNvPr>
          <p:cNvSpPr/>
          <p:nvPr/>
        </p:nvSpPr>
        <p:spPr>
          <a:xfrm>
            <a:off x="5161568" y="4008648"/>
            <a:ext cx="490588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800" b="1" dirty="0"/>
              <a:t>#4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B27A662-389A-7447-D772-2B6E19029912}"/>
              </a:ext>
            </a:extLst>
          </p:cNvPr>
          <p:cNvSpPr txBox="1"/>
          <p:nvPr/>
        </p:nvSpPr>
        <p:spPr>
          <a:xfrm>
            <a:off x="4689495" y="1619960"/>
            <a:ext cx="14347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Global</a:t>
            </a:r>
            <a:br>
              <a:rPr lang="en-US" sz="2000" b="1" dirty="0"/>
            </a:br>
            <a:r>
              <a:rPr lang="en-US" sz="2000" b="1" dirty="0"/>
              <a:t>index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C8A11E-D1B3-7447-B460-0BF8037B6786}"/>
              </a:ext>
            </a:extLst>
          </p:cNvPr>
          <p:cNvSpPr/>
          <p:nvPr/>
        </p:nvSpPr>
        <p:spPr>
          <a:xfrm>
            <a:off x="6527471" y="2395207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26A9412-8F14-443A-0087-F62AA4AA768D}"/>
              </a:ext>
            </a:extLst>
          </p:cNvPr>
          <p:cNvSpPr/>
          <p:nvPr/>
        </p:nvSpPr>
        <p:spPr>
          <a:xfrm>
            <a:off x="6787787" y="2395207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5AF96CA-43DB-701C-5DB2-F3C96A53ED8D}"/>
              </a:ext>
            </a:extLst>
          </p:cNvPr>
          <p:cNvSpPr/>
          <p:nvPr/>
        </p:nvSpPr>
        <p:spPr>
          <a:xfrm>
            <a:off x="7048103" y="2395207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C7EA99C-BF89-26CA-61A2-961270BD6BC3}"/>
              </a:ext>
            </a:extLst>
          </p:cNvPr>
          <p:cNvSpPr/>
          <p:nvPr/>
        </p:nvSpPr>
        <p:spPr>
          <a:xfrm>
            <a:off x="7308419" y="2395207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9F9E61E-0B8B-8622-5E09-CF65AB5C2A8A}"/>
              </a:ext>
            </a:extLst>
          </p:cNvPr>
          <p:cNvSpPr/>
          <p:nvPr/>
        </p:nvSpPr>
        <p:spPr>
          <a:xfrm>
            <a:off x="7568735" y="2395207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9276A7C-C65E-B74E-BF2A-0F76723E102D}"/>
              </a:ext>
            </a:extLst>
          </p:cNvPr>
          <p:cNvSpPr/>
          <p:nvPr/>
        </p:nvSpPr>
        <p:spPr>
          <a:xfrm>
            <a:off x="7829051" y="2395207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E5243E0-2267-1459-6751-B861122D4A33}"/>
              </a:ext>
            </a:extLst>
          </p:cNvPr>
          <p:cNvSpPr/>
          <p:nvPr/>
        </p:nvSpPr>
        <p:spPr>
          <a:xfrm>
            <a:off x="8089367" y="2395207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99F387B-135A-C3DA-BF5F-26D7D4468068}"/>
              </a:ext>
            </a:extLst>
          </p:cNvPr>
          <p:cNvSpPr/>
          <p:nvPr/>
        </p:nvSpPr>
        <p:spPr>
          <a:xfrm>
            <a:off x="8349683" y="2395207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8F198BC-1D0C-E5D3-7641-24A1B73075FC}"/>
              </a:ext>
            </a:extLst>
          </p:cNvPr>
          <p:cNvSpPr/>
          <p:nvPr/>
        </p:nvSpPr>
        <p:spPr>
          <a:xfrm>
            <a:off x="8609999" y="2395207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3BAFC08-16E3-5F77-785E-896E50F9FCBE}"/>
              </a:ext>
            </a:extLst>
          </p:cNvPr>
          <p:cNvSpPr/>
          <p:nvPr/>
        </p:nvSpPr>
        <p:spPr>
          <a:xfrm>
            <a:off x="8870315" y="2395207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E93456A-6D45-5E70-46A0-35091140259C}"/>
              </a:ext>
            </a:extLst>
          </p:cNvPr>
          <p:cNvSpPr/>
          <p:nvPr/>
        </p:nvSpPr>
        <p:spPr>
          <a:xfrm>
            <a:off x="9130631" y="2395207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689AC27-6F36-A33B-CD96-2AA4201A58ED}"/>
              </a:ext>
            </a:extLst>
          </p:cNvPr>
          <p:cNvSpPr/>
          <p:nvPr/>
        </p:nvSpPr>
        <p:spPr>
          <a:xfrm>
            <a:off x="9390947" y="2395207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E66601A-92C8-6929-597B-E343BE351318}"/>
              </a:ext>
            </a:extLst>
          </p:cNvPr>
          <p:cNvSpPr/>
          <p:nvPr/>
        </p:nvSpPr>
        <p:spPr>
          <a:xfrm>
            <a:off x="9651263" y="2395207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69942F8-56B1-7C2A-623D-9B2E46EDCD05}"/>
              </a:ext>
            </a:extLst>
          </p:cNvPr>
          <p:cNvSpPr/>
          <p:nvPr/>
        </p:nvSpPr>
        <p:spPr>
          <a:xfrm>
            <a:off x="9911579" y="2395207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2A96E60-FD00-1840-C66E-9C95030B0A18}"/>
              </a:ext>
            </a:extLst>
          </p:cNvPr>
          <p:cNvSpPr/>
          <p:nvPr/>
        </p:nvSpPr>
        <p:spPr>
          <a:xfrm>
            <a:off x="10171895" y="2395207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1F1007E-FB07-AD16-7BB3-ACB82E8D50EE}"/>
              </a:ext>
            </a:extLst>
          </p:cNvPr>
          <p:cNvSpPr/>
          <p:nvPr/>
        </p:nvSpPr>
        <p:spPr>
          <a:xfrm>
            <a:off x="10432211" y="2395207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903F39F-2147-AF87-2159-16304E2EAC90}"/>
              </a:ext>
            </a:extLst>
          </p:cNvPr>
          <p:cNvSpPr txBox="1"/>
          <p:nvPr/>
        </p:nvSpPr>
        <p:spPr>
          <a:xfrm>
            <a:off x="6539846" y="1927736"/>
            <a:ext cx="4165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Filter map </a:t>
            </a:r>
            <a:r>
              <a:rPr lang="en-US" sz="2000" dirty="0"/>
              <a:t>(2</a:t>
            </a:r>
            <a:r>
              <a:rPr lang="en-US" sz="2000" baseline="30000" dirty="0"/>
              <a:t>12</a:t>
            </a:r>
            <a:r>
              <a:rPr lang="en-US" sz="2000" dirty="0"/>
              <a:t> rows x 2</a:t>
            </a:r>
            <a:r>
              <a:rPr lang="en-US" sz="2000" baseline="30000" dirty="0"/>
              <a:t>32</a:t>
            </a:r>
            <a:r>
              <a:rPr lang="en-US" sz="2000" dirty="0"/>
              <a:t> cols)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2C6A4D9-9435-0DAA-E8A6-ACB71EF7EF36}"/>
              </a:ext>
            </a:extLst>
          </p:cNvPr>
          <p:cNvSpPr/>
          <p:nvPr/>
        </p:nvSpPr>
        <p:spPr>
          <a:xfrm>
            <a:off x="6527471" y="2934510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B6E330A-CBA6-E0F2-78D8-42C2C8A3DC7E}"/>
              </a:ext>
            </a:extLst>
          </p:cNvPr>
          <p:cNvSpPr/>
          <p:nvPr/>
        </p:nvSpPr>
        <p:spPr>
          <a:xfrm>
            <a:off x="6787787" y="2934510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B9A36D0-7AD3-7755-A70B-53A63A6972DD}"/>
              </a:ext>
            </a:extLst>
          </p:cNvPr>
          <p:cNvSpPr/>
          <p:nvPr/>
        </p:nvSpPr>
        <p:spPr>
          <a:xfrm>
            <a:off x="7048103" y="2934510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E243630-A827-4F33-A8AB-4CA3244DB88F}"/>
              </a:ext>
            </a:extLst>
          </p:cNvPr>
          <p:cNvSpPr/>
          <p:nvPr/>
        </p:nvSpPr>
        <p:spPr>
          <a:xfrm>
            <a:off x="7308419" y="2934510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CF94EAC-74C3-0013-806A-33B180500631}"/>
              </a:ext>
            </a:extLst>
          </p:cNvPr>
          <p:cNvSpPr/>
          <p:nvPr/>
        </p:nvSpPr>
        <p:spPr>
          <a:xfrm>
            <a:off x="7568735" y="2934510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606826D-AD6D-7D77-DB7E-3C84897DDF7C}"/>
              </a:ext>
            </a:extLst>
          </p:cNvPr>
          <p:cNvSpPr/>
          <p:nvPr/>
        </p:nvSpPr>
        <p:spPr>
          <a:xfrm>
            <a:off x="7829051" y="2934510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2E0A552-65C9-581C-81FB-6C14B084F8B7}"/>
              </a:ext>
            </a:extLst>
          </p:cNvPr>
          <p:cNvSpPr/>
          <p:nvPr/>
        </p:nvSpPr>
        <p:spPr>
          <a:xfrm>
            <a:off x="8089367" y="2934510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37682FCC-2C4B-2E00-F952-1268AC989C86}"/>
              </a:ext>
            </a:extLst>
          </p:cNvPr>
          <p:cNvSpPr/>
          <p:nvPr/>
        </p:nvSpPr>
        <p:spPr>
          <a:xfrm>
            <a:off x="8349683" y="2934510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8478002-EBDF-7E98-F308-89FA5CF2ADA2}"/>
              </a:ext>
            </a:extLst>
          </p:cNvPr>
          <p:cNvSpPr/>
          <p:nvPr/>
        </p:nvSpPr>
        <p:spPr>
          <a:xfrm>
            <a:off x="8609999" y="2934510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489B7AF-6EAE-0FF0-3DDF-66F14D83997D}"/>
              </a:ext>
            </a:extLst>
          </p:cNvPr>
          <p:cNvSpPr/>
          <p:nvPr/>
        </p:nvSpPr>
        <p:spPr>
          <a:xfrm>
            <a:off x="8870315" y="2934510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0887342-D343-5DF9-FE6C-3406E2B15950}"/>
              </a:ext>
            </a:extLst>
          </p:cNvPr>
          <p:cNvSpPr/>
          <p:nvPr/>
        </p:nvSpPr>
        <p:spPr>
          <a:xfrm>
            <a:off x="9130631" y="2934510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4848B80-FC7F-C01E-6480-BA39FDE066A6}"/>
              </a:ext>
            </a:extLst>
          </p:cNvPr>
          <p:cNvSpPr/>
          <p:nvPr/>
        </p:nvSpPr>
        <p:spPr>
          <a:xfrm>
            <a:off x="9390947" y="2934510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AF8D6D2-63BD-BBFF-30DA-215B1D9CF5CB}"/>
              </a:ext>
            </a:extLst>
          </p:cNvPr>
          <p:cNvSpPr/>
          <p:nvPr/>
        </p:nvSpPr>
        <p:spPr>
          <a:xfrm>
            <a:off x="9651263" y="2934510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916AC055-EF9E-256E-2AC0-5C576224CD25}"/>
              </a:ext>
            </a:extLst>
          </p:cNvPr>
          <p:cNvSpPr/>
          <p:nvPr/>
        </p:nvSpPr>
        <p:spPr>
          <a:xfrm>
            <a:off x="9911579" y="2934510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1C81778-6B29-74B4-737A-AABD3324BAA0}"/>
              </a:ext>
            </a:extLst>
          </p:cNvPr>
          <p:cNvSpPr/>
          <p:nvPr/>
        </p:nvSpPr>
        <p:spPr>
          <a:xfrm>
            <a:off x="10171895" y="2934510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8CCB6633-4E38-C2FD-8931-9BD67B3BC582}"/>
              </a:ext>
            </a:extLst>
          </p:cNvPr>
          <p:cNvSpPr/>
          <p:nvPr/>
        </p:nvSpPr>
        <p:spPr>
          <a:xfrm>
            <a:off x="10432211" y="2934510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7134A5B8-0EF0-F6B0-97C7-19911549A070}"/>
              </a:ext>
            </a:extLst>
          </p:cNvPr>
          <p:cNvSpPr/>
          <p:nvPr/>
        </p:nvSpPr>
        <p:spPr>
          <a:xfrm>
            <a:off x="6527471" y="3469343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9457C75-76DF-D664-87AE-F86159E970D7}"/>
              </a:ext>
            </a:extLst>
          </p:cNvPr>
          <p:cNvSpPr/>
          <p:nvPr/>
        </p:nvSpPr>
        <p:spPr>
          <a:xfrm>
            <a:off x="6787787" y="3469343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47B92578-0A4E-D616-7DDF-153D8F5198EC}"/>
              </a:ext>
            </a:extLst>
          </p:cNvPr>
          <p:cNvSpPr/>
          <p:nvPr/>
        </p:nvSpPr>
        <p:spPr>
          <a:xfrm>
            <a:off x="7048103" y="3469343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8336183C-0B9D-1EAB-5FC4-FB80FE746DDD}"/>
              </a:ext>
            </a:extLst>
          </p:cNvPr>
          <p:cNvSpPr/>
          <p:nvPr/>
        </p:nvSpPr>
        <p:spPr>
          <a:xfrm>
            <a:off x="7308419" y="3469343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474B301-983A-5929-49D9-B9CF0D692502}"/>
              </a:ext>
            </a:extLst>
          </p:cNvPr>
          <p:cNvSpPr/>
          <p:nvPr/>
        </p:nvSpPr>
        <p:spPr>
          <a:xfrm>
            <a:off x="7568735" y="3469343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449E8120-F100-0548-B386-C6FCC0401EA7}"/>
              </a:ext>
            </a:extLst>
          </p:cNvPr>
          <p:cNvSpPr/>
          <p:nvPr/>
        </p:nvSpPr>
        <p:spPr>
          <a:xfrm>
            <a:off x="7829051" y="3469343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EAFF434D-8ACF-DE30-D543-36EC49FF9EAB}"/>
              </a:ext>
            </a:extLst>
          </p:cNvPr>
          <p:cNvSpPr/>
          <p:nvPr/>
        </p:nvSpPr>
        <p:spPr>
          <a:xfrm>
            <a:off x="8089367" y="3469343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B47CD151-E6CD-346F-82B7-1332BFA042BC}"/>
              </a:ext>
            </a:extLst>
          </p:cNvPr>
          <p:cNvSpPr/>
          <p:nvPr/>
        </p:nvSpPr>
        <p:spPr>
          <a:xfrm>
            <a:off x="8349683" y="3469343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A4F1DFDA-1E48-B178-4ABC-3F3EA0FCAD33}"/>
              </a:ext>
            </a:extLst>
          </p:cNvPr>
          <p:cNvSpPr/>
          <p:nvPr/>
        </p:nvSpPr>
        <p:spPr>
          <a:xfrm>
            <a:off x="8609999" y="3469343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DE3651B9-6600-0E93-0E67-D05B8B517902}"/>
              </a:ext>
            </a:extLst>
          </p:cNvPr>
          <p:cNvSpPr/>
          <p:nvPr/>
        </p:nvSpPr>
        <p:spPr>
          <a:xfrm>
            <a:off x="8870315" y="3469343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891DD4DA-AB63-E765-0C78-F14D72FFE4FC}"/>
              </a:ext>
            </a:extLst>
          </p:cNvPr>
          <p:cNvSpPr/>
          <p:nvPr/>
        </p:nvSpPr>
        <p:spPr>
          <a:xfrm>
            <a:off x="9130631" y="3469343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313B0C10-1AF1-20AA-46D2-BAD8A71AC578}"/>
              </a:ext>
            </a:extLst>
          </p:cNvPr>
          <p:cNvSpPr/>
          <p:nvPr/>
        </p:nvSpPr>
        <p:spPr>
          <a:xfrm>
            <a:off x="9390947" y="3469343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8C5279D0-947F-C182-3E00-294C4FD5A2F5}"/>
              </a:ext>
            </a:extLst>
          </p:cNvPr>
          <p:cNvSpPr/>
          <p:nvPr/>
        </p:nvSpPr>
        <p:spPr>
          <a:xfrm>
            <a:off x="9651263" y="3469343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11BDB832-EE77-5C7C-D819-52831662ACD1}"/>
              </a:ext>
            </a:extLst>
          </p:cNvPr>
          <p:cNvSpPr/>
          <p:nvPr/>
        </p:nvSpPr>
        <p:spPr>
          <a:xfrm>
            <a:off x="9911579" y="3469343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175AB028-ECE4-2E43-966F-C1E0B64E8C89}"/>
              </a:ext>
            </a:extLst>
          </p:cNvPr>
          <p:cNvSpPr/>
          <p:nvPr/>
        </p:nvSpPr>
        <p:spPr>
          <a:xfrm>
            <a:off x="10171895" y="3469343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D90CAB94-DFF9-0EFD-C6CC-520B22C265BE}"/>
              </a:ext>
            </a:extLst>
          </p:cNvPr>
          <p:cNvSpPr/>
          <p:nvPr/>
        </p:nvSpPr>
        <p:spPr>
          <a:xfrm>
            <a:off x="10432211" y="3469343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56DA71CC-6B9F-09A5-77F4-5BC52CAD4D12}"/>
              </a:ext>
            </a:extLst>
          </p:cNvPr>
          <p:cNvSpPr/>
          <p:nvPr/>
        </p:nvSpPr>
        <p:spPr>
          <a:xfrm>
            <a:off x="6527471" y="4003697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61E8DCC1-EE5B-FE17-9427-C59E7821ADAC}"/>
              </a:ext>
            </a:extLst>
          </p:cNvPr>
          <p:cNvSpPr/>
          <p:nvPr/>
        </p:nvSpPr>
        <p:spPr>
          <a:xfrm>
            <a:off x="6787787" y="4003697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3817A478-D0C4-F17A-9FCE-E6202B4E17D4}"/>
              </a:ext>
            </a:extLst>
          </p:cNvPr>
          <p:cNvSpPr/>
          <p:nvPr/>
        </p:nvSpPr>
        <p:spPr>
          <a:xfrm>
            <a:off x="7048103" y="4003697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4286D4FF-EE6E-5BF4-61C5-BF8776D12516}"/>
              </a:ext>
            </a:extLst>
          </p:cNvPr>
          <p:cNvSpPr/>
          <p:nvPr/>
        </p:nvSpPr>
        <p:spPr>
          <a:xfrm>
            <a:off x="7308419" y="4003697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FC2288CB-3CE6-33E1-9627-D8B607D67A33}"/>
              </a:ext>
            </a:extLst>
          </p:cNvPr>
          <p:cNvSpPr/>
          <p:nvPr/>
        </p:nvSpPr>
        <p:spPr>
          <a:xfrm>
            <a:off x="7568735" y="4003697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CEA11F1-65B5-E005-7008-81DFF48E1E0E}"/>
              </a:ext>
            </a:extLst>
          </p:cNvPr>
          <p:cNvSpPr/>
          <p:nvPr/>
        </p:nvSpPr>
        <p:spPr>
          <a:xfrm>
            <a:off x="7829051" y="4003697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B628E46E-4631-1D13-5A41-5C972D5FC045}"/>
              </a:ext>
            </a:extLst>
          </p:cNvPr>
          <p:cNvSpPr/>
          <p:nvPr/>
        </p:nvSpPr>
        <p:spPr>
          <a:xfrm>
            <a:off x="8089367" y="4003697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B56B17FB-D168-AAA0-931A-40EA14A4624F}"/>
              </a:ext>
            </a:extLst>
          </p:cNvPr>
          <p:cNvSpPr/>
          <p:nvPr/>
        </p:nvSpPr>
        <p:spPr>
          <a:xfrm>
            <a:off x="8349683" y="4003697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1B2FFADE-84F9-9BC5-B79B-D4EDA029E3F9}"/>
              </a:ext>
            </a:extLst>
          </p:cNvPr>
          <p:cNvSpPr/>
          <p:nvPr/>
        </p:nvSpPr>
        <p:spPr>
          <a:xfrm>
            <a:off x="8609999" y="4003697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4F1FFD5C-4B5F-B04E-3DE3-D93280CF7A51}"/>
              </a:ext>
            </a:extLst>
          </p:cNvPr>
          <p:cNvSpPr/>
          <p:nvPr/>
        </p:nvSpPr>
        <p:spPr>
          <a:xfrm>
            <a:off x="8870315" y="4003697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76499CFE-16FC-A3AA-2E84-5858C7F85333}"/>
              </a:ext>
            </a:extLst>
          </p:cNvPr>
          <p:cNvSpPr/>
          <p:nvPr/>
        </p:nvSpPr>
        <p:spPr>
          <a:xfrm>
            <a:off x="9130631" y="4003697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9989DC5E-5A90-8A4A-B585-D0121E6B3E2B}"/>
              </a:ext>
            </a:extLst>
          </p:cNvPr>
          <p:cNvSpPr/>
          <p:nvPr/>
        </p:nvSpPr>
        <p:spPr>
          <a:xfrm>
            <a:off x="9390947" y="4003697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8CA1D3E9-C014-B244-836C-CF4734857A27}"/>
              </a:ext>
            </a:extLst>
          </p:cNvPr>
          <p:cNvSpPr/>
          <p:nvPr/>
        </p:nvSpPr>
        <p:spPr>
          <a:xfrm>
            <a:off x="9651263" y="4003697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183DAD3C-D34E-96E0-703B-3B47F4D7A058}"/>
              </a:ext>
            </a:extLst>
          </p:cNvPr>
          <p:cNvSpPr/>
          <p:nvPr/>
        </p:nvSpPr>
        <p:spPr>
          <a:xfrm>
            <a:off x="9911579" y="4003697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3262B329-FE01-9FF7-1545-66F39E85D725}"/>
              </a:ext>
            </a:extLst>
          </p:cNvPr>
          <p:cNvSpPr/>
          <p:nvPr/>
        </p:nvSpPr>
        <p:spPr>
          <a:xfrm>
            <a:off x="10171895" y="4003697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00C8775B-4048-F9AE-E975-CEF8DC8FF911}"/>
              </a:ext>
            </a:extLst>
          </p:cNvPr>
          <p:cNvSpPr/>
          <p:nvPr/>
        </p:nvSpPr>
        <p:spPr>
          <a:xfrm>
            <a:off x="10432211" y="4003697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1BC8EB4D-E47A-CF1B-90CA-723BB45E19DE}"/>
              </a:ext>
            </a:extLst>
          </p:cNvPr>
          <p:cNvCxnSpPr>
            <a:stCxn id="18" idx="3"/>
            <a:endCxn id="4" idx="1"/>
          </p:cNvCxnSpPr>
          <p:nvPr/>
        </p:nvCxnSpPr>
        <p:spPr>
          <a:xfrm>
            <a:off x="5652156" y="2664859"/>
            <a:ext cx="875315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24E8144C-CA3D-C4ED-856F-D13C1BCAC7D8}"/>
              </a:ext>
            </a:extLst>
          </p:cNvPr>
          <p:cNvCxnSpPr>
            <a:stCxn id="19" idx="3"/>
            <a:endCxn id="59" idx="1"/>
          </p:cNvCxnSpPr>
          <p:nvPr/>
        </p:nvCxnSpPr>
        <p:spPr>
          <a:xfrm>
            <a:off x="5652156" y="3204163"/>
            <a:ext cx="875315" cy="534832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F191341B-3FEF-A042-DB40-F8DBDACAFB9A}"/>
              </a:ext>
            </a:extLst>
          </p:cNvPr>
          <p:cNvCxnSpPr>
            <a:stCxn id="21" idx="3"/>
            <a:endCxn id="75" idx="1"/>
          </p:cNvCxnSpPr>
          <p:nvPr/>
        </p:nvCxnSpPr>
        <p:spPr>
          <a:xfrm>
            <a:off x="5652156" y="3738996"/>
            <a:ext cx="875315" cy="534353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EC2804B7-DD37-4EAD-B42E-80ABDC7B91A8}"/>
              </a:ext>
            </a:extLst>
          </p:cNvPr>
          <p:cNvCxnSpPr>
            <a:stCxn id="23" idx="3"/>
            <a:endCxn id="4" idx="1"/>
          </p:cNvCxnSpPr>
          <p:nvPr/>
        </p:nvCxnSpPr>
        <p:spPr>
          <a:xfrm flipV="1">
            <a:off x="5652156" y="2664859"/>
            <a:ext cx="875315" cy="1613441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Rectangle 110">
            <a:extLst>
              <a:ext uri="{FF2B5EF4-FFF2-40B4-BE49-F238E27FC236}">
                <a16:creationId xmlns:a16="http://schemas.microsoft.com/office/drawing/2014/main" id="{8B393F2E-1C25-877E-6FED-B6759E2A592C}"/>
              </a:ext>
            </a:extLst>
          </p:cNvPr>
          <p:cNvSpPr/>
          <p:nvPr/>
        </p:nvSpPr>
        <p:spPr>
          <a:xfrm>
            <a:off x="4202762" y="4913299"/>
            <a:ext cx="490588" cy="53930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800" b="1" dirty="0"/>
              <a:t>row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F218C83-5B88-8E1F-B3FD-AD14785C23DC}"/>
              </a:ext>
            </a:extLst>
          </p:cNvPr>
          <p:cNvSpPr txBox="1"/>
          <p:nvPr/>
        </p:nvSpPr>
        <p:spPr>
          <a:xfrm>
            <a:off x="3747416" y="5514051"/>
            <a:ext cx="13892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Stable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across large</a:t>
            </a:r>
            <a:br>
              <a:rPr lang="en-US" dirty="0"/>
            </a:br>
            <a:r>
              <a:rPr lang="en-US" dirty="0"/>
              <a:t>index range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6743045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EEDB21-DF93-43FE-954C-8E33C0B7E8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Freeform 92">
            <a:extLst>
              <a:ext uri="{FF2B5EF4-FFF2-40B4-BE49-F238E27FC236}">
                <a16:creationId xmlns:a16="http://schemas.microsoft.com/office/drawing/2014/main" id="{90D9D321-1BBE-2756-FA60-ED16012082A0}"/>
              </a:ext>
            </a:extLst>
          </p:cNvPr>
          <p:cNvSpPr/>
          <p:nvPr/>
        </p:nvSpPr>
        <p:spPr>
          <a:xfrm>
            <a:off x="3724977" y="4552748"/>
            <a:ext cx="1434164" cy="375387"/>
          </a:xfrm>
          <a:custGeom>
            <a:avLst/>
            <a:gdLst>
              <a:gd name="connsiteX0" fmla="*/ 0 w 1434164"/>
              <a:gd name="connsiteY0" fmla="*/ 0 h 529390"/>
              <a:gd name="connsiteX1" fmla="*/ 1434164 w 1434164"/>
              <a:gd name="connsiteY1" fmla="*/ 0 h 529390"/>
              <a:gd name="connsiteX2" fmla="*/ 972151 w 1434164"/>
              <a:gd name="connsiteY2" fmla="*/ 529390 h 529390"/>
              <a:gd name="connsiteX3" fmla="*/ 471638 w 1434164"/>
              <a:gd name="connsiteY3" fmla="*/ 529390 h 529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34164" h="529390">
                <a:moveTo>
                  <a:pt x="0" y="0"/>
                </a:moveTo>
                <a:lnTo>
                  <a:pt x="1434164" y="0"/>
                </a:lnTo>
                <a:lnTo>
                  <a:pt x="972151" y="529390"/>
                </a:lnTo>
                <a:lnTo>
                  <a:pt x="471638" y="529390"/>
                </a:lnTo>
              </a:path>
            </a:pathLst>
          </a:custGeom>
          <a:gradFill flip="none" rotWithShape="1">
            <a:gsLst>
              <a:gs pos="20000">
                <a:schemeClr val="accent2">
                  <a:lumMod val="40000"/>
                  <a:lumOff val="60000"/>
                  <a:alpha val="8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DFE7CF00-67FF-5AD0-4F14-201AB7D32DBD}"/>
              </a:ext>
            </a:extLst>
          </p:cNvPr>
          <p:cNvSpPr/>
          <p:nvPr/>
        </p:nvSpPr>
        <p:spPr>
          <a:xfrm>
            <a:off x="3734602" y="4543124"/>
            <a:ext cx="1925053" cy="375387"/>
          </a:xfrm>
          <a:custGeom>
            <a:avLst/>
            <a:gdLst>
              <a:gd name="connsiteX0" fmla="*/ 0 w 1925053"/>
              <a:gd name="connsiteY0" fmla="*/ 0 h 567891"/>
              <a:gd name="connsiteX1" fmla="*/ 1925053 w 1925053"/>
              <a:gd name="connsiteY1" fmla="*/ 0 h 567891"/>
              <a:gd name="connsiteX2" fmla="*/ 1925053 w 1925053"/>
              <a:gd name="connsiteY2" fmla="*/ 567891 h 567891"/>
              <a:gd name="connsiteX3" fmla="*/ 1424539 w 1925053"/>
              <a:gd name="connsiteY3" fmla="*/ 567891 h 567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25053" h="567891">
                <a:moveTo>
                  <a:pt x="0" y="0"/>
                </a:moveTo>
                <a:lnTo>
                  <a:pt x="1925053" y="0"/>
                </a:lnTo>
                <a:lnTo>
                  <a:pt x="1925053" y="567891"/>
                </a:lnTo>
                <a:lnTo>
                  <a:pt x="1424539" y="567891"/>
                </a:lnTo>
              </a:path>
            </a:pathLst>
          </a:custGeom>
          <a:gradFill flip="none" rotWithShape="1">
            <a:gsLst>
              <a:gs pos="20000">
                <a:schemeClr val="accent5">
                  <a:lumMod val="40000"/>
                  <a:lumOff val="60000"/>
                  <a:alpha val="7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B8CF18-2958-FE42-6BD5-F5C087A928F7}"/>
              </a:ext>
            </a:extLst>
          </p:cNvPr>
          <p:cNvSpPr/>
          <p:nvPr/>
        </p:nvSpPr>
        <p:spPr>
          <a:xfrm>
            <a:off x="5161568" y="2395207"/>
            <a:ext cx="490588" cy="5393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800" b="1" dirty="0"/>
              <a:t>#1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B095B9-65FD-9CEA-222A-2272091DD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EIP-7745: Two dimensional log filter</a:t>
            </a:r>
            <a:endParaRPr lang="en-CH" sz="20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20C755D-013D-974A-DFF8-FB0ECB446A2F}"/>
              </a:ext>
            </a:extLst>
          </p:cNvPr>
          <p:cNvSpPr/>
          <p:nvPr/>
        </p:nvSpPr>
        <p:spPr>
          <a:xfrm>
            <a:off x="838200" y="1883415"/>
            <a:ext cx="2347452" cy="78099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782A547-0E15-94D8-7AEA-556A3A44EF69}"/>
              </a:ext>
            </a:extLst>
          </p:cNvPr>
          <p:cNvSpPr/>
          <p:nvPr/>
        </p:nvSpPr>
        <p:spPr>
          <a:xfrm>
            <a:off x="838200" y="2655903"/>
            <a:ext cx="2347452" cy="144414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7E3F360-9441-8DFF-AE56-8C3F62EE3EA9}"/>
              </a:ext>
            </a:extLst>
          </p:cNvPr>
          <p:cNvSpPr/>
          <p:nvPr/>
        </p:nvSpPr>
        <p:spPr>
          <a:xfrm>
            <a:off x="838200" y="4100052"/>
            <a:ext cx="2347452" cy="2020529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EA0E69D-0974-F902-833C-231AB468645A}"/>
              </a:ext>
            </a:extLst>
          </p:cNvPr>
          <p:cNvSpPr/>
          <p:nvPr/>
        </p:nvSpPr>
        <p:spPr>
          <a:xfrm>
            <a:off x="955254" y="1985547"/>
            <a:ext cx="2106592" cy="55558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b="1"/>
              <a:t>4.75 ETH</a:t>
            </a:r>
            <a:endParaRPr lang="en-CH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26513F8-6AFA-B34E-37D7-1B73D37F673D}"/>
              </a:ext>
            </a:extLst>
          </p:cNvPr>
          <p:cNvSpPr/>
          <p:nvPr/>
        </p:nvSpPr>
        <p:spPr>
          <a:xfrm>
            <a:off x="955254" y="2782708"/>
            <a:ext cx="1018572" cy="55558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0.1</a:t>
            </a:r>
            <a:br>
              <a:rPr lang="en-CH" sz="1400" b="1" dirty="0"/>
            </a:br>
            <a:r>
              <a:rPr lang="en-CH" sz="1400" b="1" dirty="0"/>
              <a:t>BTC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6AD384B-C93B-ECF3-32B7-CFFE10073808}"/>
              </a:ext>
            </a:extLst>
          </p:cNvPr>
          <p:cNvSpPr/>
          <p:nvPr/>
        </p:nvSpPr>
        <p:spPr>
          <a:xfrm>
            <a:off x="955254" y="3417661"/>
            <a:ext cx="1018572" cy="55558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500</a:t>
            </a:r>
            <a:br>
              <a:rPr lang="en-CH" sz="1400" b="1" dirty="0"/>
            </a:br>
            <a:r>
              <a:rPr lang="en-CH" sz="1400" b="1" dirty="0"/>
              <a:t>USDC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D1E1F2E1-826A-201B-CC3B-C4ADAA2EDC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hq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1959284" y="2870686"/>
            <a:ext cx="1186552" cy="1018571"/>
          </a:xfrm>
          <a:ln w="19050">
            <a:solidFill>
              <a:schemeClr val="accent1"/>
            </a:solidFill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151C51B-7A3D-212F-18AB-0E7C387CD24D}"/>
              </a:ext>
            </a:extLst>
          </p:cNvPr>
          <p:cNvSpPr/>
          <p:nvPr/>
        </p:nvSpPr>
        <p:spPr>
          <a:xfrm>
            <a:off x="955254" y="4214823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 theprotocolguild.</a:t>
            </a:r>
            <a:r>
              <a:rPr lang="en-CH" sz="1400">
                <a:sym typeface="Wingdings" pitchFamily="2" charset="2"/>
              </a:rPr>
              <a:t>eth 202</a:t>
            </a:r>
            <a:r>
              <a:rPr lang="en-US" sz="1400" dirty="0">
                <a:sym typeface="Wingdings" pitchFamily="2" charset="2"/>
              </a:rPr>
              <a:t>5</a:t>
            </a:r>
            <a:r>
              <a:rPr lang="en-CH" sz="1400">
                <a:sym typeface="Wingdings" pitchFamily="2" charset="2"/>
              </a:rPr>
              <a:t>-</a:t>
            </a:r>
            <a:r>
              <a:rPr lang="en-US" sz="1400" dirty="0">
                <a:sym typeface="Wingdings" pitchFamily="2" charset="2"/>
              </a:rPr>
              <a:t>01</a:t>
            </a:r>
            <a:r>
              <a:rPr lang="en-CH" sz="1400">
                <a:sym typeface="Wingdings" pitchFamily="2" charset="2"/>
              </a:rPr>
              <a:t>-</a:t>
            </a:r>
            <a:r>
              <a:rPr lang="en-US" sz="1400" dirty="0">
                <a:sym typeface="Wingdings" pitchFamily="2" charset="2"/>
              </a:rPr>
              <a:t>30</a:t>
            </a:r>
            <a:r>
              <a:rPr lang="en-CH" sz="1400">
                <a:sym typeface="Wingdings" pitchFamily="2" charset="2"/>
              </a:rPr>
              <a:t>       </a:t>
            </a:r>
            <a:r>
              <a:rPr lang="en-CH" sz="1400" dirty="0">
                <a:sym typeface="Wingdings" pitchFamily="2" charset="2"/>
              </a:rPr>
              <a:t>–50 USDC</a:t>
            </a:r>
            <a:endParaRPr lang="en-CH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DFF69CB-C965-825A-B65B-5EF821220A13}"/>
              </a:ext>
            </a:extLst>
          </p:cNvPr>
          <p:cNvSpPr/>
          <p:nvPr/>
        </p:nvSpPr>
        <p:spPr>
          <a:xfrm>
            <a:off x="955254" y="4832215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 vitalik.eth</a:t>
            </a:r>
            <a:br>
              <a:rPr lang="en-CH" sz="1400">
                <a:sym typeface="Wingdings" pitchFamily="2" charset="2"/>
              </a:rPr>
            </a:br>
            <a:r>
              <a:rPr lang="en-CH" sz="1400">
                <a:sym typeface="Wingdings" pitchFamily="2" charset="2"/>
              </a:rPr>
              <a:t>202</a:t>
            </a:r>
            <a:r>
              <a:rPr lang="en-US" sz="1400" dirty="0">
                <a:sym typeface="Wingdings" pitchFamily="2" charset="2"/>
              </a:rPr>
              <a:t>5-01</a:t>
            </a:r>
            <a:r>
              <a:rPr lang="en-CH" sz="1400">
                <a:sym typeface="Wingdings" pitchFamily="2" charset="2"/>
              </a:rPr>
              <a:t>-1</a:t>
            </a:r>
            <a:r>
              <a:rPr lang="en-US" sz="1400" dirty="0">
                <a:sym typeface="Wingdings" pitchFamily="2" charset="2"/>
              </a:rPr>
              <a:t>5</a:t>
            </a:r>
            <a:r>
              <a:rPr lang="en-CH" sz="1400">
                <a:sym typeface="Wingdings" pitchFamily="2" charset="2"/>
              </a:rPr>
              <a:t>                </a:t>
            </a:r>
            <a:r>
              <a:rPr lang="en-CH" sz="1400" dirty="0">
                <a:sym typeface="Wingdings" pitchFamily="2" charset="2"/>
              </a:rPr>
              <a:t>1 ETH</a:t>
            </a:r>
            <a:endParaRPr lang="en-CH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69C7FA2-235A-8E6B-2216-F7EF09320A2F}"/>
              </a:ext>
            </a:extLst>
          </p:cNvPr>
          <p:cNvSpPr/>
          <p:nvPr/>
        </p:nvSpPr>
        <p:spPr>
          <a:xfrm>
            <a:off x="955254" y="5452604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🎉 Block #123 produced</a:t>
            </a:r>
            <a:br>
              <a:rPr lang="en-CH" sz="1400">
                <a:sym typeface="Wingdings" pitchFamily="2" charset="2"/>
              </a:rPr>
            </a:br>
            <a:r>
              <a:rPr lang="en-CH" sz="1400">
                <a:sym typeface="Wingdings" pitchFamily="2" charset="2"/>
              </a:rPr>
              <a:t>202</a:t>
            </a:r>
            <a:r>
              <a:rPr lang="en-US" sz="1400" dirty="0">
                <a:sym typeface="Wingdings" pitchFamily="2" charset="2"/>
              </a:rPr>
              <a:t>5</a:t>
            </a:r>
            <a:r>
              <a:rPr lang="en-CH" sz="1400">
                <a:sym typeface="Wingdings" pitchFamily="2" charset="2"/>
              </a:rPr>
              <a:t>-</a:t>
            </a:r>
            <a:r>
              <a:rPr lang="en-US" sz="1400" dirty="0">
                <a:sym typeface="Wingdings" pitchFamily="2" charset="2"/>
              </a:rPr>
              <a:t>01</a:t>
            </a:r>
            <a:r>
              <a:rPr lang="en-CH" sz="1400">
                <a:sym typeface="Wingdings" pitchFamily="2" charset="2"/>
              </a:rPr>
              <a:t>-09         </a:t>
            </a:r>
            <a:r>
              <a:rPr lang="en-CH" sz="1400" dirty="0">
                <a:sym typeface="Wingdings" pitchFamily="2" charset="2"/>
              </a:rPr>
              <a:t>0.08 ETH</a:t>
            </a:r>
            <a:endParaRPr lang="en-CH" sz="1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43D9246-9B7A-8750-BB2D-C761799CC966}"/>
              </a:ext>
            </a:extLst>
          </p:cNvPr>
          <p:cNvSpPr/>
          <p:nvPr/>
        </p:nvSpPr>
        <p:spPr>
          <a:xfrm>
            <a:off x="838200" y="1883415"/>
            <a:ext cx="2347452" cy="423716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E973A42-427D-0D3E-4857-3A022F550C0F}"/>
              </a:ext>
            </a:extLst>
          </p:cNvPr>
          <p:cNvSpPr/>
          <p:nvPr/>
        </p:nvSpPr>
        <p:spPr>
          <a:xfrm>
            <a:off x="3730689" y="2395207"/>
            <a:ext cx="1434734" cy="53930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Contract address</a:t>
            </a:r>
            <a:endParaRPr lang="en-CH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8107E87-AE2C-3D4B-1169-A5AD7F639A34}"/>
              </a:ext>
            </a:extLst>
          </p:cNvPr>
          <p:cNvSpPr/>
          <p:nvPr/>
        </p:nvSpPr>
        <p:spPr>
          <a:xfrm>
            <a:off x="3730689" y="2934511"/>
            <a:ext cx="1434734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Transfer</a:t>
            </a:r>
            <a:endParaRPr lang="en-CH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D796B7B-4DEB-72BD-4A7C-5E7FDDBE6C77}"/>
              </a:ext>
            </a:extLst>
          </p:cNvPr>
          <p:cNvSpPr/>
          <p:nvPr/>
        </p:nvSpPr>
        <p:spPr>
          <a:xfrm>
            <a:off x="3730689" y="3469344"/>
            <a:ext cx="1434734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_from</a:t>
            </a:r>
            <a:endParaRPr lang="en-CH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711C1D8-4A2C-A16D-BF86-7B39E24F564D}"/>
              </a:ext>
            </a:extLst>
          </p:cNvPr>
          <p:cNvSpPr/>
          <p:nvPr/>
        </p:nvSpPr>
        <p:spPr>
          <a:xfrm>
            <a:off x="3730689" y="4008648"/>
            <a:ext cx="1434734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_to</a:t>
            </a:r>
            <a:endParaRPr lang="en-CH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90AB450D-352A-223E-C20B-B0B7E93717EF}"/>
              </a:ext>
            </a:extLst>
          </p:cNvPr>
          <p:cNvSpPr txBox="1"/>
          <p:nvPr/>
        </p:nvSpPr>
        <p:spPr>
          <a:xfrm>
            <a:off x="3730689" y="1619959"/>
            <a:ext cx="14347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Log</a:t>
            </a:r>
            <a:br>
              <a:rPr lang="en-US" sz="2000" b="1" dirty="0"/>
            </a:br>
            <a:r>
              <a:rPr lang="en-US" sz="2000" b="1" dirty="0"/>
              <a:t>value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4AF1628-1768-3604-6DF1-5765F80279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16902" y="60746"/>
            <a:ext cx="1325562" cy="132556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DD5DF78-BA8F-7DFE-477C-4A58A3ACF6E4}"/>
              </a:ext>
            </a:extLst>
          </p:cNvPr>
          <p:cNvSpPr/>
          <p:nvPr/>
        </p:nvSpPr>
        <p:spPr>
          <a:xfrm>
            <a:off x="5161568" y="2934511"/>
            <a:ext cx="490588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800" b="1" dirty="0"/>
              <a:t>#2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FCF46CD-F6BE-1E2D-31FC-B41BD818109C}"/>
              </a:ext>
            </a:extLst>
          </p:cNvPr>
          <p:cNvSpPr/>
          <p:nvPr/>
        </p:nvSpPr>
        <p:spPr>
          <a:xfrm>
            <a:off x="5161568" y="3469344"/>
            <a:ext cx="490588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800" b="1" dirty="0"/>
              <a:t>#3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F271927-46C1-9DE8-DB55-5E140DDAC227}"/>
              </a:ext>
            </a:extLst>
          </p:cNvPr>
          <p:cNvSpPr/>
          <p:nvPr/>
        </p:nvSpPr>
        <p:spPr>
          <a:xfrm>
            <a:off x="5161568" y="4008648"/>
            <a:ext cx="490588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800" b="1" dirty="0"/>
              <a:t>#4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7E546C9-3E9D-0088-8D66-236DD67FEAC6}"/>
              </a:ext>
            </a:extLst>
          </p:cNvPr>
          <p:cNvSpPr txBox="1"/>
          <p:nvPr/>
        </p:nvSpPr>
        <p:spPr>
          <a:xfrm>
            <a:off x="4689495" y="1619960"/>
            <a:ext cx="14347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Global</a:t>
            </a:r>
            <a:br>
              <a:rPr lang="en-US" sz="2000" b="1" dirty="0"/>
            </a:br>
            <a:r>
              <a:rPr lang="en-US" sz="2000" b="1" dirty="0"/>
              <a:t>index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4E49D28-EB47-4FDC-A0F5-CA887DE1FE2C}"/>
              </a:ext>
            </a:extLst>
          </p:cNvPr>
          <p:cNvSpPr/>
          <p:nvPr/>
        </p:nvSpPr>
        <p:spPr>
          <a:xfrm>
            <a:off x="6527471" y="2395207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E677C2E-E2A5-91E0-50C1-7C0D9129F8C0}"/>
              </a:ext>
            </a:extLst>
          </p:cNvPr>
          <p:cNvSpPr/>
          <p:nvPr/>
        </p:nvSpPr>
        <p:spPr>
          <a:xfrm>
            <a:off x="6787787" y="2395207"/>
            <a:ext cx="260316" cy="5393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X</a:t>
            </a:r>
            <a:endParaRPr lang="en-CH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5AA967-C888-EAB2-A6D0-E7E6FD3A9C42}"/>
              </a:ext>
            </a:extLst>
          </p:cNvPr>
          <p:cNvSpPr/>
          <p:nvPr/>
        </p:nvSpPr>
        <p:spPr>
          <a:xfrm>
            <a:off x="7048103" y="2395207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162E8DC-B833-3E7D-C935-15B00D303B92}"/>
              </a:ext>
            </a:extLst>
          </p:cNvPr>
          <p:cNvSpPr/>
          <p:nvPr/>
        </p:nvSpPr>
        <p:spPr>
          <a:xfrm>
            <a:off x="7308419" y="2395207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938AC96-D17A-FCD3-18BB-CAB03FECE823}"/>
              </a:ext>
            </a:extLst>
          </p:cNvPr>
          <p:cNvSpPr/>
          <p:nvPr/>
        </p:nvSpPr>
        <p:spPr>
          <a:xfrm>
            <a:off x="7568735" y="2395207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8112EAF-6D25-CFAD-9663-BCBE1D0BF7E3}"/>
              </a:ext>
            </a:extLst>
          </p:cNvPr>
          <p:cNvSpPr/>
          <p:nvPr/>
        </p:nvSpPr>
        <p:spPr>
          <a:xfrm>
            <a:off x="7829051" y="2395207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E900202-B0DD-7722-2E07-34AE88AB00A7}"/>
              </a:ext>
            </a:extLst>
          </p:cNvPr>
          <p:cNvSpPr/>
          <p:nvPr/>
        </p:nvSpPr>
        <p:spPr>
          <a:xfrm>
            <a:off x="8089367" y="2395207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5D8D0AA-07CA-5619-0527-14555EC8A750}"/>
              </a:ext>
            </a:extLst>
          </p:cNvPr>
          <p:cNvSpPr/>
          <p:nvPr/>
        </p:nvSpPr>
        <p:spPr>
          <a:xfrm>
            <a:off x="8349683" y="2395207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165A1A5-0985-9715-B97B-841B38956FB8}"/>
              </a:ext>
            </a:extLst>
          </p:cNvPr>
          <p:cNvSpPr/>
          <p:nvPr/>
        </p:nvSpPr>
        <p:spPr>
          <a:xfrm>
            <a:off x="8609999" y="2395207"/>
            <a:ext cx="260316" cy="5393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X</a:t>
            </a:r>
            <a:endParaRPr lang="en-CH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D6F21EC-92CB-D324-2306-CA3AA9B08475}"/>
              </a:ext>
            </a:extLst>
          </p:cNvPr>
          <p:cNvSpPr/>
          <p:nvPr/>
        </p:nvSpPr>
        <p:spPr>
          <a:xfrm>
            <a:off x="8870315" y="2395207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2646E2B-3E6E-D016-9C90-423DB5FE3E49}"/>
              </a:ext>
            </a:extLst>
          </p:cNvPr>
          <p:cNvSpPr/>
          <p:nvPr/>
        </p:nvSpPr>
        <p:spPr>
          <a:xfrm>
            <a:off x="9130631" y="2395207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369E95A-FFF9-C3D0-50C0-1B7A77814598}"/>
              </a:ext>
            </a:extLst>
          </p:cNvPr>
          <p:cNvSpPr/>
          <p:nvPr/>
        </p:nvSpPr>
        <p:spPr>
          <a:xfrm>
            <a:off x="9390947" y="2395207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E921977-2997-AE4A-1CB2-DA7F07D508B2}"/>
              </a:ext>
            </a:extLst>
          </p:cNvPr>
          <p:cNvSpPr/>
          <p:nvPr/>
        </p:nvSpPr>
        <p:spPr>
          <a:xfrm>
            <a:off x="9651263" y="2395207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BEA446F-B991-A75A-4BCC-F71008D22DB1}"/>
              </a:ext>
            </a:extLst>
          </p:cNvPr>
          <p:cNvSpPr/>
          <p:nvPr/>
        </p:nvSpPr>
        <p:spPr>
          <a:xfrm>
            <a:off x="9911579" y="2395207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ABC0405-0A5B-BE3E-EA66-EA3885990FC2}"/>
              </a:ext>
            </a:extLst>
          </p:cNvPr>
          <p:cNvSpPr/>
          <p:nvPr/>
        </p:nvSpPr>
        <p:spPr>
          <a:xfrm>
            <a:off x="10171895" y="2395207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ABC975E-D0E8-F0B6-E0D1-9E0800EE00C4}"/>
              </a:ext>
            </a:extLst>
          </p:cNvPr>
          <p:cNvSpPr/>
          <p:nvPr/>
        </p:nvSpPr>
        <p:spPr>
          <a:xfrm>
            <a:off x="10432211" y="2395207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0034CA5-A762-1779-6891-D06196A185AE}"/>
              </a:ext>
            </a:extLst>
          </p:cNvPr>
          <p:cNvSpPr txBox="1"/>
          <p:nvPr/>
        </p:nvSpPr>
        <p:spPr>
          <a:xfrm>
            <a:off x="6539846" y="1927736"/>
            <a:ext cx="4165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Filter map </a:t>
            </a:r>
            <a:r>
              <a:rPr lang="en-US" sz="2000" dirty="0"/>
              <a:t>(2</a:t>
            </a:r>
            <a:r>
              <a:rPr lang="en-US" sz="2000" baseline="30000" dirty="0"/>
              <a:t>12</a:t>
            </a:r>
            <a:r>
              <a:rPr lang="en-US" sz="2000" dirty="0"/>
              <a:t> rows x 2</a:t>
            </a:r>
            <a:r>
              <a:rPr lang="en-US" sz="2000" baseline="30000" dirty="0"/>
              <a:t>32</a:t>
            </a:r>
            <a:r>
              <a:rPr lang="en-US" sz="2000" dirty="0"/>
              <a:t> cols)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2F91A32-1D82-CA19-35A4-34AD9A4399FC}"/>
              </a:ext>
            </a:extLst>
          </p:cNvPr>
          <p:cNvSpPr/>
          <p:nvPr/>
        </p:nvSpPr>
        <p:spPr>
          <a:xfrm>
            <a:off x="6527471" y="2934510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DA8D0A4-E2B3-363E-053A-B482EF8A151D}"/>
              </a:ext>
            </a:extLst>
          </p:cNvPr>
          <p:cNvSpPr/>
          <p:nvPr/>
        </p:nvSpPr>
        <p:spPr>
          <a:xfrm>
            <a:off x="6787787" y="2934510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D7D283E-3F6B-7EFB-717D-9B4B501DC1DE}"/>
              </a:ext>
            </a:extLst>
          </p:cNvPr>
          <p:cNvSpPr/>
          <p:nvPr/>
        </p:nvSpPr>
        <p:spPr>
          <a:xfrm>
            <a:off x="7048103" y="2934510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9B1F3DE-6E31-15CB-8755-C6AB112064CE}"/>
              </a:ext>
            </a:extLst>
          </p:cNvPr>
          <p:cNvSpPr/>
          <p:nvPr/>
        </p:nvSpPr>
        <p:spPr>
          <a:xfrm>
            <a:off x="7308419" y="2934510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B9BE667-964F-10E1-1FB1-373FF4BFE318}"/>
              </a:ext>
            </a:extLst>
          </p:cNvPr>
          <p:cNvSpPr/>
          <p:nvPr/>
        </p:nvSpPr>
        <p:spPr>
          <a:xfrm>
            <a:off x="7568735" y="2934510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F1DF20F-E0F6-9BDE-AB0B-E3CFB60D8C52}"/>
              </a:ext>
            </a:extLst>
          </p:cNvPr>
          <p:cNvSpPr/>
          <p:nvPr/>
        </p:nvSpPr>
        <p:spPr>
          <a:xfrm>
            <a:off x="7829051" y="2934510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EA3C56FA-2DB5-D803-1E3E-9EF801491E60}"/>
              </a:ext>
            </a:extLst>
          </p:cNvPr>
          <p:cNvSpPr/>
          <p:nvPr/>
        </p:nvSpPr>
        <p:spPr>
          <a:xfrm>
            <a:off x="8089367" y="2934510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C0D3B5C-BC66-29CA-1D08-15465E293561}"/>
              </a:ext>
            </a:extLst>
          </p:cNvPr>
          <p:cNvSpPr/>
          <p:nvPr/>
        </p:nvSpPr>
        <p:spPr>
          <a:xfrm>
            <a:off x="8349683" y="2934510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D177EBB-6D44-4007-01FC-1AC4319EDB2E}"/>
              </a:ext>
            </a:extLst>
          </p:cNvPr>
          <p:cNvSpPr/>
          <p:nvPr/>
        </p:nvSpPr>
        <p:spPr>
          <a:xfrm>
            <a:off x="8609999" y="2934510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98897FD-DEB4-F04C-85B8-328DC1884D17}"/>
              </a:ext>
            </a:extLst>
          </p:cNvPr>
          <p:cNvSpPr/>
          <p:nvPr/>
        </p:nvSpPr>
        <p:spPr>
          <a:xfrm>
            <a:off x="8870315" y="2934510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3AB206C-9E05-A1E1-FE61-90463C0977FC}"/>
              </a:ext>
            </a:extLst>
          </p:cNvPr>
          <p:cNvSpPr/>
          <p:nvPr/>
        </p:nvSpPr>
        <p:spPr>
          <a:xfrm>
            <a:off x="9130631" y="2934510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B9B2366-2A44-6235-DE9E-0A99DDBEFA85}"/>
              </a:ext>
            </a:extLst>
          </p:cNvPr>
          <p:cNvSpPr/>
          <p:nvPr/>
        </p:nvSpPr>
        <p:spPr>
          <a:xfrm>
            <a:off x="9390947" y="2934510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127A884-FAB7-47CA-5C51-A41FCF69F6DD}"/>
              </a:ext>
            </a:extLst>
          </p:cNvPr>
          <p:cNvSpPr/>
          <p:nvPr/>
        </p:nvSpPr>
        <p:spPr>
          <a:xfrm>
            <a:off x="9651263" y="2934510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5E8C7DE-9D82-F11A-4F2F-E2D86241659D}"/>
              </a:ext>
            </a:extLst>
          </p:cNvPr>
          <p:cNvSpPr/>
          <p:nvPr/>
        </p:nvSpPr>
        <p:spPr>
          <a:xfrm>
            <a:off x="9911579" y="2934510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E264FD4E-B94E-80D7-8B8B-0219B44C881D}"/>
              </a:ext>
            </a:extLst>
          </p:cNvPr>
          <p:cNvSpPr/>
          <p:nvPr/>
        </p:nvSpPr>
        <p:spPr>
          <a:xfrm>
            <a:off x="10171895" y="2934510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E3C031B-AB82-5728-B91C-F9F426A398D6}"/>
              </a:ext>
            </a:extLst>
          </p:cNvPr>
          <p:cNvSpPr/>
          <p:nvPr/>
        </p:nvSpPr>
        <p:spPr>
          <a:xfrm>
            <a:off x="10432211" y="2934510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30E1FE1B-CC90-9AF4-097B-0B7398A6C9D1}"/>
              </a:ext>
            </a:extLst>
          </p:cNvPr>
          <p:cNvSpPr/>
          <p:nvPr/>
        </p:nvSpPr>
        <p:spPr>
          <a:xfrm>
            <a:off x="6527471" y="3469343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571FDE7-CFFE-6271-62E7-505E7A8396A1}"/>
              </a:ext>
            </a:extLst>
          </p:cNvPr>
          <p:cNvSpPr/>
          <p:nvPr/>
        </p:nvSpPr>
        <p:spPr>
          <a:xfrm>
            <a:off x="6787787" y="3469343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57AC443-E88E-0328-E3C2-D324C25968A2}"/>
              </a:ext>
            </a:extLst>
          </p:cNvPr>
          <p:cNvSpPr/>
          <p:nvPr/>
        </p:nvSpPr>
        <p:spPr>
          <a:xfrm>
            <a:off x="7048103" y="3469343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50E7AABA-3526-2E9B-C182-C5020F680BFF}"/>
              </a:ext>
            </a:extLst>
          </p:cNvPr>
          <p:cNvSpPr/>
          <p:nvPr/>
        </p:nvSpPr>
        <p:spPr>
          <a:xfrm>
            <a:off x="7308419" y="3469343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644A8CEE-F139-C29D-1C81-AFA767D999A9}"/>
              </a:ext>
            </a:extLst>
          </p:cNvPr>
          <p:cNvSpPr/>
          <p:nvPr/>
        </p:nvSpPr>
        <p:spPr>
          <a:xfrm>
            <a:off x="7568735" y="3469343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C2495617-CB58-A2C9-E79D-C8932D0B5C5B}"/>
              </a:ext>
            </a:extLst>
          </p:cNvPr>
          <p:cNvSpPr/>
          <p:nvPr/>
        </p:nvSpPr>
        <p:spPr>
          <a:xfrm>
            <a:off x="7829051" y="3469343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377B7E19-E42B-1889-3968-2F9A82A88924}"/>
              </a:ext>
            </a:extLst>
          </p:cNvPr>
          <p:cNvSpPr/>
          <p:nvPr/>
        </p:nvSpPr>
        <p:spPr>
          <a:xfrm>
            <a:off x="8089367" y="3469343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A9FC6788-90D4-5340-3710-CF946863746A}"/>
              </a:ext>
            </a:extLst>
          </p:cNvPr>
          <p:cNvSpPr/>
          <p:nvPr/>
        </p:nvSpPr>
        <p:spPr>
          <a:xfrm>
            <a:off x="8349683" y="3469343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52658EFE-4353-23DB-2D88-831746766695}"/>
              </a:ext>
            </a:extLst>
          </p:cNvPr>
          <p:cNvSpPr/>
          <p:nvPr/>
        </p:nvSpPr>
        <p:spPr>
          <a:xfrm>
            <a:off x="8609999" y="3469343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641EFEA6-2E71-D5BF-3C9D-EC72EFA97A38}"/>
              </a:ext>
            </a:extLst>
          </p:cNvPr>
          <p:cNvSpPr/>
          <p:nvPr/>
        </p:nvSpPr>
        <p:spPr>
          <a:xfrm>
            <a:off x="8870315" y="3469343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68F747D1-606D-DD56-43A7-720D968965A0}"/>
              </a:ext>
            </a:extLst>
          </p:cNvPr>
          <p:cNvSpPr/>
          <p:nvPr/>
        </p:nvSpPr>
        <p:spPr>
          <a:xfrm>
            <a:off x="9130631" y="3469343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6A49C005-F5BD-4159-EC2E-3AA6A9AAAF2D}"/>
              </a:ext>
            </a:extLst>
          </p:cNvPr>
          <p:cNvSpPr/>
          <p:nvPr/>
        </p:nvSpPr>
        <p:spPr>
          <a:xfrm>
            <a:off x="9390947" y="3469343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D1AB52E8-10DD-F300-0EE2-393F3E708220}"/>
              </a:ext>
            </a:extLst>
          </p:cNvPr>
          <p:cNvSpPr/>
          <p:nvPr/>
        </p:nvSpPr>
        <p:spPr>
          <a:xfrm>
            <a:off x="9651263" y="3469343"/>
            <a:ext cx="260316" cy="5393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X</a:t>
            </a:r>
            <a:endParaRPr lang="en-CH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603C4C9A-7B74-982B-3F95-6273C7552603}"/>
              </a:ext>
            </a:extLst>
          </p:cNvPr>
          <p:cNvSpPr/>
          <p:nvPr/>
        </p:nvSpPr>
        <p:spPr>
          <a:xfrm>
            <a:off x="9911579" y="3469343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CAB22B31-0557-A34E-540C-8666C4944FB3}"/>
              </a:ext>
            </a:extLst>
          </p:cNvPr>
          <p:cNvSpPr/>
          <p:nvPr/>
        </p:nvSpPr>
        <p:spPr>
          <a:xfrm>
            <a:off x="10171895" y="3469343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6FFB0157-5A20-4787-BBE1-072FCDF916ED}"/>
              </a:ext>
            </a:extLst>
          </p:cNvPr>
          <p:cNvSpPr/>
          <p:nvPr/>
        </p:nvSpPr>
        <p:spPr>
          <a:xfrm>
            <a:off x="10432211" y="3469343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6D1D3F5A-8BBA-AA6B-A73D-470010FBBBF8}"/>
              </a:ext>
            </a:extLst>
          </p:cNvPr>
          <p:cNvSpPr/>
          <p:nvPr/>
        </p:nvSpPr>
        <p:spPr>
          <a:xfrm>
            <a:off x="6527471" y="4003697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895E7003-0F29-4EBD-CD6D-38AB1A3B8B19}"/>
              </a:ext>
            </a:extLst>
          </p:cNvPr>
          <p:cNvSpPr/>
          <p:nvPr/>
        </p:nvSpPr>
        <p:spPr>
          <a:xfrm>
            <a:off x="6787787" y="4003697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2F88BF64-6AFF-B133-E8F1-4B6F5AA5CD86}"/>
              </a:ext>
            </a:extLst>
          </p:cNvPr>
          <p:cNvSpPr/>
          <p:nvPr/>
        </p:nvSpPr>
        <p:spPr>
          <a:xfrm>
            <a:off x="7048103" y="4003697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66C44666-6A53-8911-7461-B8CDF959C0CB}"/>
              </a:ext>
            </a:extLst>
          </p:cNvPr>
          <p:cNvSpPr/>
          <p:nvPr/>
        </p:nvSpPr>
        <p:spPr>
          <a:xfrm>
            <a:off x="7308419" y="4003697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68FBF8B7-7708-4D6F-4618-6BBBFFDCE97A}"/>
              </a:ext>
            </a:extLst>
          </p:cNvPr>
          <p:cNvSpPr/>
          <p:nvPr/>
        </p:nvSpPr>
        <p:spPr>
          <a:xfrm>
            <a:off x="7568735" y="4003697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314CF807-ED6C-07DC-FD04-968AEF7B3CA3}"/>
              </a:ext>
            </a:extLst>
          </p:cNvPr>
          <p:cNvSpPr/>
          <p:nvPr/>
        </p:nvSpPr>
        <p:spPr>
          <a:xfrm>
            <a:off x="7829051" y="4003697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E1371A84-1D71-D842-40DB-BD1AF4677EC6}"/>
              </a:ext>
            </a:extLst>
          </p:cNvPr>
          <p:cNvSpPr/>
          <p:nvPr/>
        </p:nvSpPr>
        <p:spPr>
          <a:xfrm>
            <a:off x="8089367" y="4003697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F26DE28F-7B48-3CCA-518A-A7D281176BB8}"/>
              </a:ext>
            </a:extLst>
          </p:cNvPr>
          <p:cNvSpPr/>
          <p:nvPr/>
        </p:nvSpPr>
        <p:spPr>
          <a:xfrm>
            <a:off x="8349683" y="4003697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299A6ECF-C70D-47DC-A26D-C3AD070FCDEB}"/>
              </a:ext>
            </a:extLst>
          </p:cNvPr>
          <p:cNvSpPr/>
          <p:nvPr/>
        </p:nvSpPr>
        <p:spPr>
          <a:xfrm>
            <a:off x="8609999" y="4003697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5C10B61C-7E79-1394-2BFA-CD072F9A9FFF}"/>
              </a:ext>
            </a:extLst>
          </p:cNvPr>
          <p:cNvSpPr/>
          <p:nvPr/>
        </p:nvSpPr>
        <p:spPr>
          <a:xfrm>
            <a:off x="8870315" y="4003697"/>
            <a:ext cx="260316" cy="5393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X</a:t>
            </a:r>
            <a:endParaRPr lang="en-CH" dirty="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807ECAB-4260-00B2-1485-B695F209F8B5}"/>
              </a:ext>
            </a:extLst>
          </p:cNvPr>
          <p:cNvSpPr/>
          <p:nvPr/>
        </p:nvSpPr>
        <p:spPr>
          <a:xfrm>
            <a:off x="9130631" y="4003697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9A0BBD67-8ADE-3C5D-2DF1-C90BA2AC8D51}"/>
              </a:ext>
            </a:extLst>
          </p:cNvPr>
          <p:cNvSpPr/>
          <p:nvPr/>
        </p:nvSpPr>
        <p:spPr>
          <a:xfrm>
            <a:off x="9390947" y="4003697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BEA32948-6802-3C3F-8E26-DDFB00185010}"/>
              </a:ext>
            </a:extLst>
          </p:cNvPr>
          <p:cNvSpPr/>
          <p:nvPr/>
        </p:nvSpPr>
        <p:spPr>
          <a:xfrm>
            <a:off x="9651263" y="4003697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186122BD-17A4-6DD7-A250-036C38F96E0D}"/>
              </a:ext>
            </a:extLst>
          </p:cNvPr>
          <p:cNvSpPr/>
          <p:nvPr/>
        </p:nvSpPr>
        <p:spPr>
          <a:xfrm>
            <a:off x="9911579" y="4003697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E5B88A8-A96E-8E27-7769-3A0C363AB411}"/>
              </a:ext>
            </a:extLst>
          </p:cNvPr>
          <p:cNvSpPr/>
          <p:nvPr/>
        </p:nvSpPr>
        <p:spPr>
          <a:xfrm>
            <a:off x="10171895" y="4003697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526C34AB-091B-E77B-E2A8-0E18B291E439}"/>
              </a:ext>
            </a:extLst>
          </p:cNvPr>
          <p:cNvSpPr/>
          <p:nvPr/>
        </p:nvSpPr>
        <p:spPr>
          <a:xfrm>
            <a:off x="10432211" y="4003697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CF215FCE-1A16-3E25-9764-8EC4FE640B3F}"/>
              </a:ext>
            </a:extLst>
          </p:cNvPr>
          <p:cNvCxnSpPr>
            <a:stCxn id="18" idx="3"/>
            <a:endCxn id="4" idx="1"/>
          </p:cNvCxnSpPr>
          <p:nvPr/>
        </p:nvCxnSpPr>
        <p:spPr>
          <a:xfrm>
            <a:off x="5652156" y="2664859"/>
            <a:ext cx="875315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E776AD2D-FB50-B039-14CF-E1A90E6F6CA4}"/>
              </a:ext>
            </a:extLst>
          </p:cNvPr>
          <p:cNvCxnSpPr>
            <a:stCxn id="19" idx="3"/>
            <a:endCxn id="59" idx="1"/>
          </p:cNvCxnSpPr>
          <p:nvPr/>
        </p:nvCxnSpPr>
        <p:spPr>
          <a:xfrm>
            <a:off x="5652156" y="3204163"/>
            <a:ext cx="875315" cy="534832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BD9AC587-8C4C-694F-8460-A093C10B42A9}"/>
              </a:ext>
            </a:extLst>
          </p:cNvPr>
          <p:cNvCxnSpPr>
            <a:stCxn id="21" idx="3"/>
            <a:endCxn id="75" idx="1"/>
          </p:cNvCxnSpPr>
          <p:nvPr/>
        </p:nvCxnSpPr>
        <p:spPr>
          <a:xfrm>
            <a:off x="5652156" y="3738996"/>
            <a:ext cx="875315" cy="534353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06866B0D-C4F8-FE2C-8CFE-229C07E25C10}"/>
              </a:ext>
            </a:extLst>
          </p:cNvPr>
          <p:cNvCxnSpPr>
            <a:stCxn id="23" idx="3"/>
            <a:endCxn id="4" idx="1"/>
          </p:cNvCxnSpPr>
          <p:nvPr/>
        </p:nvCxnSpPr>
        <p:spPr>
          <a:xfrm flipV="1">
            <a:off x="5652156" y="2664859"/>
            <a:ext cx="875315" cy="1613441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1672F2EC-7FC1-DFCA-9367-CE396AB7F65B}"/>
              </a:ext>
            </a:extLst>
          </p:cNvPr>
          <p:cNvSpPr/>
          <p:nvPr/>
        </p:nvSpPr>
        <p:spPr>
          <a:xfrm>
            <a:off x="5161568" y="4913299"/>
            <a:ext cx="490588" cy="5393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800" b="1" dirty="0"/>
              <a:t>col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1870FD46-AE6A-EBEA-FDA8-9BB4F48FEA56}"/>
              </a:ext>
            </a:extLst>
          </p:cNvPr>
          <p:cNvSpPr/>
          <p:nvPr/>
        </p:nvSpPr>
        <p:spPr>
          <a:xfrm>
            <a:off x="4202762" y="4913299"/>
            <a:ext cx="490588" cy="53930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800" b="1" dirty="0"/>
              <a:t>row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F2ED7EA2-6105-B381-983D-E2DAEE96BC8A}"/>
              </a:ext>
            </a:extLst>
          </p:cNvPr>
          <p:cNvSpPr txBox="1"/>
          <p:nvPr/>
        </p:nvSpPr>
        <p:spPr>
          <a:xfrm>
            <a:off x="5729752" y="4914874"/>
            <a:ext cx="20881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Log value specific</a:t>
            </a:r>
          </a:p>
          <a:p>
            <a:r>
              <a:rPr lang="en-US" dirty="0"/>
              <a:t>Index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Column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920E366B-38B4-51A1-7F06-6949823A42C9}"/>
              </a:ext>
            </a:extLst>
          </p:cNvPr>
          <p:cNvSpPr txBox="1"/>
          <p:nvPr/>
        </p:nvSpPr>
        <p:spPr>
          <a:xfrm>
            <a:off x="3747416" y="5514051"/>
            <a:ext cx="13892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Stable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across large</a:t>
            </a:r>
            <a:br>
              <a:rPr lang="en-US" dirty="0"/>
            </a:br>
            <a:r>
              <a:rPr lang="en-US" dirty="0"/>
              <a:t>index range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3667973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1A2289-A2A0-A776-E61C-B24FDAD732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Freeform 92">
            <a:extLst>
              <a:ext uri="{FF2B5EF4-FFF2-40B4-BE49-F238E27FC236}">
                <a16:creationId xmlns:a16="http://schemas.microsoft.com/office/drawing/2014/main" id="{5BB5D73F-B004-5E80-F972-B87835F573C7}"/>
              </a:ext>
            </a:extLst>
          </p:cNvPr>
          <p:cNvSpPr/>
          <p:nvPr/>
        </p:nvSpPr>
        <p:spPr>
          <a:xfrm>
            <a:off x="3724977" y="4552748"/>
            <a:ext cx="1434164" cy="375387"/>
          </a:xfrm>
          <a:custGeom>
            <a:avLst/>
            <a:gdLst>
              <a:gd name="connsiteX0" fmla="*/ 0 w 1434164"/>
              <a:gd name="connsiteY0" fmla="*/ 0 h 529390"/>
              <a:gd name="connsiteX1" fmla="*/ 1434164 w 1434164"/>
              <a:gd name="connsiteY1" fmla="*/ 0 h 529390"/>
              <a:gd name="connsiteX2" fmla="*/ 972151 w 1434164"/>
              <a:gd name="connsiteY2" fmla="*/ 529390 h 529390"/>
              <a:gd name="connsiteX3" fmla="*/ 471638 w 1434164"/>
              <a:gd name="connsiteY3" fmla="*/ 529390 h 529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34164" h="529390">
                <a:moveTo>
                  <a:pt x="0" y="0"/>
                </a:moveTo>
                <a:lnTo>
                  <a:pt x="1434164" y="0"/>
                </a:lnTo>
                <a:lnTo>
                  <a:pt x="972151" y="529390"/>
                </a:lnTo>
                <a:lnTo>
                  <a:pt x="471638" y="529390"/>
                </a:lnTo>
              </a:path>
            </a:pathLst>
          </a:custGeom>
          <a:gradFill flip="none" rotWithShape="1">
            <a:gsLst>
              <a:gs pos="20000">
                <a:schemeClr val="accent2">
                  <a:lumMod val="40000"/>
                  <a:lumOff val="60000"/>
                  <a:alpha val="8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28718AEA-E332-BB3B-EA2A-4D32D43C0940}"/>
              </a:ext>
            </a:extLst>
          </p:cNvPr>
          <p:cNvSpPr/>
          <p:nvPr/>
        </p:nvSpPr>
        <p:spPr>
          <a:xfrm>
            <a:off x="3734602" y="4543124"/>
            <a:ext cx="1925053" cy="375387"/>
          </a:xfrm>
          <a:custGeom>
            <a:avLst/>
            <a:gdLst>
              <a:gd name="connsiteX0" fmla="*/ 0 w 1925053"/>
              <a:gd name="connsiteY0" fmla="*/ 0 h 567891"/>
              <a:gd name="connsiteX1" fmla="*/ 1925053 w 1925053"/>
              <a:gd name="connsiteY1" fmla="*/ 0 h 567891"/>
              <a:gd name="connsiteX2" fmla="*/ 1925053 w 1925053"/>
              <a:gd name="connsiteY2" fmla="*/ 567891 h 567891"/>
              <a:gd name="connsiteX3" fmla="*/ 1424539 w 1925053"/>
              <a:gd name="connsiteY3" fmla="*/ 567891 h 567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25053" h="567891">
                <a:moveTo>
                  <a:pt x="0" y="0"/>
                </a:moveTo>
                <a:lnTo>
                  <a:pt x="1925053" y="0"/>
                </a:lnTo>
                <a:lnTo>
                  <a:pt x="1925053" y="567891"/>
                </a:lnTo>
                <a:lnTo>
                  <a:pt x="1424539" y="567891"/>
                </a:lnTo>
              </a:path>
            </a:pathLst>
          </a:custGeom>
          <a:gradFill flip="none" rotWithShape="1">
            <a:gsLst>
              <a:gs pos="20000">
                <a:schemeClr val="accent5">
                  <a:lumMod val="40000"/>
                  <a:lumOff val="60000"/>
                  <a:alpha val="7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9D08410-38E0-EBF0-E701-A1B63E027CFC}"/>
              </a:ext>
            </a:extLst>
          </p:cNvPr>
          <p:cNvSpPr/>
          <p:nvPr/>
        </p:nvSpPr>
        <p:spPr>
          <a:xfrm>
            <a:off x="5161568" y="2395207"/>
            <a:ext cx="490588" cy="5393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800" b="1" dirty="0"/>
              <a:t>#1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9F1C76-6C8E-B720-0F6E-B4B39BB7B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EIP-7745: Two dimensional log filter</a:t>
            </a:r>
            <a:endParaRPr lang="en-CH" sz="20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F90B9C3-18B9-F171-ADA6-ABF345326BEE}"/>
              </a:ext>
            </a:extLst>
          </p:cNvPr>
          <p:cNvSpPr/>
          <p:nvPr/>
        </p:nvSpPr>
        <p:spPr>
          <a:xfrm>
            <a:off x="838200" y="1883415"/>
            <a:ext cx="2347452" cy="78099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18F5156-5FB8-6072-B109-99400D392840}"/>
              </a:ext>
            </a:extLst>
          </p:cNvPr>
          <p:cNvSpPr/>
          <p:nvPr/>
        </p:nvSpPr>
        <p:spPr>
          <a:xfrm>
            <a:off x="838200" y="2655903"/>
            <a:ext cx="2347452" cy="144414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8ADF3F3-E80A-5B85-C378-7A5405AF4FA7}"/>
              </a:ext>
            </a:extLst>
          </p:cNvPr>
          <p:cNvSpPr/>
          <p:nvPr/>
        </p:nvSpPr>
        <p:spPr>
          <a:xfrm>
            <a:off x="838200" y="4100052"/>
            <a:ext cx="2347452" cy="2020529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D72D2C-B14A-1985-DFC2-A3B38FE20A91}"/>
              </a:ext>
            </a:extLst>
          </p:cNvPr>
          <p:cNvSpPr/>
          <p:nvPr/>
        </p:nvSpPr>
        <p:spPr>
          <a:xfrm>
            <a:off x="955254" y="1985547"/>
            <a:ext cx="2106592" cy="55558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b="1"/>
              <a:t>4.75 ETH</a:t>
            </a:r>
            <a:endParaRPr lang="en-CH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9706655-7736-EEA4-55F1-F09B703AE0AD}"/>
              </a:ext>
            </a:extLst>
          </p:cNvPr>
          <p:cNvSpPr/>
          <p:nvPr/>
        </p:nvSpPr>
        <p:spPr>
          <a:xfrm>
            <a:off x="955254" y="2782708"/>
            <a:ext cx="1018572" cy="55558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0.1</a:t>
            </a:r>
            <a:br>
              <a:rPr lang="en-CH" sz="1400" b="1" dirty="0"/>
            </a:br>
            <a:r>
              <a:rPr lang="en-CH" sz="1400" b="1" dirty="0"/>
              <a:t>BTC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31D261-65BD-3E00-FCE5-23E6840D4F9D}"/>
              </a:ext>
            </a:extLst>
          </p:cNvPr>
          <p:cNvSpPr/>
          <p:nvPr/>
        </p:nvSpPr>
        <p:spPr>
          <a:xfrm>
            <a:off x="955254" y="3417661"/>
            <a:ext cx="1018572" cy="55558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500</a:t>
            </a:r>
            <a:br>
              <a:rPr lang="en-CH" sz="1400" b="1" dirty="0"/>
            </a:br>
            <a:r>
              <a:rPr lang="en-CH" sz="1400" b="1" dirty="0"/>
              <a:t>USDC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C31EA2A6-8310-B53C-0195-91F1EC0849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hq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1959284" y="2870686"/>
            <a:ext cx="1186552" cy="1018571"/>
          </a:xfrm>
          <a:ln w="19050">
            <a:solidFill>
              <a:schemeClr val="accent1"/>
            </a:solidFill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0C441D26-B8DE-AC2B-B6F6-F54BDA55C6FD}"/>
              </a:ext>
            </a:extLst>
          </p:cNvPr>
          <p:cNvSpPr/>
          <p:nvPr/>
        </p:nvSpPr>
        <p:spPr>
          <a:xfrm>
            <a:off x="955254" y="4214823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 theprotocolguild.</a:t>
            </a:r>
            <a:r>
              <a:rPr lang="en-CH" sz="1400">
                <a:sym typeface="Wingdings" pitchFamily="2" charset="2"/>
              </a:rPr>
              <a:t>eth 202</a:t>
            </a:r>
            <a:r>
              <a:rPr lang="en-US" sz="1400" dirty="0">
                <a:sym typeface="Wingdings" pitchFamily="2" charset="2"/>
              </a:rPr>
              <a:t>5</a:t>
            </a:r>
            <a:r>
              <a:rPr lang="en-CH" sz="1400">
                <a:sym typeface="Wingdings" pitchFamily="2" charset="2"/>
              </a:rPr>
              <a:t>-</a:t>
            </a:r>
            <a:r>
              <a:rPr lang="en-US" sz="1400" dirty="0">
                <a:sym typeface="Wingdings" pitchFamily="2" charset="2"/>
              </a:rPr>
              <a:t>01</a:t>
            </a:r>
            <a:r>
              <a:rPr lang="en-CH" sz="1400">
                <a:sym typeface="Wingdings" pitchFamily="2" charset="2"/>
              </a:rPr>
              <a:t>-</a:t>
            </a:r>
            <a:r>
              <a:rPr lang="en-US" sz="1400" dirty="0">
                <a:sym typeface="Wingdings" pitchFamily="2" charset="2"/>
              </a:rPr>
              <a:t>30</a:t>
            </a:r>
            <a:r>
              <a:rPr lang="en-CH" sz="1400">
                <a:sym typeface="Wingdings" pitchFamily="2" charset="2"/>
              </a:rPr>
              <a:t>       </a:t>
            </a:r>
            <a:r>
              <a:rPr lang="en-CH" sz="1400" dirty="0">
                <a:sym typeface="Wingdings" pitchFamily="2" charset="2"/>
              </a:rPr>
              <a:t>–50 USDC</a:t>
            </a:r>
            <a:endParaRPr lang="en-CH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4B8F85C-622A-E1D1-890F-B1AAC4A3DA6E}"/>
              </a:ext>
            </a:extLst>
          </p:cNvPr>
          <p:cNvSpPr/>
          <p:nvPr/>
        </p:nvSpPr>
        <p:spPr>
          <a:xfrm>
            <a:off x="955254" y="4832215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 vitalik.eth</a:t>
            </a:r>
            <a:br>
              <a:rPr lang="en-CH" sz="1400">
                <a:sym typeface="Wingdings" pitchFamily="2" charset="2"/>
              </a:rPr>
            </a:br>
            <a:r>
              <a:rPr lang="en-CH" sz="1400">
                <a:sym typeface="Wingdings" pitchFamily="2" charset="2"/>
              </a:rPr>
              <a:t>202</a:t>
            </a:r>
            <a:r>
              <a:rPr lang="en-US" sz="1400" dirty="0">
                <a:sym typeface="Wingdings" pitchFamily="2" charset="2"/>
              </a:rPr>
              <a:t>5-01</a:t>
            </a:r>
            <a:r>
              <a:rPr lang="en-CH" sz="1400">
                <a:sym typeface="Wingdings" pitchFamily="2" charset="2"/>
              </a:rPr>
              <a:t>-1</a:t>
            </a:r>
            <a:r>
              <a:rPr lang="en-US" sz="1400" dirty="0">
                <a:sym typeface="Wingdings" pitchFamily="2" charset="2"/>
              </a:rPr>
              <a:t>5</a:t>
            </a:r>
            <a:r>
              <a:rPr lang="en-CH" sz="1400">
                <a:sym typeface="Wingdings" pitchFamily="2" charset="2"/>
              </a:rPr>
              <a:t>                </a:t>
            </a:r>
            <a:r>
              <a:rPr lang="en-CH" sz="1400" dirty="0">
                <a:sym typeface="Wingdings" pitchFamily="2" charset="2"/>
              </a:rPr>
              <a:t>1 ETH</a:t>
            </a:r>
            <a:endParaRPr lang="en-CH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D025F53-8337-2DC4-C698-B180F31FC85B}"/>
              </a:ext>
            </a:extLst>
          </p:cNvPr>
          <p:cNvSpPr/>
          <p:nvPr/>
        </p:nvSpPr>
        <p:spPr>
          <a:xfrm>
            <a:off x="955254" y="5452604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🎉 Block #123 produced</a:t>
            </a:r>
            <a:br>
              <a:rPr lang="en-CH" sz="1400">
                <a:sym typeface="Wingdings" pitchFamily="2" charset="2"/>
              </a:rPr>
            </a:br>
            <a:r>
              <a:rPr lang="en-CH" sz="1400">
                <a:sym typeface="Wingdings" pitchFamily="2" charset="2"/>
              </a:rPr>
              <a:t>202</a:t>
            </a:r>
            <a:r>
              <a:rPr lang="en-US" sz="1400" dirty="0">
                <a:sym typeface="Wingdings" pitchFamily="2" charset="2"/>
              </a:rPr>
              <a:t>5</a:t>
            </a:r>
            <a:r>
              <a:rPr lang="en-CH" sz="1400">
                <a:sym typeface="Wingdings" pitchFamily="2" charset="2"/>
              </a:rPr>
              <a:t>-</a:t>
            </a:r>
            <a:r>
              <a:rPr lang="en-US" sz="1400" dirty="0">
                <a:sym typeface="Wingdings" pitchFamily="2" charset="2"/>
              </a:rPr>
              <a:t>01</a:t>
            </a:r>
            <a:r>
              <a:rPr lang="en-CH" sz="1400">
                <a:sym typeface="Wingdings" pitchFamily="2" charset="2"/>
              </a:rPr>
              <a:t>-09         </a:t>
            </a:r>
            <a:r>
              <a:rPr lang="en-CH" sz="1400" dirty="0">
                <a:sym typeface="Wingdings" pitchFamily="2" charset="2"/>
              </a:rPr>
              <a:t>0.08 ETH</a:t>
            </a:r>
            <a:endParaRPr lang="en-CH" sz="1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011417A-1499-0F83-FA8A-7FEBA6EA27D9}"/>
              </a:ext>
            </a:extLst>
          </p:cNvPr>
          <p:cNvSpPr/>
          <p:nvPr/>
        </p:nvSpPr>
        <p:spPr>
          <a:xfrm>
            <a:off x="838200" y="1883415"/>
            <a:ext cx="2347452" cy="423716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8E4746E-CB3B-FD3E-D1F2-1033FF1300E8}"/>
              </a:ext>
            </a:extLst>
          </p:cNvPr>
          <p:cNvSpPr/>
          <p:nvPr/>
        </p:nvSpPr>
        <p:spPr>
          <a:xfrm>
            <a:off x="3730689" y="2395207"/>
            <a:ext cx="1434734" cy="53930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Contract address</a:t>
            </a:r>
            <a:endParaRPr lang="en-CH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29DA644-1AF7-48E9-748A-70FA6C2A31DA}"/>
              </a:ext>
            </a:extLst>
          </p:cNvPr>
          <p:cNvSpPr/>
          <p:nvPr/>
        </p:nvSpPr>
        <p:spPr>
          <a:xfrm>
            <a:off x="3730689" y="2934511"/>
            <a:ext cx="1434734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Transfer</a:t>
            </a:r>
            <a:endParaRPr lang="en-CH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FCC110F-8CE6-1863-C3CC-31007DCE0F5C}"/>
              </a:ext>
            </a:extLst>
          </p:cNvPr>
          <p:cNvSpPr/>
          <p:nvPr/>
        </p:nvSpPr>
        <p:spPr>
          <a:xfrm>
            <a:off x="3730689" y="3469344"/>
            <a:ext cx="1434734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_from</a:t>
            </a:r>
            <a:endParaRPr lang="en-CH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B60FC42-E9E9-5111-8AE7-23EF2698D386}"/>
              </a:ext>
            </a:extLst>
          </p:cNvPr>
          <p:cNvSpPr/>
          <p:nvPr/>
        </p:nvSpPr>
        <p:spPr>
          <a:xfrm>
            <a:off x="3730689" y="4008648"/>
            <a:ext cx="1434734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_to</a:t>
            </a:r>
            <a:endParaRPr lang="en-CH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2CCAED21-3A10-8B65-DF59-1288A3B8AD8F}"/>
              </a:ext>
            </a:extLst>
          </p:cNvPr>
          <p:cNvSpPr txBox="1"/>
          <p:nvPr/>
        </p:nvSpPr>
        <p:spPr>
          <a:xfrm>
            <a:off x="3730689" y="1619959"/>
            <a:ext cx="14347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Log</a:t>
            </a:r>
            <a:br>
              <a:rPr lang="en-US" sz="2000" b="1" dirty="0"/>
            </a:br>
            <a:r>
              <a:rPr lang="en-US" sz="2000" b="1" dirty="0"/>
              <a:t>value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49C5FF2-9A69-4195-C5DC-83699BB7EF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16902" y="60746"/>
            <a:ext cx="1325562" cy="132556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933B9829-E704-4167-8FD6-EFBFDEF39A59}"/>
              </a:ext>
            </a:extLst>
          </p:cNvPr>
          <p:cNvSpPr/>
          <p:nvPr/>
        </p:nvSpPr>
        <p:spPr>
          <a:xfrm>
            <a:off x="5161568" y="2934511"/>
            <a:ext cx="490588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800" b="1" dirty="0"/>
              <a:t>#2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5EE9B35-A0B1-08B1-CD68-439E7EDAB330}"/>
              </a:ext>
            </a:extLst>
          </p:cNvPr>
          <p:cNvSpPr/>
          <p:nvPr/>
        </p:nvSpPr>
        <p:spPr>
          <a:xfrm>
            <a:off x="5161568" y="3469344"/>
            <a:ext cx="490588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800" b="1" dirty="0"/>
              <a:t>#3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4F4FF43-CA99-1FDA-AC0F-0549581465F7}"/>
              </a:ext>
            </a:extLst>
          </p:cNvPr>
          <p:cNvSpPr/>
          <p:nvPr/>
        </p:nvSpPr>
        <p:spPr>
          <a:xfrm>
            <a:off x="5161568" y="4008648"/>
            <a:ext cx="490588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800" b="1" dirty="0"/>
              <a:t>#4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8C11C0F-5E97-4E80-D548-F9F3FEBAB939}"/>
              </a:ext>
            </a:extLst>
          </p:cNvPr>
          <p:cNvSpPr txBox="1"/>
          <p:nvPr/>
        </p:nvSpPr>
        <p:spPr>
          <a:xfrm>
            <a:off x="4689495" y="1619960"/>
            <a:ext cx="14347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Global</a:t>
            </a:r>
            <a:br>
              <a:rPr lang="en-US" sz="2000" b="1" dirty="0"/>
            </a:br>
            <a:r>
              <a:rPr lang="en-US" sz="2000" b="1" dirty="0"/>
              <a:t>index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BD39888-79FE-C7D1-05A7-ABD1D9BEEF78}"/>
              </a:ext>
            </a:extLst>
          </p:cNvPr>
          <p:cNvSpPr/>
          <p:nvPr/>
        </p:nvSpPr>
        <p:spPr>
          <a:xfrm>
            <a:off x="6527471" y="2395207"/>
            <a:ext cx="260316" cy="5393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239EA23-9B3E-9F8E-F204-8E84FB8D5680}"/>
              </a:ext>
            </a:extLst>
          </p:cNvPr>
          <p:cNvSpPr/>
          <p:nvPr/>
        </p:nvSpPr>
        <p:spPr>
          <a:xfrm>
            <a:off x="6787787" y="2395207"/>
            <a:ext cx="260316" cy="53930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X</a:t>
            </a:r>
            <a:endParaRPr lang="en-CH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EC2837-80CE-B965-191D-4CF4774D657E}"/>
              </a:ext>
            </a:extLst>
          </p:cNvPr>
          <p:cNvSpPr/>
          <p:nvPr/>
        </p:nvSpPr>
        <p:spPr>
          <a:xfrm>
            <a:off x="7048103" y="2395207"/>
            <a:ext cx="260316" cy="5393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6A77645-7C11-CBA7-BDBB-383880732257}"/>
              </a:ext>
            </a:extLst>
          </p:cNvPr>
          <p:cNvSpPr/>
          <p:nvPr/>
        </p:nvSpPr>
        <p:spPr>
          <a:xfrm>
            <a:off x="7308419" y="2395207"/>
            <a:ext cx="260316" cy="5393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DC17556-EB83-906E-DE52-7C1AC4FF02EA}"/>
              </a:ext>
            </a:extLst>
          </p:cNvPr>
          <p:cNvSpPr/>
          <p:nvPr/>
        </p:nvSpPr>
        <p:spPr>
          <a:xfrm>
            <a:off x="7568735" y="2395207"/>
            <a:ext cx="260316" cy="5393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DACD728-EEB2-D5A1-4BF8-7B38DF7337BF}"/>
              </a:ext>
            </a:extLst>
          </p:cNvPr>
          <p:cNvSpPr/>
          <p:nvPr/>
        </p:nvSpPr>
        <p:spPr>
          <a:xfrm>
            <a:off x="7829051" y="2395207"/>
            <a:ext cx="260316" cy="5393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F62AF2C-C8D6-37DD-7ECE-B5933E0BD68F}"/>
              </a:ext>
            </a:extLst>
          </p:cNvPr>
          <p:cNvSpPr/>
          <p:nvPr/>
        </p:nvSpPr>
        <p:spPr>
          <a:xfrm>
            <a:off x="8089367" y="2395207"/>
            <a:ext cx="260316" cy="5393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FAD8AD6-D4A0-CBF1-4F6C-3D1E05C83A47}"/>
              </a:ext>
            </a:extLst>
          </p:cNvPr>
          <p:cNvSpPr/>
          <p:nvPr/>
        </p:nvSpPr>
        <p:spPr>
          <a:xfrm>
            <a:off x="8349683" y="2395207"/>
            <a:ext cx="260316" cy="5393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21ABDBA-FEDB-2FE4-EC05-B52762B6F7CF}"/>
              </a:ext>
            </a:extLst>
          </p:cNvPr>
          <p:cNvSpPr/>
          <p:nvPr/>
        </p:nvSpPr>
        <p:spPr>
          <a:xfrm>
            <a:off x="8609999" y="2395207"/>
            <a:ext cx="260316" cy="53930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X</a:t>
            </a:r>
            <a:endParaRPr lang="en-CH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1001AAB-254B-DD28-0E84-287A50D652A8}"/>
              </a:ext>
            </a:extLst>
          </p:cNvPr>
          <p:cNvSpPr/>
          <p:nvPr/>
        </p:nvSpPr>
        <p:spPr>
          <a:xfrm>
            <a:off x="8870315" y="2395207"/>
            <a:ext cx="260316" cy="5393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A5195D6-EC3F-B07D-0084-09930021B4AD}"/>
              </a:ext>
            </a:extLst>
          </p:cNvPr>
          <p:cNvSpPr/>
          <p:nvPr/>
        </p:nvSpPr>
        <p:spPr>
          <a:xfrm>
            <a:off x="9130631" y="2395207"/>
            <a:ext cx="260316" cy="5393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6F22490-E1F5-CB20-6F1C-34441201BABE}"/>
              </a:ext>
            </a:extLst>
          </p:cNvPr>
          <p:cNvSpPr/>
          <p:nvPr/>
        </p:nvSpPr>
        <p:spPr>
          <a:xfrm>
            <a:off x="9390947" y="2395207"/>
            <a:ext cx="260316" cy="5393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5024735-1D78-211A-518C-C3E537748340}"/>
              </a:ext>
            </a:extLst>
          </p:cNvPr>
          <p:cNvSpPr/>
          <p:nvPr/>
        </p:nvSpPr>
        <p:spPr>
          <a:xfrm>
            <a:off x="9651263" y="2395207"/>
            <a:ext cx="260316" cy="5393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357C0F5-64B6-1AB2-6F41-7DCD69F42CFF}"/>
              </a:ext>
            </a:extLst>
          </p:cNvPr>
          <p:cNvSpPr/>
          <p:nvPr/>
        </p:nvSpPr>
        <p:spPr>
          <a:xfrm>
            <a:off x="9911579" y="2395207"/>
            <a:ext cx="260316" cy="5393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70BA7AC-E8CD-8C90-02A4-1B3201866943}"/>
              </a:ext>
            </a:extLst>
          </p:cNvPr>
          <p:cNvSpPr/>
          <p:nvPr/>
        </p:nvSpPr>
        <p:spPr>
          <a:xfrm>
            <a:off x="10171895" y="2395207"/>
            <a:ext cx="260316" cy="5393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5585691-C00D-ED2F-646E-307BFE161E58}"/>
              </a:ext>
            </a:extLst>
          </p:cNvPr>
          <p:cNvSpPr/>
          <p:nvPr/>
        </p:nvSpPr>
        <p:spPr>
          <a:xfrm>
            <a:off x="10432211" y="2395207"/>
            <a:ext cx="260316" cy="5393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EB63790-22BF-066F-D9A9-002B59837AF4}"/>
              </a:ext>
            </a:extLst>
          </p:cNvPr>
          <p:cNvSpPr txBox="1"/>
          <p:nvPr/>
        </p:nvSpPr>
        <p:spPr>
          <a:xfrm>
            <a:off x="6539846" y="1927736"/>
            <a:ext cx="4165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Filter map </a:t>
            </a:r>
            <a:r>
              <a:rPr lang="en-US" sz="2000" dirty="0"/>
              <a:t>(2</a:t>
            </a:r>
            <a:r>
              <a:rPr lang="en-US" sz="2000" baseline="30000" dirty="0"/>
              <a:t>12</a:t>
            </a:r>
            <a:r>
              <a:rPr lang="en-US" sz="2000" dirty="0"/>
              <a:t> rows x 2</a:t>
            </a:r>
            <a:r>
              <a:rPr lang="en-US" sz="2000" baseline="30000" dirty="0"/>
              <a:t>32</a:t>
            </a:r>
            <a:r>
              <a:rPr lang="en-US" sz="2000" dirty="0"/>
              <a:t> cols)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DBCC6B9-30AA-EE11-B5DF-EA22359C88B0}"/>
              </a:ext>
            </a:extLst>
          </p:cNvPr>
          <p:cNvSpPr/>
          <p:nvPr/>
        </p:nvSpPr>
        <p:spPr>
          <a:xfrm>
            <a:off x="6527471" y="2934510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A9BBD64-7512-2A2D-1886-ED2461D655E7}"/>
              </a:ext>
            </a:extLst>
          </p:cNvPr>
          <p:cNvSpPr/>
          <p:nvPr/>
        </p:nvSpPr>
        <p:spPr>
          <a:xfrm>
            <a:off x="6787787" y="2934510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291BA10-555B-8A47-A239-EA2FFC751E6C}"/>
              </a:ext>
            </a:extLst>
          </p:cNvPr>
          <p:cNvSpPr/>
          <p:nvPr/>
        </p:nvSpPr>
        <p:spPr>
          <a:xfrm>
            <a:off x="7048103" y="2934510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DD9B909-EE93-34A6-0FB8-2A468F4400D7}"/>
              </a:ext>
            </a:extLst>
          </p:cNvPr>
          <p:cNvSpPr/>
          <p:nvPr/>
        </p:nvSpPr>
        <p:spPr>
          <a:xfrm>
            <a:off x="7308419" y="2934510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7F09033-6EDA-EF21-1D14-061DD4A9749E}"/>
              </a:ext>
            </a:extLst>
          </p:cNvPr>
          <p:cNvSpPr/>
          <p:nvPr/>
        </p:nvSpPr>
        <p:spPr>
          <a:xfrm>
            <a:off x="7568735" y="2934510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6629045-EA3D-1C85-7A72-E9FFB49F154F}"/>
              </a:ext>
            </a:extLst>
          </p:cNvPr>
          <p:cNvSpPr/>
          <p:nvPr/>
        </p:nvSpPr>
        <p:spPr>
          <a:xfrm>
            <a:off x="7829051" y="2934510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5AA96EF-4819-273B-B8D3-35725A5C3AEE}"/>
              </a:ext>
            </a:extLst>
          </p:cNvPr>
          <p:cNvSpPr/>
          <p:nvPr/>
        </p:nvSpPr>
        <p:spPr>
          <a:xfrm>
            <a:off x="8089367" y="2934510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70E0D57-521B-781C-2140-77073295FF94}"/>
              </a:ext>
            </a:extLst>
          </p:cNvPr>
          <p:cNvSpPr/>
          <p:nvPr/>
        </p:nvSpPr>
        <p:spPr>
          <a:xfrm>
            <a:off x="8349683" y="2934510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C6D2091-BB3D-0916-54EB-6F3E2ED6BBF1}"/>
              </a:ext>
            </a:extLst>
          </p:cNvPr>
          <p:cNvSpPr/>
          <p:nvPr/>
        </p:nvSpPr>
        <p:spPr>
          <a:xfrm>
            <a:off x="8609999" y="2934510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3E8DD5A-AD1F-3DAB-83B4-744D2211B9E5}"/>
              </a:ext>
            </a:extLst>
          </p:cNvPr>
          <p:cNvSpPr/>
          <p:nvPr/>
        </p:nvSpPr>
        <p:spPr>
          <a:xfrm>
            <a:off x="8870315" y="2934510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4DA98B8-BD1B-838B-BBC6-5D2E277AA3DE}"/>
              </a:ext>
            </a:extLst>
          </p:cNvPr>
          <p:cNvSpPr/>
          <p:nvPr/>
        </p:nvSpPr>
        <p:spPr>
          <a:xfrm>
            <a:off x="9130631" y="2934510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CEAD899-B897-9CF2-DE13-0083545B2745}"/>
              </a:ext>
            </a:extLst>
          </p:cNvPr>
          <p:cNvSpPr/>
          <p:nvPr/>
        </p:nvSpPr>
        <p:spPr>
          <a:xfrm>
            <a:off x="9390947" y="2934510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42B9EC6-1BE6-89D7-A18A-7F2E78F60D01}"/>
              </a:ext>
            </a:extLst>
          </p:cNvPr>
          <p:cNvSpPr/>
          <p:nvPr/>
        </p:nvSpPr>
        <p:spPr>
          <a:xfrm>
            <a:off x="9651263" y="2934510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688FE8C-318E-F3A4-CE24-738AAB34F6EC}"/>
              </a:ext>
            </a:extLst>
          </p:cNvPr>
          <p:cNvSpPr/>
          <p:nvPr/>
        </p:nvSpPr>
        <p:spPr>
          <a:xfrm>
            <a:off x="9911579" y="2934510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EE827C4D-E22D-0D31-9BD9-EDCAE787C484}"/>
              </a:ext>
            </a:extLst>
          </p:cNvPr>
          <p:cNvSpPr/>
          <p:nvPr/>
        </p:nvSpPr>
        <p:spPr>
          <a:xfrm>
            <a:off x="10171895" y="2934510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15B6BA03-5543-A229-7A57-CDA7152B2BBB}"/>
              </a:ext>
            </a:extLst>
          </p:cNvPr>
          <p:cNvSpPr/>
          <p:nvPr/>
        </p:nvSpPr>
        <p:spPr>
          <a:xfrm>
            <a:off x="10432211" y="2934510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AC98A01D-E4AE-537E-DE7F-D725FF20DA0D}"/>
              </a:ext>
            </a:extLst>
          </p:cNvPr>
          <p:cNvSpPr/>
          <p:nvPr/>
        </p:nvSpPr>
        <p:spPr>
          <a:xfrm>
            <a:off x="6527471" y="3469343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C003D42-0284-E041-E17D-423452DADEEB}"/>
              </a:ext>
            </a:extLst>
          </p:cNvPr>
          <p:cNvSpPr/>
          <p:nvPr/>
        </p:nvSpPr>
        <p:spPr>
          <a:xfrm>
            <a:off x="6787787" y="3469343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4E99E00C-949B-B7C7-C6B7-270DAF99A274}"/>
              </a:ext>
            </a:extLst>
          </p:cNvPr>
          <p:cNvSpPr/>
          <p:nvPr/>
        </p:nvSpPr>
        <p:spPr>
          <a:xfrm>
            <a:off x="7048103" y="3469343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D3A36C02-D944-84BC-810B-E1E76CE73747}"/>
              </a:ext>
            </a:extLst>
          </p:cNvPr>
          <p:cNvSpPr/>
          <p:nvPr/>
        </p:nvSpPr>
        <p:spPr>
          <a:xfrm>
            <a:off x="7308419" y="3469343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4BED34E8-767B-509A-CCE8-799170A4E12B}"/>
              </a:ext>
            </a:extLst>
          </p:cNvPr>
          <p:cNvSpPr/>
          <p:nvPr/>
        </p:nvSpPr>
        <p:spPr>
          <a:xfrm>
            <a:off x="7568735" y="3469343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D6A58656-FB1B-96F0-EC73-526394E41FB7}"/>
              </a:ext>
            </a:extLst>
          </p:cNvPr>
          <p:cNvSpPr/>
          <p:nvPr/>
        </p:nvSpPr>
        <p:spPr>
          <a:xfrm>
            <a:off x="7829051" y="3469343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EBAEE3D-2C0C-43FB-47E2-97FAAF651592}"/>
              </a:ext>
            </a:extLst>
          </p:cNvPr>
          <p:cNvSpPr/>
          <p:nvPr/>
        </p:nvSpPr>
        <p:spPr>
          <a:xfrm>
            <a:off x="8089367" y="3469343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46CA7B34-AC6F-5507-DA01-45CE3585DAF4}"/>
              </a:ext>
            </a:extLst>
          </p:cNvPr>
          <p:cNvSpPr/>
          <p:nvPr/>
        </p:nvSpPr>
        <p:spPr>
          <a:xfrm>
            <a:off x="8349683" y="3469343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F0DC2E96-9016-B166-259B-0766B5104562}"/>
              </a:ext>
            </a:extLst>
          </p:cNvPr>
          <p:cNvSpPr/>
          <p:nvPr/>
        </p:nvSpPr>
        <p:spPr>
          <a:xfrm>
            <a:off x="8609999" y="3469343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97A04DC6-0FBA-E9BB-1AFF-965F809F9211}"/>
              </a:ext>
            </a:extLst>
          </p:cNvPr>
          <p:cNvSpPr/>
          <p:nvPr/>
        </p:nvSpPr>
        <p:spPr>
          <a:xfrm>
            <a:off x="8870315" y="3469343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9DD4A817-1E21-D28B-17F8-7095502F094B}"/>
              </a:ext>
            </a:extLst>
          </p:cNvPr>
          <p:cNvSpPr/>
          <p:nvPr/>
        </p:nvSpPr>
        <p:spPr>
          <a:xfrm>
            <a:off x="9130631" y="3469343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87F206A3-B662-0FDD-B784-A186665240B5}"/>
              </a:ext>
            </a:extLst>
          </p:cNvPr>
          <p:cNvSpPr/>
          <p:nvPr/>
        </p:nvSpPr>
        <p:spPr>
          <a:xfrm>
            <a:off x="9390947" y="3469343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629A5CB4-B6F2-3119-1693-404644A90BB2}"/>
              </a:ext>
            </a:extLst>
          </p:cNvPr>
          <p:cNvSpPr/>
          <p:nvPr/>
        </p:nvSpPr>
        <p:spPr>
          <a:xfrm>
            <a:off x="9651263" y="3469343"/>
            <a:ext cx="260316" cy="5393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X</a:t>
            </a:r>
            <a:endParaRPr lang="en-CH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CEE7102A-9460-70C2-68FC-DDF57EC2327D}"/>
              </a:ext>
            </a:extLst>
          </p:cNvPr>
          <p:cNvSpPr/>
          <p:nvPr/>
        </p:nvSpPr>
        <p:spPr>
          <a:xfrm>
            <a:off x="9911579" y="3469343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ACED7752-74E8-8994-20CD-5A4512838887}"/>
              </a:ext>
            </a:extLst>
          </p:cNvPr>
          <p:cNvSpPr/>
          <p:nvPr/>
        </p:nvSpPr>
        <p:spPr>
          <a:xfrm>
            <a:off x="10171895" y="3469343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366B6733-B3A2-7E4D-3720-1CC4F34FFF02}"/>
              </a:ext>
            </a:extLst>
          </p:cNvPr>
          <p:cNvSpPr/>
          <p:nvPr/>
        </p:nvSpPr>
        <p:spPr>
          <a:xfrm>
            <a:off x="10432211" y="3469343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C3C7B02-EE10-3CAA-5B0E-AC2831FB01A8}"/>
              </a:ext>
            </a:extLst>
          </p:cNvPr>
          <p:cNvSpPr/>
          <p:nvPr/>
        </p:nvSpPr>
        <p:spPr>
          <a:xfrm>
            <a:off x="6527471" y="4003697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2895C3DA-CD10-E9C0-3011-9FF9C5AB2817}"/>
              </a:ext>
            </a:extLst>
          </p:cNvPr>
          <p:cNvSpPr/>
          <p:nvPr/>
        </p:nvSpPr>
        <p:spPr>
          <a:xfrm>
            <a:off x="6787787" y="4003697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269714D6-E634-A883-E18D-BF9B53524C0C}"/>
              </a:ext>
            </a:extLst>
          </p:cNvPr>
          <p:cNvSpPr/>
          <p:nvPr/>
        </p:nvSpPr>
        <p:spPr>
          <a:xfrm>
            <a:off x="7048103" y="4003697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B858EA52-E711-26A2-3871-E0D6B9376E24}"/>
              </a:ext>
            </a:extLst>
          </p:cNvPr>
          <p:cNvSpPr/>
          <p:nvPr/>
        </p:nvSpPr>
        <p:spPr>
          <a:xfrm>
            <a:off x="7308419" y="4003697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6F0EC276-5E17-0B59-3865-515DCA007A4B}"/>
              </a:ext>
            </a:extLst>
          </p:cNvPr>
          <p:cNvSpPr/>
          <p:nvPr/>
        </p:nvSpPr>
        <p:spPr>
          <a:xfrm>
            <a:off x="7568735" y="4003697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399F429F-EC31-CA8E-D6D2-608E7AD5F44E}"/>
              </a:ext>
            </a:extLst>
          </p:cNvPr>
          <p:cNvSpPr/>
          <p:nvPr/>
        </p:nvSpPr>
        <p:spPr>
          <a:xfrm>
            <a:off x="7829051" y="4003697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6CF2ACE5-A5BD-D192-7F04-F5F2D41C9C75}"/>
              </a:ext>
            </a:extLst>
          </p:cNvPr>
          <p:cNvSpPr/>
          <p:nvPr/>
        </p:nvSpPr>
        <p:spPr>
          <a:xfrm>
            <a:off x="8089367" y="4003697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2581A811-1547-AF8C-923E-3CAF0885A43B}"/>
              </a:ext>
            </a:extLst>
          </p:cNvPr>
          <p:cNvSpPr/>
          <p:nvPr/>
        </p:nvSpPr>
        <p:spPr>
          <a:xfrm>
            <a:off x="8349683" y="4003697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22381AC-B5D1-5F40-A2E0-13EC934C893A}"/>
              </a:ext>
            </a:extLst>
          </p:cNvPr>
          <p:cNvSpPr/>
          <p:nvPr/>
        </p:nvSpPr>
        <p:spPr>
          <a:xfrm>
            <a:off x="8609999" y="4003697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2ADB49B8-2EE9-ADAB-4028-5CB391E6D53C}"/>
              </a:ext>
            </a:extLst>
          </p:cNvPr>
          <p:cNvSpPr/>
          <p:nvPr/>
        </p:nvSpPr>
        <p:spPr>
          <a:xfrm>
            <a:off x="8870315" y="4003697"/>
            <a:ext cx="260316" cy="5393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X</a:t>
            </a:r>
            <a:endParaRPr lang="en-CH" dirty="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B410DA4A-A5F1-BADF-EE88-17A9D05AAB13}"/>
              </a:ext>
            </a:extLst>
          </p:cNvPr>
          <p:cNvSpPr/>
          <p:nvPr/>
        </p:nvSpPr>
        <p:spPr>
          <a:xfrm>
            <a:off x="9130631" y="4003697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8C4EEE87-06D0-261D-D6A2-2F6258C09FE6}"/>
              </a:ext>
            </a:extLst>
          </p:cNvPr>
          <p:cNvSpPr/>
          <p:nvPr/>
        </p:nvSpPr>
        <p:spPr>
          <a:xfrm>
            <a:off x="9390947" y="4003697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601C311A-CDCC-0CEB-75C0-CB11480B31C9}"/>
              </a:ext>
            </a:extLst>
          </p:cNvPr>
          <p:cNvSpPr/>
          <p:nvPr/>
        </p:nvSpPr>
        <p:spPr>
          <a:xfrm>
            <a:off x="9651263" y="4003697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9AEAF693-5D10-1FD2-29FA-A28BBC346663}"/>
              </a:ext>
            </a:extLst>
          </p:cNvPr>
          <p:cNvSpPr/>
          <p:nvPr/>
        </p:nvSpPr>
        <p:spPr>
          <a:xfrm>
            <a:off x="9911579" y="4003697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33E0C58D-7FD8-3CE2-E12F-3DEF5A00DACE}"/>
              </a:ext>
            </a:extLst>
          </p:cNvPr>
          <p:cNvSpPr/>
          <p:nvPr/>
        </p:nvSpPr>
        <p:spPr>
          <a:xfrm>
            <a:off x="10171895" y="4003697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51CB9E13-7462-FA01-96B6-E933B5D96338}"/>
              </a:ext>
            </a:extLst>
          </p:cNvPr>
          <p:cNvSpPr/>
          <p:nvPr/>
        </p:nvSpPr>
        <p:spPr>
          <a:xfrm>
            <a:off x="10432211" y="4003697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900801AA-CE1C-EBD8-CAD4-90E822C0B5C3}"/>
              </a:ext>
            </a:extLst>
          </p:cNvPr>
          <p:cNvCxnSpPr>
            <a:stCxn id="18" idx="3"/>
            <a:endCxn id="4" idx="1"/>
          </p:cNvCxnSpPr>
          <p:nvPr/>
        </p:nvCxnSpPr>
        <p:spPr>
          <a:xfrm>
            <a:off x="5652156" y="2664859"/>
            <a:ext cx="875315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757077FB-FE43-A5FB-4AF4-E5FC675020C4}"/>
              </a:ext>
            </a:extLst>
          </p:cNvPr>
          <p:cNvCxnSpPr>
            <a:stCxn id="19" idx="3"/>
            <a:endCxn id="59" idx="1"/>
          </p:cNvCxnSpPr>
          <p:nvPr/>
        </p:nvCxnSpPr>
        <p:spPr>
          <a:xfrm>
            <a:off x="5652156" y="3204163"/>
            <a:ext cx="875315" cy="534832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31E0D9A5-5FD6-F026-F883-1040CA70C09F}"/>
              </a:ext>
            </a:extLst>
          </p:cNvPr>
          <p:cNvCxnSpPr>
            <a:stCxn id="21" idx="3"/>
            <a:endCxn id="75" idx="1"/>
          </p:cNvCxnSpPr>
          <p:nvPr/>
        </p:nvCxnSpPr>
        <p:spPr>
          <a:xfrm>
            <a:off x="5652156" y="3738996"/>
            <a:ext cx="875315" cy="534353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10556749-455B-13C2-EA6D-759379DC5A4C}"/>
              </a:ext>
            </a:extLst>
          </p:cNvPr>
          <p:cNvCxnSpPr>
            <a:stCxn id="23" idx="3"/>
            <a:endCxn id="4" idx="1"/>
          </p:cNvCxnSpPr>
          <p:nvPr/>
        </p:nvCxnSpPr>
        <p:spPr>
          <a:xfrm flipV="1">
            <a:off x="5652156" y="2664859"/>
            <a:ext cx="875315" cy="1613441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75FB072E-0234-3466-F39D-093F2C8320F1}"/>
              </a:ext>
            </a:extLst>
          </p:cNvPr>
          <p:cNvSpPr/>
          <p:nvPr/>
        </p:nvSpPr>
        <p:spPr>
          <a:xfrm>
            <a:off x="5161568" y="4913299"/>
            <a:ext cx="490588" cy="5393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800" b="1" dirty="0"/>
              <a:t>col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BC273706-24F4-B3AD-E9B3-E68C213BD92E}"/>
              </a:ext>
            </a:extLst>
          </p:cNvPr>
          <p:cNvSpPr/>
          <p:nvPr/>
        </p:nvSpPr>
        <p:spPr>
          <a:xfrm>
            <a:off x="4202762" y="4913299"/>
            <a:ext cx="490588" cy="53930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800" b="1" dirty="0"/>
              <a:t>row</a:t>
            </a:r>
          </a:p>
        </p:txBody>
      </p:sp>
      <p:sp>
        <p:nvSpPr>
          <p:cNvPr id="97" name="Circular Arrow 96">
            <a:extLst>
              <a:ext uri="{FF2B5EF4-FFF2-40B4-BE49-F238E27FC236}">
                <a16:creationId xmlns:a16="http://schemas.microsoft.com/office/drawing/2014/main" id="{B0B56C8A-DEF4-E543-8DAC-2E39BF03B496}"/>
              </a:ext>
            </a:extLst>
          </p:cNvPr>
          <p:cNvSpPr/>
          <p:nvPr/>
        </p:nvSpPr>
        <p:spPr>
          <a:xfrm rot="5400000" flipH="1">
            <a:off x="9247983" y="2667396"/>
            <a:ext cx="2913838" cy="2507180"/>
          </a:xfrm>
          <a:prstGeom prst="circularArrow">
            <a:avLst>
              <a:gd name="adj1" fmla="val 5106"/>
              <a:gd name="adj2" fmla="val 394174"/>
              <a:gd name="adj3" fmla="val 21171951"/>
              <a:gd name="adj4" fmla="val 10617446"/>
              <a:gd name="adj5" fmla="val 7301"/>
            </a:avLst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3A0F7A99-C164-568E-5681-48746A1F86EB}"/>
              </a:ext>
            </a:extLst>
          </p:cNvPr>
          <p:cNvSpPr/>
          <p:nvPr/>
        </p:nvSpPr>
        <p:spPr>
          <a:xfrm>
            <a:off x="8413264" y="4913300"/>
            <a:ext cx="1434734" cy="53930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Query</a:t>
            </a:r>
            <a:endParaRPr lang="en-CH" b="1" dirty="0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4AD3D97D-6F30-8285-6BEF-28035A51FD40}"/>
              </a:ext>
            </a:extLst>
          </p:cNvPr>
          <p:cNvSpPr/>
          <p:nvPr/>
        </p:nvSpPr>
        <p:spPr>
          <a:xfrm>
            <a:off x="10201939" y="4913299"/>
            <a:ext cx="490588" cy="53930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800" b="1" dirty="0"/>
              <a:t>row</a:t>
            </a: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C255BE2D-0CDB-B8E6-5C19-965D34661124}"/>
              </a:ext>
            </a:extLst>
          </p:cNvPr>
          <p:cNvCxnSpPr>
            <a:stCxn id="91" idx="3"/>
            <a:endCxn id="104" idx="1"/>
          </p:cNvCxnSpPr>
          <p:nvPr/>
        </p:nvCxnSpPr>
        <p:spPr>
          <a:xfrm flipV="1">
            <a:off x="9847998" y="5182951"/>
            <a:ext cx="353941" cy="1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C1748232-A584-2B90-3A00-BCEED2BB6F18}"/>
              </a:ext>
            </a:extLst>
          </p:cNvPr>
          <p:cNvSpPr txBox="1"/>
          <p:nvPr/>
        </p:nvSpPr>
        <p:spPr>
          <a:xfrm>
            <a:off x="5729752" y="4914874"/>
            <a:ext cx="20881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Log value specific</a:t>
            </a:r>
          </a:p>
          <a:p>
            <a:r>
              <a:rPr lang="en-US" dirty="0"/>
              <a:t>Index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Column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D758D17-A39E-437A-B665-114CBD101792}"/>
              </a:ext>
            </a:extLst>
          </p:cNvPr>
          <p:cNvSpPr txBox="1"/>
          <p:nvPr/>
        </p:nvSpPr>
        <p:spPr>
          <a:xfrm>
            <a:off x="3747416" y="5514051"/>
            <a:ext cx="13892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Stable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across large</a:t>
            </a:r>
            <a:br>
              <a:rPr lang="en-US" dirty="0"/>
            </a:br>
            <a:r>
              <a:rPr lang="en-US" dirty="0"/>
              <a:t>index range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3848209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3EA6A3-51CD-682D-1251-EC348F84F5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Freeform 92">
            <a:extLst>
              <a:ext uri="{FF2B5EF4-FFF2-40B4-BE49-F238E27FC236}">
                <a16:creationId xmlns:a16="http://schemas.microsoft.com/office/drawing/2014/main" id="{E79D84AD-F9DA-A92E-4950-0C245DF172A1}"/>
              </a:ext>
            </a:extLst>
          </p:cNvPr>
          <p:cNvSpPr/>
          <p:nvPr/>
        </p:nvSpPr>
        <p:spPr>
          <a:xfrm>
            <a:off x="3724977" y="4552748"/>
            <a:ext cx="1434164" cy="375387"/>
          </a:xfrm>
          <a:custGeom>
            <a:avLst/>
            <a:gdLst>
              <a:gd name="connsiteX0" fmla="*/ 0 w 1434164"/>
              <a:gd name="connsiteY0" fmla="*/ 0 h 529390"/>
              <a:gd name="connsiteX1" fmla="*/ 1434164 w 1434164"/>
              <a:gd name="connsiteY1" fmla="*/ 0 h 529390"/>
              <a:gd name="connsiteX2" fmla="*/ 972151 w 1434164"/>
              <a:gd name="connsiteY2" fmla="*/ 529390 h 529390"/>
              <a:gd name="connsiteX3" fmla="*/ 471638 w 1434164"/>
              <a:gd name="connsiteY3" fmla="*/ 529390 h 529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34164" h="529390">
                <a:moveTo>
                  <a:pt x="0" y="0"/>
                </a:moveTo>
                <a:lnTo>
                  <a:pt x="1434164" y="0"/>
                </a:lnTo>
                <a:lnTo>
                  <a:pt x="972151" y="529390"/>
                </a:lnTo>
                <a:lnTo>
                  <a:pt x="471638" y="529390"/>
                </a:lnTo>
              </a:path>
            </a:pathLst>
          </a:custGeom>
          <a:gradFill flip="none" rotWithShape="1">
            <a:gsLst>
              <a:gs pos="20000">
                <a:schemeClr val="accent2">
                  <a:lumMod val="40000"/>
                  <a:lumOff val="60000"/>
                  <a:alpha val="8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D28EBB5A-DC32-16A2-AA7C-CB5DD83CAEC8}"/>
              </a:ext>
            </a:extLst>
          </p:cNvPr>
          <p:cNvSpPr/>
          <p:nvPr/>
        </p:nvSpPr>
        <p:spPr>
          <a:xfrm>
            <a:off x="3734602" y="4543124"/>
            <a:ext cx="1925053" cy="375387"/>
          </a:xfrm>
          <a:custGeom>
            <a:avLst/>
            <a:gdLst>
              <a:gd name="connsiteX0" fmla="*/ 0 w 1925053"/>
              <a:gd name="connsiteY0" fmla="*/ 0 h 567891"/>
              <a:gd name="connsiteX1" fmla="*/ 1925053 w 1925053"/>
              <a:gd name="connsiteY1" fmla="*/ 0 h 567891"/>
              <a:gd name="connsiteX2" fmla="*/ 1925053 w 1925053"/>
              <a:gd name="connsiteY2" fmla="*/ 567891 h 567891"/>
              <a:gd name="connsiteX3" fmla="*/ 1424539 w 1925053"/>
              <a:gd name="connsiteY3" fmla="*/ 567891 h 567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25053" h="567891">
                <a:moveTo>
                  <a:pt x="0" y="0"/>
                </a:moveTo>
                <a:lnTo>
                  <a:pt x="1925053" y="0"/>
                </a:lnTo>
                <a:lnTo>
                  <a:pt x="1925053" y="567891"/>
                </a:lnTo>
                <a:lnTo>
                  <a:pt x="1424539" y="567891"/>
                </a:lnTo>
              </a:path>
            </a:pathLst>
          </a:custGeom>
          <a:gradFill flip="none" rotWithShape="1">
            <a:gsLst>
              <a:gs pos="20000">
                <a:schemeClr val="accent5">
                  <a:lumMod val="40000"/>
                  <a:lumOff val="60000"/>
                  <a:alpha val="7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A74CA74-7EBE-9D82-C721-043376BCCE31}"/>
              </a:ext>
            </a:extLst>
          </p:cNvPr>
          <p:cNvSpPr/>
          <p:nvPr/>
        </p:nvSpPr>
        <p:spPr>
          <a:xfrm>
            <a:off x="5161568" y="2395207"/>
            <a:ext cx="490588" cy="5393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800" b="1" dirty="0"/>
              <a:t>#1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53BED0-F81F-6AB8-8D66-821C28AEC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EIP-7745: Two dimensional log filter</a:t>
            </a:r>
            <a:endParaRPr lang="en-CH" sz="20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8F17871-7F41-86B0-47AA-08BFAF8665D3}"/>
              </a:ext>
            </a:extLst>
          </p:cNvPr>
          <p:cNvSpPr/>
          <p:nvPr/>
        </p:nvSpPr>
        <p:spPr>
          <a:xfrm>
            <a:off x="838200" y="1883415"/>
            <a:ext cx="2347452" cy="78099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7A3AF8A-D8A0-B0D6-EA56-D2604C709832}"/>
              </a:ext>
            </a:extLst>
          </p:cNvPr>
          <p:cNvSpPr/>
          <p:nvPr/>
        </p:nvSpPr>
        <p:spPr>
          <a:xfrm>
            <a:off x="838200" y="2655903"/>
            <a:ext cx="2347452" cy="144414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CCE43C2-FA19-F96A-AC6F-9AA6FC3E0A3D}"/>
              </a:ext>
            </a:extLst>
          </p:cNvPr>
          <p:cNvSpPr/>
          <p:nvPr/>
        </p:nvSpPr>
        <p:spPr>
          <a:xfrm>
            <a:off x="838200" y="4100052"/>
            <a:ext cx="2347452" cy="2020529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FF2496D-513D-EB04-76C2-B37F73A7C74F}"/>
              </a:ext>
            </a:extLst>
          </p:cNvPr>
          <p:cNvSpPr/>
          <p:nvPr/>
        </p:nvSpPr>
        <p:spPr>
          <a:xfrm>
            <a:off x="955254" y="1985547"/>
            <a:ext cx="2106592" cy="55558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b="1"/>
              <a:t>4.75 ETH</a:t>
            </a:r>
            <a:endParaRPr lang="en-CH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C2B84F3-08EA-2E79-2EE7-1D3C6217F165}"/>
              </a:ext>
            </a:extLst>
          </p:cNvPr>
          <p:cNvSpPr/>
          <p:nvPr/>
        </p:nvSpPr>
        <p:spPr>
          <a:xfrm>
            <a:off x="955254" y="2782708"/>
            <a:ext cx="1018572" cy="55558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0.1</a:t>
            </a:r>
            <a:br>
              <a:rPr lang="en-CH" sz="1400" b="1" dirty="0"/>
            </a:br>
            <a:r>
              <a:rPr lang="en-CH" sz="1400" b="1" dirty="0"/>
              <a:t>BTC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7677F7F-2462-485A-71FA-10FAC18D43EF}"/>
              </a:ext>
            </a:extLst>
          </p:cNvPr>
          <p:cNvSpPr/>
          <p:nvPr/>
        </p:nvSpPr>
        <p:spPr>
          <a:xfrm>
            <a:off x="955254" y="3417661"/>
            <a:ext cx="1018572" cy="55558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500</a:t>
            </a:r>
            <a:br>
              <a:rPr lang="en-CH" sz="1400" b="1" dirty="0"/>
            </a:br>
            <a:r>
              <a:rPr lang="en-CH" sz="1400" b="1" dirty="0"/>
              <a:t>USDC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60A6B6F6-AA9C-8C03-D0A8-589769E0DA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hq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1959284" y="2870686"/>
            <a:ext cx="1186552" cy="1018571"/>
          </a:xfrm>
          <a:ln w="19050">
            <a:solidFill>
              <a:schemeClr val="accent1"/>
            </a:solidFill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D37D883B-1144-176C-1F07-07B5D1A6B96E}"/>
              </a:ext>
            </a:extLst>
          </p:cNvPr>
          <p:cNvSpPr/>
          <p:nvPr/>
        </p:nvSpPr>
        <p:spPr>
          <a:xfrm>
            <a:off x="955254" y="4214823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 theprotocolguild.</a:t>
            </a:r>
            <a:r>
              <a:rPr lang="en-CH" sz="1400">
                <a:sym typeface="Wingdings" pitchFamily="2" charset="2"/>
              </a:rPr>
              <a:t>eth 202</a:t>
            </a:r>
            <a:r>
              <a:rPr lang="en-US" sz="1400" dirty="0">
                <a:sym typeface="Wingdings" pitchFamily="2" charset="2"/>
              </a:rPr>
              <a:t>5</a:t>
            </a:r>
            <a:r>
              <a:rPr lang="en-CH" sz="1400">
                <a:sym typeface="Wingdings" pitchFamily="2" charset="2"/>
              </a:rPr>
              <a:t>-</a:t>
            </a:r>
            <a:r>
              <a:rPr lang="en-US" sz="1400" dirty="0">
                <a:sym typeface="Wingdings" pitchFamily="2" charset="2"/>
              </a:rPr>
              <a:t>01</a:t>
            </a:r>
            <a:r>
              <a:rPr lang="en-CH" sz="1400">
                <a:sym typeface="Wingdings" pitchFamily="2" charset="2"/>
              </a:rPr>
              <a:t>-</a:t>
            </a:r>
            <a:r>
              <a:rPr lang="en-US" sz="1400" dirty="0">
                <a:sym typeface="Wingdings" pitchFamily="2" charset="2"/>
              </a:rPr>
              <a:t>30</a:t>
            </a:r>
            <a:r>
              <a:rPr lang="en-CH" sz="1400">
                <a:sym typeface="Wingdings" pitchFamily="2" charset="2"/>
              </a:rPr>
              <a:t>       </a:t>
            </a:r>
            <a:r>
              <a:rPr lang="en-CH" sz="1400" dirty="0">
                <a:sym typeface="Wingdings" pitchFamily="2" charset="2"/>
              </a:rPr>
              <a:t>–50 USDC</a:t>
            </a:r>
            <a:endParaRPr lang="en-CH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C9F15E2-83F5-2BBB-7B69-5248B148C245}"/>
              </a:ext>
            </a:extLst>
          </p:cNvPr>
          <p:cNvSpPr/>
          <p:nvPr/>
        </p:nvSpPr>
        <p:spPr>
          <a:xfrm>
            <a:off x="955254" y="4832215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 vitalik.eth</a:t>
            </a:r>
            <a:br>
              <a:rPr lang="en-CH" sz="1400">
                <a:sym typeface="Wingdings" pitchFamily="2" charset="2"/>
              </a:rPr>
            </a:br>
            <a:r>
              <a:rPr lang="en-CH" sz="1400">
                <a:sym typeface="Wingdings" pitchFamily="2" charset="2"/>
              </a:rPr>
              <a:t>202</a:t>
            </a:r>
            <a:r>
              <a:rPr lang="en-US" sz="1400" dirty="0">
                <a:sym typeface="Wingdings" pitchFamily="2" charset="2"/>
              </a:rPr>
              <a:t>5-01</a:t>
            </a:r>
            <a:r>
              <a:rPr lang="en-CH" sz="1400">
                <a:sym typeface="Wingdings" pitchFamily="2" charset="2"/>
              </a:rPr>
              <a:t>-1</a:t>
            </a:r>
            <a:r>
              <a:rPr lang="en-US" sz="1400" dirty="0">
                <a:sym typeface="Wingdings" pitchFamily="2" charset="2"/>
              </a:rPr>
              <a:t>5</a:t>
            </a:r>
            <a:r>
              <a:rPr lang="en-CH" sz="1400">
                <a:sym typeface="Wingdings" pitchFamily="2" charset="2"/>
              </a:rPr>
              <a:t>                </a:t>
            </a:r>
            <a:r>
              <a:rPr lang="en-CH" sz="1400" dirty="0">
                <a:sym typeface="Wingdings" pitchFamily="2" charset="2"/>
              </a:rPr>
              <a:t>1 ETH</a:t>
            </a:r>
            <a:endParaRPr lang="en-CH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529B872-68A3-CE86-1096-99BD4AD0195E}"/>
              </a:ext>
            </a:extLst>
          </p:cNvPr>
          <p:cNvSpPr/>
          <p:nvPr/>
        </p:nvSpPr>
        <p:spPr>
          <a:xfrm>
            <a:off x="955254" y="5452604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🎉 Block #123 produced</a:t>
            </a:r>
            <a:br>
              <a:rPr lang="en-CH" sz="1400">
                <a:sym typeface="Wingdings" pitchFamily="2" charset="2"/>
              </a:rPr>
            </a:br>
            <a:r>
              <a:rPr lang="en-CH" sz="1400">
                <a:sym typeface="Wingdings" pitchFamily="2" charset="2"/>
              </a:rPr>
              <a:t>202</a:t>
            </a:r>
            <a:r>
              <a:rPr lang="en-US" sz="1400" dirty="0">
                <a:sym typeface="Wingdings" pitchFamily="2" charset="2"/>
              </a:rPr>
              <a:t>5</a:t>
            </a:r>
            <a:r>
              <a:rPr lang="en-CH" sz="1400">
                <a:sym typeface="Wingdings" pitchFamily="2" charset="2"/>
              </a:rPr>
              <a:t>-</a:t>
            </a:r>
            <a:r>
              <a:rPr lang="en-US" sz="1400" dirty="0">
                <a:sym typeface="Wingdings" pitchFamily="2" charset="2"/>
              </a:rPr>
              <a:t>01</a:t>
            </a:r>
            <a:r>
              <a:rPr lang="en-CH" sz="1400">
                <a:sym typeface="Wingdings" pitchFamily="2" charset="2"/>
              </a:rPr>
              <a:t>-09         </a:t>
            </a:r>
            <a:r>
              <a:rPr lang="en-CH" sz="1400" dirty="0">
                <a:sym typeface="Wingdings" pitchFamily="2" charset="2"/>
              </a:rPr>
              <a:t>0.08 ETH</a:t>
            </a:r>
            <a:endParaRPr lang="en-CH" sz="1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B0C1FB0-F16C-AECC-F509-07A6A146C4DB}"/>
              </a:ext>
            </a:extLst>
          </p:cNvPr>
          <p:cNvSpPr/>
          <p:nvPr/>
        </p:nvSpPr>
        <p:spPr>
          <a:xfrm>
            <a:off x="838200" y="1883415"/>
            <a:ext cx="2347452" cy="423716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BBAA480-655C-F20B-EC84-06F6C3285412}"/>
              </a:ext>
            </a:extLst>
          </p:cNvPr>
          <p:cNvSpPr/>
          <p:nvPr/>
        </p:nvSpPr>
        <p:spPr>
          <a:xfrm>
            <a:off x="3730689" y="2395207"/>
            <a:ext cx="1434734" cy="53930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Contract address</a:t>
            </a:r>
            <a:endParaRPr lang="en-CH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0C43716-F376-250C-28A6-7C7936FF7C8B}"/>
              </a:ext>
            </a:extLst>
          </p:cNvPr>
          <p:cNvSpPr/>
          <p:nvPr/>
        </p:nvSpPr>
        <p:spPr>
          <a:xfrm>
            <a:off x="3730689" y="2934511"/>
            <a:ext cx="1434734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Transfer</a:t>
            </a:r>
            <a:endParaRPr lang="en-CH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3D5CBD2-3E60-0461-1CD5-4D561366ECE9}"/>
              </a:ext>
            </a:extLst>
          </p:cNvPr>
          <p:cNvSpPr/>
          <p:nvPr/>
        </p:nvSpPr>
        <p:spPr>
          <a:xfrm>
            <a:off x="3730689" y="3469344"/>
            <a:ext cx="1434734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_from</a:t>
            </a:r>
            <a:endParaRPr lang="en-CH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06AADAE-2346-14A7-580F-EC387050BFC0}"/>
              </a:ext>
            </a:extLst>
          </p:cNvPr>
          <p:cNvSpPr/>
          <p:nvPr/>
        </p:nvSpPr>
        <p:spPr>
          <a:xfrm>
            <a:off x="3730689" y="4008648"/>
            <a:ext cx="1434734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_to</a:t>
            </a:r>
            <a:endParaRPr lang="en-CH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537A4CEE-7F92-18D8-2B97-BCCD371838F2}"/>
              </a:ext>
            </a:extLst>
          </p:cNvPr>
          <p:cNvSpPr txBox="1"/>
          <p:nvPr/>
        </p:nvSpPr>
        <p:spPr>
          <a:xfrm>
            <a:off x="3730689" y="1619959"/>
            <a:ext cx="14347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Log</a:t>
            </a:r>
            <a:br>
              <a:rPr lang="en-US" sz="2000" b="1" dirty="0"/>
            </a:br>
            <a:r>
              <a:rPr lang="en-US" sz="2000" b="1" dirty="0"/>
              <a:t>value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FAB7D8C-02DF-BB94-7424-2D1F6415EB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16902" y="60746"/>
            <a:ext cx="1325562" cy="132556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0E1E39E1-5B8B-CD13-E209-781EC7683978}"/>
              </a:ext>
            </a:extLst>
          </p:cNvPr>
          <p:cNvSpPr/>
          <p:nvPr/>
        </p:nvSpPr>
        <p:spPr>
          <a:xfrm>
            <a:off x="5161568" y="2934511"/>
            <a:ext cx="490588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800" b="1" dirty="0"/>
              <a:t>#2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BC225E1-3513-FB07-AF81-76D3F76C2888}"/>
              </a:ext>
            </a:extLst>
          </p:cNvPr>
          <p:cNvSpPr/>
          <p:nvPr/>
        </p:nvSpPr>
        <p:spPr>
          <a:xfrm>
            <a:off x="5161568" y="3469344"/>
            <a:ext cx="490588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800" b="1" dirty="0"/>
              <a:t>#3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45EA721-7722-5BF5-39EB-12C994D17226}"/>
              </a:ext>
            </a:extLst>
          </p:cNvPr>
          <p:cNvSpPr/>
          <p:nvPr/>
        </p:nvSpPr>
        <p:spPr>
          <a:xfrm>
            <a:off x="5161568" y="4008648"/>
            <a:ext cx="490588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800" b="1" dirty="0"/>
              <a:t>#4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F11DC55-B1CC-9F48-0FFB-E84478A343E8}"/>
              </a:ext>
            </a:extLst>
          </p:cNvPr>
          <p:cNvSpPr txBox="1"/>
          <p:nvPr/>
        </p:nvSpPr>
        <p:spPr>
          <a:xfrm>
            <a:off x="4689495" y="1619960"/>
            <a:ext cx="14347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Global</a:t>
            </a:r>
            <a:br>
              <a:rPr lang="en-US" sz="2000" b="1" dirty="0"/>
            </a:br>
            <a:r>
              <a:rPr lang="en-US" sz="2000" b="1" dirty="0"/>
              <a:t>index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AFD2822-C1DB-A8EC-9D8A-6B2E9F06BDCE}"/>
              </a:ext>
            </a:extLst>
          </p:cNvPr>
          <p:cNvSpPr/>
          <p:nvPr/>
        </p:nvSpPr>
        <p:spPr>
          <a:xfrm>
            <a:off x="6527471" y="2395207"/>
            <a:ext cx="260316" cy="5393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0527939-9C33-73A6-2B6E-AECFE5BEEE83}"/>
              </a:ext>
            </a:extLst>
          </p:cNvPr>
          <p:cNvSpPr/>
          <p:nvPr/>
        </p:nvSpPr>
        <p:spPr>
          <a:xfrm>
            <a:off x="6787787" y="2395207"/>
            <a:ext cx="260316" cy="53930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X</a:t>
            </a:r>
            <a:endParaRPr lang="en-CH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60264AA-56FA-B3A2-F3F3-758FF4845D05}"/>
              </a:ext>
            </a:extLst>
          </p:cNvPr>
          <p:cNvSpPr/>
          <p:nvPr/>
        </p:nvSpPr>
        <p:spPr>
          <a:xfrm>
            <a:off x="7048103" y="2395207"/>
            <a:ext cx="260316" cy="5393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48BC039-4777-37D7-F8FA-3E974F3A9F8A}"/>
              </a:ext>
            </a:extLst>
          </p:cNvPr>
          <p:cNvSpPr/>
          <p:nvPr/>
        </p:nvSpPr>
        <p:spPr>
          <a:xfrm>
            <a:off x="7308419" y="2395207"/>
            <a:ext cx="260316" cy="5393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5F99DC4-66F2-39EB-A5B9-18470F6D161C}"/>
              </a:ext>
            </a:extLst>
          </p:cNvPr>
          <p:cNvSpPr/>
          <p:nvPr/>
        </p:nvSpPr>
        <p:spPr>
          <a:xfrm>
            <a:off x="7568735" y="2395207"/>
            <a:ext cx="260316" cy="5393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D24219F-D949-5948-38D5-E5DEAFE9F882}"/>
              </a:ext>
            </a:extLst>
          </p:cNvPr>
          <p:cNvSpPr/>
          <p:nvPr/>
        </p:nvSpPr>
        <p:spPr>
          <a:xfrm>
            <a:off x="7829051" y="2395207"/>
            <a:ext cx="260316" cy="5393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F14C261-D189-F8AF-0264-5485D0725163}"/>
              </a:ext>
            </a:extLst>
          </p:cNvPr>
          <p:cNvSpPr/>
          <p:nvPr/>
        </p:nvSpPr>
        <p:spPr>
          <a:xfrm>
            <a:off x="8089367" y="2395207"/>
            <a:ext cx="260316" cy="5393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35D7A68-FB91-EEE9-5129-E3CCA8C55E30}"/>
              </a:ext>
            </a:extLst>
          </p:cNvPr>
          <p:cNvSpPr/>
          <p:nvPr/>
        </p:nvSpPr>
        <p:spPr>
          <a:xfrm>
            <a:off x="8349683" y="2395207"/>
            <a:ext cx="260316" cy="5393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291F4E7-9F6D-8A82-C1AE-13DC8C941AF9}"/>
              </a:ext>
            </a:extLst>
          </p:cNvPr>
          <p:cNvSpPr/>
          <p:nvPr/>
        </p:nvSpPr>
        <p:spPr>
          <a:xfrm>
            <a:off x="8609999" y="2395207"/>
            <a:ext cx="260316" cy="53930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X</a:t>
            </a:r>
            <a:endParaRPr lang="en-CH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6CAE55B-F317-2AE5-113C-F8E27AE51D82}"/>
              </a:ext>
            </a:extLst>
          </p:cNvPr>
          <p:cNvSpPr/>
          <p:nvPr/>
        </p:nvSpPr>
        <p:spPr>
          <a:xfrm>
            <a:off x="8870315" y="2395207"/>
            <a:ext cx="260316" cy="5393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4689CFA-D6F3-C047-ED14-1C49BB8655DB}"/>
              </a:ext>
            </a:extLst>
          </p:cNvPr>
          <p:cNvSpPr/>
          <p:nvPr/>
        </p:nvSpPr>
        <p:spPr>
          <a:xfrm>
            <a:off x="9130631" y="2395207"/>
            <a:ext cx="260316" cy="5393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91D9EF9-D71F-963F-8416-2CAF80C99211}"/>
              </a:ext>
            </a:extLst>
          </p:cNvPr>
          <p:cNvSpPr/>
          <p:nvPr/>
        </p:nvSpPr>
        <p:spPr>
          <a:xfrm>
            <a:off x="9390947" y="2395207"/>
            <a:ext cx="260316" cy="5393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DF06653-CDB5-74CF-1797-B2EEB3141518}"/>
              </a:ext>
            </a:extLst>
          </p:cNvPr>
          <p:cNvSpPr/>
          <p:nvPr/>
        </p:nvSpPr>
        <p:spPr>
          <a:xfrm>
            <a:off x="9651263" y="2395207"/>
            <a:ext cx="260316" cy="5393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2DB1058-B61D-C390-9E32-FD3FEF507399}"/>
              </a:ext>
            </a:extLst>
          </p:cNvPr>
          <p:cNvSpPr/>
          <p:nvPr/>
        </p:nvSpPr>
        <p:spPr>
          <a:xfrm>
            <a:off x="9911579" y="2395207"/>
            <a:ext cx="260316" cy="5393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9FF2180-FC11-5D84-0AEF-4C819DAA1AA4}"/>
              </a:ext>
            </a:extLst>
          </p:cNvPr>
          <p:cNvSpPr/>
          <p:nvPr/>
        </p:nvSpPr>
        <p:spPr>
          <a:xfrm>
            <a:off x="10171895" y="2395207"/>
            <a:ext cx="260316" cy="5393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44DE047-31C8-86D8-784E-3BEA45BA3AE6}"/>
              </a:ext>
            </a:extLst>
          </p:cNvPr>
          <p:cNvSpPr/>
          <p:nvPr/>
        </p:nvSpPr>
        <p:spPr>
          <a:xfrm>
            <a:off x="10432211" y="2395207"/>
            <a:ext cx="260316" cy="5393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56BD874-808B-853E-C183-5624B108D45C}"/>
              </a:ext>
            </a:extLst>
          </p:cNvPr>
          <p:cNvSpPr txBox="1"/>
          <p:nvPr/>
        </p:nvSpPr>
        <p:spPr>
          <a:xfrm>
            <a:off x="6539846" y="1927736"/>
            <a:ext cx="4165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Filter map row </a:t>
            </a:r>
            <a:r>
              <a:rPr lang="en-US" sz="2000" dirty="0"/>
              <a:t>(2</a:t>
            </a:r>
            <a:r>
              <a:rPr lang="en-US" sz="2000" baseline="30000" dirty="0"/>
              <a:t>32</a:t>
            </a:r>
            <a:r>
              <a:rPr lang="en-US" sz="2000" dirty="0"/>
              <a:t> cols)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88BB5710-01F7-5018-2838-520190AF239F}"/>
              </a:ext>
            </a:extLst>
          </p:cNvPr>
          <p:cNvCxnSpPr>
            <a:stCxn id="18" idx="3"/>
            <a:endCxn id="4" idx="1"/>
          </p:cNvCxnSpPr>
          <p:nvPr/>
        </p:nvCxnSpPr>
        <p:spPr>
          <a:xfrm>
            <a:off x="5652156" y="2664859"/>
            <a:ext cx="875315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FA8F4FB6-A26F-9E20-4519-9C8F077A7926}"/>
              </a:ext>
            </a:extLst>
          </p:cNvPr>
          <p:cNvCxnSpPr>
            <a:stCxn id="23" idx="3"/>
            <a:endCxn id="4" idx="1"/>
          </p:cNvCxnSpPr>
          <p:nvPr/>
        </p:nvCxnSpPr>
        <p:spPr>
          <a:xfrm flipV="1">
            <a:off x="5652156" y="2664859"/>
            <a:ext cx="875315" cy="1613441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FD46B0EC-332F-398F-FA58-0CA49685023D}"/>
              </a:ext>
            </a:extLst>
          </p:cNvPr>
          <p:cNvSpPr/>
          <p:nvPr/>
        </p:nvSpPr>
        <p:spPr>
          <a:xfrm>
            <a:off x="5161568" y="4913299"/>
            <a:ext cx="490588" cy="5393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800" b="1" dirty="0"/>
              <a:t>col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729C2E50-EDAD-7D39-1AD6-351721D035D4}"/>
              </a:ext>
            </a:extLst>
          </p:cNvPr>
          <p:cNvSpPr/>
          <p:nvPr/>
        </p:nvSpPr>
        <p:spPr>
          <a:xfrm>
            <a:off x="4202762" y="4913299"/>
            <a:ext cx="490588" cy="53930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800" b="1" dirty="0"/>
              <a:t>row</a:t>
            </a:r>
          </a:p>
        </p:txBody>
      </p:sp>
      <p:sp>
        <p:nvSpPr>
          <p:cNvPr id="97" name="Circular Arrow 96">
            <a:extLst>
              <a:ext uri="{FF2B5EF4-FFF2-40B4-BE49-F238E27FC236}">
                <a16:creationId xmlns:a16="http://schemas.microsoft.com/office/drawing/2014/main" id="{887EA65F-44A7-2D7C-D1CC-CBA23E725ED1}"/>
              </a:ext>
            </a:extLst>
          </p:cNvPr>
          <p:cNvSpPr/>
          <p:nvPr/>
        </p:nvSpPr>
        <p:spPr>
          <a:xfrm rot="5400000" flipH="1">
            <a:off x="9247983" y="2667396"/>
            <a:ext cx="2913838" cy="2507180"/>
          </a:xfrm>
          <a:prstGeom prst="circularArrow">
            <a:avLst>
              <a:gd name="adj1" fmla="val 5106"/>
              <a:gd name="adj2" fmla="val 394174"/>
              <a:gd name="adj3" fmla="val 21171951"/>
              <a:gd name="adj4" fmla="val 10617446"/>
              <a:gd name="adj5" fmla="val 7301"/>
            </a:avLst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21229DB4-46B9-6E9C-6831-AE637AF50947}"/>
              </a:ext>
            </a:extLst>
          </p:cNvPr>
          <p:cNvSpPr/>
          <p:nvPr/>
        </p:nvSpPr>
        <p:spPr>
          <a:xfrm>
            <a:off x="8413264" y="4913300"/>
            <a:ext cx="1434734" cy="53930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Query</a:t>
            </a:r>
            <a:endParaRPr lang="en-CH" b="1" dirty="0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7F51F251-00D4-8305-6064-096FC8BB622D}"/>
              </a:ext>
            </a:extLst>
          </p:cNvPr>
          <p:cNvSpPr/>
          <p:nvPr/>
        </p:nvSpPr>
        <p:spPr>
          <a:xfrm>
            <a:off x="10201939" y="4913299"/>
            <a:ext cx="490588" cy="53930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800" b="1" dirty="0"/>
              <a:t>row</a:t>
            </a: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C27E8D48-AC86-9C88-186E-EFD1AE0AD6A3}"/>
              </a:ext>
            </a:extLst>
          </p:cNvPr>
          <p:cNvCxnSpPr>
            <a:stCxn id="91" idx="3"/>
            <a:endCxn id="104" idx="1"/>
          </p:cNvCxnSpPr>
          <p:nvPr/>
        </p:nvCxnSpPr>
        <p:spPr>
          <a:xfrm flipV="1">
            <a:off x="9847998" y="5182951"/>
            <a:ext cx="353941" cy="1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0CA0BC5E-BA08-36F2-88CF-6A30C2BF3BAE}"/>
              </a:ext>
            </a:extLst>
          </p:cNvPr>
          <p:cNvSpPr txBox="1"/>
          <p:nvPr/>
        </p:nvSpPr>
        <p:spPr>
          <a:xfrm>
            <a:off x="5729752" y="4914874"/>
            <a:ext cx="20881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Log value specific</a:t>
            </a:r>
          </a:p>
          <a:p>
            <a:r>
              <a:rPr lang="en-US" dirty="0"/>
              <a:t>Index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Column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4D3D6F60-ACE2-4C51-1BDC-6F25F3682931}"/>
              </a:ext>
            </a:extLst>
          </p:cNvPr>
          <p:cNvSpPr txBox="1"/>
          <p:nvPr/>
        </p:nvSpPr>
        <p:spPr>
          <a:xfrm>
            <a:off x="3747416" y="5514051"/>
            <a:ext cx="13892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Stable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across large</a:t>
            </a:r>
            <a:br>
              <a:rPr lang="en-US" dirty="0"/>
            </a:br>
            <a:r>
              <a:rPr lang="en-US" dirty="0"/>
              <a:t>index range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6574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C488A6-3177-9D42-9969-69EBD2BD82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F58234C-8C56-24D8-5D22-4C280772D330}"/>
              </a:ext>
            </a:extLst>
          </p:cNvPr>
          <p:cNvSpPr txBox="1"/>
          <p:nvPr/>
        </p:nvSpPr>
        <p:spPr>
          <a:xfrm>
            <a:off x="3935358" y="3338293"/>
            <a:ext cx="64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❓ </a:t>
            </a:r>
            <a:r>
              <a:rPr lang="en-CH" sz="2800"/>
              <a:t>History</a:t>
            </a:r>
            <a:endParaRPr lang="en-CH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EFCC30-97B7-524E-E0A3-64C1E7AF3767}"/>
              </a:ext>
            </a:extLst>
          </p:cNvPr>
          <p:cNvSpPr txBox="1"/>
          <p:nvPr/>
        </p:nvSpPr>
        <p:spPr>
          <a:xfrm>
            <a:off x="3935358" y="2664408"/>
            <a:ext cx="64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❓ </a:t>
            </a:r>
            <a:r>
              <a:rPr lang="en-CH" sz="2800"/>
              <a:t>Tokens / NFTs</a:t>
            </a:r>
            <a:endParaRPr lang="en-CH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FBA45C-A6DF-6922-20EF-A72C4BC63D37}"/>
              </a:ext>
            </a:extLst>
          </p:cNvPr>
          <p:cNvSpPr txBox="1"/>
          <p:nvPr/>
        </p:nvSpPr>
        <p:spPr>
          <a:xfrm>
            <a:off x="3935358" y="1985547"/>
            <a:ext cx="64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❓ </a:t>
            </a:r>
            <a:r>
              <a:rPr lang="en-CH" sz="2800"/>
              <a:t>ETH </a:t>
            </a:r>
            <a:r>
              <a:rPr lang="en-CH" sz="2800" dirty="0"/>
              <a:t>balance</a:t>
            </a:r>
            <a:endParaRPr lang="en-CH" sz="2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570AF8-581F-24F7-D7E0-8E592C7EB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Wallet (obtaining data)</a:t>
            </a:r>
            <a:endParaRPr lang="en-CH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14448BA-C049-927B-9B47-145AD0A317F1}"/>
              </a:ext>
            </a:extLst>
          </p:cNvPr>
          <p:cNvSpPr/>
          <p:nvPr/>
        </p:nvSpPr>
        <p:spPr>
          <a:xfrm>
            <a:off x="838200" y="1883415"/>
            <a:ext cx="2347452" cy="78099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D80798B-2203-9924-DE79-714091C260A4}"/>
              </a:ext>
            </a:extLst>
          </p:cNvPr>
          <p:cNvSpPr/>
          <p:nvPr/>
        </p:nvSpPr>
        <p:spPr>
          <a:xfrm>
            <a:off x="838200" y="2655903"/>
            <a:ext cx="2347452" cy="144414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E8824C2-2376-F60D-B682-200E8F9490D7}"/>
              </a:ext>
            </a:extLst>
          </p:cNvPr>
          <p:cNvSpPr/>
          <p:nvPr/>
        </p:nvSpPr>
        <p:spPr>
          <a:xfrm>
            <a:off x="838200" y="4100052"/>
            <a:ext cx="2347452" cy="2020529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41F32D-F7BC-35DC-58B7-44E8785AB2B0}"/>
              </a:ext>
            </a:extLst>
          </p:cNvPr>
          <p:cNvSpPr/>
          <p:nvPr/>
        </p:nvSpPr>
        <p:spPr>
          <a:xfrm>
            <a:off x="955254" y="1985547"/>
            <a:ext cx="2106592" cy="55558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b="1" dirty="0"/>
              <a:t>4.75 ETH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78B3AB6-63A7-B7FB-BD00-C26DF9870380}"/>
              </a:ext>
            </a:extLst>
          </p:cNvPr>
          <p:cNvSpPr/>
          <p:nvPr/>
        </p:nvSpPr>
        <p:spPr>
          <a:xfrm>
            <a:off x="955254" y="2782708"/>
            <a:ext cx="1018572" cy="55558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0.1</a:t>
            </a:r>
            <a:br>
              <a:rPr lang="en-CH" sz="1400" b="1" dirty="0"/>
            </a:br>
            <a:r>
              <a:rPr lang="en-CH" sz="1400" b="1" dirty="0"/>
              <a:t>BTC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013BB8-77D7-B502-DE05-B6C9B06FB919}"/>
              </a:ext>
            </a:extLst>
          </p:cNvPr>
          <p:cNvSpPr/>
          <p:nvPr/>
        </p:nvSpPr>
        <p:spPr>
          <a:xfrm>
            <a:off x="955254" y="3417661"/>
            <a:ext cx="1018572" cy="55558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500</a:t>
            </a:r>
            <a:br>
              <a:rPr lang="en-CH" sz="1400" b="1" dirty="0"/>
            </a:br>
            <a:r>
              <a:rPr lang="en-CH" sz="1400" b="1" dirty="0"/>
              <a:t>USDC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4E5445BD-C7B8-DF89-3B2A-CECF1DED6C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hq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1959284" y="2870686"/>
            <a:ext cx="1186552" cy="1018571"/>
          </a:xfrm>
          <a:ln w="19050">
            <a:solidFill>
              <a:schemeClr val="accent1"/>
            </a:solidFill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B239FE2C-FD26-942F-8189-4BFFC67C114C}"/>
              </a:ext>
            </a:extLst>
          </p:cNvPr>
          <p:cNvSpPr/>
          <p:nvPr/>
        </p:nvSpPr>
        <p:spPr>
          <a:xfrm>
            <a:off x="955254" y="4214823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 theprotocolguild.</a:t>
            </a:r>
            <a:r>
              <a:rPr lang="en-CH" sz="1400">
                <a:sym typeface="Wingdings" pitchFamily="2" charset="2"/>
              </a:rPr>
              <a:t>eth 202</a:t>
            </a:r>
            <a:r>
              <a:rPr lang="en-US" sz="1400" dirty="0">
                <a:sym typeface="Wingdings" pitchFamily="2" charset="2"/>
              </a:rPr>
              <a:t>5</a:t>
            </a:r>
            <a:r>
              <a:rPr lang="en-CH" sz="1400">
                <a:sym typeface="Wingdings" pitchFamily="2" charset="2"/>
              </a:rPr>
              <a:t>-</a:t>
            </a:r>
            <a:r>
              <a:rPr lang="en-US" sz="1400" dirty="0">
                <a:sym typeface="Wingdings" pitchFamily="2" charset="2"/>
              </a:rPr>
              <a:t>01</a:t>
            </a:r>
            <a:r>
              <a:rPr lang="en-CH" sz="1400">
                <a:sym typeface="Wingdings" pitchFamily="2" charset="2"/>
              </a:rPr>
              <a:t>-</a:t>
            </a:r>
            <a:r>
              <a:rPr lang="en-US" sz="1400" dirty="0">
                <a:sym typeface="Wingdings" pitchFamily="2" charset="2"/>
              </a:rPr>
              <a:t>30</a:t>
            </a:r>
            <a:r>
              <a:rPr lang="en-CH" sz="1400">
                <a:sym typeface="Wingdings" pitchFamily="2" charset="2"/>
              </a:rPr>
              <a:t>       </a:t>
            </a:r>
            <a:r>
              <a:rPr lang="en-CH" sz="1400" dirty="0">
                <a:sym typeface="Wingdings" pitchFamily="2" charset="2"/>
              </a:rPr>
              <a:t>–50 USDC</a:t>
            </a:r>
            <a:endParaRPr lang="en-CH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3BBB82C-9FA9-A889-C3D1-118493449488}"/>
              </a:ext>
            </a:extLst>
          </p:cNvPr>
          <p:cNvSpPr/>
          <p:nvPr/>
        </p:nvSpPr>
        <p:spPr>
          <a:xfrm>
            <a:off x="955254" y="4832215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 vitalik.eth</a:t>
            </a:r>
            <a:br>
              <a:rPr lang="en-CH" sz="1400">
                <a:sym typeface="Wingdings" pitchFamily="2" charset="2"/>
              </a:rPr>
            </a:br>
            <a:r>
              <a:rPr lang="en-CH" sz="1400">
                <a:sym typeface="Wingdings" pitchFamily="2" charset="2"/>
              </a:rPr>
              <a:t>202</a:t>
            </a:r>
            <a:r>
              <a:rPr lang="en-US" sz="1400" dirty="0">
                <a:sym typeface="Wingdings" pitchFamily="2" charset="2"/>
              </a:rPr>
              <a:t>5-01</a:t>
            </a:r>
            <a:r>
              <a:rPr lang="en-CH" sz="1400">
                <a:sym typeface="Wingdings" pitchFamily="2" charset="2"/>
              </a:rPr>
              <a:t>-1</a:t>
            </a:r>
            <a:r>
              <a:rPr lang="en-US" sz="1400" dirty="0">
                <a:sym typeface="Wingdings" pitchFamily="2" charset="2"/>
              </a:rPr>
              <a:t>5</a:t>
            </a:r>
            <a:r>
              <a:rPr lang="en-CH" sz="1400">
                <a:sym typeface="Wingdings" pitchFamily="2" charset="2"/>
              </a:rPr>
              <a:t>                </a:t>
            </a:r>
            <a:r>
              <a:rPr lang="en-CH" sz="1400" dirty="0">
                <a:sym typeface="Wingdings" pitchFamily="2" charset="2"/>
              </a:rPr>
              <a:t>1 ETH</a:t>
            </a:r>
            <a:endParaRPr lang="en-CH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0882F9E-0F14-619E-92C0-421C9A14185D}"/>
              </a:ext>
            </a:extLst>
          </p:cNvPr>
          <p:cNvSpPr/>
          <p:nvPr/>
        </p:nvSpPr>
        <p:spPr>
          <a:xfrm>
            <a:off x="955254" y="5452604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🎉 Block #123 produced</a:t>
            </a:r>
            <a:br>
              <a:rPr lang="en-CH" sz="1400">
                <a:sym typeface="Wingdings" pitchFamily="2" charset="2"/>
              </a:rPr>
            </a:br>
            <a:r>
              <a:rPr lang="en-CH" sz="1400">
                <a:sym typeface="Wingdings" pitchFamily="2" charset="2"/>
              </a:rPr>
              <a:t>202</a:t>
            </a:r>
            <a:r>
              <a:rPr lang="en-US" sz="1400" dirty="0">
                <a:sym typeface="Wingdings" pitchFamily="2" charset="2"/>
              </a:rPr>
              <a:t>5</a:t>
            </a:r>
            <a:r>
              <a:rPr lang="en-CH" sz="1400">
                <a:sym typeface="Wingdings" pitchFamily="2" charset="2"/>
              </a:rPr>
              <a:t>-</a:t>
            </a:r>
            <a:r>
              <a:rPr lang="en-US" sz="1400" dirty="0">
                <a:sym typeface="Wingdings" pitchFamily="2" charset="2"/>
              </a:rPr>
              <a:t>01</a:t>
            </a:r>
            <a:r>
              <a:rPr lang="en-CH" sz="1400">
                <a:sym typeface="Wingdings" pitchFamily="2" charset="2"/>
              </a:rPr>
              <a:t>-09         </a:t>
            </a:r>
            <a:r>
              <a:rPr lang="en-CH" sz="1400" dirty="0">
                <a:sym typeface="Wingdings" pitchFamily="2" charset="2"/>
              </a:rPr>
              <a:t>0.08 ETH</a:t>
            </a:r>
            <a:endParaRPr lang="en-CH" sz="1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5405C4B-7852-39D8-B94B-B81632A59670}"/>
              </a:ext>
            </a:extLst>
          </p:cNvPr>
          <p:cNvSpPr/>
          <p:nvPr/>
        </p:nvSpPr>
        <p:spPr>
          <a:xfrm>
            <a:off x="838200" y="1883415"/>
            <a:ext cx="2347452" cy="423716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2195E77-453F-7E0F-3B93-F3D5105A1549}"/>
              </a:ext>
            </a:extLst>
          </p:cNvPr>
          <p:cNvGrpSpPr/>
          <p:nvPr/>
        </p:nvGrpSpPr>
        <p:grpSpPr>
          <a:xfrm>
            <a:off x="8661015" y="4608096"/>
            <a:ext cx="1387734" cy="1387734"/>
            <a:chOff x="8661015" y="4608096"/>
            <a:chExt cx="1387734" cy="1387734"/>
          </a:xfrm>
        </p:grpSpPr>
        <p:sp>
          <p:nvSpPr>
            <p:cNvPr id="12" name="Bevel 11">
              <a:extLst>
                <a:ext uri="{FF2B5EF4-FFF2-40B4-BE49-F238E27FC236}">
                  <a16:creationId xmlns:a16="http://schemas.microsoft.com/office/drawing/2014/main" id="{5D132DC7-38A0-E243-932B-4099AD866C61}"/>
                </a:ext>
              </a:extLst>
            </p:cNvPr>
            <p:cNvSpPr/>
            <p:nvPr/>
          </p:nvSpPr>
          <p:spPr>
            <a:xfrm rot="2700000">
              <a:off x="8661015" y="4608096"/>
              <a:ext cx="1387734" cy="1387734"/>
            </a:xfrm>
            <a:prstGeom prst="bevel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9BA99D62-2265-C12F-44F9-6E7C4B03DB6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109951" y="4893542"/>
              <a:ext cx="489862" cy="816842"/>
            </a:xfrm>
            <a:prstGeom prst="rect">
              <a:avLst/>
            </a:prstGeom>
          </p:spPr>
        </p:pic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4E335A9-44BE-4FA6-04FF-421B246B1136}"/>
              </a:ext>
            </a:extLst>
          </p:cNvPr>
          <p:cNvGrpSpPr/>
          <p:nvPr/>
        </p:nvGrpSpPr>
        <p:grpSpPr>
          <a:xfrm>
            <a:off x="9966066" y="3293097"/>
            <a:ext cx="1387734" cy="1387734"/>
            <a:chOff x="10046755" y="3279379"/>
            <a:chExt cx="1387734" cy="1387734"/>
          </a:xfrm>
        </p:grpSpPr>
        <p:sp>
          <p:nvSpPr>
            <p:cNvPr id="19" name="Bevel 18">
              <a:extLst>
                <a:ext uri="{FF2B5EF4-FFF2-40B4-BE49-F238E27FC236}">
                  <a16:creationId xmlns:a16="http://schemas.microsoft.com/office/drawing/2014/main" id="{E05BA8FD-5E85-0AF6-2DAB-17EA2DAD22F8}"/>
                </a:ext>
              </a:extLst>
            </p:cNvPr>
            <p:cNvSpPr/>
            <p:nvPr/>
          </p:nvSpPr>
          <p:spPr>
            <a:xfrm rot="2700000">
              <a:off x="10046755" y="3279379"/>
              <a:ext cx="1387734" cy="1387734"/>
            </a:xfrm>
            <a:prstGeom prst="bevel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E1039D1B-1B82-983E-233A-9663646AADB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495691" y="3564825"/>
              <a:ext cx="489862" cy="816842"/>
            </a:xfrm>
            <a:prstGeom prst="rect">
              <a:avLst/>
            </a:prstGeom>
          </p:spPr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F03E33F-8B43-9160-260C-48D34BFB5913}"/>
              </a:ext>
            </a:extLst>
          </p:cNvPr>
          <p:cNvGrpSpPr/>
          <p:nvPr/>
        </p:nvGrpSpPr>
        <p:grpSpPr>
          <a:xfrm>
            <a:off x="8661014" y="1978097"/>
            <a:ext cx="1387734" cy="1387734"/>
            <a:chOff x="8661014" y="1978097"/>
            <a:chExt cx="1387734" cy="1387734"/>
          </a:xfrm>
        </p:grpSpPr>
        <p:sp>
          <p:nvSpPr>
            <p:cNvPr id="21" name="Bevel 20">
              <a:extLst>
                <a:ext uri="{FF2B5EF4-FFF2-40B4-BE49-F238E27FC236}">
                  <a16:creationId xmlns:a16="http://schemas.microsoft.com/office/drawing/2014/main" id="{DC85CBD2-37D8-C192-5863-A80748523288}"/>
                </a:ext>
              </a:extLst>
            </p:cNvPr>
            <p:cNvSpPr/>
            <p:nvPr/>
          </p:nvSpPr>
          <p:spPr>
            <a:xfrm rot="2700000">
              <a:off x="8661014" y="1978097"/>
              <a:ext cx="1387734" cy="1387734"/>
            </a:xfrm>
            <a:prstGeom prst="bevel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B5F53269-57A9-6466-7962-2B42BE2A177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109950" y="2263543"/>
              <a:ext cx="489862" cy="816842"/>
            </a:xfrm>
            <a:prstGeom prst="rect">
              <a:avLst/>
            </a:prstGeom>
          </p:spPr>
        </p:pic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C1987B3-A702-AD70-7885-3B7D68DD72F7}"/>
              </a:ext>
            </a:extLst>
          </p:cNvPr>
          <p:cNvGrpSpPr/>
          <p:nvPr/>
        </p:nvGrpSpPr>
        <p:grpSpPr>
          <a:xfrm>
            <a:off x="9966066" y="663098"/>
            <a:ext cx="1387734" cy="1387734"/>
            <a:chOff x="10046755" y="3279379"/>
            <a:chExt cx="1387734" cy="1387734"/>
          </a:xfrm>
        </p:grpSpPr>
        <p:sp>
          <p:nvSpPr>
            <p:cNvPr id="34" name="Bevel 33">
              <a:extLst>
                <a:ext uri="{FF2B5EF4-FFF2-40B4-BE49-F238E27FC236}">
                  <a16:creationId xmlns:a16="http://schemas.microsoft.com/office/drawing/2014/main" id="{465CAF7F-A3C5-524E-39CE-5191F818A775}"/>
                </a:ext>
              </a:extLst>
            </p:cNvPr>
            <p:cNvSpPr/>
            <p:nvPr/>
          </p:nvSpPr>
          <p:spPr>
            <a:xfrm rot="2700000">
              <a:off x="10046755" y="3279379"/>
              <a:ext cx="1387734" cy="1387734"/>
            </a:xfrm>
            <a:prstGeom prst="bevel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23FC2FA9-00B7-0491-273B-71B16985241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495691" y="3564825"/>
              <a:ext cx="489862" cy="816842"/>
            </a:xfrm>
            <a:prstGeom prst="rect">
              <a:avLst/>
            </a:prstGeom>
          </p:spPr>
        </p:pic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18634E06-B749-F0A1-4A0C-6335435C3765}"/>
              </a:ext>
            </a:extLst>
          </p:cNvPr>
          <p:cNvGrpSpPr/>
          <p:nvPr/>
        </p:nvGrpSpPr>
        <p:grpSpPr>
          <a:xfrm>
            <a:off x="9966066" y="5909456"/>
            <a:ext cx="1387734" cy="1387734"/>
            <a:chOff x="10046755" y="3279379"/>
            <a:chExt cx="1387734" cy="1387734"/>
          </a:xfrm>
        </p:grpSpPr>
        <p:sp>
          <p:nvSpPr>
            <p:cNvPr id="37" name="Bevel 36">
              <a:extLst>
                <a:ext uri="{FF2B5EF4-FFF2-40B4-BE49-F238E27FC236}">
                  <a16:creationId xmlns:a16="http://schemas.microsoft.com/office/drawing/2014/main" id="{E5024A6F-6530-E2EC-C20A-22770D35A3F4}"/>
                </a:ext>
              </a:extLst>
            </p:cNvPr>
            <p:cNvSpPr/>
            <p:nvPr/>
          </p:nvSpPr>
          <p:spPr>
            <a:xfrm rot="2700000">
              <a:off x="10046755" y="3279379"/>
              <a:ext cx="1387734" cy="1387734"/>
            </a:xfrm>
            <a:prstGeom prst="bevel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ED7C4EF7-C09C-15A0-F2D5-215DF46BF13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495691" y="3564825"/>
              <a:ext cx="489862" cy="816842"/>
            </a:xfrm>
            <a:prstGeom prst="rect">
              <a:avLst/>
            </a:prstGeom>
          </p:spPr>
        </p:pic>
      </p:grp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080C92D-739A-ACBC-25D7-CA61BEE2B2D9}"/>
              </a:ext>
            </a:extLst>
          </p:cNvPr>
          <p:cNvCxnSpPr>
            <a:endCxn id="19" idx="4"/>
          </p:cNvCxnSpPr>
          <p:nvPr/>
        </p:nvCxnSpPr>
        <p:spPr>
          <a:xfrm>
            <a:off x="9841584" y="3187628"/>
            <a:ext cx="327711" cy="308698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FA8C444-6BF7-273F-EAAD-D2FB46EE7A22}"/>
              </a:ext>
            </a:extLst>
          </p:cNvPr>
          <p:cNvCxnSpPr>
            <a:cxnSpLocks/>
            <a:stCxn id="21" idx="6"/>
            <a:endCxn id="34" idx="2"/>
          </p:cNvCxnSpPr>
          <p:nvPr/>
        </p:nvCxnSpPr>
        <p:spPr>
          <a:xfrm flipV="1">
            <a:off x="9845519" y="1847603"/>
            <a:ext cx="323776" cy="333723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FF0725BC-F891-4271-5D5D-2CEE3552555D}"/>
              </a:ext>
            </a:extLst>
          </p:cNvPr>
          <p:cNvCxnSpPr>
            <a:stCxn id="19" idx="2"/>
            <a:endCxn id="12" idx="6"/>
          </p:cNvCxnSpPr>
          <p:nvPr/>
        </p:nvCxnSpPr>
        <p:spPr>
          <a:xfrm flipH="1">
            <a:off x="9845520" y="4477602"/>
            <a:ext cx="323775" cy="333723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08C134BF-A9EA-0EE5-DE3A-5819FE731754}"/>
              </a:ext>
            </a:extLst>
          </p:cNvPr>
          <p:cNvCxnSpPr>
            <a:cxnSpLocks/>
            <a:stCxn id="34" idx="0"/>
            <a:endCxn id="19" idx="6"/>
          </p:cNvCxnSpPr>
          <p:nvPr/>
        </p:nvCxnSpPr>
        <p:spPr>
          <a:xfrm>
            <a:off x="11150571" y="1847603"/>
            <a:ext cx="0" cy="1648723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55E1CD14-225F-05D9-F9CD-2C791F7A2D0D}"/>
              </a:ext>
            </a:extLst>
          </p:cNvPr>
          <p:cNvCxnSpPr>
            <a:stCxn id="19" idx="0"/>
            <a:endCxn id="37" idx="6"/>
          </p:cNvCxnSpPr>
          <p:nvPr/>
        </p:nvCxnSpPr>
        <p:spPr>
          <a:xfrm>
            <a:off x="11150571" y="4477602"/>
            <a:ext cx="0" cy="1635083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50A7A736-01DC-06C9-A430-B9FFB37E3A19}"/>
              </a:ext>
            </a:extLst>
          </p:cNvPr>
          <p:cNvCxnSpPr>
            <a:stCxn id="12" idx="0"/>
            <a:endCxn id="37" idx="4"/>
          </p:cNvCxnSpPr>
          <p:nvPr/>
        </p:nvCxnSpPr>
        <p:spPr>
          <a:xfrm>
            <a:off x="9845520" y="5792601"/>
            <a:ext cx="323775" cy="320084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414367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79F6ED-80F8-70E5-F5F6-36E1F844B3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Freeform 92">
            <a:extLst>
              <a:ext uri="{FF2B5EF4-FFF2-40B4-BE49-F238E27FC236}">
                <a16:creationId xmlns:a16="http://schemas.microsoft.com/office/drawing/2014/main" id="{92B95B3D-62DF-4DF4-D413-E86052A294A7}"/>
              </a:ext>
            </a:extLst>
          </p:cNvPr>
          <p:cNvSpPr/>
          <p:nvPr/>
        </p:nvSpPr>
        <p:spPr>
          <a:xfrm>
            <a:off x="3724977" y="4552748"/>
            <a:ext cx="1434164" cy="375387"/>
          </a:xfrm>
          <a:custGeom>
            <a:avLst/>
            <a:gdLst>
              <a:gd name="connsiteX0" fmla="*/ 0 w 1434164"/>
              <a:gd name="connsiteY0" fmla="*/ 0 h 529390"/>
              <a:gd name="connsiteX1" fmla="*/ 1434164 w 1434164"/>
              <a:gd name="connsiteY1" fmla="*/ 0 h 529390"/>
              <a:gd name="connsiteX2" fmla="*/ 972151 w 1434164"/>
              <a:gd name="connsiteY2" fmla="*/ 529390 h 529390"/>
              <a:gd name="connsiteX3" fmla="*/ 471638 w 1434164"/>
              <a:gd name="connsiteY3" fmla="*/ 529390 h 529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34164" h="529390">
                <a:moveTo>
                  <a:pt x="0" y="0"/>
                </a:moveTo>
                <a:lnTo>
                  <a:pt x="1434164" y="0"/>
                </a:lnTo>
                <a:lnTo>
                  <a:pt x="972151" y="529390"/>
                </a:lnTo>
                <a:lnTo>
                  <a:pt x="471638" y="529390"/>
                </a:lnTo>
              </a:path>
            </a:pathLst>
          </a:custGeom>
          <a:gradFill flip="none" rotWithShape="1">
            <a:gsLst>
              <a:gs pos="20000">
                <a:schemeClr val="accent2">
                  <a:lumMod val="40000"/>
                  <a:lumOff val="60000"/>
                  <a:alpha val="8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3FA4732A-EABE-9812-800D-0B66612AF0F2}"/>
              </a:ext>
            </a:extLst>
          </p:cNvPr>
          <p:cNvSpPr/>
          <p:nvPr/>
        </p:nvSpPr>
        <p:spPr>
          <a:xfrm>
            <a:off x="3734602" y="4543124"/>
            <a:ext cx="1925053" cy="375387"/>
          </a:xfrm>
          <a:custGeom>
            <a:avLst/>
            <a:gdLst>
              <a:gd name="connsiteX0" fmla="*/ 0 w 1925053"/>
              <a:gd name="connsiteY0" fmla="*/ 0 h 567891"/>
              <a:gd name="connsiteX1" fmla="*/ 1925053 w 1925053"/>
              <a:gd name="connsiteY1" fmla="*/ 0 h 567891"/>
              <a:gd name="connsiteX2" fmla="*/ 1925053 w 1925053"/>
              <a:gd name="connsiteY2" fmla="*/ 567891 h 567891"/>
              <a:gd name="connsiteX3" fmla="*/ 1424539 w 1925053"/>
              <a:gd name="connsiteY3" fmla="*/ 567891 h 567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25053" h="567891">
                <a:moveTo>
                  <a:pt x="0" y="0"/>
                </a:moveTo>
                <a:lnTo>
                  <a:pt x="1925053" y="0"/>
                </a:lnTo>
                <a:lnTo>
                  <a:pt x="1925053" y="567891"/>
                </a:lnTo>
                <a:lnTo>
                  <a:pt x="1424539" y="567891"/>
                </a:lnTo>
              </a:path>
            </a:pathLst>
          </a:custGeom>
          <a:gradFill flip="none" rotWithShape="1">
            <a:gsLst>
              <a:gs pos="20000">
                <a:schemeClr val="accent5">
                  <a:lumMod val="40000"/>
                  <a:lumOff val="60000"/>
                  <a:alpha val="7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521DAC7-CF35-5082-C972-452B37368A9A}"/>
              </a:ext>
            </a:extLst>
          </p:cNvPr>
          <p:cNvSpPr/>
          <p:nvPr/>
        </p:nvSpPr>
        <p:spPr>
          <a:xfrm>
            <a:off x="5161568" y="2395207"/>
            <a:ext cx="490588" cy="5393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800" b="1" dirty="0"/>
              <a:t>#1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4317AC-1CB8-DB29-E6BD-2C17D4FD2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EIP-7745: Two dimensional log filter</a:t>
            </a:r>
            <a:endParaRPr lang="en-CH" sz="20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77CC971-EDF5-70F5-D7D5-DE88184CDDF2}"/>
              </a:ext>
            </a:extLst>
          </p:cNvPr>
          <p:cNvSpPr/>
          <p:nvPr/>
        </p:nvSpPr>
        <p:spPr>
          <a:xfrm>
            <a:off x="838200" y="1883415"/>
            <a:ext cx="2347452" cy="78099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DC9B3CE-2A91-37A9-E9F0-9EED760AB292}"/>
              </a:ext>
            </a:extLst>
          </p:cNvPr>
          <p:cNvSpPr/>
          <p:nvPr/>
        </p:nvSpPr>
        <p:spPr>
          <a:xfrm>
            <a:off x="838200" y="2655903"/>
            <a:ext cx="2347452" cy="144414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CC102A3-6E70-0153-0A3E-7901FD815174}"/>
              </a:ext>
            </a:extLst>
          </p:cNvPr>
          <p:cNvSpPr/>
          <p:nvPr/>
        </p:nvSpPr>
        <p:spPr>
          <a:xfrm>
            <a:off x="838200" y="4100052"/>
            <a:ext cx="2347452" cy="2020529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73518B-01CA-2E12-DD83-D21756560779}"/>
              </a:ext>
            </a:extLst>
          </p:cNvPr>
          <p:cNvSpPr/>
          <p:nvPr/>
        </p:nvSpPr>
        <p:spPr>
          <a:xfrm>
            <a:off x="955254" y="1985547"/>
            <a:ext cx="2106592" cy="55558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b="1"/>
              <a:t>4.75 ETH</a:t>
            </a:r>
            <a:endParaRPr lang="en-CH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2B2CBD7-C896-D147-EE5D-F9FBB5117B0A}"/>
              </a:ext>
            </a:extLst>
          </p:cNvPr>
          <p:cNvSpPr/>
          <p:nvPr/>
        </p:nvSpPr>
        <p:spPr>
          <a:xfrm>
            <a:off x="955254" y="2782708"/>
            <a:ext cx="1018572" cy="55558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0.1</a:t>
            </a:r>
            <a:br>
              <a:rPr lang="en-CH" sz="1400" b="1" dirty="0"/>
            </a:br>
            <a:r>
              <a:rPr lang="en-CH" sz="1400" b="1" dirty="0"/>
              <a:t>BTC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49512C1-C4B8-AE8A-9195-870491A72DF3}"/>
              </a:ext>
            </a:extLst>
          </p:cNvPr>
          <p:cNvSpPr/>
          <p:nvPr/>
        </p:nvSpPr>
        <p:spPr>
          <a:xfrm>
            <a:off x="955254" y="3417661"/>
            <a:ext cx="1018572" cy="55558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500</a:t>
            </a:r>
            <a:br>
              <a:rPr lang="en-CH" sz="1400" b="1" dirty="0"/>
            </a:br>
            <a:r>
              <a:rPr lang="en-CH" sz="1400" b="1" dirty="0"/>
              <a:t>USDC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7852645-7C2C-BCBC-0F6D-7C6AF21AA9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hq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1959284" y="2870686"/>
            <a:ext cx="1186552" cy="1018571"/>
          </a:xfrm>
          <a:ln w="19050">
            <a:solidFill>
              <a:schemeClr val="accent1"/>
            </a:solidFill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54BBD2E-E97B-9363-4EAC-0286CEC853D4}"/>
              </a:ext>
            </a:extLst>
          </p:cNvPr>
          <p:cNvSpPr/>
          <p:nvPr/>
        </p:nvSpPr>
        <p:spPr>
          <a:xfrm>
            <a:off x="955254" y="4214823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 theprotocolguild.</a:t>
            </a:r>
            <a:r>
              <a:rPr lang="en-CH" sz="1400">
                <a:sym typeface="Wingdings" pitchFamily="2" charset="2"/>
              </a:rPr>
              <a:t>eth 202</a:t>
            </a:r>
            <a:r>
              <a:rPr lang="en-US" sz="1400" dirty="0">
                <a:sym typeface="Wingdings" pitchFamily="2" charset="2"/>
              </a:rPr>
              <a:t>5</a:t>
            </a:r>
            <a:r>
              <a:rPr lang="en-CH" sz="1400">
                <a:sym typeface="Wingdings" pitchFamily="2" charset="2"/>
              </a:rPr>
              <a:t>-</a:t>
            </a:r>
            <a:r>
              <a:rPr lang="en-US" sz="1400" dirty="0">
                <a:sym typeface="Wingdings" pitchFamily="2" charset="2"/>
              </a:rPr>
              <a:t>01</a:t>
            </a:r>
            <a:r>
              <a:rPr lang="en-CH" sz="1400">
                <a:sym typeface="Wingdings" pitchFamily="2" charset="2"/>
              </a:rPr>
              <a:t>-</a:t>
            </a:r>
            <a:r>
              <a:rPr lang="en-US" sz="1400" dirty="0">
                <a:sym typeface="Wingdings" pitchFamily="2" charset="2"/>
              </a:rPr>
              <a:t>30</a:t>
            </a:r>
            <a:r>
              <a:rPr lang="en-CH" sz="1400">
                <a:sym typeface="Wingdings" pitchFamily="2" charset="2"/>
              </a:rPr>
              <a:t>       </a:t>
            </a:r>
            <a:r>
              <a:rPr lang="en-CH" sz="1400" dirty="0">
                <a:sym typeface="Wingdings" pitchFamily="2" charset="2"/>
              </a:rPr>
              <a:t>–50 USDC</a:t>
            </a:r>
            <a:endParaRPr lang="en-CH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B1CA2AE-FD42-AAA7-43EB-0DBFDC314CD3}"/>
              </a:ext>
            </a:extLst>
          </p:cNvPr>
          <p:cNvSpPr/>
          <p:nvPr/>
        </p:nvSpPr>
        <p:spPr>
          <a:xfrm>
            <a:off x="955254" y="4832215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 vitalik.eth</a:t>
            </a:r>
            <a:br>
              <a:rPr lang="en-CH" sz="1400">
                <a:sym typeface="Wingdings" pitchFamily="2" charset="2"/>
              </a:rPr>
            </a:br>
            <a:r>
              <a:rPr lang="en-CH" sz="1400">
                <a:sym typeface="Wingdings" pitchFamily="2" charset="2"/>
              </a:rPr>
              <a:t>202</a:t>
            </a:r>
            <a:r>
              <a:rPr lang="en-US" sz="1400" dirty="0">
                <a:sym typeface="Wingdings" pitchFamily="2" charset="2"/>
              </a:rPr>
              <a:t>5-01</a:t>
            </a:r>
            <a:r>
              <a:rPr lang="en-CH" sz="1400">
                <a:sym typeface="Wingdings" pitchFamily="2" charset="2"/>
              </a:rPr>
              <a:t>-1</a:t>
            </a:r>
            <a:r>
              <a:rPr lang="en-US" sz="1400" dirty="0">
                <a:sym typeface="Wingdings" pitchFamily="2" charset="2"/>
              </a:rPr>
              <a:t>5</a:t>
            </a:r>
            <a:r>
              <a:rPr lang="en-CH" sz="1400">
                <a:sym typeface="Wingdings" pitchFamily="2" charset="2"/>
              </a:rPr>
              <a:t>                </a:t>
            </a:r>
            <a:r>
              <a:rPr lang="en-CH" sz="1400" dirty="0">
                <a:sym typeface="Wingdings" pitchFamily="2" charset="2"/>
              </a:rPr>
              <a:t>1 ETH</a:t>
            </a:r>
            <a:endParaRPr lang="en-CH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497BD77-2533-4058-C147-EC30B0209B93}"/>
              </a:ext>
            </a:extLst>
          </p:cNvPr>
          <p:cNvSpPr/>
          <p:nvPr/>
        </p:nvSpPr>
        <p:spPr>
          <a:xfrm>
            <a:off x="955254" y="5452604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🎉 Block #123 produced</a:t>
            </a:r>
            <a:br>
              <a:rPr lang="en-CH" sz="1400">
                <a:sym typeface="Wingdings" pitchFamily="2" charset="2"/>
              </a:rPr>
            </a:br>
            <a:r>
              <a:rPr lang="en-CH" sz="1400">
                <a:sym typeface="Wingdings" pitchFamily="2" charset="2"/>
              </a:rPr>
              <a:t>202</a:t>
            </a:r>
            <a:r>
              <a:rPr lang="en-US" sz="1400" dirty="0">
                <a:sym typeface="Wingdings" pitchFamily="2" charset="2"/>
              </a:rPr>
              <a:t>5</a:t>
            </a:r>
            <a:r>
              <a:rPr lang="en-CH" sz="1400">
                <a:sym typeface="Wingdings" pitchFamily="2" charset="2"/>
              </a:rPr>
              <a:t>-</a:t>
            </a:r>
            <a:r>
              <a:rPr lang="en-US" sz="1400" dirty="0">
                <a:sym typeface="Wingdings" pitchFamily="2" charset="2"/>
              </a:rPr>
              <a:t>01</a:t>
            </a:r>
            <a:r>
              <a:rPr lang="en-CH" sz="1400">
                <a:sym typeface="Wingdings" pitchFamily="2" charset="2"/>
              </a:rPr>
              <a:t>-09         </a:t>
            </a:r>
            <a:r>
              <a:rPr lang="en-CH" sz="1400" dirty="0">
                <a:sym typeface="Wingdings" pitchFamily="2" charset="2"/>
              </a:rPr>
              <a:t>0.08 ETH</a:t>
            </a:r>
            <a:endParaRPr lang="en-CH" sz="1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8F79C8C-CC0E-31E5-4875-C5B09957CCD3}"/>
              </a:ext>
            </a:extLst>
          </p:cNvPr>
          <p:cNvSpPr/>
          <p:nvPr/>
        </p:nvSpPr>
        <p:spPr>
          <a:xfrm>
            <a:off x="838200" y="1883415"/>
            <a:ext cx="2347452" cy="423716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04F2D3-1CC8-1242-CB18-484CEDC8AC10}"/>
              </a:ext>
            </a:extLst>
          </p:cNvPr>
          <p:cNvSpPr/>
          <p:nvPr/>
        </p:nvSpPr>
        <p:spPr>
          <a:xfrm>
            <a:off x="3730689" y="2395207"/>
            <a:ext cx="1434734" cy="53930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Contract address</a:t>
            </a:r>
            <a:endParaRPr lang="en-CH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8939318-4C74-E7E8-9FBA-98E7B637653B}"/>
              </a:ext>
            </a:extLst>
          </p:cNvPr>
          <p:cNvSpPr/>
          <p:nvPr/>
        </p:nvSpPr>
        <p:spPr>
          <a:xfrm>
            <a:off x="3730689" y="2934511"/>
            <a:ext cx="1434734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Transfer</a:t>
            </a:r>
            <a:endParaRPr lang="en-CH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582F524-32A2-6449-F683-140A7B153A50}"/>
              </a:ext>
            </a:extLst>
          </p:cNvPr>
          <p:cNvSpPr/>
          <p:nvPr/>
        </p:nvSpPr>
        <p:spPr>
          <a:xfrm>
            <a:off x="3730689" y="3469344"/>
            <a:ext cx="1434734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_from</a:t>
            </a:r>
            <a:endParaRPr lang="en-CH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F0257A4-5DCD-D9C4-7A0F-61D42AF4484D}"/>
              </a:ext>
            </a:extLst>
          </p:cNvPr>
          <p:cNvSpPr/>
          <p:nvPr/>
        </p:nvSpPr>
        <p:spPr>
          <a:xfrm>
            <a:off x="3730689" y="4008648"/>
            <a:ext cx="1434734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_to</a:t>
            </a:r>
            <a:endParaRPr lang="en-CH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2AE12906-DD80-5CB0-4CAD-582AC2C2044D}"/>
              </a:ext>
            </a:extLst>
          </p:cNvPr>
          <p:cNvSpPr txBox="1"/>
          <p:nvPr/>
        </p:nvSpPr>
        <p:spPr>
          <a:xfrm>
            <a:off x="3730689" y="1619959"/>
            <a:ext cx="14347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Log</a:t>
            </a:r>
            <a:br>
              <a:rPr lang="en-US" sz="2000" b="1" dirty="0"/>
            </a:br>
            <a:r>
              <a:rPr lang="en-US" sz="2000" b="1" dirty="0"/>
              <a:t>value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F3FC675-766B-908D-E351-508B4DB051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16902" y="60746"/>
            <a:ext cx="1325562" cy="132556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43308FF5-0C0D-AEAC-BADB-52958011BAEA}"/>
              </a:ext>
            </a:extLst>
          </p:cNvPr>
          <p:cNvSpPr/>
          <p:nvPr/>
        </p:nvSpPr>
        <p:spPr>
          <a:xfrm>
            <a:off x="5161568" y="2934511"/>
            <a:ext cx="490588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800" b="1" dirty="0"/>
              <a:t>#2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48C5E18-C38C-9A0E-DC01-ED8979B4762A}"/>
              </a:ext>
            </a:extLst>
          </p:cNvPr>
          <p:cNvSpPr/>
          <p:nvPr/>
        </p:nvSpPr>
        <p:spPr>
          <a:xfrm>
            <a:off x="5161568" y="3469344"/>
            <a:ext cx="490588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800" b="1" dirty="0"/>
              <a:t>#3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889F946-84A4-9A8B-3D45-F74BFAC0857B}"/>
              </a:ext>
            </a:extLst>
          </p:cNvPr>
          <p:cNvSpPr/>
          <p:nvPr/>
        </p:nvSpPr>
        <p:spPr>
          <a:xfrm>
            <a:off x="5161568" y="4008648"/>
            <a:ext cx="490588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800" b="1" dirty="0"/>
              <a:t>#4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75D1B18-75C3-6D9D-2D17-CC24AEE293F9}"/>
              </a:ext>
            </a:extLst>
          </p:cNvPr>
          <p:cNvSpPr txBox="1"/>
          <p:nvPr/>
        </p:nvSpPr>
        <p:spPr>
          <a:xfrm>
            <a:off x="4689495" y="1619960"/>
            <a:ext cx="14347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Global</a:t>
            </a:r>
            <a:br>
              <a:rPr lang="en-US" sz="2000" b="1" dirty="0"/>
            </a:br>
            <a:r>
              <a:rPr lang="en-US" sz="2000" b="1" dirty="0"/>
              <a:t>index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74335CB-1818-B9F2-3307-A15B1DABECAE}"/>
              </a:ext>
            </a:extLst>
          </p:cNvPr>
          <p:cNvSpPr/>
          <p:nvPr/>
        </p:nvSpPr>
        <p:spPr>
          <a:xfrm>
            <a:off x="6527471" y="2395207"/>
            <a:ext cx="260316" cy="5393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18F0CEF-A7A5-4C26-AC4E-B2C75A9311B1}"/>
              </a:ext>
            </a:extLst>
          </p:cNvPr>
          <p:cNvSpPr/>
          <p:nvPr/>
        </p:nvSpPr>
        <p:spPr>
          <a:xfrm>
            <a:off x="6787787" y="2395207"/>
            <a:ext cx="260316" cy="53930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X</a:t>
            </a:r>
            <a:endParaRPr lang="en-CH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A9D66F8-113F-F628-9F73-1A6DE6FE7C98}"/>
              </a:ext>
            </a:extLst>
          </p:cNvPr>
          <p:cNvSpPr/>
          <p:nvPr/>
        </p:nvSpPr>
        <p:spPr>
          <a:xfrm>
            <a:off x="7048103" y="2395207"/>
            <a:ext cx="260316" cy="5393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0235AF-AFB5-BD09-931D-A02B5595AED3}"/>
              </a:ext>
            </a:extLst>
          </p:cNvPr>
          <p:cNvSpPr/>
          <p:nvPr/>
        </p:nvSpPr>
        <p:spPr>
          <a:xfrm>
            <a:off x="7308419" y="2395207"/>
            <a:ext cx="260316" cy="5393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C6F7EE-7E9E-D623-6FE4-0841FFB7279B}"/>
              </a:ext>
            </a:extLst>
          </p:cNvPr>
          <p:cNvSpPr/>
          <p:nvPr/>
        </p:nvSpPr>
        <p:spPr>
          <a:xfrm>
            <a:off x="7568735" y="2395207"/>
            <a:ext cx="260316" cy="5393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914C366-BBBD-1AE2-B175-31333C9DD200}"/>
              </a:ext>
            </a:extLst>
          </p:cNvPr>
          <p:cNvSpPr/>
          <p:nvPr/>
        </p:nvSpPr>
        <p:spPr>
          <a:xfrm>
            <a:off x="7829051" y="2395207"/>
            <a:ext cx="260316" cy="5393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D7231F9-2BF2-CA06-D832-E38DF52A79CD}"/>
              </a:ext>
            </a:extLst>
          </p:cNvPr>
          <p:cNvSpPr/>
          <p:nvPr/>
        </p:nvSpPr>
        <p:spPr>
          <a:xfrm>
            <a:off x="8089367" y="2395207"/>
            <a:ext cx="260316" cy="5393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5804313-E0E5-C827-67F6-7BAF0FF68B49}"/>
              </a:ext>
            </a:extLst>
          </p:cNvPr>
          <p:cNvSpPr/>
          <p:nvPr/>
        </p:nvSpPr>
        <p:spPr>
          <a:xfrm>
            <a:off x="8349683" y="2395207"/>
            <a:ext cx="260316" cy="5393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B8566D6-C797-6DBF-F04B-9EC2C660924A}"/>
              </a:ext>
            </a:extLst>
          </p:cNvPr>
          <p:cNvSpPr/>
          <p:nvPr/>
        </p:nvSpPr>
        <p:spPr>
          <a:xfrm>
            <a:off x="8609999" y="2395207"/>
            <a:ext cx="260316" cy="53930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X</a:t>
            </a:r>
            <a:endParaRPr lang="en-CH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A950A7F-3909-8190-2723-B9113E5A1FE1}"/>
              </a:ext>
            </a:extLst>
          </p:cNvPr>
          <p:cNvSpPr/>
          <p:nvPr/>
        </p:nvSpPr>
        <p:spPr>
          <a:xfrm>
            <a:off x="8870315" y="2395207"/>
            <a:ext cx="260316" cy="5393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75F8B6D-2354-8FDA-3332-9762E985C2E8}"/>
              </a:ext>
            </a:extLst>
          </p:cNvPr>
          <p:cNvSpPr/>
          <p:nvPr/>
        </p:nvSpPr>
        <p:spPr>
          <a:xfrm>
            <a:off x="9130631" y="2395207"/>
            <a:ext cx="260316" cy="5393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0C68374-B577-6321-650F-DECA3441D2FC}"/>
              </a:ext>
            </a:extLst>
          </p:cNvPr>
          <p:cNvSpPr/>
          <p:nvPr/>
        </p:nvSpPr>
        <p:spPr>
          <a:xfrm>
            <a:off x="9390947" y="2395207"/>
            <a:ext cx="260316" cy="5393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5F3D486-E353-ADBC-4594-2E19C3B88C87}"/>
              </a:ext>
            </a:extLst>
          </p:cNvPr>
          <p:cNvSpPr/>
          <p:nvPr/>
        </p:nvSpPr>
        <p:spPr>
          <a:xfrm>
            <a:off x="9651263" y="2395207"/>
            <a:ext cx="260316" cy="5393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6372949-3DA4-5760-813C-9DEE5BF4326E}"/>
              </a:ext>
            </a:extLst>
          </p:cNvPr>
          <p:cNvSpPr/>
          <p:nvPr/>
        </p:nvSpPr>
        <p:spPr>
          <a:xfrm>
            <a:off x="9911579" y="2395207"/>
            <a:ext cx="260316" cy="5393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4D6FFDC-4409-2D90-0522-C49F1AA5D202}"/>
              </a:ext>
            </a:extLst>
          </p:cNvPr>
          <p:cNvSpPr/>
          <p:nvPr/>
        </p:nvSpPr>
        <p:spPr>
          <a:xfrm>
            <a:off x="10171895" y="2395207"/>
            <a:ext cx="260316" cy="5393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6107D82-720B-BDBF-B0B1-18695C6E705A}"/>
              </a:ext>
            </a:extLst>
          </p:cNvPr>
          <p:cNvSpPr/>
          <p:nvPr/>
        </p:nvSpPr>
        <p:spPr>
          <a:xfrm>
            <a:off x="10432211" y="2395207"/>
            <a:ext cx="260316" cy="5393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AA1FE8F-2B73-C5A6-76CB-8ED717E482E2}"/>
              </a:ext>
            </a:extLst>
          </p:cNvPr>
          <p:cNvSpPr txBox="1"/>
          <p:nvPr/>
        </p:nvSpPr>
        <p:spPr>
          <a:xfrm>
            <a:off x="6539846" y="1927736"/>
            <a:ext cx="4165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Filter map row </a:t>
            </a:r>
            <a:r>
              <a:rPr lang="en-US" sz="2000" dirty="0"/>
              <a:t>(2</a:t>
            </a:r>
            <a:r>
              <a:rPr lang="en-US" sz="2000" baseline="30000" dirty="0"/>
              <a:t>32</a:t>
            </a:r>
            <a:r>
              <a:rPr lang="en-US" sz="2000" dirty="0"/>
              <a:t> cols)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52130F83-143B-FA2C-CED4-95AC90F5C902}"/>
              </a:ext>
            </a:extLst>
          </p:cNvPr>
          <p:cNvCxnSpPr>
            <a:stCxn id="18" idx="3"/>
            <a:endCxn id="4" idx="1"/>
          </p:cNvCxnSpPr>
          <p:nvPr/>
        </p:nvCxnSpPr>
        <p:spPr>
          <a:xfrm>
            <a:off x="5652156" y="2664859"/>
            <a:ext cx="875315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4D43C6F5-0919-D6B6-20CC-D49C88DE1A7F}"/>
              </a:ext>
            </a:extLst>
          </p:cNvPr>
          <p:cNvCxnSpPr>
            <a:stCxn id="23" idx="3"/>
            <a:endCxn id="4" idx="1"/>
          </p:cNvCxnSpPr>
          <p:nvPr/>
        </p:nvCxnSpPr>
        <p:spPr>
          <a:xfrm flipV="1">
            <a:off x="5652156" y="2664859"/>
            <a:ext cx="875315" cy="1613441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12D14758-2302-BFB8-532B-1A6973D80D0D}"/>
              </a:ext>
            </a:extLst>
          </p:cNvPr>
          <p:cNvSpPr/>
          <p:nvPr/>
        </p:nvSpPr>
        <p:spPr>
          <a:xfrm>
            <a:off x="5161568" y="4913299"/>
            <a:ext cx="490588" cy="5393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800" b="1" dirty="0"/>
              <a:t>col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7A7E0F80-B6EB-63EF-E3EE-F48EB285DE41}"/>
              </a:ext>
            </a:extLst>
          </p:cNvPr>
          <p:cNvSpPr/>
          <p:nvPr/>
        </p:nvSpPr>
        <p:spPr>
          <a:xfrm>
            <a:off x="4202762" y="4913299"/>
            <a:ext cx="490588" cy="53930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800" b="1" dirty="0"/>
              <a:t>row</a:t>
            </a:r>
          </a:p>
        </p:txBody>
      </p:sp>
      <p:sp>
        <p:nvSpPr>
          <p:cNvPr id="97" name="Circular Arrow 96">
            <a:extLst>
              <a:ext uri="{FF2B5EF4-FFF2-40B4-BE49-F238E27FC236}">
                <a16:creationId xmlns:a16="http://schemas.microsoft.com/office/drawing/2014/main" id="{AF630235-B2FF-7163-2BBD-A1EC36D5E9F7}"/>
              </a:ext>
            </a:extLst>
          </p:cNvPr>
          <p:cNvSpPr/>
          <p:nvPr/>
        </p:nvSpPr>
        <p:spPr>
          <a:xfrm rot="5400000" flipH="1">
            <a:off x="9247983" y="2667396"/>
            <a:ext cx="2913838" cy="2507180"/>
          </a:xfrm>
          <a:prstGeom prst="circularArrow">
            <a:avLst>
              <a:gd name="adj1" fmla="val 5106"/>
              <a:gd name="adj2" fmla="val 394174"/>
              <a:gd name="adj3" fmla="val 21171951"/>
              <a:gd name="adj4" fmla="val 10617446"/>
              <a:gd name="adj5" fmla="val 7301"/>
            </a:avLst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4B36E100-4532-22DC-39C6-B3FB4646C32A}"/>
              </a:ext>
            </a:extLst>
          </p:cNvPr>
          <p:cNvSpPr/>
          <p:nvPr/>
        </p:nvSpPr>
        <p:spPr>
          <a:xfrm>
            <a:off x="8413264" y="4913300"/>
            <a:ext cx="1434734" cy="53930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Query</a:t>
            </a:r>
            <a:endParaRPr lang="en-CH" b="1" dirty="0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0AADB58A-B974-E06C-01F6-89393AC83C45}"/>
              </a:ext>
            </a:extLst>
          </p:cNvPr>
          <p:cNvSpPr/>
          <p:nvPr/>
        </p:nvSpPr>
        <p:spPr>
          <a:xfrm>
            <a:off x="10201939" y="4913299"/>
            <a:ext cx="490588" cy="53930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800" b="1" dirty="0"/>
              <a:t>row</a:t>
            </a: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3B17FF80-8527-52DB-2DA7-4D3572E5A231}"/>
              </a:ext>
            </a:extLst>
          </p:cNvPr>
          <p:cNvCxnSpPr>
            <a:stCxn id="91" idx="3"/>
            <a:endCxn id="104" idx="1"/>
          </p:cNvCxnSpPr>
          <p:nvPr/>
        </p:nvCxnSpPr>
        <p:spPr>
          <a:xfrm flipV="1">
            <a:off x="9847998" y="5182951"/>
            <a:ext cx="353941" cy="1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A9203C53-CBF8-6235-F893-C5145288FCA6}"/>
              </a:ext>
            </a:extLst>
          </p:cNvPr>
          <p:cNvSpPr/>
          <p:nvPr/>
        </p:nvSpPr>
        <p:spPr>
          <a:xfrm>
            <a:off x="8410048" y="4013444"/>
            <a:ext cx="1434734" cy="5393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col</a:t>
            </a:r>
            <a:r>
              <a:rPr lang="en-US" b="1" baseline="30000" dirty="0"/>
              <a:t>-1</a:t>
            </a:r>
            <a:endParaRPr lang="en-CH" b="1" baseline="300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060A4C1-891A-91BA-2268-D18E55684DC1}"/>
              </a:ext>
            </a:extLst>
          </p:cNvPr>
          <p:cNvSpPr txBox="1"/>
          <p:nvPr/>
        </p:nvSpPr>
        <p:spPr>
          <a:xfrm>
            <a:off x="5943834" y="3973246"/>
            <a:ext cx="23471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/>
              <a:t>Log value specific</a:t>
            </a:r>
          </a:p>
          <a:p>
            <a:pPr algn="r"/>
            <a:r>
              <a:rPr lang="en-US" dirty="0"/>
              <a:t>Column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 err="1">
                <a:sym typeface="Wingdings" pitchFamily="2" charset="2"/>
              </a:rPr>
              <a:t>Opt</a:t>
            </a:r>
            <a:r>
              <a:rPr lang="en-US" dirty="0">
                <a:sym typeface="Wingdings" pitchFamily="2" charset="2"/>
              </a:rPr>
              <a:t>[Index]</a:t>
            </a:r>
            <a:endParaRPr lang="en-US" dirty="0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08BAC25-399D-4ADB-9820-0802AC364F56}"/>
              </a:ext>
            </a:extLst>
          </p:cNvPr>
          <p:cNvCxnSpPr>
            <a:stCxn id="91" idx="0"/>
            <a:endCxn id="44" idx="2"/>
          </p:cNvCxnSpPr>
          <p:nvPr/>
        </p:nvCxnSpPr>
        <p:spPr>
          <a:xfrm flipH="1" flipV="1">
            <a:off x="9127415" y="4552748"/>
            <a:ext cx="3216" cy="360552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5C692FE1-862A-D8C2-6347-C8A4BF0CCD8C}"/>
              </a:ext>
            </a:extLst>
          </p:cNvPr>
          <p:cNvSpPr txBox="1"/>
          <p:nvPr/>
        </p:nvSpPr>
        <p:spPr>
          <a:xfrm>
            <a:off x="5729752" y="4914874"/>
            <a:ext cx="20881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Log value specific</a:t>
            </a:r>
          </a:p>
          <a:p>
            <a:r>
              <a:rPr lang="en-US" dirty="0"/>
              <a:t>Index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Column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6E7D8D7-BF24-8265-D0B6-E8479958CEBC}"/>
              </a:ext>
            </a:extLst>
          </p:cNvPr>
          <p:cNvSpPr txBox="1"/>
          <p:nvPr/>
        </p:nvSpPr>
        <p:spPr>
          <a:xfrm>
            <a:off x="3747416" y="5514051"/>
            <a:ext cx="13892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Stable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across large</a:t>
            </a:r>
            <a:br>
              <a:rPr lang="en-US" dirty="0"/>
            </a:br>
            <a:r>
              <a:rPr lang="en-US" dirty="0"/>
              <a:t>index range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3047385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1D33AC-97C6-463B-558A-AE98F1FEE4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Freeform 92">
            <a:extLst>
              <a:ext uri="{FF2B5EF4-FFF2-40B4-BE49-F238E27FC236}">
                <a16:creationId xmlns:a16="http://schemas.microsoft.com/office/drawing/2014/main" id="{E84AE068-C892-DFFA-8026-1D28CBF9F03B}"/>
              </a:ext>
            </a:extLst>
          </p:cNvPr>
          <p:cNvSpPr/>
          <p:nvPr/>
        </p:nvSpPr>
        <p:spPr>
          <a:xfrm>
            <a:off x="3724977" y="4552748"/>
            <a:ext cx="1434164" cy="375387"/>
          </a:xfrm>
          <a:custGeom>
            <a:avLst/>
            <a:gdLst>
              <a:gd name="connsiteX0" fmla="*/ 0 w 1434164"/>
              <a:gd name="connsiteY0" fmla="*/ 0 h 529390"/>
              <a:gd name="connsiteX1" fmla="*/ 1434164 w 1434164"/>
              <a:gd name="connsiteY1" fmla="*/ 0 h 529390"/>
              <a:gd name="connsiteX2" fmla="*/ 972151 w 1434164"/>
              <a:gd name="connsiteY2" fmla="*/ 529390 h 529390"/>
              <a:gd name="connsiteX3" fmla="*/ 471638 w 1434164"/>
              <a:gd name="connsiteY3" fmla="*/ 529390 h 529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34164" h="529390">
                <a:moveTo>
                  <a:pt x="0" y="0"/>
                </a:moveTo>
                <a:lnTo>
                  <a:pt x="1434164" y="0"/>
                </a:lnTo>
                <a:lnTo>
                  <a:pt x="972151" y="529390"/>
                </a:lnTo>
                <a:lnTo>
                  <a:pt x="471638" y="529390"/>
                </a:lnTo>
              </a:path>
            </a:pathLst>
          </a:custGeom>
          <a:gradFill flip="none" rotWithShape="1">
            <a:gsLst>
              <a:gs pos="20000">
                <a:schemeClr val="accent2">
                  <a:lumMod val="40000"/>
                  <a:lumOff val="60000"/>
                  <a:alpha val="8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894E0EB4-624A-E184-FDAB-EBBE71C8B939}"/>
              </a:ext>
            </a:extLst>
          </p:cNvPr>
          <p:cNvSpPr/>
          <p:nvPr/>
        </p:nvSpPr>
        <p:spPr>
          <a:xfrm>
            <a:off x="3734602" y="4543124"/>
            <a:ext cx="1925053" cy="375387"/>
          </a:xfrm>
          <a:custGeom>
            <a:avLst/>
            <a:gdLst>
              <a:gd name="connsiteX0" fmla="*/ 0 w 1925053"/>
              <a:gd name="connsiteY0" fmla="*/ 0 h 567891"/>
              <a:gd name="connsiteX1" fmla="*/ 1925053 w 1925053"/>
              <a:gd name="connsiteY1" fmla="*/ 0 h 567891"/>
              <a:gd name="connsiteX2" fmla="*/ 1925053 w 1925053"/>
              <a:gd name="connsiteY2" fmla="*/ 567891 h 567891"/>
              <a:gd name="connsiteX3" fmla="*/ 1424539 w 1925053"/>
              <a:gd name="connsiteY3" fmla="*/ 567891 h 567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25053" h="567891">
                <a:moveTo>
                  <a:pt x="0" y="0"/>
                </a:moveTo>
                <a:lnTo>
                  <a:pt x="1925053" y="0"/>
                </a:lnTo>
                <a:lnTo>
                  <a:pt x="1925053" y="567891"/>
                </a:lnTo>
                <a:lnTo>
                  <a:pt x="1424539" y="567891"/>
                </a:lnTo>
              </a:path>
            </a:pathLst>
          </a:custGeom>
          <a:gradFill flip="none" rotWithShape="1">
            <a:gsLst>
              <a:gs pos="20000">
                <a:schemeClr val="accent5">
                  <a:lumMod val="40000"/>
                  <a:lumOff val="60000"/>
                  <a:alpha val="7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CAEC634-2201-A179-A1E7-60084633B9BA}"/>
              </a:ext>
            </a:extLst>
          </p:cNvPr>
          <p:cNvSpPr/>
          <p:nvPr/>
        </p:nvSpPr>
        <p:spPr>
          <a:xfrm>
            <a:off x="5161568" y="2395207"/>
            <a:ext cx="490588" cy="5393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800" b="1" dirty="0"/>
              <a:t>#1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678F49-26BB-A624-FDD5-7BE314C27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EIP-7745: Two dimensional log filter</a:t>
            </a:r>
            <a:endParaRPr lang="en-CH" sz="20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B3BB62E-AC99-AB51-4908-3940918F2A6B}"/>
              </a:ext>
            </a:extLst>
          </p:cNvPr>
          <p:cNvSpPr/>
          <p:nvPr/>
        </p:nvSpPr>
        <p:spPr>
          <a:xfrm>
            <a:off x="838200" y="1883415"/>
            <a:ext cx="2347452" cy="78099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A4359AE-1683-77D2-ECCD-E15F88B5B6A9}"/>
              </a:ext>
            </a:extLst>
          </p:cNvPr>
          <p:cNvSpPr/>
          <p:nvPr/>
        </p:nvSpPr>
        <p:spPr>
          <a:xfrm>
            <a:off x="838200" y="2655903"/>
            <a:ext cx="2347452" cy="144414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744482B-7D3B-4173-9595-87B45BFAEC84}"/>
              </a:ext>
            </a:extLst>
          </p:cNvPr>
          <p:cNvSpPr/>
          <p:nvPr/>
        </p:nvSpPr>
        <p:spPr>
          <a:xfrm>
            <a:off x="838200" y="4100052"/>
            <a:ext cx="2347452" cy="2020529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382A5E-1778-CCB4-E3C4-0EA8102E4C68}"/>
              </a:ext>
            </a:extLst>
          </p:cNvPr>
          <p:cNvSpPr/>
          <p:nvPr/>
        </p:nvSpPr>
        <p:spPr>
          <a:xfrm>
            <a:off x="955254" y="1985547"/>
            <a:ext cx="2106592" cy="55558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b="1"/>
              <a:t>4.75 ETH</a:t>
            </a:r>
            <a:endParaRPr lang="en-CH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2657219-2046-8FD6-CDAE-AAEF91851B47}"/>
              </a:ext>
            </a:extLst>
          </p:cNvPr>
          <p:cNvSpPr/>
          <p:nvPr/>
        </p:nvSpPr>
        <p:spPr>
          <a:xfrm>
            <a:off x="955254" y="2782708"/>
            <a:ext cx="1018572" cy="55558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0.1</a:t>
            </a:r>
            <a:br>
              <a:rPr lang="en-CH" sz="1400" b="1" dirty="0"/>
            </a:br>
            <a:r>
              <a:rPr lang="en-CH" sz="1400" b="1" dirty="0"/>
              <a:t>BTC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4A3049B-C04E-9EE6-DB91-99D33D5204CC}"/>
              </a:ext>
            </a:extLst>
          </p:cNvPr>
          <p:cNvSpPr/>
          <p:nvPr/>
        </p:nvSpPr>
        <p:spPr>
          <a:xfrm>
            <a:off x="955254" y="3417661"/>
            <a:ext cx="1018572" cy="55558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500</a:t>
            </a:r>
            <a:br>
              <a:rPr lang="en-CH" sz="1400" b="1" dirty="0"/>
            </a:br>
            <a:r>
              <a:rPr lang="en-CH" sz="1400" b="1" dirty="0"/>
              <a:t>USDC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E74E97E0-BDE6-D1D2-5681-ED2BDEE1E2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hq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1959284" y="2870686"/>
            <a:ext cx="1186552" cy="1018571"/>
          </a:xfrm>
          <a:ln w="19050">
            <a:solidFill>
              <a:schemeClr val="accent1"/>
            </a:solidFill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7ACFB3E2-C1C7-0D04-1430-66FCE2EA7391}"/>
              </a:ext>
            </a:extLst>
          </p:cNvPr>
          <p:cNvSpPr/>
          <p:nvPr/>
        </p:nvSpPr>
        <p:spPr>
          <a:xfrm>
            <a:off x="955254" y="4214823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 theprotocolguild.</a:t>
            </a:r>
            <a:r>
              <a:rPr lang="en-CH" sz="1400">
                <a:sym typeface="Wingdings" pitchFamily="2" charset="2"/>
              </a:rPr>
              <a:t>eth 202</a:t>
            </a:r>
            <a:r>
              <a:rPr lang="en-US" sz="1400" dirty="0">
                <a:sym typeface="Wingdings" pitchFamily="2" charset="2"/>
              </a:rPr>
              <a:t>5</a:t>
            </a:r>
            <a:r>
              <a:rPr lang="en-CH" sz="1400">
                <a:sym typeface="Wingdings" pitchFamily="2" charset="2"/>
              </a:rPr>
              <a:t>-</a:t>
            </a:r>
            <a:r>
              <a:rPr lang="en-US" sz="1400" dirty="0">
                <a:sym typeface="Wingdings" pitchFamily="2" charset="2"/>
              </a:rPr>
              <a:t>01</a:t>
            </a:r>
            <a:r>
              <a:rPr lang="en-CH" sz="1400">
                <a:sym typeface="Wingdings" pitchFamily="2" charset="2"/>
              </a:rPr>
              <a:t>-</a:t>
            </a:r>
            <a:r>
              <a:rPr lang="en-US" sz="1400" dirty="0">
                <a:sym typeface="Wingdings" pitchFamily="2" charset="2"/>
              </a:rPr>
              <a:t>30</a:t>
            </a:r>
            <a:r>
              <a:rPr lang="en-CH" sz="1400">
                <a:sym typeface="Wingdings" pitchFamily="2" charset="2"/>
              </a:rPr>
              <a:t>       </a:t>
            </a:r>
            <a:r>
              <a:rPr lang="en-CH" sz="1400" dirty="0">
                <a:sym typeface="Wingdings" pitchFamily="2" charset="2"/>
              </a:rPr>
              <a:t>–50 USDC</a:t>
            </a:r>
            <a:endParaRPr lang="en-CH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D25BF2C-7716-B3FE-2688-102E81826081}"/>
              </a:ext>
            </a:extLst>
          </p:cNvPr>
          <p:cNvSpPr/>
          <p:nvPr/>
        </p:nvSpPr>
        <p:spPr>
          <a:xfrm>
            <a:off x="955254" y="4832215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 vitalik.eth</a:t>
            </a:r>
            <a:br>
              <a:rPr lang="en-CH" sz="1400">
                <a:sym typeface="Wingdings" pitchFamily="2" charset="2"/>
              </a:rPr>
            </a:br>
            <a:r>
              <a:rPr lang="en-CH" sz="1400">
                <a:sym typeface="Wingdings" pitchFamily="2" charset="2"/>
              </a:rPr>
              <a:t>202</a:t>
            </a:r>
            <a:r>
              <a:rPr lang="en-US" sz="1400" dirty="0">
                <a:sym typeface="Wingdings" pitchFamily="2" charset="2"/>
              </a:rPr>
              <a:t>5-01</a:t>
            </a:r>
            <a:r>
              <a:rPr lang="en-CH" sz="1400">
                <a:sym typeface="Wingdings" pitchFamily="2" charset="2"/>
              </a:rPr>
              <a:t>-1</a:t>
            </a:r>
            <a:r>
              <a:rPr lang="en-US" sz="1400" dirty="0">
                <a:sym typeface="Wingdings" pitchFamily="2" charset="2"/>
              </a:rPr>
              <a:t>5</a:t>
            </a:r>
            <a:r>
              <a:rPr lang="en-CH" sz="1400">
                <a:sym typeface="Wingdings" pitchFamily="2" charset="2"/>
              </a:rPr>
              <a:t>                </a:t>
            </a:r>
            <a:r>
              <a:rPr lang="en-CH" sz="1400" dirty="0">
                <a:sym typeface="Wingdings" pitchFamily="2" charset="2"/>
              </a:rPr>
              <a:t>1 ETH</a:t>
            </a:r>
            <a:endParaRPr lang="en-CH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81DBEB2-0B0D-8045-4F98-2E02A8214D2B}"/>
              </a:ext>
            </a:extLst>
          </p:cNvPr>
          <p:cNvSpPr/>
          <p:nvPr/>
        </p:nvSpPr>
        <p:spPr>
          <a:xfrm>
            <a:off x="955254" y="5452604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🎉 Block #123 produced</a:t>
            </a:r>
            <a:br>
              <a:rPr lang="en-CH" sz="1400">
                <a:sym typeface="Wingdings" pitchFamily="2" charset="2"/>
              </a:rPr>
            </a:br>
            <a:r>
              <a:rPr lang="en-CH" sz="1400">
                <a:sym typeface="Wingdings" pitchFamily="2" charset="2"/>
              </a:rPr>
              <a:t>202</a:t>
            </a:r>
            <a:r>
              <a:rPr lang="en-US" sz="1400" dirty="0">
                <a:sym typeface="Wingdings" pitchFamily="2" charset="2"/>
              </a:rPr>
              <a:t>5</a:t>
            </a:r>
            <a:r>
              <a:rPr lang="en-CH" sz="1400">
                <a:sym typeface="Wingdings" pitchFamily="2" charset="2"/>
              </a:rPr>
              <a:t>-</a:t>
            </a:r>
            <a:r>
              <a:rPr lang="en-US" sz="1400" dirty="0">
                <a:sym typeface="Wingdings" pitchFamily="2" charset="2"/>
              </a:rPr>
              <a:t>01</a:t>
            </a:r>
            <a:r>
              <a:rPr lang="en-CH" sz="1400">
                <a:sym typeface="Wingdings" pitchFamily="2" charset="2"/>
              </a:rPr>
              <a:t>-09         </a:t>
            </a:r>
            <a:r>
              <a:rPr lang="en-CH" sz="1400" dirty="0">
                <a:sym typeface="Wingdings" pitchFamily="2" charset="2"/>
              </a:rPr>
              <a:t>0.08 ETH</a:t>
            </a:r>
            <a:endParaRPr lang="en-CH" sz="1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660B72D-74AA-3348-3DA0-0A284A11F5B0}"/>
              </a:ext>
            </a:extLst>
          </p:cNvPr>
          <p:cNvSpPr/>
          <p:nvPr/>
        </p:nvSpPr>
        <p:spPr>
          <a:xfrm>
            <a:off x="838200" y="1883415"/>
            <a:ext cx="2347452" cy="423716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2395439-6559-9488-C845-B52144148361}"/>
              </a:ext>
            </a:extLst>
          </p:cNvPr>
          <p:cNvSpPr/>
          <p:nvPr/>
        </p:nvSpPr>
        <p:spPr>
          <a:xfrm>
            <a:off x="3730689" y="2395207"/>
            <a:ext cx="1434734" cy="53930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Contract address</a:t>
            </a:r>
            <a:endParaRPr lang="en-CH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A778A37-0689-3814-C20A-0C3B60AB888F}"/>
              </a:ext>
            </a:extLst>
          </p:cNvPr>
          <p:cNvSpPr/>
          <p:nvPr/>
        </p:nvSpPr>
        <p:spPr>
          <a:xfrm>
            <a:off x="3730689" y="2934511"/>
            <a:ext cx="1434734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Transfer</a:t>
            </a:r>
            <a:endParaRPr lang="en-CH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E5CC9C0-5E17-87FD-AC75-3AE6E77C3B1E}"/>
              </a:ext>
            </a:extLst>
          </p:cNvPr>
          <p:cNvSpPr/>
          <p:nvPr/>
        </p:nvSpPr>
        <p:spPr>
          <a:xfrm>
            <a:off x="3730689" y="3469344"/>
            <a:ext cx="1434734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_from</a:t>
            </a:r>
            <a:endParaRPr lang="en-CH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713210E-F3EA-8A2C-F88A-9BDAF1CB4542}"/>
              </a:ext>
            </a:extLst>
          </p:cNvPr>
          <p:cNvSpPr/>
          <p:nvPr/>
        </p:nvSpPr>
        <p:spPr>
          <a:xfrm>
            <a:off x="3730689" y="4008648"/>
            <a:ext cx="1434734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_to</a:t>
            </a:r>
            <a:endParaRPr lang="en-CH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75B68501-3BFF-CC30-A999-D71159DD74C7}"/>
              </a:ext>
            </a:extLst>
          </p:cNvPr>
          <p:cNvSpPr txBox="1"/>
          <p:nvPr/>
        </p:nvSpPr>
        <p:spPr>
          <a:xfrm>
            <a:off x="3730689" y="1619959"/>
            <a:ext cx="14347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Log</a:t>
            </a:r>
            <a:br>
              <a:rPr lang="en-US" sz="2000" b="1" dirty="0"/>
            </a:br>
            <a:r>
              <a:rPr lang="en-US" sz="2000" b="1" dirty="0"/>
              <a:t>value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ABCA635-5056-5D83-AD65-D40D980FF1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16902" y="60746"/>
            <a:ext cx="1325562" cy="132556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358ADAE0-61D7-5929-F208-1AD2775CAB66}"/>
              </a:ext>
            </a:extLst>
          </p:cNvPr>
          <p:cNvSpPr/>
          <p:nvPr/>
        </p:nvSpPr>
        <p:spPr>
          <a:xfrm>
            <a:off x="5161568" y="2934511"/>
            <a:ext cx="490588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800" b="1" dirty="0"/>
              <a:t>#2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BAD8F4F-7934-A53D-F096-E0D7C4CA44E2}"/>
              </a:ext>
            </a:extLst>
          </p:cNvPr>
          <p:cNvSpPr/>
          <p:nvPr/>
        </p:nvSpPr>
        <p:spPr>
          <a:xfrm>
            <a:off x="5161568" y="3469344"/>
            <a:ext cx="490588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800" b="1" dirty="0"/>
              <a:t>#3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382FFEC-556A-A449-EF56-ED5B285FB48A}"/>
              </a:ext>
            </a:extLst>
          </p:cNvPr>
          <p:cNvSpPr/>
          <p:nvPr/>
        </p:nvSpPr>
        <p:spPr>
          <a:xfrm>
            <a:off x="5161568" y="4008648"/>
            <a:ext cx="490588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800" b="1" dirty="0"/>
              <a:t>#4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62E1730-B4EE-8F98-4D04-D09A15EC164A}"/>
              </a:ext>
            </a:extLst>
          </p:cNvPr>
          <p:cNvSpPr txBox="1"/>
          <p:nvPr/>
        </p:nvSpPr>
        <p:spPr>
          <a:xfrm>
            <a:off x="4689495" y="1619960"/>
            <a:ext cx="14347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Global</a:t>
            </a:r>
            <a:br>
              <a:rPr lang="en-US" sz="2000" b="1" dirty="0"/>
            </a:br>
            <a:r>
              <a:rPr lang="en-US" sz="2000" b="1" dirty="0"/>
              <a:t>index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3A45D72-272C-2585-0BE0-DA68E79616EF}"/>
              </a:ext>
            </a:extLst>
          </p:cNvPr>
          <p:cNvSpPr/>
          <p:nvPr/>
        </p:nvSpPr>
        <p:spPr>
          <a:xfrm>
            <a:off x="6527471" y="2395207"/>
            <a:ext cx="260316" cy="5393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0CF15EB-6982-5BA8-34E1-F08C19B1D68B}"/>
              </a:ext>
            </a:extLst>
          </p:cNvPr>
          <p:cNvSpPr/>
          <p:nvPr/>
        </p:nvSpPr>
        <p:spPr>
          <a:xfrm>
            <a:off x="6787787" y="2395207"/>
            <a:ext cx="260316" cy="53930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b="1" dirty="0"/>
              <a:t>?</a:t>
            </a:r>
            <a:endParaRPr lang="en-CH" sz="1400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F53B8F1-CCFE-600D-F32F-A861BBF926DA}"/>
              </a:ext>
            </a:extLst>
          </p:cNvPr>
          <p:cNvSpPr/>
          <p:nvPr/>
        </p:nvSpPr>
        <p:spPr>
          <a:xfrm>
            <a:off x="7048103" y="2395207"/>
            <a:ext cx="260316" cy="5393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42A4A3A-6989-083E-9E60-24E90A6B8AC2}"/>
              </a:ext>
            </a:extLst>
          </p:cNvPr>
          <p:cNvSpPr/>
          <p:nvPr/>
        </p:nvSpPr>
        <p:spPr>
          <a:xfrm>
            <a:off x="7308419" y="2395207"/>
            <a:ext cx="260316" cy="5393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56FCEF5-8300-D2CA-2FE6-BF2D7955312D}"/>
              </a:ext>
            </a:extLst>
          </p:cNvPr>
          <p:cNvSpPr/>
          <p:nvPr/>
        </p:nvSpPr>
        <p:spPr>
          <a:xfrm>
            <a:off x="7568735" y="2395207"/>
            <a:ext cx="260316" cy="5393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21F2315-BDF2-7FCF-4E2F-4A1403994438}"/>
              </a:ext>
            </a:extLst>
          </p:cNvPr>
          <p:cNvSpPr/>
          <p:nvPr/>
        </p:nvSpPr>
        <p:spPr>
          <a:xfrm>
            <a:off x="7829051" y="2395207"/>
            <a:ext cx="260316" cy="5393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EA7230A-246F-A708-B0B6-D57A6F1D14BC}"/>
              </a:ext>
            </a:extLst>
          </p:cNvPr>
          <p:cNvSpPr/>
          <p:nvPr/>
        </p:nvSpPr>
        <p:spPr>
          <a:xfrm>
            <a:off x="8089367" y="2395207"/>
            <a:ext cx="260316" cy="5393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14B1003-49D2-BB66-F914-0A78651D883B}"/>
              </a:ext>
            </a:extLst>
          </p:cNvPr>
          <p:cNvSpPr/>
          <p:nvPr/>
        </p:nvSpPr>
        <p:spPr>
          <a:xfrm>
            <a:off x="8349683" y="2395207"/>
            <a:ext cx="260316" cy="5393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712375B-8186-47E6-A1FF-01824CF06D46}"/>
              </a:ext>
            </a:extLst>
          </p:cNvPr>
          <p:cNvSpPr/>
          <p:nvPr/>
        </p:nvSpPr>
        <p:spPr>
          <a:xfrm>
            <a:off x="8609999" y="2395207"/>
            <a:ext cx="260316" cy="5393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b="1" dirty="0"/>
              <a:t>#4</a:t>
            </a:r>
            <a:endParaRPr lang="en-CH" sz="1400" b="1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B5DE86E-367D-65C0-9FF3-562729B2FC95}"/>
              </a:ext>
            </a:extLst>
          </p:cNvPr>
          <p:cNvSpPr/>
          <p:nvPr/>
        </p:nvSpPr>
        <p:spPr>
          <a:xfrm>
            <a:off x="8870315" y="2395207"/>
            <a:ext cx="260316" cy="5393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940C7A5-BB72-CCB5-5B72-2FAE52D1AC45}"/>
              </a:ext>
            </a:extLst>
          </p:cNvPr>
          <p:cNvSpPr/>
          <p:nvPr/>
        </p:nvSpPr>
        <p:spPr>
          <a:xfrm>
            <a:off x="9130631" y="2395207"/>
            <a:ext cx="260316" cy="5393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52C8ADB-2E23-E4D7-9A77-6B0F6BBE0A0E}"/>
              </a:ext>
            </a:extLst>
          </p:cNvPr>
          <p:cNvSpPr/>
          <p:nvPr/>
        </p:nvSpPr>
        <p:spPr>
          <a:xfrm>
            <a:off x="9390947" y="2395207"/>
            <a:ext cx="260316" cy="5393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3AD666B-0C07-1477-03C4-B9CC45AE0D81}"/>
              </a:ext>
            </a:extLst>
          </p:cNvPr>
          <p:cNvSpPr/>
          <p:nvPr/>
        </p:nvSpPr>
        <p:spPr>
          <a:xfrm>
            <a:off x="9651263" y="2395207"/>
            <a:ext cx="260316" cy="5393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F7F550A-6838-8E07-B064-BE7826C54430}"/>
              </a:ext>
            </a:extLst>
          </p:cNvPr>
          <p:cNvSpPr/>
          <p:nvPr/>
        </p:nvSpPr>
        <p:spPr>
          <a:xfrm>
            <a:off x="9911579" y="2395207"/>
            <a:ext cx="260316" cy="5393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2F4230C-1AC5-8D81-0953-ACBF3C32BEE4}"/>
              </a:ext>
            </a:extLst>
          </p:cNvPr>
          <p:cNvSpPr/>
          <p:nvPr/>
        </p:nvSpPr>
        <p:spPr>
          <a:xfrm>
            <a:off x="10171895" y="2395207"/>
            <a:ext cx="260316" cy="5393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599CC06-BA35-F975-8634-65598BC1CFF2}"/>
              </a:ext>
            </a:extLst>
          </p:cNvPr>
          <p:cNvSpPr/>
          <p:nvPr/>
        </p:nvSpPr>
        <p:spPr>
          <a:xfrm>
            <a:off x="10432211" y="2395207"/>
            <a:ext cx="260316" cy="5393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819C00D-121B-98EA-B436-0E51B0B5A2D8}"/>
              </a:ext>
            </a:extLst>
          </p:cNvPr>
          <p:cNvSpPr txBox="1"/>
          <p:nvPr/>
        </p:nvSpPr>
        <p:spPr>
          <a:xfrm>
            <a:off x="6539846" y="1927736"/>
            <a:ext cx="4165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Filter map row </a:t>
            </a:r>
            <a:r>
              <a:rPr lang="en-US" sz="2000" dirty="0"/>
              <a:t>(2</a:t>
            </a:r>
            <a:r>
              <a:rPr lang="en-US" sz="2000" baseline="30000" dirty="0"/>
              <a:t>32</a:t>
            </a:r>
            <a:r>
              <a:rPr lang="en-US" sz="2000" dirty="0"/>
              <a:t> cols)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E7AF559B-A603-CEED-F97C-DDD8FE8E7326}"/>
              </a:ext>
            </a:extLst>
          </p:cNvPr>
          <p:cNvCxnSpPr>
            <a:stCxn id="18" idx="3"/>
            <a:endCxn id="4" idx="1"/>
          </p:cNvCxnSpPr>
          <p:nvPr/>
        </p:nvCxnSpPr>
        <p:spPr>
          <a:xfrm>
            <a:off x="5652156" y="2664859"/>
            <a:ext cx="875315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A53BCD76-8D06-0954-1515-3210F2C0D29C}"/>
              </a:ext>
            </a:extLst>
          </p:cNvPr>
          <p:cNvCxnSpPr>
            <a:stCxn id="23" idx="3"/>
            <a:endCxn id="4" idx="1"/>
          </p:cNvCxnSpPr>
          <p:nvPr/>
        </p:nvCxnSpPr>
        <p:spPr>
          <a:xfrm flipV="1">
            <a:off x="5652156" y="2664859"/>
            <a:ext cx="875315" cy="1613441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36B52D07-A750-46BD-600A-3F3288B5F377}"/>
              </a:ext>
            </a:extLst>
          </p:cNvPr>
          <p:cNvSpPr/>
          <p:nvPr/>
        </p:nvSpPr>
        <p:spPr>
          <a:xfrm>
            <a:off x="5161568" y="4913299"/>
            <a:ext cx="490588" cy="5393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800" b="1" dirty="0"/>
              <a:t>col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2F9130D3-CDDB-0090-9794-4F38A0EFC24E}"/>
              </a:ext>
            </a:extLst>
          </p:cNvPr>
          <p:cNvSpPr/>
          <p:nvPr/>
        </p:nvSpPr>
        <p:spPr>
          <a:xfrm>
            <a:off x="4202762" y="4913299"/>
            <a:ext cx="490588" cy="53930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800" b="1" dirty="0"/>
              <a:t>row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F12D6F9B-0082-FB06-5A20-102BB1C5C1C6}"/>
              </a:ext>
            </a:extLst>
          </p:cNvPr>
          <p:cNvSpPr txBox="1"/>
          <p:nvPr/>
        </p:nvSpPr>
        <p:spPr>
          <a:xfrm>
            <a:off x="3747416" y="5514051"/>
            <a:ext cx="13892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Stable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across large</a:t>
            </a:r>
            <a:br>
              <a:rPr lang="en-US" dirty="0"/>
            </a:br>
            <a:r>
              <a:rPr lang="en-US" dirty="0"/>
              <a:t>index range</a:t>
            </a:r>
            <a:endParaRPr lang="en-US" b="1" dirty="0"/>
          </a:p>
        </p:txBody>
      </p:sp>
      <p:sp>
        <p:nvSpPr>
          <p:cNvPr id="97" name="Circular Arrow 96">
            <a:extLst>
              <a:ext uri="{FF2B5EF4-FFF2-40B4-BE49-F238E27FC236}">
                <a16:creationId xmlns:a16="http://schemas.microsoft.com/office/drawing/2014/main" id="{309B64FB-6C12-EB30-CC56-CCF4B2BD9B02}"/>
              </a:ext>
            </a:extLst>
          </p:cNvPr>
          <p:cNvSpPr/>
          <p:nvPr/>
        </p:nvSpPr>
        <p:spPr>
          <a:xfrm rot="5400000" flipH="1">
            <a:off x="9247983" y="2667396"/>
            <a:ext cx="2913838" cy="2507180"/>
          </a:xfrm>
          <a:prstGeom prst="circularArrow">
            <a:avLst>
              <a:gd name="adj1" fmla="val 5106"/>
              <a:gd name="adj2" fmla="val 394174"/>
              <a:gd name="adj3" fmla="val 21171951"/>
              <a:gd name="adj4" fmla="val 10617446"/>
              <a:gd name="adj5" fmla="val 7301"/>
            </a:avLst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342C937A-3D06-3CC8-6184-A07732482D01}"/>
              </a:ext>
            </a:extLst>
          </p:cNvPr>
          <p:cNvSpPr/>
          <p:nvPr/>
        </p:nvSpPr>
        <p:spPr>
          <a:xfrm>
            <a:off x="8413264" y="4913300"/>
            <a:ext cx="1434734" cy="53930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Query</a:t>
            </a:r>
            <a:endParaRPr lang="en-CH" b="1" dirty="0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6768DEE0-ABF5-81AB-7334-AEDD2505ADB0}"/>
              </a:ext>
            </a:extLst>
          </p:cNvPr>
          <p:cNvSpPr/>
          <p:nvPr/>
        </p:nvSpPr>
        <p:spPr>
          <a:xfrm>
            <a:off x="10201939" y="4913299"/>
            <a:ext cx="490588" cy="53930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800" b="1" dirty="0"/>
              <a:t>row</a:t>
            </a: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89AFBF95-4EFC-EF3F-2A46-C0368DE04CBD}"/>
              </a:ext>
            </a:extLst>
          </p:cNvPr>
          <p:cNvCxnSpPr>
            <a:stCxn id="91" idx="3"/>
            <a:endCxn id="104" idx="1"/>
          </p:cNvCxnSpPr>
          <p:nvPr/>
        </p:nvCxnSpPr>
        <p:spPr>
          <a:xfrm flipV="1">
            <a:off x="9847998" y="5182951"/>
            <a:ext cx="353941" cy="1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960F0A6B-6FD8-5062-D05B-B15E7B9A4FB3}"/>
              </a:ext>
            </a:extLst>
          </p:cNvPr>
          <p:cNvSpPr/>
          <p:nvPr/>
        </p:nvSpPr>
        <p:spPr>
          <a:xfrm>
            <a:off x="8410048" y="4013444"/>
            <a:ext cx="1434734" cy="5393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col</a:t>
            </a:r>
            <a:r>
              <a:rPr lang="en-US" b="1" baseline="30000" dirty="0"/>
              <a:t>-1</a:t>
            </a:r>
            <a:endParaRPr lang="en-CH" b="1" baseline="300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9EC7BF9-5CD7-105E-98B8-73352AC2CAC0}"/>
              </a:ext>
            </a:extLst>
          </p:cNvPr>
          <p:cNvSpPr txBox="1"/>
          <p:nvPr/>
        </p:nvSpPr>
        <p:spPr>
          <a:xfrm>
            <a:off x="5897604" y="3973246"/>
            <a:ext cx="23933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/>
              <a:t>Log value specific</a:t>
            </a:r>
          </a:p>
          <a:p>
            <a:pPr algn="r"/>
            <a:r>
              <a:rPr lang="en-US" dirty="0"/>
              <a:t>Column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 err="1">
                <a:sym typeface="Wingdings" pitchFamily="2" charset="2"/>
              </a:rPr>
              <a:t>Opt</a:t>
            </a:r>
            <a:r>
              <a:rPr lang="en-US" dirty="0">
                <a:sym typeface="Wingdings" pitchFamily="2" charset="2"/>
              </a:rPr>
              <a:t>[Index]</a:t>
            </a:r>
            <a:endParaRPr lang="en-US" dirty="0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1716A39-A940-3709-C4E8-D9729E37D322}"/>
              </a:ext>
            </a:extLst>
          </p:cNvPr>
          <p:cNvCxnSpPr>
            <a:stCxn id="91" idx="0"/>
            <a:endCxn id="44" idx="2"/>
          </p:cNvCxnSpPr>
          <p:nvPr/>
        </p:nvCxnSpPr>
        <p:spPr>
          <a:xfrm flipH="1" flipV="1">
            <a:off x="9127415" y="4552748"/>
            <a:ext cx="3216" cy="360552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67716A8D-1CB9-C4D9-A019-2BDF85559531}"/>
              </a:ext>
            </a:extLst>
          </p:cNvPr>
          <p:cNvSpPr txBox="1"/>
          <p:nvPr/>
        </p:nvSpPr>
        <p:spPr>
          <a:xfrm>
            <a:off x="5729752" y="4914874"/>
            <a:ext cx="20881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Log value specific</a:t>
            </a:r>
          </a:p>
          <a:p>
            <a:r>
              <a:rPr lang="en-US" dirty="0"/>
              <a:t>Index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Column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1A1ECE65-CFB7-C764-5900-28CD97222734}"/>
              </a:ext>
            </a:extLst>
          </p:cNvPr>
          <p:cNvCxnSpPr>
            <a:stCxn id="33" idx="2"/>
          </p:cNvCxnSpPr>
          <p:nvPr/>
        </p:nvCxnSpPr>
        <p:spPr>
          <a:xfrm flipH="1">
            <a:off x="8739739" y="2934511"/>
            <a:ext cx="418" cy="1074137"/>
          </a:xfrm>
          <a:prstGeom prst="line">
            <a:avLst/>
          </a:prstGeom>
          <a:ln w="38100">
            <a:head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952F731F-C523-C37C-9F44-319DA6591E06}"/>
              </a:ext>
            </a:extLst>
          </p:cNvPr>
          <p:cNvSpPr txBox="1"/>
          <p:nvPr/>
        </p:nvSpPr>
        <p:spPr>
          <a:xfrm>
            <a:off x="8779431" y="3323740"/>
            <a:ext cx="25714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✅ Match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A60A48B-E0B7-CF6C-FF90-C5633C8D71F3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6917945" y="2934511"/>
            <a:ext cx="1520561" cy="1074137"/>
          </a:xfrm>
          <a:prstGeom prst="line">
            <a:avLst/>
          </a:prstGeom>
          <a:ln w="38100">
            <a:head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5DEA2B60-3594-75FA-E095-C7659F7B6459}"/>
              </a:ext>
            </a:extLst>
          </p:cNvPr>
          <p:cNvSpPr txBox="1"/>
          <p:nvPr/>
        </p:nvSpPr>
        <p:spPr>
          <a:xfrm>
            <a:off x="7143662" y="3323740"/>
            <a:ext cx="16357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🚫</a:t>
            </a:r>
          </a:p>
        </p:txBody>
      </p:sp>
    </p:spTree>
    <p:extLst>
      <p:ext uri="{BB962C8B-B14F-4D97-AF65-F5344CB8AC3E}">
        <p14:creationId xmlns:p14="http://schemas.microsoft.com/office/powerpoint/2010/main" val="380792861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4EB8DB-8D7F-BB35-ECCD-E277424165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369D49F5-8D8E-9335-9197-0196C1E497C4}"/>
              </a:ext>
            </a:extLst>
          </p:cNvPr>
          <p:cNvSpPr/>
          <p:nvPr/>
        </p:nvSpPr>
        <p:spPr>
          <a:xfrm>
            <a:off x="3724977" y="4552748"/>
            <a:ext cx="1434164" cy="375387"/>
          </a:xfrm>
          <a:custGeom>
            <a:avLst/>
            <a:gdLst>
              <a:gd name="connsiteX0" fmla="*/ 0 w 1434164"/>
              <a:gd name="connsiteY0" fmla="*/ 0 h 529390"/>
              <a:gd name="connsiteX1" fmla="*/ 1434164 w 1434164"/>
              <a:gd name="connsiteY1" fmla="*/ 0 h 529390"/>
              <a:gd name="connsiteX2" fmla="*/ 972151 w 1434164"/>
              <a:gd name="connsiteY2" fmla="*/ 529390 h 529390"/>
              <a:gd name="connsiteX3" fmla="*/ 471638 w 1434164"/>
              <a:gd name="connsiteY3" fmla="*/ 529390 h 529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34164" h="529390">
                <a:moveTo>
                  <a:pt x="0" y="0"/>
                </a:moveTo>
                <a:lnTo>
                  <a:pt x="1434164" y="0"/>
                </a:lnTo>
                <a:lnTo>
                  <a:pt x="972151" y="529390"/>
                </a:lnTo>
                <a:lnTo>
                  <a:pt x="471638" y="529390"/>
                </a:lnTo>
              </a:path>
            </a:pathLst>
          </a:custGeom>
          <a:gradFill flip="none" rotWithShape="1">
            <a:gsLst>
              <a:gs pos="20000">
                <a:schemeClr val="accent2">
                  <a:lumMod val="40000"/>
                  <a:lumOff val="60000"/>
                  <a:alpha val="8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42CF4F3E-7A2F-2967-8D67-F1776EFD99DC}"/>
              </a:ext>
            </a:extLst>
          </p:cNvPr>
          <p:cNvSpPr/>
          <p:nvPr/>
        </p:nvSpPr>
        <p:spPr>
          <a:xfrm>
            <a:off x="3734602" y="4543124"/>
            <a:ext cx="1925053" cy="375387"/>
          </a:xfrm>
          <a:custGeom>
            <a:avLst/>
            <a:gdLst>
              <a:gd name="connsiteX0" fmla="*/ 0 w 1925053"/>
              <a:gd name="connsiteY0" fmla="*/ 0 h 567891"/>
              <a:gd name="connsiteX1" fmla="*/ 1925053 w 1925053"/>
              <a:gd name="connsiteY1" fmla="*/ 0 h 567891"/>
              <a:gd name="connsiteX2" fmla="*/ 1925053 w 1925053"/>
              <a:gd name="connsiteY2" fmla="*/ 567891 h 567891"/>
              <a:gd name="connsiteX3" fmla="*/ 1424539 w 1925053"/>
              <a:gd name="connsiteY3" fmla="*/ 567891 h 567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25053" h="567891">
                <a:moveTo>
                  <a:pt x="0" y="0"/>
                </a:moveTo>
                <a:lnTo>
                  <a:pt x="1925053" y="0"/>
                </a:lnTo>
                <a:lnTo>
                  <a:pt x="1925053" y="567891"/>
                </a:lnTo>
                <a:lnTo>
                  <a:pt x="1424539" y="567891"/>
                </a:lnTo>
              </a:path>
            </a:pathLst>
          </a:custGeom>
          <a:gradFill flip="none" rotWithShape="1">
            <a:gsLst>
              <a:gs pos="20000">
                <a:schemeClr val="accent5">
                  <a:lumMod val="40000"/>
                  <a:lumOff val="60000"/>
                  <a:alpha val="7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AC9FAF-9F78-220E-D6E7-3548FFFE97A1}"/>
              </a:ext>
            </a:extLst>
          </p:cNvPr>
          <p:cNvSpPr/>
          <p:nvPr/>
        </p:nvSpPr>
        <p:spPr>
          <a:xfrm>
            <a:off x="5161568" y="4913299"/>
            <a:ext cx="490588" cy="5393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800" b="1" dirty="0"/>
              <a:t>col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9BE677-8179-0CF3-8A2A-F8E098880F73}"/>
              </a:ext>
            </a:extLst>
          </p:cNvPr>
          <p:cNvSpPr/>
          <p:nvPr/>
        </p:nvSpPr>
        <p:spPr>
          <a:xfrm>
            <a:off x="4202762" y="4913299"/>
            <a:ext cx="490588" cy="53930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800" b="1" dirty="0"/>
              <a:t>row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4B5A9FF-50C4-9787-7D7C-1F88B9A4482D}"/>
              </a:ext>
            </a:extLst>
          </p:cNvPr>
          <p:cNvSpPr/>
          <p:nvPr/>
        </p:nvSpPr>
        <p:spPr>
          <a:xfrm>
            <a:off x="5161568" y="2395207"/>
            <a:ext cx="490588" cy="5393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800" b="1" dirty="0"/>
              <a:t>#1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605FF8-AF13-5B61-3B9D-7081D55ED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EIP-7745: Two dimensional log filter</a:t>
            </a:r>
            <a:endParaRPr lang="en-CH" sz="20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C83E401-E19B-199B-58CA-9978ED7866B2}"/>
              </a:ext>
            </a:extLst>
          </p:cNvPr>
          <p:cNvSpPr/>
          <p:nvPr/>
        </p:nvSpPr>
        <p:spPr>
          <a:xfrm>
            <a:off x="838200" y="1883415"/>
            <a:ext cx="2347452" cy="78099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A5A21A8-07DB-CFD8-9621-2813617A5753}"/>
              </a:ext>
            </a:extLst>
          </p:cNvPr>
          <p:cNvSpPr/>
          <p:nvPr/>
        </p:nvSpPr>
        <p:spPr>
          <a:xfrm>
            <a:off x="838200" y="2655903"/>
            <a:ext cx="2347452" cy="144414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C4B6416-3CE6-297E-DF72-CB739E1EB514}"/>
              </a:ext>
            </a:extLst>
          </p:cNvPr>
          <p:cNvSpPr/>
          <p:nvPr/>
        </p:nvSpPr>
        <p:spPr>
          <a:xfrm>
            <a:off x="838200" y="4100052"/>
            <a:ext cx="2347452" cy="2020529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9C60B4-F0CC-F8A0-250A-9FFD59E80510}"/>
              </a:ext>
            </a:extLst>
          </p:cNvPr>
          <p:cNvSpPr/>
          <p:nvPr/>
        </p:nvSpPr>
        <p:spPr>
          <a:xfrm>
            <a:off x="955254" y="1985547"/>
            <a:ext cx="2106592" cy="55558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b="1"/>
              <a:t>4.75 ETH</a:t>
            </a:r>
            <a:endParaRPr lang="en-CH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B64D7F0-EFB6-1AC8-AA37-442CC55BBAF2}"/>
              </a:ext>
            </a:extLst>
          </p:cNvPr>
          <p:cNvSpPr/>
          <p:nvPr/>
        </p:nvSpPr>
        <p:spPr>
          <a:xfrm>
            <a:off x="955254" y="2782708"/>
            <a:ext cx="1018572" cy="55558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0.1</a:t>
            </a:r>
            <a:br>
              <a:rPr lang="en-CH" sz="1400" b="1" dirty="0"/>
            </a:br>
            <a:r>
              <a:rPr lang="en-CH" sz="1400" b="1" dirty="0"/>
              <a:t>BTC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D0CD735-52A4-2C1C-2A58-18A2D12AEE76}"/>
              </a:ext>
            </a:extLst>
          </p:cNvPr>
          <p:cNvSpPr/>
          <p:nvPr/>
        </p:nvSpPr>
        <p:spPr>
          <a:xfrm>
            <a:off x="955254" y="3417661"/>
            <a:ext cx="1018572" cy="55558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500</a:t>
            </a:r>
            <a:br>
              <a:rPr lang="en-CH" sz="1400" b="1" dirty="0"/>
            </a:br>
            <a:r>
              <a:rPr lang="en-CH" sz="1400" b="1" dirty="0"/>
              <a:t>USDC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487E3EE0-35FC-2C97-B226-E92CAD6749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hq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1959284" y="2870686"/>
            <a:ext cx="1186552" cy="1018571"/>
          </a:xfrm>
          <a:ln w="19050">
            <a:solidFill>
              <a:schemeClr val="accent1"/>
            </a:solidFill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51CC3D35-044F-3CF3-784F-6567B4998A84}"/>
              </a:ext>
            </a:extLst>
          </p:cNvPr>
          <p:cNvSpPr/>
          <p:nvPr/>
        </p:nvSpPr>
        <p:spPr>
          <a:xfrm>
            <a:off x="955254" y="4214823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 theprotocolguild.</a:t>
            </a:r>
            <a:r>
              <a:rPr lang="en-CH" sz="1400">
                <a:sym typeface="Wingdings" pitchFamily="2" charset="2"/>
              </a:rPr>
              <a:t>eth 202</a:t>
            </a:r>
            <a:r>
              <a:rPr lang="en-US" sz="1400" dirty="0">
                <a:sym typeface="Wingdings" pitchFamily="2" charset="2"/>
              </a:rPr>
              <a:t>5</a:t>
            </a:r>
            <a:r>
              <a:rPr lang="en-CH" sz="1400">
                <a:sym typeface="Wingdings" pitchFamily="2" charset="2"/>
              </a:rPr>
              <a:t>-</a:t>
            </a:r>
            <a:r>
              <a:rPr lang="en-US" sz="1400" dirty="0">
                <a:sym typeface="Wingdings" pitchFamily="2" charset="2"/>
              </a:rPr>
              <a:t>01</a:t>
            </a:r>
            <a:r>
              <a:rPr lang="en-CH" sz="1400">
                <a:sym typeface="Wingdings" pitchFamily="2" charset="2"/>
              </a:rPr>
              <a:t>-</a:t>
            </a:r>
            <a:r>
              <a:rPr lang="en-US" sz="1400" dirty="0">
                <a:sym typeface="Wingdings" pitchFamily="2" charset="2"/>
              </a:rPr>
              <a:t>30</a:t>
            </a:r>
            <a:r>
              <a:rPr lang="en-CH" sz="1400">
                <a:sym typeface="Wingdings" pitchFamily="2" charset="2"/>
              </a:rPr>
              <a:t>       </a:t>
            </a:r>
            <a:r>
              <a:rPr lang="en-CH" sz="1400" dirty="0">
                <a:sym typeface="Wingdings" pitchFamily="2" charset="2"/>
              </a:rPr>
              <a:t>–50 USDC</a:t>
            </a:r>
            <a:endParaRPr lang="en-CH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9EBE32F-AD44-F923-EC31-CA5BBCAA9FBD}"/>
              </a:ext>
            </a:extLst>
          </p:cNvPr>
          <p:cNvSpPr/>
          <p:nvPr/>
        </p:nvSpPr>
        <p:spPr>
          <a:xfrm>
            <a:off x="955254" y="4832215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 vitalik.eth</a:t>
            </a:r>
            <a:br>
              <a:rPr lang="en-CH" sz="1400">
                <a:sym typeface="Wingdings" pitchFamily="2" charset="2"/>
              </a:rPr>
            </a:br>
            <a:r>
              <a:rPr lang="en-CH" sz="1400">
                <a:sym typeface="Wingdings" pitchFamily="2" charset="2"/>
              </a:rPr>
              <a:t>202</a:t>
            </a:r>
            <a:r>
              <a:rPr lang="en-US" sz="1400" dirty="0">
                <a:sym typeface="Wingdings" pitchFamily="2" charset="2"/>
              </a:rPr>
              <a:t>5-01</a:t>
            </a:r>
            <a:r>
              <a:rPr lang="en-CH" sz="1400">
                <a:sym typeface="Wingdings" pitchFamily="2" charset="2"/>
              </a:rPr>
              <a:t>-1</a:t>
            </a:r>
            <a:r>
              <a:rPr lang="en-US" sz="1400" dirty="0">
                <a:sym typeface="Wingdings" pitchFamily="2" charset="2"/>
              </a:rPr>
              <a:t>5</a:t>
            </a:r>
            <a:r>
              <a:rPr lang="en-CH" sz="1400">
                <a:sym typeface="Wingdings" pitchFamily="2" charset="2"/>
              </a:rPr>
              <a:t>                </a:t>
            </a:r>
            <a:r>
              <a:rPr lang="en-CH" sz="1400" dirty="0">
                <a:sym typeface="Wingdings" pitchFamily="2" charset="2"/>
              </a:rPr>
              <a:t>1 ETH</a:t>
            </a:r>
            <a:endParaRPr lang="en-CH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123069E-C097-2958-A329-235B8E610D8E}"/>
              </a:ext>
            </a:extLst>
          </p:cNvPr>
          <p:cNvSpPr/>
          <p:nvPr/>
        </p:nvSpPr>
        <p:spPr>
          <a:xfrm>
            <a:off x="955254" y="5452604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🎉 Block #123 produced</a:t>
            </a:r>
            <a:br>
              <a:rPr lang="en-CH" sz="1400">
                <a:sym typeface="Wingdings" pitchFamily="2" charset="2"/>
              </a:rPr>
            </a:br>
            <a:r>
              <a:rPr lang="en-CH" sz="1400">
                <a:sym typeface="Wingdings" pitchFamily="2" charset="2"/>
              </a:rPr>
              <a:t>202</a:t>
            </a:r>
            <a:r>
              <a:rPr lang="en-US" sz="1400" dirty="0">
                <a:sym typeface="Wingdings" pitchFamily="2" charset="2"/>
              </a:rPr>
              <a:t>5</a:t>
            </a:r>
            <a:r>
              <a:rPr lang="en-CH" sz="1400">
                <a:sym typeface="Wingdings" pitchFamily="2" charset="2"/>
              </a:rPr>
              <a:t>-</a:t>
            </a:r>
            <a:r>
              <a:rPr lang="en-US" sz="1400" dirty="0">
                <a:sym typeface="Wingdings" pitchFamily="2" charset="2"/>
              </a:rPr>
              <a:t>01</a:t>
            </a:r>
            <a:r>
              <a:rPr lang="en-CH" sz="1400">
                <a:sym typeface="Wingdings" pitchFamily="2" charset="2"/>
              </a:rPr>
              <a:t>-09         </a:t>
            </a:r>
            <a:r>
              <a:rPr lang="en-CH" sz="1400" dirty="0">
                <a:sym typeface="Wingdings" pitchFamily="2" charset="2"/>
              </a:rPr>
              <a:t>0.08 ETH</a:t>
            </a:r>
            <a:endParaRPr lang="en-CH" sz="1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8FF8474-FAB5-C54B-54BE-1EB73FC65D5B}"/>
              </a:ext>
            </a:extLst>
          </p:cNvPr>
          <p:cNvSpPr/>
          <p:nvPr/>
        </p:nvSpPr>
        <p:spPr>
          <a:xfrm>
            <a:off x="838200" y="1883415"/>
            <a:ext cx="2347452" cy="423716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3D0357A-A6C3-2673-A9E9-9309CC9EA918}"/>
              </a:ext>
            </a:extLst>
          </p:cNvPr>
          <p:cNvSpPr/>
          <p:nvPr/>
        </p:nvSpPr>
        <p:spPr>
          <a:xfrm>
            <a:off x="3730689" y="2395207"/>
            <a:ext cx="1434734" cy="53930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Contract address</a:t>
            </a:r>
            <a:endParaRPr lang="en-CH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379899F-4852-ABF2-F7C3-957E91F66CFF}"/>
              </a:ext>
            </a:extLst>
          </p:cNvPr>
          <p:cNvSpPr/>
          <p:nvPr/>
        </p:nvSpPr>
        <p:spPr>
          <a:xfrm>
            <a:off x="3730689" y="2934511"/>
            <a:ext cx="1434734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Transfer</a:t>
            </a:r>
            <a:endParaRPr lang="en-CH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3729B41-78D5-93C9-C795-A72D5D874185}"/>
              </a:ext>
            </a:extLst>
          </p:cNvPr>
          <p:cNvSpPr/>
          <p:nvPr/>
        </p:nvSpPr>
        <p:spPr>
          <a:xfrm>
            <a:off x="3730689" y="3469344"/>
            <a:ext cx="1434734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_from</a:t>
            </a:r>
            <a:endParaRPr lang="en-CH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B0A04C1-7E11-D13F-662D-E1A1EAA3DE99}"/>
              </a:ext>
            </a:extLst>
          </p:cNvPr>
          <p:cNvSpPr/>
          <p:nvPr/>
        </p:nvSpPr>
        <p:spPr>
          <a:xfrm>
            <a:off x="3730689" y="4008648"/>
            <a:ext cx="1434734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_to</a:t>
            </a:r>
            <a:endParaRPr lang="en-CH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CC1D87F8-72D2-C099-015A-841A2B64FAFA}"/>
              </a:ext>
            </a:extLst>
          </p:cNvPr>
          <p:cNvSpPr txBox="1"/>
          <p:nvPr/>
        </p:nvSpPr>
        <p:spPr>
          <a:xfrm>
            <a:off x="3730689" y="1619959"/>
            <a:ext cx="14347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Log</a:t>
            </a:r>
            <a:br>
              <a:rPr lang="en-US" sz="2000" b="1" dirty="0"/>
            </a:br>
            <a:r>
              <a:rPr lang="en-US" sz="2000" b="1" dirty="0"/>
              <a:t>value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7E71F98-DE65-2FB1-69A7-F4279323DE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16902" y="60746"/>
            <a:ext cx="1325562" cy="132556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69779377-32D0-A5CE-4C8A-C4D8FC1D497C}"/>
              </a:ext>
            </a:extLst>
          </p:cNvPr>
          <p:cNvSpPr/>
          <p:nvPr/>
        </p:nvSpPr>
        <p:spPr>
          <a:xfrm>
            <a:off x="5161568" y="2934511"/>
            <a:ext cx="490588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800" b="1" dirty="0"/>
              <a:t>#2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8618849-E398-5EBE-B2D1-AE35344B7C35}"/>
              </a:ext>
            </a:extLst>
          </p:cNvPr>
          <p:cNvSpPr/>
          <p:nvPr/>
        </p:nvSpPr>
        <p:spPr>
          <a:xfrm>
            <a:off x="5161568" y="3469344"/>
            <a:ext cx="490588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800" b="1" dirty="0"/>
              <a:t>#3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452913A-9E20-470B-FCC8-DF7E25FF7CC0}"/>
              </a:ext>
            </a:extLst>
          </p:cNvPr>
          <p:cNvSpPr/>
          <p:nvPr/>
        </p:nvSpPr>
        <p:spPr>
          <a:xfrm>
            <a:off x="5161568" y="4008648"/>
            <a:ext cx="490588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800" b="1" dirty="0"/>
              <a:t>#4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E1B152D-BA2C-42FC-3477-908F244FEFD0}"/>
              </a:ext>
            </a:extLst>
          </p:cNvPr>
          <p:cNvSpPr txBox="1"/>
          <p:nvPr/>
        </p:nvSpPr>
        <p:spPr>
          <a:xfrm>
            <a:off x="4689495" y="1619960"/>
            <a:ext cx="14347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Global</a:t>
            </a:r>
            <a:br>
              <a:rPr lang="en-US" sz="2000" b="1" dirty="0"/>
            </a:br>
            <a:r>
              <a:rPr lang="en-US" sz="2000" b="1" dirty="0"/>
              <a:t>index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46ADB78-248F-65CE-FE73-AA7D4F1AC17A}"/>
              </a:ext>
            </a:extLst>
          </p:cNvPr>
          <p:cNvSpPr txBox="1"/>
          <p:nvPr/>
        </p:nvSpPr>
        <p:spPr>
          <a:xfrm>
            <a:off x="6539846" y="1927736"/>
            <a:ext cx="4165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Filter map </a:t>
            </a:r>
            <a:r>
              <a:rPr lang="en-US" sz="2000" dirty="0"/>
              <a:t>(2</a:t>
            </a:r>
            <a:r>
              <a:rPr lang="en-US" sz="2000" baseline="30000" dirty="0"/>
              <a:t>12</a:t>
            </a:r>
            <a:r>
              <a:rPr lang="en-US" sz="2000" dirty="0"/>
              <a:t> rows x 2</a:t>
            </a:r>
            <a:r>
              <a:rPr lang="en-US" sz="2000" baseline="30000" dirty="0"/>
              <a:t>32</a:t>
            </a:r>
            <a:r>
              <a:rPr lang="en-US" sz="2000" dirty="0"/>
              <a:t> cols)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4B6F98F-8F0A-6DB0-D2B8-7C8447713F7C}"/>
              </a:ext>
            </a:extLst>
          </p:cNvPr>
          <p:cNvSpPr/>
          <p:nvPr/>
        </p:nvSpPr>
        <p:spPr>
          <a:xfrm>
            <a:off x="6527471" y="2934510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CD64482-7229-CA53-185C-F4165FD7B824}"/>
              </a:ext>
            </a:extLst>
          </p:cNvPr>
          <p:cNvSpPr/>
          <p:nvPr/>
        </p:nvSpPr>
        <p:spPr>
          <a:xfrm>
            <a:off x="6787787" y="2934510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5316527-896B-6C0E-4B3E-CA25F064B0B5}"/>
              </a:ext>
            </a:extLst>
          </p:cNvPr>
          <p:cNvSpPr/>
          <p:nvPr/>
        </p:nvSpPr>
        <p:spPr>
          <a:xfrm>
            <a:off x="7048103" y="2934510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BE4D6D4-EF67-14B1-3A71-9C87494E1121}"/>
              </a:ext>
            </a:extLst>
          </p:cNvPr>
          <p:cNvSpPr/>
          <p:nvPr/>
        </p:nvSpPr>
        <p:spPr>
          <a:xfrm>
            <a:off x="7308419" y="2934510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DF569DF-8809-A3F9-6078-A8FDE0901747}"/>
              </a:ext>
            </a:extLst>
          </p:cNvPr>
          <p:cNvSpPr/>
          <p:nvPr/>
        </p:nvSpPr>
        <p:spPr>
          <a:xfrm>
            <a:off x="7568735" y="2934510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A302E50-47AE-CB05-8FA8-112474203B40}"/>
              </a:ext>
            </a:extLst>
          </p:cNvPr>
          <p:cNvSpPr/>
          <p:nvPr/>
        </p:nvSpPr>
        <p:spPr>
          <a:xfrm>
            <a:off x="7829051" y="2934510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7AB8914-9B78-2769-B8D3-41FF25D075F0}"/>
              </a:ext>
            </a:extLst>
          </p:cNvPr>
          <p:cNvSpPr/>
          <p:nvPr/>
        </p:nvSpPr>
        <p:spPr>
          <a:xfrm>
            <a:off x="8089367" y="2934510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6AF635C-F385-ADF7-72C2-7CE6AA132620}"/>
              </a:ext>
            </a:extLst>
          </p:cNvPr>
          <p:cNvSpPr/>
          <p:nvPr/>
        </p:nvSpPr>
        <p:spPr>
          <a:xfrm>
            <a:off x="8349683" y="2934510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163AD16-3D44-25A3-C916-4428B248E1BB}"/>
              </a:ext>
            </a:extLst>
          </p:cNvPr>
          <p:cNvSpPr/>
          <p:nvPr/>
        </p:nvSpPr>
        <p:spPr>
          <a:xfrm>
            <a:off x="8609999" y="2934510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ADFA8CC-D5B5-D2BB-CE2A-BC9CFE9EDBCD}"/>
              </a:ext>
            </a:extLst>
          </p:cNvPr>
          <p:cNvSpPr/>
          <p:nvPr/>
        </p:nvSpPr>
        <p:spPr>
          <a:xfrm>
            <a:off x="8870315" y="2934510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CCB5A76-78C8-701E-070A-73F05B049024}"/>
              </a:ext>
            </a:extLst>
          </p:cNvPr>
          <p:cNvSpPr/>
          <p:nvPr/>
        </p:nvSpPr>
        <p:spPr>
          <a:xfrm>
            <a:off x="9130631" y="2934510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063E953-5655-6795-286A-1602BFD9E625}"/>
              </a:ext>
            </a:extLst>
          </p:cNvPr>
          <p:cNvSpPr/>
          <p:nvPr/>
        </p:nvSpPr>
        <p:spPr>
          <a:xfrm>
            <a:off x="9390947" y="2934510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598C2B1-BA9B-7465-3BFF-C8DFCC254739}"/>
              </a:ext>
            </a:extLst>
          </p:cNvPr>
          <p:cNvSpPr/>
          <p:nvPr/>
        </p:nvSpPr>
        <p:spPr>
          <a:xfrm>
            <a:off x="9651263" y="2934510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5D65AA2-1FD7-19F7-BF65-0B40DAA3D20A}"/>
              </a:ext>
            </a:extLst>
          </p:cNvPr>
          <p:cNvSpPr/>
          <p:nvPr/>
        </p:nvSpPr>
        <p:spPr>
          <a:xfrm>
            <a:off x="9911579" y="2934510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112843C-31CF-C921-C08C-005C0EE9328D}"/>
              </a:ext>
            </a:extLst>
          </p:cNvPr>
          <p:cNvSpPr/>
          <p:nvPr/>
        </p:nvSpPr>
        <p:spPr>
          <a:xfrm>
            <a:off x="10171895" y="2934510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3C2BC58-E3C0-A3CB-6B8D-6004925D7E61}"/>
              </a:ext>
            </a:extLst>
          </p:cNvPr>
          <p:cNvSpPr/>
          <p:nvPr/>
        </p:nvSpPr>
        <p:spPr>
          <a:xfrm>
            <a:off x="10432211" y="2934510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A00B201F-F515-C649-230F-BDF60292567E}"/>
              </a:ext>
            </a:extLst>
          </p:cNvPr>
          <p:cNvSpPr/>
          <p:nvPr/>
        </p:nvSpPr>
        <p:spPr>
          <a:xfrm>
            <a:off x="6527471" y="3469343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79887CA8-27C3-36CE-A146-1D0E9C9E2013}"/>
              </a:ext>
            </a:extLst>
          </p:cNvPr>
          <p:cNvSpPr/>
          <p:nvPr/>
        </p:nvSpPr>
        <p:spPr>
          <a:xfrm>
            <a:off x="6787787" y="3469343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B9F27DC6-1E49-130D-7044-B0415EBF9E2C}"/>
              </a:ext>
            </a:extLst>
          </p:cNvPr>
          <p:cNvSpPr/>
          <p:nvPr/>
        </p:nvSpPr>
        <p:spPr>
          <a:xfrm>
            <a:off x="7048103" y="3469343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E80C781-B4A5-F5D8-9CF0-478DA628B297}"/>
              </a:ext>
            </a:extLst>
          </p:cNvPr>
          <p:cNvSpPr/>
          <p:nvPr/>
        </p:nvSpPr>
        <p:spPr>
          <a:xfrm>
            <a:off x="7308419" y="3469343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0B7D9A6-E1BC-AFA6-077F-55AFDE221C72}"/>
              </a:ext>
            </a:extLst>
          </p:cNvPr>
          <p:cNvSpPr/>
          <p:nvPr/>
        </p:nvSpPr>
        <p:spPr>
          <a:xfrm>
            <a:off x="7568735" y="3469343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E4F6EA5C-2172-1F01-D7A5-53E97943F48B}"/>
              </a:ext>
            </a:extLst>
          </p:cNvPr>
          <p:cNvSpPr/>
          <p:nvPr/>
        </p:nvSpPr>
        <p:spPr>
          <a:xfrm>
            <a:off x="7829051" y="3469343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62164235-41FD-EBA7-2B25-E0A7C5297ACD}"/>
              </a:ext>
            </a:extLst>
          </p:cNvPr>
          <p:cNvSpPr/>
          <p:nvPr/>
        </p:nvSpPr>
        <p:spPr>
          <a:xfrm>
            <a:off x="8089367" y="3469343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D9BB99D5-B49D-8B8F-B087-A7DF16704749}"/>
              </a:ext>
            </a:extLst>
          </p:cNvPr>
          <p:cNvSpPr/>
          <p:nvPr/>
        </p:nvSpPr>
        <p:spPr>
          <a:xfrm>
            <a:off x="8349683" y="3469343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48DD2DE3-C362-77CB-26E8-7C82300EE147}"/>
              </a:ext>
            </a:extLst>
          </p:cNvPr>
          <p:cNvSpPr/>
          <p:nvPr/>
        </p:nvSpPr>
        <p:spPr>
          <a:xfrm>
            <a:off x="8609999" y="3469343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BCECBB92-5C80-0034-7206-FB4EF97E0774}"/>
              </a:ext>
            </a:extLst>
          </p:cNvPr>
          <p:cNvSpPr/>
          <p:nvPr/>
        </p:nvSpPr>
        <p:spPr>
          <a:xfrm>
            <a:off x="8870315" y="3469343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5864D8E-BA5F-1158-CD8D-1BCC81F0E73D}"/>
              </a:ext>
            </a:extLst>
          </p:cNvPr>
          <p:cNvSpPr/>
          <p:nvPr/>
        </p:nvSpPr>
        <p:spPr>
          <a:xfrm>
            <a:off x="9130631" y="3469343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76C5466-B964-A68F-9934-2D11E5FC5B54}"/>
              </a:ext>
            </a:extLst>
          </p:cNvPr>
          <p:cNvSpPr/>
          <p:nvPr/>
        </p:nvSpPr>
        <p:spPr>
          <a:xfrm>
            <a:off x="9390947" y="3469343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154DEA8D-0650-9433-D8AE-455D3CF4E43E}"/>
              </a:ext>
            </a:extLst>
          </p:cNvPr>
          <p:cNvSpPr/>
          <p:nvPr/>
        </p:nvSpPr>
        <p:spPr>
          <a:xfrm>
            <a:off x="9651263" y="3469343"/>
            <a:ext cx="260316" cy="5393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X</a:t>
            </a:r>
            <a:endParaRPr lang="en-CH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D87EDF69-62A4-5529-45DC-C159F583E9C0}"/>
              </a:ext>
            </a:extLst>
          </p:cNvPr>
          <p:cNvSpPr/>
          <p:nvPr/>
        </p:nvSpPr>
        <p:spPr>
          <a:xfrm>
            <a:off x="9911579" y="3469343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C89E68B2-CC2A-F1F9-A5AC-E932C87F1C4F}"/>
              </a:ext>
            </a:extLst>
          </p:cNvPr>
          <p:cNvSpPr/>
          <p:nvPr/>
        </p:nvSpPr>
        <p:spPr>
          <a:xfrm>
            <a:off x="10171895" y="3469343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997E64BF-8EAE-C195-4B1F-B4A8031EF714}"/>
              </a:ext>
            </a:extLst>
          </p:cNvPr>
          <p:cNvSpPr/>
          <p:nvPr/>
        </p:nvSpPr>
        <p:spPr>
          <a:xfrm>
            <a:off x="10432211" y="3469343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D2D1E6A-93CA-C744-421F-4700FAB7B229}"/>
              </a:ext>
            </a:extLst>
          </p:cNvPr>
          <p:cNvSpPr/>
          <p:nvPr/>
        </p:nvSpPr>
        <p:spPr>
          <a:xfrm>
            <a:off x="6527471" y="4003697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A652AD68-5D8A-CB4F-6D56-296D5555201F}"/>
              </a:ext>
            </a:extLst>
          </p:cNvPr>
          <p:cNvSpPr/>
          <p:nvPr/>
        </p:nvSpPr>
        <p:spPr>
          <a:xfrm>
            <a:off x="6787787" y="4003697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807155DA-BD97-0992-4808-1CF9D9ECFFD2}"/>
              </a:ext>
            </a:extLst>
          </p:cNvPr>
          <p:cNvSpPr/>
          <p:nvPr/>
        </p:nvSpPr>
        <p:spPr>
          <a:xfrm>
            <a:off x="7048103" y="4003697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18B41F02-B53D-DE6E-67C1-DCAF453739B6}"/>
              </a:ext>
            </a:extLst>
          </p:cNvPr>
          <p:cNvSpPr/>
          <p:nvPr/>
        </p:nvSpPr>
        <p:spPr>
          <a:xfrm>
            <a:off x="7308419" y="4003697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E3126069-925A-0353-7CC6-13F7FD3E0157}"/>
              </a:ext>
            </a:extLst>
          </p:cNvPr>
          <p:cNvSpPr/>
          <p:nvPr/>
        </p:nvSpPr>
        <p:spPr>
          <a:xfrm>
            <a:off x="7568735" y="4003697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E9969BA2-9DD8-006B-CD67-17EB45C4C452}"/>
              </a:ext>
            </a:extLst>
          </p:cNvPr>
          <p:cNvSpPr/>
          <p:nvPr/>
        </p:nvSpPr>
        <p:spPr>
          <a:xfrm>
            <a:off x="7829051" y="4003697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D4BFDC45-1DC6-D3FE-DC91-B6E7D0582E14}"/>
              </a:ext>
            </a:extLst>
          </p:cNvPr>
          <p:cNvSpPr/>
          <p:nvPr/>
        </p:nvSpPr>
        <p:spPr>
          <a:xfrm>
            <a:off x="8089367" y="4003697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3F74C945-11F7-D037-DF44-54654E96B902}"/>
              </a:ext>
            </a:extLst>
          </p:cNvPr>
          <p:cNvSpPr/>
          <p:nvPr/>
        </p:nvSpPr>
        <p:spPr>
          <a:xfrm>
            <a:off x="8349683" y="4003697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3ED5A815-BEA0-B5E8-9DBC-F288B4B75B21}"/>
              </a:ext>
            </a:extLst>
          </p:cNvPr>
          <p:cNvSpPr/>
          <p:nvPr/>
        </p:nvSpPr>
        <p:spPr>
          <a:xfrm>
            <a:off x="8609999" y="4003697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91C2B793-580F-17EB-F0B6-2B328EEAA085}"/>
              </a:ext>
            </a:extLst>
          </p:cNvPr>
          <p:cNvSpPr/>
          <p:nvPr/>
        </p:nvSpPr>
        <p:spPr>
          <a:xfrm>
            <a:off x="8870315" y="4003697"/>
            <a:ext cx="260316" cy="5393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X</a:t>
            </a:r>
            <a:endParaRPr lang="en-CH" dirty="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A5C7D17C-0EC9-43F5-976F-570DC83376FD}"/>
              </a:ext>
            </a:extLst>
          </p:cNvPr>
          <p:cNvSpPr/>
          <p:nvPr/>
        </p:nvSpPr>
        <p:spPr>
          <a:xfrm>
            <a:off x="9130631" y="4003697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A3B6BB00-41D6-6DC7-8A8D-2155E0AC220F}"/>
              </a:ext>
            </a:extLst>
          </p:cNvPr>
          <p:cNvSpPr/>
          <p:nvPr/>
        </p:nvSpPr>
        <p:spPr>
          <a:xfrm>
            <a:off x="9390947" y="4003697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1CEA3C79-CE00-9DD5-EFEB-E4875CA42DDD}"/>
              </a:ext>
            </a:extLst>
          </p:cNvPr>
          <p:cNvSpPr/>
          <p:nvPr/>
        </p:nvSpPr>
        <p:spPr>
          <a:xfrm>
            <a:off x="9651263" y="4003697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F0A203F0-2CBC-BF8B-0F05-4E9F17496814}"/>
              </a:ext>
            </a:extLst>
          </p:cNvPr>
          <p:cNvSpPr/>
          <p:nvPr/>
        </p:nvSpPr>
        <p:spPr>
          <a:xfrm>
            <a:off x="9911579" y="4003697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62D0FED8-3A35-9E1B-DA2F-B4EC6BD78D19}"/>
              </a:ext>
            </a:extLst>
          </p:cNvPr>
          <p:cNvSpPr/>
          <p:nvPr/>
        </p:nvSpPr>
        <p:spPr>
          <a:xfrm>
            <a:off x="10171895" y="4003697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1385AE76-1837-09F7-413B-966576B4C9C8}"/>
              </a:ext>
            </a:extLst>
          </p:cNvPr>
          <p:cNvSpPr/>
          <p:nvPr/>
        </p:nvSpPr>
        <p:spPr>
          <a:xfrm>
            <a:off x="10432211" y="4003697"/>
            <a:ext cx="260316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D304C5EF-76CD-8367-6BCA-5CB2636EFE13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5652156" y="2664859"/>
            <a:ext cx="875315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7D1461E6-0A74-998D-EA4D-C37D482257BF}"/>
              </a:ext>
            </a:extLst>
          </p:cNvPr>
          <p:cNvCxnSpPr>
            <a:stCxn id="19" idx="3"/>
            <a:endCxn id="59" idx="1"/>
          </p:cNvCxnSpPr>
          <p:nvPr/>
        </p:nvCxnSpPr>
        <p:spPr>
          <a:xfrm>
            <a:off x="5652156" y="3204163"/>
            <a:ext cx="875315" cy="534832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FB755FBA-D9E6-55E2-26E3-1AB74D8DDDD0}"/>
              </a:ext>
            </a:extLst>
          </p:cNvPr>
          <p:cNvCxnSpPr>
            <a:stCxn id="21" idx="3"/>
            <a:endCxn id="75" idx="1"/>
          </p:cNvCxnSpPr>
          <p:nvPr/>
        </p:nvCxnSpPr>
        <p:spPr>
          <a:xfrm>
            <a:off x="5652156" y="3738996"/>
            <a:ext cx="875315" cy="534353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C8C99AF5-2A90-1DF7-AEC7-C10307ACF51A}"/>
              </a:ext>
            </a:extLst>
          </p:cNvPr>
          <p:cNvCxnSpPr>
            <a:cxnSpLocks/>
            <a:stCxn id="23" idx="3"/>
          </p:cNvCxnSpPr>
          <p:nvPr/>
        </p:nvCxnSpPr>
        <p:spPr>
          <a:xfrm flipV="1">
            <a:off x="5652156" y="2664859"/>
            <a:ext cx="875315" cy="1613441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1B816C08-6177-6BAB-2D2E-A72668397D3C}"/>
              </a:ext>
            </a:extLst>
          </p:cNvPr>
          <p:cNvSpPr txBox="1"/>
          <p:nvPr/>
        </p:nvSpPr>
        <p:spPr>
          <a:xfrm>
            <a:off x="5627817" y="4905005"/>
            <a:ext cx="570404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Fresh </a:t>
            </a:r>
            <a:r>
              <a:rPr lang="en-US" sz="2000" b="1" dirty="0"/>
              <a:t>sparse </a:t>
            </a:r>
            <a:r>
              <a:rPr lang="en-US" sz="2000" dirty="0"/>
              <a:t>filter map every </a:t>
            </a:r>
            <a:r>
              <a:rPr lang="en-US" sz="2000" b="1" dirty="0"/>
              <a:t>≤ 2</a:t>
            </a:r>
            <a:r>
              <a:rPr lang="en-US" sz="2000" b="1" baseline="30000" dirty="0"/>
              <a:t>16</a:t>
            </a:r>
            <a:r>
              <a:rPr lang="en-US" sz="2000" dirty="0"/>
              <a:t> marks</a:t>
            </a:r>
          </a:p>
          <a:p>
            <a:pPr algn="ctr"/>
            <a:r>
              <a:rPr lang="en-US" sz="2000" dirty="0"/>
              <a:t>✌️ False positives are </a:t>
            </a:r>
            <a:r>
              <a:rPr lang="en-US" sz="2000" b="1" dirty="0"/>
              <a:t>extremely rare</a:t>
            </a:r>
          </a:p>
          <a:p>
            <a:pPr algn="ctr"/>
            <a:endParaRPr lang="en-US" sz="2000" b="1" dirty="0"/>
          </a:p>
          <a:p>
            <a:pPr algn="ctr"/>
            <a:r>
              <a:rPr lang="en-US" sz="2000" dirty="0"/>
              <a:t>Log value </a:t>
            </a:r>
            <a:r>
              <a:rPr lang="en-US" sz="2000" dirty="0">
                <a:sym typeface="Wingdings" pitchFamily="2" charset="2"/>
              </a:rPr>
              <a:t> Row transform </a:t>
            </a:r>
            <a:r>
              <a:rPr lang="en-US" sz="2000" b="1" dirty="0">
                <a:sym typeface="Wingdings" pitchFamily="2" charset="2"/>
              </a:rPr>
              <a:t>stable</a:t>
            </a:r>
            <a:r>
              <a:rPr lang="en-US" sz="2000" dirty="0">
                <a:sym typeface="Wingdings" pitchFamily="2" charset="2"/>
              </a:rPr>
              <a:t> across </a:t>
            </a:r>
            <a:r>
              <a:rPr lang="en-US" sz="2000" b="1" dirty="0">
                <a:sym typeface="Wingdings" pitchFamily="2" charset="2"/>
              </a:rPr>
              <a:t>2</a:t>
            </a:r>
            <a:r>
              <a:rPr lang="en-US" sz="2000" b="1" baseline="30000" dirty="0">
                <a:sym typeface="Wingdings" pitchFamily="2" charset="2"/>
              </a:rPr>
              <a:t>6</a:t>
            </a:r>
            <a:r>
              <a:rPr lang="en-US" sz="2000" b="1" dirty="0">
                <a:sym typeface="Wingdings" pitchFamily="2" charset="2"/>
              </a:rPr>
              <a:t> </a:t>
            </a:r>
            <a:r>
              <a:rPr lang="en-US" sz="2000" dirty="0">
                <a:sym typeface="Wingdings" pitchFamily="2" charset="2"/>
              </a:rPr>
              <a:t>maps</a:t>
            </a:r>
          </a:p>
          <a:p>
            <a:pPr algn="ctr"/>
            <a:r>
              <a:rPr lang="en-US" sz="2000" dirty="0">
                <a:sym typeface="Wingdings" pitchFamily="2" charset="2"/>
              </a:rPr>
              <a:t>✌️ Efficient to fetch relevant rows</a:t>
            </a:r>
            <a:endParaRPr lang="en-US" sz="2000" dirty="0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8B927C20-8C0D-FB5F-C1A6-9E974D63D779}"/>
              </a:ext>
            </a:extLst>
          </p:cNvPr>
          <p:cNvSpPr/>
          <p:nvPr/>
        </p:nvSpPr>
        <p:spPr>
          <a:xfrm>
            <a:off x="6527471" y="2395207"/>
            <a:ext cx="260316" cy="5393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1DE17A3B-F0FF-1E0C-2754-D3CB94EDCCE3}"/>
              </a:ext>
            </a:extLst>
          </p:cNvPr>
          <p:cNvSpPr/>
          <p:nvPr/>
        </p:nvSpPr>
        <p:spPr>
          <a:xfrm>
            <a:off x="6787787" y="2395207"/>
            <a:ext cx="260316" cy="53930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b="1" dirty="0"/>
              <a:t>?</a:t>
            </a:r>
            <a:endParaRPr lang="en-CH" sz="1400" b="1" dirty="0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3334FF25-EB1F-2D62-470F-DE42F7CCC40D}"/>
              </a:ext>
            </a:extLst>
          </p:cNvPr>
          <p:cNvSpPr/>
          <p:nvPr/>
        </p:nvSpPr>
        <p:spPr>
          <a:xfrm>
            <a:off x="7048103" y="2395207"/>
            <a:ext cx="260316" cy="5393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A1284BB9-C19F-45B5-8735-8524DE403C8B}"/>
              </a:ext>
            </a:extLst>
          </p:cNvPr>
          <p:cNvSpPr/>
          <p:nvPr/>
        </p:nvSpPr>
        <p:spPr>
          <a:xfrm>
            <a:off x="7308419" y="2395207"/>
            <a:ext cx="260316" cy="5393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78018AC9-2845-7B3C-64E8-E8606615CF98}"/>
              </a:ext>
            </a:extLst>
          </p:cNvPr>
          <p:cNvSpPr/>
          <p:nvPr/>
        </p:nvSpPr>
        <p:spPr>
          <a:xfrm>
            <a:off x="7568735" y="2395207"/>
            <a:ext cx="260316" cy="5393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0A84B69F-2F18-3058-A5CF-ABB801805F87}"/>
              </a:ext>
            </a:extLst>
          </p:cNvPr>
          <p:cNvSpPr/>
          <p:nvPr/>
        </p:nvSpPr>
        <p:spPr>
          <a:xfrm>
            <a:off x="7829051" y="2395207"/>
            <a:ext cx="260316" cy="5393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A67A2581-F0AD-854D-D4E2-53D93FA83CAF}"/>
              </a:ext>
            </a:extLst>
          </p:cNvPr>
          <p:cNvSpPr/>
          <p:nvPr/>
        </p:nvSpPr>
        <p:spPr>
          <a:xfrm>
            <a:off x="8089367" y="2395207"/>
            <a:ext cx="260316" cy="5393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2E0E2D02-02A3-3B4A-8A1A-26886570D19C}"/>
              </a:ext>
            </a:extLst>
          </p:cNvPr>
          <p:cNvSpPr/>
          <p:nvPr/>
        </p:nvSpPr>
        <p:spPr>
          <a:xfrm>
            <a:off x="8349683" y="2395207"/>
            <a:ext cx="260316" cy="5393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E796998B-78E1-FDF2-2E0F-04E1097D3B6B}"/>
              </a:ext>
            </a:extLst>
          </p:cNvPr>
          <p:cNvSpPr/>
          <p:nvPr/>
        </p:nvSpPr>
        <p:spPr>
          <a:xfrm>
            <a:off x="8609999" y="2395207"/>
            <a:ext cx="260316" cy="5393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b="1" dirty="0"/>
              <a:t>#4</a:t>
            </a:r>
            <a:endParaRPr lang="en-CH" sz="1400" b="1" dirty="0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92F31BF9-376E-91CA-9568-9CB42F14667B}"/>
              </a:ext>
            </a:extLst>
          </p:cNvPr>
          <p:cNvSpPr/>
          <p:nvPr/>
        </p:nvSpPr>
        <p:spPr>
          <a:xfrm>
            <a:off x="8870315" y="2395207"/>
            <a:ext cx="260316" cy="5393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BA2EFD22-33DC-4ECE-3F89-EA8DD631BB29}"/>
              </a:ext>
            </a:extLst>
          </p:cNvPr>
          <p:cNvSpPr/>
          <p:nvPr/>
        </p:nvSpPr>
        <p:spPr>
          <a:xfrm>
            <a:off x="9130631" y="2395207"/>
            <a:ext cx="260316" cy="5393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6364EF03-ED6E-8EBB-30AB-11E4C93B7CCB}"/>
              </a:ext>
            </a:extLst>
          </p:cNvPr>
          <p:cNvSpPr/>
          <p:nvPr/>
        </p:nvSpPr>
        <p:spPr>
          <a:xfrm>
            <a:off x="9390947" y="2395207"/>
            <a:ext cx="260316" cy="5393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3058E8F7-2ED8-2122-3D3B-3D2144C6FF73}"/>
              </a:ext>
            </a:extLst>
          </p:cNvPr>
          <p:cNvSpPr/>
          <p:nvPr/>
        </p:nvSpPr>
        <p:spPr>
          <a:xfrm>
            <a:off x="9651263" y="2395207"/>
            <a:ext cx="260316" cy="5393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F76038DC-4CA1-6FE0-9873-E5789EF032A5}"/>
              </a:ext>
            </a:extLst>
          </p:cNvPr>
          <p:cNvSpPr/>
          <p:nvPr/>
        </p:nvSpPr>
        <p:spPr>
          <a:xfrm>
            <a:off x="9911579" y="2395207"/>
            <a:ext cx="260316" cy="5393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1D7AF078-220B-AAF3-AC77-CE265F06B67A}"/>
              </a:ext>
            </a:extLst>
          </p:cNvPr>
          <p:cNvSpPr/>
          <p:nvPr/>
        </p:nvSpPr>
        <p:spPr>
          <a:xfrm>
            <a:off x="10171895" y="2395207"/>
            <a:ext cx="260316" cy="5393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4EDA2D29-1795-1F52-AAB6-5D9E519736B3}"/>
              </a:ext>
            </a:extLst>
          </p:cNvPr>
          <p:cNvSpPr/>
          <p:nvPr/>
        </p:nvSpPr>
        <p:spPr>
          <a:xfrm>
            <a:off x="10432211" y="2395207"/>
            <a:ext cx="260316" cy="5393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63103677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03F723-CFE7-A59C-BE5F-1251D4A8F2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9F6D9A96-B698-B7B9-BA3B-3444C9B61C5E}"/>
              </a:ext>
            </a:extLst>
          </p:cNvPr>
          <p:cNvSpPr/>
          <p:nvPr/>
        </p:nvSpPr>
        <p:spPr>
          <a:xfrm>
            <a:off x="5161568" y="2395207"/>
            <a:ext cx="490588" cy="5393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800" b="1" dirty="0"/>
              <a:t>#1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F2B202-6519-3DDD-A4B2-46902A001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EIP-7745: Two dimensional log filter</a:t>
            </a:r>
            <a:endParaRPr lang="en-CH" sz="20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C840B32-BA19-E5F8-8C43-511974C695E2}"/>
              </a:ext>
            </a:extLst>
          </p:cNvPr>
          <p:cNvSpPr/>
          <p:nvPr/>
        </p:nvSpPr>
        <p:spPr>
          <a:xfrm>
            <a:off x="838200" y="1883415"/>
            <a:ext cx="2347452" cy="78099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0F1F861-8F91-FC06-96D5-3A08EF271E62}"/>
              </a:ext>
            </a:extLst>
          </p:cNvPr>
          <p:cNvSpPr/>
          <p:nvPr/>
        </p:nvSpPr>
        <p:spPr>
          <a:xfrm>
            <a:off x="838200" y="2655903"/>
            <a:ext cx="2347452" cy="144414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1016640-1FAA-2075-A5C1-B4B87C8FF494}"/>
              </a:ext>
            </a:extLst>
          </p:cNvPr>
          <p:cNvSpPr/>
          <p:nvPr/>
        </p:nvSpPr>
        <p:spPr>
          <a:xfrm>
            <a:off x="838200" y="4100052"/>
            <a:ext cx="2347452" cy="2020529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DD9D33C-6691-EA8B-6835-2A27FF0CE840}"/>
              </a:ext>
            </a:extLst>
          </p:cNvPr>
          <p:cNvSpPr/>
          <p:nvPr/>
        </p:nvSpPr>
        <p:spPr>
          <a:xfrm>
            <a:off x="955254" y="1985547"/>
            <a:ext cx="2106592" cy="55558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b="1"/>
              <a:t>4.75 ETH</a:t>
            </a:r>
            <a:endParaRPr lang="en-CH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1A7365A-EEC6-DDF5-CA45-FC8E79762708}"/>
              </a:ext>
            </a:extLst>
          </p:cNvPr>
          <p:cNvSpPr/>
          <p:nvPr/>
        </p:nvSpPr>
        <p:spPr>
          <a:xfrm>
            <a:off x="955254" y="2782708"/>
            <a:ext cx="1018572" cy="55558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0.1</a:t>
            </a:r>
            <a:br>
              <a:rPr lang="en-CH" sz="1400" b="1" dirty="0"/>
            </a:br>
            <a:r>
              <a:rPr lang="en-CH" sz="1400" b="1" dirty="0"/>
              <a:t>BTC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479302-B440-B7E6-C95F-DED909D66C8A}"/>
              </a:ext>
            </a:extLst>
          </p:cNvPr>
          <p:cNvSpPr/>
          <p:nvPr/>
        </p:nvSpPr>
        <p:spPr>
          <a:xfrm>
            <a:off x="955254" y="3417661"/>
            <a:ext cx="1018572" cy="55558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500</a:t>
            </a:r>
            <a:br>
              <a:rPr lang="en-CH" sz="1400" b="1" dirty="0"/>
            </a:br>
            <a:r>
              <a:rPr lang="en-CH" sz="1400" b="1" dirty="0"/>
              <a:t>USDC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FABECB77-D4DA-4E06-02CB-417C6E26AF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hq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1959284" y="2870686"/>
            <a:ext cx="1186552" cy="1018571"/>
          </a:xfrm>
          <a:ln w="19050">
            <a:solidFill>
              <a:schemeClr val="accent1"/>
            </a:solidFill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66225AA6-44E7-B823-55DE-CB374A8EB810}"/>
              </a:ext>
            </a:extLst>
          </p:cNvPr>
          <p:cNvSpPr/>
          <p:nvPr/>
        </p:nvSpPr>
        <p:spPr>
          <a:xfrm>
            <a:off x="955254" y="4214823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 theprotocolguild.</a:t>
            </a:r>
            <a:r>
              <a:rPr lang="en-CH" sz="1400">
                <a:sym typeface="Wingdings" pitchFamily="2" charset="2"/>
              </a:rPr>
              <a:t>eth 202</a:t>
            </a:r>
            <a:r>
              <a:rPr lang="en-US" sz="1400" dirty="0">
                <a:sym typeface="Wingdings" pitchFamily="2" charset="2"/>
              </a:rPr>
              <a:t>5</a:t>
            </a:r>
            <a:r>
              <a:rPr lang="en-CH" sz="1400">
                <a:sym typeface="Wingdings" pitchFamily="2" charset="2"/>
              </a:rPr>
              <a:t>-</a:t>
            </a:r>
            <a:r>
              <a:rPr lang="en-US" sz="1400" dirty="0">
                <a:sym typeface="Wingdings" pitchFamily="2" charset="2"/>
              </a:rPr>
              <a:t>01</a:t>
            </a:r>
            <a:r>
              <a:rPr lang="en-CH" sz="1400">
                <a:sym typeface="Wingdings" pitchFamily="2" charset="2"/>
              </a:rPr>
              <a:t>-</a:t>
            </a:r>
            <a:r>
              <a:rPr lang="en-US" sz="1400" dirty="0">
                <a:sym typeface="Wingdings" pitchFamily="2" charset="2"/>
              </a:rPr>
              <a:t>30</a:t>
            </a:r>
            <a:r>
              <a:rPr lang="en-CH" sz="1400">
                <a:sym typeface="Wingdings" pitchFamily="2" charset="2"/>
              </a:rPr>
              <a:t>       </a:t>
            </a:r>
            <a:r>
              <a:rPr lang="en-CH" sz="1400" dirty="0">
                <a:sym typeface="Wingdings" pitchFamily="2" charset="2"/>
              </a:rPr>
              <a:t>–50 USDC</a:t>
            </a:r>
            <a:endParaRPr lang="en-CH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5E621A8-14FC-CD8C-E0E2-207F8E5A5DBD}"/>
              </a:ext>
            </a:extLst>
          </p:cNvPr>
          <p:cNvSpPr/>
          <p:nvPr/>
        </p:nvSpPr>
        <p:spPr>
          <a:xfrm>
            <a:off x="955254" y="4832215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 vitalik.eth</a:t>
            </a:r>
            <a:br>
              <a:rPr lang="en-CH" sz="1400">
                <a:sym typeface="Wingdings" pitchFamily="2" charset="2"/>
              </a:rPr>
            </a:br>
            <a:r>
              <a:rPr lang="en-CH" sz="1400">
                <a:sym typeface="Wingdings" pitchFamily="2" charset="2"/>
              </a:rPr>
              <a:t>202</a:t>
            </a:r>
            <a:r>
              <a:rPr lang="en-US" sz="1400" dirty="0">
                <a:sym typeface="Wingdings" pitchFamily="2" charset="2"/>
              </a:rPr>
              <a:t>5-01</a:t>
            </a:r>
            <a:r>
              <a:rPr lang="en-CH" sz="1400">
                <a:sym typeface="Wingdings" pitchFamily="2" charset="2"/>
              </a:rPr>
              <a:t>-1</a:t>
            </a:r>
            <a:r>
              <a:rPr lang="en-US" sz="1400" dirty="0">
                <a:sym typeface="Wingdings" pitchFamily="2" charset="2"/>
              </a:rPr>
              <a:t>5</a:t>
            </a:r>
            <a:r>
              <a:rPr lang="en-CH" sz="1400">
                <a:sym typeface="Wingdings" pitchFamily="2" charset="2"/>
              </a:rPr>
              <a:t>                </a:t>
            </a:r>
            <a:r>
              <a:rPr lang="en-CH" sz="1400" dirty="0">
                <a:sym typeface="Wingdings" pitchFamily="2" charset="2"/>
              </a:rPr>
              <a:t>1 ETH</a:t>
            </a:r>
            <a:endParaRPr lang="en-CH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325D7B9-45CB-D057-E76A-A05C9086B9F1}"/>
              </a:ext>
            </a:extLst>
          </p:cNvPr>
          <p:cNvSpPr/>
          <p:nvPr/>
        </p:nvSpPr>
        <p:spPr>
          <a:xfrm>
            <a:off x="955254" y="5452604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🎉 Block #123 produced</a:t>
            </a:r>
            <a:br>
              <a:rPr lang="en-CH" sz="1400">
                <a:sym typeface="Wingdings" pitchFamily="2" charset="2"/>
              </a:rPr>
            </a:br>
            <a:r>
              <a:rPr lang="en-CH" sz="1400">
                <a:sym typeface="Wingdings" pitchFamily="2" charset="2"/>
              </a:rPr>
              <a:t>202</a:t>
            </a:r>
            <a:r>
              <a:rPr lang="en-US" sz="1400" dirty="0">
                <a:sym typeface="Wingdings" pitchFamily="2" charset="2"/>
              </a:rPr>
              <a:t>5</a:t>
            </a:r>
            <a:r>
              <a:rPr lang="en-CH" sz="1400">
                <a:sym typeface="Wingdings" pitchFamily="2" charset="2"/>
              </a:rPr>
              <a:t>-</a:t>
            </a:r>
            <a:r>
              <a:rPr lang="en-US" sz="1400" dirty="0">
                <a:sym typeface="Wingdings" pitchFamily="2" charset="2"/>
              </a:rPr>
              <a:t>01</a:t>
            </a:r>
            <a:r>
              <a:rPr lang="en-CH" sz="1400">
                <a:sym typeface="Wingdings" pitchFamily="2" charset="2"/>
              </a:rPr>
              <a:t>-09         </a:t>
            </a:r>
            <a:r>
              <a:rPr lang="en-CH" sz="1400" dirty="0">
                <a:sym typeface="Wingdings" pitchFamily="2" charset="2"/>
              </a:rPr>
              <a:t>0.08 ETH</a:t>
            </a:r>
            <a:endParaRPr lang="en-CH" sz="1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A13544C-BA3D-662F-7C67-33F54EED5C88}"/>
              </a:ext>
            </a:extLst>
          </p:cNvPr>
          <p:cNvSpPr/>
          <p:nvPr/>
        </p:nvSpPr>
        <p:spPr>
          <a:xfrm>
            <a:off x="838200" y="1883415"/>
            <a:ext cx="2347452" cy="423716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966D343-D9AC-4829-48FC-B2F49AEC9B7D}"/>
              </a:ext>
            </a:extLst>
          </p:cNvPr>
          <p:cNvSpPr/>
          <p:nvPr/>
        </p:nvSpPr>
        <p:spPr>
          <a:xfrm>
            <a:off x="3730689" y="2395207"/>
            <a:ext cx="1434734" cy="53930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Contract address</a:t>
            </a:r>
            <a:endParaRPr lang="en-CH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E860519-BFAA-2CE3-F17B-1F55DFCCC57D}"/>
              </a:ext>
            </a:extLst>
          </p:cNvPr>
          <p:cNvSpPr/>
          <p:nvPr/>
        </p:nvSpPr>
        <p:spPr>
          <a:xfrm>
            <a:off x="3730689" y="2934511"/>
            <a:ext cx="1434734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Transfer</a:t>
            </a:r>
            <a:endParaRPr lang="en-CH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1DCB9A7-85F4-C0F6-F0EB-A8E26FB6689E}"/>
              </a:ext>
            </a:extLst>
          </p:cNvPr>
          <p:cNvSpPr/>
          <p:nvPr/>
        </p:nvSpPr>
        <p:spPr>
          <a:xfrm>
            <a:off x="3730689" y="3469344"/>
            <a:ext cx="1434734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_from</a:t>
            </a:r>
            <a:endParaRPr lang="en-CH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8C82179-4ACD-3F31-2E08-B3B4494EBF0D}"/>
              </a:ext>
            </a:extLst>
          </p:cNvPr>
          <p:cNvSpPr/>
          <p:nvPr/>
        </p:nvSpPr>
        <p:spPr>
          <a:xfrm>
            <a:off x="3730689" y="4008648"/>
            <a:ext cx="1434734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_to</a:t>
            </a:r>
            <a:endParaRPr lang="en-CH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B0735990-A034-2ABB-A431-E0D32C5D2E14}"/>
              </a:ext>
            </a:extLst>
          </p:cNvPr>
          <p:cNvSpPr txBox="1"/>
          <p:nvPr/>
        </p:nvSpPr>
        <p:spPr>
          <a:xfrm>
            <a:off x="3730689" y="1927737"/>
            <a:ext cx="14347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Log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816260F-01E4-3409-9C08-75AEA408FF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16902" y="60746"/>
            <a:ext cx="1325562" cy="132556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2A106FAB-EDA6-32C1-96B0-194686351614}"/>
              </a:ext>
            </a:extLst>
          </p:cNvPr>
          <p:cNvSpPr/>
          <p:nvPr/>
        </p:nvSpPr>
        <p:spPr>
          <a:xfrm>
            <a:off x="5161568" y="2934511"/>
            <a:ext cx="490588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800" b="1" dirty="0"/>
              <a:t>#2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86B2997-CE0F-33D2-DA89-01DCEA993452}"/>
              </a:ext>
            </a:extLst>
          </p:cNvPr>
          <p:cNvSpPr/>
          <p:nvPr/>
        </p:nvSpPr>
        <p:spPr>
          <a:xfrm>
            <a:off x="5161568" y="3469344"/>
            <a:ext cx="490588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800" b="1" dirty="0"/>
              <a:t>#3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F1A061D-1495-E0A9-FA29-2AE23E685011}"/>
              </a:ext>
            </a:extLst>
          </p:cNvPr>
          <p:cNvSpPr/>
          <p:nvPr/>
        </p:nvSpPr>
        <p:spPr>
          <a:xfrm>
            <a:off x="5161568" y="4008648"/>
            <a:ext cx="490588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800" b="1" dirty="0"/>
              <a:t>#4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5BC3A7E-AAC0-2A1C-4127-B327A321D3E0}"/>
              </a:ext>
            </a:extLst>
          </p:cNvPr>
          <p:cNvSpPr txBox="1"/>
          <p:nvPr/>
        </p:nvSpPr>
        <p:spPr>
          <a:xfrm>
            <a:off x="4689495" y="1619960"/>
            <a:ext cx="14347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Global</a:t>
            </a:r>
            <a:br>
              <a:rPr lang="en-US" sz="2000" b="1" dirty="0"/>
            </a:br>
            <a:r>
              <a:rPr lang="en-US" sz="2000" b="1" dirty="0"/>
              <a:t>index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1F9D713-F744-E0AB-1DBA-BF92582AAE31}"/>
              </a:ext>
            </a:extLst>
          </p:cNvPr>
          <p:cNvSpPr/>
          <p:nvPr/>
        </p:nvSpPr>
        <p:spPr>
          <a:xfrm>
            <a:off x="3730689" y="4543481"/>
            <a:ext cx="1434734" cy="53930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n/a</a:t>
            </a:r>
            <a:endParaRPr lang="en-CH" i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C921F4-7D69-8649-D3CA-8DC4D590197D}"/>
              </a:ext>
            </a:extLst>
          </p:cNvPr>
          <p:cNvSpPr/>
          <p:nvPr/>
        </p:nvSpPr>
        <p:spPr>
          <a:xfrm>
            <a:off x="3730689" y="5082785"/>
            <a:ext cx="1434734" cy="53930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_value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16777537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ABCF79-C33E-D15B-4636-2B9244FA85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1F77EBD7-1650-425C-3337-3F6D4CF9F4BA}"/>
              </a:ext>
            </a:extLst>
          </p:cNvPr>
          <p:cNvSpPr/>
          <p:nvPr/>
        </p:nvSpPr>
        <p:spPr>
          <a:xfrm>
            <a:off x="6083166" y="4533499"/>
            <a:ext cx="1434165" cy="548640"/>
          </a:xfrm>
          <a:custGeom>
            <a:avLst/>
            <a:gdLst>
              <a:gd name="connsiteX0" fmla="*/ 0 w 1434165"/>
              <a:gd name="connsiteY0" fmla="*/ 0 h 548640"/>
              <a:gd name="connsiteX1" fmla="*/ 0 w 1434165"/>
              <a:gd name="connsiteY1" fmla="*/ 548640 h 548640"/>
              <a:gd name="connsiteX2" fmla="*/ 1434165 w 1434165"/>
              <a:gd name="connsiteY2" fmla="*/ 548640 h 548640"/>
              <a:gd name="connsiteX3" fmla="*/ 1434165 w 1434165"/>
              <a:gd name="connsiteY3" fmla="*/ 19250 h 548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34165" h="548640">
                <a:moveTo>
                  <a:pt x="0" y="0"/>
                </a:moveTo>
                <a:lnTo>
                  <a:pt x="0" y="548640"/>
                </a:lnTo>
                <a:lnTo>
                  <a:pt x="1434165" y="548640"/>
                </a:lnTo>
                <a:lnTo>
                  <a:pt x="1434165" y="19250"/>
                </a:lnTo>
              </a:path>
            </a:pathLst>
          </a:custGeom>
          <a:gradFill flip="none" rotWithShape="1">
            <a:gsLst>
              <a:gs pos="20000">
                <a:schemeClr val="accent5">
                  <a:lumMod val="40000"/>
                  <a:lumOff val="60000"/>
                  <a:alpha val="7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F843B7A9-92C6-48B0-466A-ADA2BCC57002}"/>
              </a:ext>
            </a:extLst>
          </p:cNvPr>
          <p:cNvSpPr/>
          <p:nvPr/>
        </p:nvSpPr>
        <p:spPr>
          <a:xfrm>
            <a:off x="5168766" y="2396691"/>
            <a:ext cx="914400" cy="3224463"/>
          </a:xfrm>
          <a:custGeom>
            <a:avLst/>
            <a:gdLst>
              <a:gd name="connsiteX0" fmla="*/ 0 w 914400"/>
              <a:gd name="connsiteY0" fmla="*/ 3224463 h 3224463"/>
              <a:gd name="connsiteX1" fmla="*/ 0 w 914400"/>
              <a:gd name="connsiteY1" fmla="*/ 0 h 3224463"/>
              <a:gd name="connsiteX2" fmla="*/ 914400 w 914400"/>
              <a:gd name="connsiteY2" fmla="*/ 2685448 h 3224463"/>
              <a:gd name="connsiteX3" fmla="*/ 914400 w 914400"/>
              <a:gd name="connsiteY3" fmla="*/ 3224463 h 3224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3224463">
                <a:moveTo>
                  <a:pt x="0" y="3224463"/>
                </a:moveTo>
                <a:lnTo>
                  <a:pt x="0" y="0"/>
                </a:lnTo>
                <a:lnTo>
                  <a:pt x="914400" y="2685448"/>
                </a:lnTo>
                <a:lnTo>
                  <a:pt x="914400" y="3224463"/>
                </a:lnTo>
              </a:path>
            </a:pathLst>
          </a:custGeom>
          <a:gradFill flip="none" rotWithShape="1">
            <a:gsLst>
              <a:gs pos="20000">
                <a:schemeClr val="accent5">
                  <a:lumMod val="40000"/>
                  <a:lumOff val="60000"/>
                  <a:alpha val="7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839240-4E98-11A1-3269-4F6557CF3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EIP-7745: Two dimensional log filter</a:t>
            </a:r>
            <a:endParaRPr lang="en-CH" sz="20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C2030AF-A6D0-F05E-4DDB-5FAF9AF60C1C}"/>
              </a:ext>
            </a:extLst>
          </p:cNvPr>
          <p:cNvSpPr/>
          <p:nvPr/>
        </p:nvSpPr>
        <p:spPr>
          <a:xfrm>
            <a:off x="838200" y="1883415"/>
            <a:ext cx="2347452" cy="78099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D9236A1-45AA-CE6C-3278-50C3D905B462}"/>
              </a:ext>
            </a:extLst>
          </p:cNvPr>
          <p:cNvSpPr/>
          <p:nvPr/>
        </p:nvSpPr>
        <p:spPr>
          <a:xfrm>
            <a:off x="838200" y="2655903"/>
            <a:ext cx="2347452" cy="144414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B236BEF-75EF-16D9-782F-C47DF7F7411F}"/>
              </a:ext>
            </a:extLst>
          </p:cNvPr>
          <p:cNvSpPr/>
          <p:nvPr/>
        </p:nvSpPr>
        <p:spPr>
          <a:xfrm>
            <a:off x="838200" y="4100052"/>
            <a:ext cx="2347452" cy="2020529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75FE83-DB34-4FDB-ABD0-A039F091F0DF}"/>
              </a:ext>
            </a:extLst>
          </p:cNvPr>
          <p:cNvSpPr/>
          <p:nvPr/>
        </p:nvSpPr>
        <p:spPr>
          <a:xfrm>
            <a:off x="955254" y="1985547"/>
            <a:ext cx="2106592" cy="55558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b="1"/>
              <a:t>4.75 ETH</a:t>
            </a:r>
            <a:endParaRPr lang="en-CH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72F14DF-C27F-92C7-6F30-189EA687C1C7}"/>
              </a:ext>
            </a:extLst>
          </p:cNvPr>
          <p:cNvSpPr/>
          <p:nvPr/>
        </p:nvSpPr>
        <p:spPr>
          <a:xfrm>
            <a:off x="955254" y="2782708"/>
            <a:ext cx="1018572" cy="55558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0.1</a:t>
            </a:r>
            <a:br>
              <a:rPr lang="en-CH" sz="1400" b="1" dirty="0"/>
            </a:br>
            <a:r>
              <a:rPr lang="en-CH" sz="1400" b="1" dirty="0"/>
              <a:t>BTC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A9F71CA-35DD-28C8-B656-1E06D22BB42C}"/>
              </a:ext>
            </a:extLst>
          </p:cNvPr>
          <p:cNvSpPr/>
          <p:nvPr/>
        </p:nvSpPr>
        <p:spPr>
          <a:xfrm>
            <a:off x="955254" y="3417661"/>
            <a:ext cx="1018572" cy="55558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500</a:t>
            </a:r>
            <a:br>
              <a:rPr lang="en-CH" sz="1400" b="1" dirty="0"/>
            </a:br>
            <a:r>
              <a:rPr lang="en-CH" sz="1400" b="1" dirty="0"/>
              <a:t>USDC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65AC1C90-188C-9F12-2A88-E60A350DCF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hq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1959284" y="2870686"/>
            <a:ext cx="1186552" cy="1018571"/>
          </a:xfrm>
          <a:ln w="19050">
            <a:solidFill>
              <a:schemeClr val="accent1"/>
            </a:solidFill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AE561E34-A1DA-1693-C3F9-AE8E32EAA696}"/>
              </a:ext>
            </a:extLst>
          </p:cNvPr>
          <p:cNvSpPr/>
          <p:nvPr/>
        </p:nvSpPr>
        <p:spPr>
          <a:xfrm>
            <a:off x="955254" y="4214823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 theprotocolguild.</a:t>
            </a:r>
            <a:r>
              <a:rPr lang="en-CH" sz="1400">
                <a:sym typeface="Wingdings" pitchFamily="2" charset="2"/>
              </a:rPr>
              <a:t>eth 202</a:t>
            </a:r>
            <a:r>
              <a:rPr lang="en-US" sz="1400" dirty="0">
                <a:sym typeface="Wingdings" pitchFamily="2" charset="2"/>
              </a:rPr>
              <a:t>5</a:t>
            </a:r>
            <a:r>
              <a:rPr lang="en-CH" sz="1400">
                <a:sym typeface="Wingdings" pitchFamily="2" charset="2"/>
              </a:rPr>
              <a:t>-</a:t>
            </a:r>
            <a:r>
              <a:rPr lang="en-US" sz="1400" dirty="0">
                <a:sym typeface="Wingdings" pitchFamily="2" charset="2"/>
              </a:rPr>
              <a:t>01</a:t>
            </a:r>
            <a:r>
              <a:rPr lang="en-CH" sz="1400">
                <a:sym typeface="Wingdings" pitchFamily="2" charset="2"/>
              </a:rPr>
              <a:t>-</a:t>
            </a:r>
            <a:r>
              <a:rPr lang="en-US" sz="1400" dirty="0">
                <a:sym typeface="Wingdings" pitchFamily="2" charset="2"/>
              </a:rPr>
              <a:t>30</a:t>
            </a:r>
            <a:r>
              <a:rPr lang="en-CH" sz="1400">
                <a:sym typeface="Wingdings" pitchFamily="2" charset="2"/>
              </a:rPr>
              <a:t>       </a:t>
            </a:r>
            <a:r>
              <a:rPr lang="en-CH" sz="1400" dirty="0">
                <a:sym typeface="Wingdings" pitchFamily="2" charset="2"/>
              </a:rPr>
              <a:t>–50 USDC</a:t>
            </a:r>
            <a:endParaRPr lang="en-CH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2A47C01-8D0D-491F-FA43-B34C70B78EB5}"/>
              </a:ext>
            </a:extLst>
          </p:cNvPr>
          <p:cNvSpPr/>
          <p:nvPr/>
        </p:nvSpPr>
        <p:spPr>
          <a:xfrm>
            <a:off x="955254" y="4832215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 vitalik.eth</a:t>
            </a:r>
            <a:br>
              <a:rPr lang="en-CH" sz="1400">
                <a:sym typeface="Wingdings" pitchFamily="2" charset="2"/>
              </a:rPr>
            </a:br>
            <a:r>
              <a:rPr lang="en-CH" sz="1400">
                <a:sym typeface="Wingdings" pitchFamily="2" charset="2"/>
              </a:rPr>
              <a:t>202</a:t>
            </a:r>
            <a:r>
              <a:rPr lang="en-US" sz="1400" dirty="0">
                <a:sym typeface="Wingdings" pitchFamily="2" charset="2"/>
              </a:rPr>
              <a:t>5-01</a:t>
            </a:r>
            <a:r>
              <a:rPr lang="en-CH" sz="1400">
                <a:sym typeface="Wingdings" pitchFamily="2" charset="2"/>
              </a:rPr>
              <a:t>-1</a:t>
            </a:r>
            <a:r>
              <a:rPr lang="en-US" sz="1400" dirty="0">
                <a:sym typeface="Wingdings" pitchFamily="2" charset="2"/>
              </a:rPr>
              <a:t>5</a:t>
            </a:r>
            <a:r>
              <a:rPr lang="en-CH" sz="1400">
                <a:sym typeface="Wingdings" pitchFamily="2" charset="2"/>
              </a:rPr>
              <a:t>                </a:t>
            </a:r>
            <a:r>
              <a:rPr lang="en-CH" sz="1400" dirty="0">
                <a:sym typeface="Wingdings" pitchFamily="2" charset="2"/>
              </a:rPr>
              <a:t>1 ETH</a:t>
            </a:r>
            <a:endParaRPr lang="en-CH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9066581-5D88-5586-2344-C9CCD713F673}"/>
              </a:ext>
            </a:extLst>
          </p:cNvPr>
          <p:cNvSpPr/>
          <p:nvPr/>
        </p:nvSpPr>
        <p:spPr>
          <a:xfrm>
            <a:off x="955254" y="5452604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🎉 Block #123 produced</a:t>
            </a:r>
            <a:br>
              <a:rPr lang="en-CH" sz="1400">
                <a:sym typeface="Wingdings" pitchFamily="2" charset="2"/>
              </a:rPr>
            </a:br>
            <a:r>
              <a:rPr lang="en-CH" sz="1400">
                <a:sym typeface="Wingdings" pitchFamily="2" charset="2"/>
              </a:rPr>
              <a:t>202</a:t>
            </a:r>
            <a:r>
              <a:rPr lang="en-US" sz="1400" dirty="0">
                <a:sym typeface="Wingdings" pitchFamily="2" charset="2"/>
              </a:rPr>
              <a:t>5</a:t>
            </a:r>
            <a:r>
              <a:rPr lang="en-CH" sz="1400">
                <a:sym typeface="Wingdings" pitchFamily="2" charset="2"/>
              </a:rPr>
              <a:t>-</a:t>
            </a:r>
            <a:r>
              <a:rPr lang="en-US" sz="1400" dirty="0">
                <a:sym typeface="Wingdings" pitchFamily="2" charset="2"/>
              </a:rPr>
              <a:t>01</a:t>
            </a:r>
            <a:r>
              <a:rPr lang="en-CH" sz="1400">
                <a:sym typeface="Wingdings" pitchFamily="2" charset="2"/>
              </a:rPr>
              <a:t>-09         </a:t>
            </a:r>
            <a:r>
              <a:rPr lang="en-CH" sz="1400" dirty="0">
                <a:sym typeface="Wingdings" pitchFamily="2" charset="2"/>
              </a:rPr>
              <a:t>0.08 ETH</a:t>
            </a:r>
            <a:endParaRPr lang="en-CH" sz="1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C7C4A8C-547C-0D4E-7C44-28BA713390ED}"/>
              </a:ext>
            </a:extLst>
          </p:cNvPr>
          <p:cNvSpPr/>
          <p:nvPr/>
        </p:nvSpPr>
        <p:spPr>
          <a:xfrm>
            <a:off x="838200" y="1883415"/>
            <a:ext cx="2347452" cy="423716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C160968-3A52-1A10-1CD0-A2445D9759C3}"/>
              </a:ext>
            </a:extLst>
          </p:cNvPr>
          <p:cNvSpPr/>
          <p:nvPr/>
        </p:nvSpPr>
        <p:spPr>
          <a:xfrm>
            <a:off x="3730689" y="2395207"/>
            <a:ext cx="1434734" cy="53930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Contract address</a:t>
            </a:r>
            <a:endParaRPr lang="en-CH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A0DB551-F0D4-AFB1-CE37-18026A4F4FF8}"/>
              </a:ext>
            </a:extLst>
          </p:cNvPr>
          <p:cNvSpPr/>
          <p:nvPr/>
        </p:nvSpPr>
        <p:spPr>
          <a:xfrm>
            <a:off x="3730689" y="2934511"/>
            <a:ext cx="1434734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Transfer</a:t>
            </a:r>
            <a:endParaRPr lang="en-CH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9BA42B4-2AF4-A43E-1E48-0DC634BCB06F}"/>
              </a:ext>
            </a:extLst>
          </p:cNvPr>
          <p:cNvSpPr/>
          <p:nvPr/>
        </p:nvSpPr>
        <p:spPr>
          <a:xfrm>
            <a:off x="3730689" y="3469344"/>
            <a:ext cx="1434734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_from</a:t>
            </a:r>
            <a:endParaRPr lang="en-CH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F2C4A1E-3D46-73F6-8B48-A2389FD0B064}"/>
              </a:ext>
            </a:extLst>
          </p:cNvPr>
          <p:cNvSpPr/>
          <p:nvPr/>
        </p:nvSpPr>
        <p:spPr>
          <a:xfrm>
            <a:off x="3730689" y="4008648"/>
            <a:ext cx="1434734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_to</a:t>
            </a:r>
            <a:endParaRPr lang="en-CH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0AC460D-E051-FD0D-F319-903A8EA254B9}"/>
              </a:ext>
            </a:extLst>
          </p:cNvPr>
          <p:cNvSpPr/>
          <p:nvPr/>
        </p:nvSpPr>
        <p:spPr>
          <a:xfrm>
            <a:off x="3730689" y="4543481"/>
            <a:ext cx="1434734" cy="53930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n/a</a:t>
            </a:r>
            <a:endParaRPr lang="en-CH" i="1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AACDD2D-C334-640A-C2A9-87E7BE525578}"/>
              </a:ext>
            </a:extLst>
          </p:cNvPr>
          <p:cNvSpPr/>
          <p:nvPr/>
        </p:nvSpPr>
        <p:spPr>
          <a:xfrm>
            <a:off x="3730689" y="5082785"/>
            <a:ext cx="1434734" cy="53930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_value</a:t>
            </a:r>
            <a:endParaRPr lang="en-CH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BC9EB572-1C18-B297-FF32-031F03DF3DDF}"/>
              </a:ext>
            </a:extLst>
          </p:cNvPr>
          <p:cNvSpPr txBox="1"/>
          <p:nvPr/>
        </p:nvSpPr>
        <p:spPr>
          <a:xfrm>
            <a:off x="3730689" y="1927736"/>
            <a:ext cx="14347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Log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58D5A73-0F02-59F1-63A7-96128C0B72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16902" y="60746"/>
            <a:ext cx="1325562" cy="1325562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6D6559F2-6E13-55D3-A6FC-170D15E63A2E}"/>
              </a:ext>
            </a:extLst>
          </p:cNvPr>
          <p:cNvSpPr/>
          <p:nvPr/>
        </p:nvSpPr>
        <p:spPr>
          <a:xfrm>
            <a:off x="6083627" y="2388882"/>
            <a:ext cx="1426921" cy="53930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CH"/>
              <a:t>Block</a:t>
            </a:r>
            <a:br>
              <a:rPr lang="en-US" dirty="0"/>
            </a:br>
            <a:r>
              <a:rPr lang="en-CH"/>
              <a:t>number</a:t>
            </a:r>
            <a:endParaRPr lang="en-CH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B14E401-E8EB-6EB4-D11F-933552B69451}"/>
              </a:ext>
            </a:extLst>
          </p:cNvPr>
          <p:cNvSpPr/>
          <p:nvPr/>
        </p:nvSpPr>
        <p:spPr>
          <a:xfrm>
            <a:off x="6083627" y="2928186"/>
            <a:ext cx="1426921" cy="53930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Tx hash</a:t>
            </a:r>
            <a:endParaRPr lang="en-CH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A020EB4-C316-4F55-38A0-97CC64F9F60A}"/>
              </a:ext>
            </a:extLst>
          </p:cNvPr>
          <p:cNvSpPr/>
          <p:nvPr/>
        </p:nvSpPr>
        <p:spPr>
          <a:xfrm>
            <a:off x="6083627" y="3467490"/>
            <a:ext cx="1426921" cy="53930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Tx number</a:t>
            </a:r>
            <a:br>
              <a:rPr lang="en-US" dirty="0"/>
            </a:br>
            <a:r>
              <a:rPr lang="en-US" dirty="0"/>
              <a:t>in block</a:t>
            </a:r>
            <a:endParaRPr lang="en-CH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30BBE81-04D3-FB7D-40F6-2B714B493C22}"/>
              </a:ext>
            </a:extLst>
          </p:cNvPr>
          <p:cNvSpPr/>
          <p:nvPr/>
        </p:nvSpPr>
        <p:spPr>
          <a:xfrm>
            <a:off x="6083626" y="4004177"/>
            <a:ext cx="1426921" cy="53930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Log number</a:t>
            </a:r>
            <a:br>
              <a:rPr lang="en-US" dirty="0"/>
            </a:br>
            <a:r>
              <a:rPr lang="en-US" dirty="0"/>
              <a:t>in </a:t>
            </a:r>
            <a:r>
              <a:rPr lang="en-US" dirty="0" err="1"/>
              <a:t>tx</a:t>
            </a:r>
            <a:endParaRPr lang="en-CH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FE2E6A0-E906-27BB-C7D7-2FE92532B1F6}"/>
              </a:ext>
            </a:extLst>
          </p:cNvPr>
          <p:cNvSpPr txBox="1"/>
          <p:nvPr/>
        </p:nvSpPr>
        <p:spPr>
          <a:xfrm>
            <a:off x="5838023" y="1971683"/>
            <a:ext cx="19103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Log  meta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463F7D3-3B7A-21A6-F588-5ECB45B5C449}"/>
              </a:ext>
            </a:extLst>
          </p:cNvPr>
          <p:cNvSpPr/>
          <p:nvPr/>
        </p:nvSpPr>
        <p:spPr>
          <a:xfrm>
            <a:off x="6083626" y="5082785"/>
            <a:ext cx="1434734" cy="5393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Log entry</a:t>
            </a:r>
            <a:endParaRPr lang="en-CH" b="1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0EE4BF2-37EA-3A85-9F02-ABEE8361E5B3}"/>
              </a:ext>
            </a:extLst>
          </p:cNvPr>
          <p:cNvSpPr/>
          <p:nvPr/>
        </p:nvSpPr>
        <p:spPr>
          <a:xfrm>
            <a:off x="5161568" y="2395207"/>
            <a:ext cx="490588" cy="5393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800" b="1" dirty="0"/>
              <a:t>#1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D7C273A-C09F-D9AD-CD52-EB56F3F0DAE2}"/>
              </a:ext>
            </a:extLst>
          </p:cNvPr>
          <p:cNvSpPr/>
          <p:nvPr/>
        </p:nvSpPr>
        <p:spPr>
          <a:xfrm>
            <a:off x="5161568" y="2934511"/>
            <a:ext cx="490588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800" b="1" dirty="0"/>
              <a:t>#2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93E7511-21A0-896A-FC4C-E6D12E4C5A85}"/>
              </a:ext>
            </a:extLst>
          </p:cNvPr>
          <p:cNvSpPr/>
          <p:nvPr/>
        </p:nvSpPr>
        <p:spPr>
          <a:xfrm>
            <a:off x="5161568" y="3469344"/>
            <a:ext cx="490588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800" b="1" dirty="0"/>
              <a:t>#3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43B5581-F5DB-DC39-BF53-A40C43B3ABCB}"/>
              </a:ext>
            </a:extLst>
          </p:cNvPr>
          <p:cNvSpPr/>
          <p:nvPr/>
        </p:nvSpPr>
        <p:spPr>
          <a:xfrm>
            <a:off x="5161568" y="4008648"/>
            <a:ext cx="490588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800" b="1" dirty="0"/>
              <a:t>#4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5576F40-1B51-40DF-E701-5D728E438E24}"/>
              </a:ext>
            </a:extLst>
          </p:cNvPr>
          <p:cNvSpPr txBox="1"/>
          <p:nvPr/>
        </p:nvSpPr>
        <p:spPr>
          <a:xfrm>
            <a:off x="4689495" y="1619960"/>
            <a:ext cx="14347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Global</a:t>
            </a:r>
            <a:br>
              <a:rPr lang="en-US" sz="2000" b="1" dirty="0"/>
            </a:br>
            <a:r>
              <a:rPr lang="en-US" sz="2000" b="1" dirty="0"/>
              <a:t>index</a:t>
            </a:r>
          </a:p>
        </p:txBody>
      </p:sp>
    </p:spTree>
    <p:extLst>
      <p:ext uri="{BB962C8B-B14F-4D97-AF65-F5344CB8AC3E}">
        <p14:creationId xmlns:p14="http://schemas.microsoft.com/office/powerpoint/2010/main" val="239185905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F536E9-BF84-0968-BADF-BC8DC1BA40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65BBF510-0F0B-3596-A8BF-5ED44C63A8FE}"/>
              </a:ext>
            </a:extLst>
          </p:cNvPr>
          <p:cNvSpPr/>
          <p:nvPr/>
        </p:nvSpPr>
        <p:spPr>
          <a:xfrm>
            <a:off x="6083166" y="4533499"/>
            <a:ext cx="1434165" cy="548640"/>
          </a:xfrm>
          <a:custGeom>
            <a:avLst/>
            <a:gdLst>
              <a:gd name="connsiteX0" fmla="*/ 0 w 1434165"/>
              <a:gd name="connsiteY0" fmla="*/ 0 h 548640"/>
              <a:gd name="connsiteX1" fmla="*/ 0 w 1434165"/>
              <a:gd name="connsiteY1" fmla="*/ 548640 h 548640"/>
              <a:gd name="connsiteX2" fmla="*/ 1434165 w 1434165"/>
              <a:gd name="connsiteY2" fmla="*/ 548640 h 548640"/>
              <a:gd name="connsiteX3" fmla="*/ 1434165 w 1434165"/>
              <a:gd name="connsiteY3" fmla="*/ 19250 h 548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34165" h="548640">
                <a:moveTo>
                  <a:pt x="0" y="0"/>
                </a:moveTo>
                <a:lnTo>
                  <a:pt x="0" y="548640"/>
                </a:lnTo>
                <a:lnTo>
                  <a:pt x="1434165" y="548640"/>
                </a:lnTo>
                <a:lnTo>
                  <a:pt x="1434165" y="19250"/>
                </a:lnTo>
              </a:path>
            </a:pathLst>
          </a:custGeom>
          <a:gradFill flip="none" rotWithShape="1">
            <a:gsLst>
              <a:gs pos="20000">
                <a:schemeClr val="accent5">
                  <a:lumMod val="40000"/>
                  <a:lumOff val="60000"/>
                  <a:alpha val="7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54DA677A-A179-E61D-5712-44423F0C476E}"/>
              </a:ext>
            </a:extLst>
          </p:cNvPr>
          <p:cNvSpPr/>
          <p:nvPr/>
        </p:nvSpPr>
        <p:spPr>
          <a:xfrm>
            <a:off x="5168766" y="2396691"/>
            <a:ext cx="914400" cy="3224463"/>
          </a:xfrm>
          <a:custGeom>
            <a:avLst/>
            <a:gdLst>
              <a:gd name="connsiteX0" fmla="*/ 0 w 914400"/>
              <a:gd name="connsiteY0" fmla="*/ 3224463 h 3224463"/>
              <a:gd name="connsiteX1" fmla="*/ 0 w 914400"/>
              <a:gd name="connsiteY1" fmla="*/ 0 h 3224463"/>
              <a:gd name="connsiteX2" fmla="*/ 914400 w 914400"/>
              <a:gd name="connsiteY2" fmla="*/ 2685448 h 3224463"/>
              <a:gd name="connsiteX3" fmla="*/ 914400 w 914400"/>
              <a:gd name="connsiteY3" fmla="*/ 3224463 h 3224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3224463">
                <a:moveTo>
                  <a:pt x="0" y="3224463"/>
                </a:moveTo>
                <a:lnTo>
                  <a:pt x="0" y="0"/>
                </a:lnTo>
                <a:lnTo>
                  <a:pt x="914400" y="2685448"/>
                </a:lnTo>
                <a:lnTo>
                  <a:pt x="914400" y="3224463"/>
                </a:lnTo>
              </a:path>
            </a:pathLst>
          </a:custGeom>
          <a:gradFill flip="none" rotWithShape="1">
            <a:gsLst>
              <a:gs pos="20000">
                <a:schemeClr val="accent5">
                  <a:lumMod val="40000"/>
                  <a:lumOff val="60000"/>
                  <a:alpha val="7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B05893-6825-7343-AC94-3EB2B8D4E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EIP-7745: Two dimensional log filter</a:t>
            </a:r>
            <a:endParaRPr lang="en-CH" sz="20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8985E60-B7A4-A72C-3515-CD4515702FF9}"/>
              </a:ext>
            </a:extLst>
          </p:cNvPr>
          <p:cNvSpPr/>
          <p:nvPr/>
        </p:nvSpPr>
        <p:spPr>
          <a:xfrm>
            <a:off x="838200" y="1883415"/>
            <a:ext cx="2347452" cy="78099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9E55A66-D48B-6486-D414-A02E3DC63C2D}"/>
              </a:ext>
            </a:extLst>
          </p:cNvPr>
          <p:cNvSpPr/>
          <p:nvPr/>
        </p:nvSpPr>
        <p:spPr>
          <a:xfrm>
            <a:off x="838200" y="2655903"/>
            <a:ext cx="2347452" cy="144414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D6EE2D4-205A-660D-0167-89AB68841115}"/>
              </a:ext>
            </a:extLst>
          </p:cNvPr>
          <p:cNvSpPr/>
          <p:nvPr/>
        </p:nvSpPr>
        <p:spPr>
          <a:xfrm>
            <a:off x="838200" y="4100052"/>
            <a:ext cx="2347452" cy="2020529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00A8F2-1394-307D-66E8-69B25FF01612}"/>
              </a:ext>
            </a:extLst>
          </p:cNvPr>
          <p:cNvSpPr/>
          <p:nvPr/>
        </p:nvSpPr>
        <p:spPr>
          <a:xfrm>
            <a:off x="955254" y="1985547"/>
            <a:ext cx="2106592" cy="55558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b="1"/>
              <a:t>4.75 ETH</a:t>
            </a:r>
            <a:endParaRPr lang="en-CH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7C7DD9D-2564-210A-3D06-354FF4CDB36B}"/>
              </a:ext>
            </a:extLst>
          </p:cNvPr>
          <p:cNvSpPr/>
          <p:nvPr/>
        </p:nvSpPr>
        <p:spPr>
          <a:xfrm>
            <a:off x="955254" y="2782708"/>
            <a:ext cx="1018572" cy="55558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0.1</a:t>
            </a:r>
            <a:br>
              <a:rPr lang="en-CH" sz="1400" b="1" dirty="0"/>
            </a:br>
            <a:r>
              <a:rPr lang="en-CH" sz="1400" b="1" dirty="0"/>
              <a:t>BTC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ED44001-549F-71B2-7E15-F4FA7A39A3F2}"/>
              </a:ext>
            </a:extLst>
          </p:cNvPr>
          <p:cNvSpPr/>
          <p:nvPr/>
        </p:nvSpPr>
        <p:spPr>
          <a:xfrm>
            <a:off x="955254" y="3417661"/>
            <a:ext cx="1018572" cy="55558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500</a:t>
            </a:r>
            <a:br>
              <a:rPr lang="en-CH" sz="1400" b="1" dirty="0"/>
            </a:br>
            <a:r>
              <a:rPr lang="en-CH" sz="1400" b="1" dirty="0"/>
              <a:t>USDC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FFEBBC83-DCC1-B150-9E95-781DC8863D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hq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1959284" y="2870686"/>
            <a:ext cx="1186552" cy="1018571"/>
          </a:xfrm>
          <a:ln w="19050">
            <a:solidFill>
              <a:schemeClr val="accent1"/>
            </a:solidFill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2263793A-6A9C-93AD-3325-99DDFA0B71BB}"/>
              </a:ext>
            </a:extLst>
          </p:cNvPr>
          <p:cNvSpPr/>
          <p:nvPr/>
        </p:nvSpPr>
        <p:spPr>
          <a:xfrm>
            <a:off x="955254" y="4214823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 theprotocolguild.</a:t>
            </a:r>
            <a:r>
              <a:rPr lang="en-CH" sz="1400">
                <a:sym typeface="Wingdings" pitchFamily="2" charset="2"/>
              </a:rPr>
              <a:t>eth 202</a:t>
            </a:r>
            <a:r>
              <a:rPr lang="en-US" sz="1400" dirty="0">
                <a:sym typeface="Wingdings" pitchFamily="2" charset="2"/>
              </a:rPr>
              <a:t>5</a:t>
            </a:r>
            <a:r>
              <a:rPr lang="en-CH" sz="1400">
                <a:sym typeface="Wingdings" pitchFamily="2" charset="2"/>
              </a:rPr>
              <a:t>-</a:t>
            </a:r>
            <a:r>
              <a:rPr lang="en-US" sz="1400" dirty="0">
                <a:sym typeface="Wingdings" pitchFamily="2" charset="2"/>
              </a:rPr>
              <a:t>01</a:t>
            </a:r>
            <a:r>
              <a:rPr lang="en-CH" sz="1400">
                <a:sym typeface="Wingdings" pitchFamily="2" charset="2"/>
              </a:rPr>
              <a:t>-</a:t>
            </a:r>
            <a:r>
              <a:rPr lang="en-US" sz="1400" dirty="0">
                <a:sym typeface="Wingdings" pitchFamily="2" charset="2"/>
              </a:rPr>
              <a:t>30</a:t>
            </a:r>
            <a:r>
              <a:rPr lang="en-CH" sz="1400">
                <a:sym typeface="Wingdings" pitchFamily="2" charset="2"/>
              </a:rPr>
              <a:t>       </a:t>
            </a:r>
            <a:r>
              <a:rPr lang="en-CH" sz="1400" dirty="0">
                <a:sym typeface="Wingdings" pitchFamily="2" charset="2"/>
              </a:rPr>
              <a:t>–50 USDC</a:t>
            </a:r>
            <a:endParaRPr lang="en-CH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948E47D-732A-7AD5-523A-E2D38159FC61}"/>
              </a:ext>
            </a:extLst>
          </p:cNvPr>
          <p:cNvSpPr/>
          <p:nvPr/>
        </p:nvSpPr>
        <p:spPr>
          <a:xfrm>
            <a:off x="955254" y="4832215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 vitalik.eth</a:t>
            </a:r>
            <a:br>
              <a:rPr lang="en-CH" sz="1400">
                <a:sym typeface="Wingdings" pitchFamily="2" charset="2"/>
              </a:rPr>
            </a:br>
            <a:r>
              <a:rPr lang="en-CH" sz="1400">
                <a:sym typeface="Wingdings" pitchFamily="2" charset="2"/>
              </a:rPr>
              <a:t>202</a:t>
            </a:r>
            <a:r>
              <a:rPr lang="en-US" sz="1400" dirty="0">
                <a:sym typeface="Wingdings" pitchFamily="2" charset="2"/>
              </a:rPr>
              <a:t>5-01</a:t>
            </a:r>
            <a:r>
              <a:rPr lang="en-CH" sz="1400">
                <a:sym typeface="Wingdings" pitchFamily="2" charset="2"/>
              </a:rPr>
              <a:t>-1</a:t>
            </a:r>
            <a:r>
              <a:rPr lang="en-US" sz="1400" dirty="0">
                <a:sym typeface="Wingdings" pitchFamily="2" charset="2"/>
              </a:rPr>
              <a:t>5</a:t>
            </a:r>
            <a:r>
              <a:rPr lang="en-CH" sz="1400">
                <a:sym typeface="Wingdings" pitchFamily="2" charset="2"/>
              </a:rPr>
              <a:t>                </a:t>
            </a:r>
            <a:r>
              <a:rPr lang="en-CH" sz="1400" dirty="0">
                <a:sym typeface="Wingdings" pitchFamily="2" charset="2"/>
              </a:rPr>
              <a:t>1 ETH</a:t>
            </a:r>
            <a:endParaRPr lang="en-CH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4F68341-2527-F814-118C-A3C3174FD144}"/>
              </a:ext>
            </a:extLst>
          </p:cNvPr>
          <p:cNvSpPr/>
          <p:nvPr/>
        </p:nvSpPr>
        <p:spPr>
          <a:xfrm>
            <a:off x="955254" y="5452604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🎉 Block #123 produced</a:t>
            </a:r>
            <a:br>
              <a:rPr lang="en-CH" sz="1400">
                <a:sym typeface="Wingdings" pitchFamily="2" charset="2"/>
              </a:rPr>
            </a:br>
            <a:r>
              <a:rPr lang="en-CH" sz="1400">
                <a:sym typeface="Wingdings" pitchFamily="2" charset="2"/>
              </a:rPr>
              <a:t>202</a:t>
            </a:r>
            <a:r>
              <a:rPr lang="en-US" sz="1400" dirty="0">
                <a:sym typeface="Wingdings" pitchFamily="2" charset="2"/>
              </a:rPr>
              <a:t>5</a:t>
            </a:r>
            <a:r>
              <a:rPr lang="en-CH" sz="1400">
                <a:sym typeface="Wingdings" pitchFamily="2" charset="2"/>
              </a:rPr>
              <a:t>-</a:t>
            </a:r>
            <a:r>
              <a:rPr lang="en-US" sz="1400" dirty="0">
                <a:sym typeface="Wingdings" pitchFamily="2" charset="2"/>
              </a:rPr>
              <a:t>01</a:t>
            </a:r>
            <a:r>
              <a:rPr lang="en-CH" sz="1400">
                <a:sym typeface="Wingdings" pitchFamily="2" charset="2"/>
              </a:rPr>
              <a:t>-09         </a:t>
            </a:r>
            <a:r>
              <a:rPr lang="en-CH" sz="1400" dirty="0">
                <a:sym typeface="Wingdings" pitchFamily="2" charset="2"/>
              </a:rPr>
              <a:t>0.08 ETH</a:t>
            </a:r>
            <a:endParaRPr lang="en-CH" sz="1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9323713-97C8-C392-BFC5-E92A22389D6B}"/>
              </a:ext>
            </a:extLst>
          </p:cNvPr>
          <p:cNvSpPr/>
          <p:nvPr/>
        </p:nvSpPr>
        <p:spPr>
          <a:xfrm>
            <a:off x="838200" y="1883415"/>
            <a:ext cx="2347452" cy="423716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738C30E-DFFE-C5AC-961C-9F479D0B4419}"/>
              </a:ext>
            </a:extLst>
          </p:cNvPr>
          <p:cNvSpPr/>
          <p:nvPr/>
        </p:nvSpPr>
        <p:spPr>
          <a:xfrm>
            <a:off x="3730689" y="2395207"/>
            <a:ext cx="1434734" cy="53930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Contract address</a:t>
            </a:r>
            <a:endParaRPr lang="en-CH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ABBABC5-55A9-2FB0-C8EA-6149E5E831B7}"/>
              </a:ext>
            </a:extLst>
          </p:cNvPr>
          <p:cNvSpPr/>
          <p:nvPr/>
        </p:nvSpPr>
        <p:spPr>
          <a:xfrm>
            <a:off x="3730689" y="2934511"/>
            <a:ext cx="1434734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Transfer</a:t>
            </a:r>
            <a:endParaRPr lang="en-CH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9FB0D1C-70E3-9B93-73DC-AFF3C21665D4}"/>
              </a:ext>
            </a:extLst>
          </p:cNvPr>
          <p:cNvSpPr/>
          <p:nvPr/>
        </p:nvSpPr>
        <p:spPr>
          <a:xfrm>
            <a:off x="3730689" y="3469344"/>
            <a:ext cx="1434734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_from</a:t>
            </a:r>
            <a:endParaRPr lang="en-CH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5D24E0A-2B44-B0E4-99B9-37C09A68CC2D}"/>
              </a:ext>
            </a:extLst>
          </p:cNvPr>
          <p:cNvSpPr/>
          <p:nvPr/>
        </p:nvSpPr>
        <p:spPr>
          <a:xfrm>
            <a:off x="3730689" y="4008648"/>
            <a:ext cx="1434734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_to</a:t>
            </a:r>
            <a:endParaRPr lang="en-CH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CE5FFDE-42E0-CC1D-C9D0-3649B0BAEFCA}"/>
              </a:ext>
            </a:extLst>
          </p:cNvPr>
          <p:cNvSpPr/>
          <p:nvPr/>
        </p:nvSpPr>
        <p:spPr>
          <a:xfrm>
            <a:off x="3730689" y="4543481"/>
            <a:ext cx="1434734" cy="53930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n/a</a:t>
            </a:r>
            <a:endParaRPr lang="en-CH" i="1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2F6159E-B0AB-4517-BF7E-BE51F796AD43}"/>
              </a:ext>
            </a:extLst>
          </p:cNvPr>
          <p:cNvSpPr/>
          <p:nvPr/>
        </p:nvSpPr>
        <p:spPr>
          <a:xfrm>
            <a:off x="3730689" y="5082785"/>
            <a:ext cx="1434734" cy="53930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_value</a:t>
            </a:r>
            <a:endParaRPr lang="en-CH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932D1CFA-B8BD-5803-AC17-E931DD0A780C}"/>
              </a:ext>
            </a:extLst>
          </p:cNvPr>
          <p:cNvSpPr txBox="1"/>
          <p:nvPr/>
        </p:nvSpPr>
        <p:spPr>
          <a:xfrm>
            <a:off x="3730689" y="1927736"/>
            <a:ext cx="14347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Log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FC362B4-A77B-860F-7E1A-F2847A91C8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16902" y="60746"/>
            <a:ext cx="1325562" cy="1325562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8AD1A0C5-D4BF-5212-1A22-83A45540A2A7}"/>
              </a:ext>
            </a:extLst>
          </p:cNvPr>
          <p:cNvSpPr/>
          <p:nvPr/>
        </p:nvSpPr>
        <p:spPr>
          <a:xfrm>
            <a:off x="6083627" y="2388882"/>
            <a:ext cx="1426921" cy="53930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CH"/>
              <a:t>Block</a:t>
            </a:r>
            <a:br>
              <a:rPr lang="en-US" dirty="0"/>
            </a:br>
            <a:r>
              <a:rPr lang="en-CH"/>
              <a:t>number</a:t>
            </a:r>
            <a:endParaRPr lang="en-CH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2A2EE58-D395-F48A-FFCC-C53BB1C798F2}"/>
              </a:ext>
            </a:extLst>
          </p:cNvPr>
          <p:cNvSpPr/>
          <p:nvPr/>
        </p:nvSpPr>
        <p:spPr>
          <a:xfrm>
            <a:off x="6083627" y="2928186"/>
            <a:ext cx="1426921" cy="53930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Tx hash</a:t>
            </a:r>
            <a:endParaRPr lang="en-CH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0368D73-2533-6ADF-C189-A00BEF50F4EA}"/>
              </a:ext>
            </a:extLst>
          </p:cNvPr>
          <p:cNvSpPr/>
          <p:nvPr/>
        </p:nvSpPr>
        <p:spPr>
          <a:xfrm>
            <a:off x="6083627" y="3467490"/>
            <a:ext cx="1426921" cy="53930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Tx number</a:t>
            </a:r>
            <a:br>
              <a:rPr lang="en-US" dirty="0"/>
            </a:br>
            <a:r>
              <a:rPr lang="en-US" dirty="0"/>
              <a:t>in block</a:t>
            </a:r>
            <a:endParaRPr lang="en-CH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1AAC1EB-FF86-891D-8A7C-C0CC2422CC90}"/>
              </a:ext>
            </a:extLst>
          </p:cNvPr>
          <p:cNvSpPr/>
          <p:nvPr/>
        </p:nvSpPr>
        <p:spPr>
          <a:xfrm>
            <a:off x="6083626" y="4004177"/>
            <a:ext cx="1426921" cy="53930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Log number</a:t>
            </a:r>
            <a:br>
              <a:rPr lang="en-US" dirty="0"/>
            </a:br>
            <a:r>
              <a:rPr lang="en-US" dirty="0"/>
              <a:t>in </a:t>
            </a:r>
            <a:r>
              <a:rPr lang="en-US" dirty="0" err="1"/>
              <a:t>tx</a:t>
            </a:r>
            <a:endParaRPr lang="en-CH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69A268B-B4C6-5D25-96CE-9378C5FB5C67}"/>
              </a:ext>
            </a:extLst>
          </p:cNvPr>
          <p:cNvSpPr txBox="1"/>
          <p:nvPr/>
        </p:nvSpPr>
        <p:spPr>
          <a:xfrm>
            <a:off x="5838023" y="1927736"/>
            <a:ext cx="19103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Log meta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D925717-B1B5-58C2-DA1F-1A6EE2F3DED8}"/>
              </a:ext>
            </a:extLst>
          </p:cNvPr>
          <p:cNvSpPr/>
          <p:nvPr/>
        </p:nvSpPr>
        <p:spPr>
          <a:xfrm>
            <a:off x="6083626" y="5082785"/>
            <a:ext cx="1434734" cy="5393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Log entry</a:t>
            </a:r>
            <a:endParaRPr lang="en-CH" b="1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88B6C2D4-6119-AD8A-23C4-BCCE4270B983}"/>
              </a:ext>
            </a:extLst>
          </p:cNvPr>
          <p:cNvSpPr/>
          <p:nvPr/>
        </p:nvSpPr>
        <p:spPr>
          <a:xfrm>
            <a:off x="8483555" y="4533499"/>
            <a:ext cx="1434165" cy="548640"/>
          </a:xfrm>
          <a:custGeom>
            <a:avLst/>
            <a:gdLst>
              <a:gd name="connsiteX0" fmla="*/ 0 w 1434165"/>
              <a:gd name="connsiteY0" fmla="*/ 0 h 548640"/>
              <a:gd name="connsiteX1" fmla="*/ 0 w 1434165"/>
              <a:gd name="connsiteY1" fmla="*/ 548640 h 548640"/>
              <a:gd name="connsiteX2" fmla="*/ 1434165 w 1434165"/>
              <a:gd name="connsiteY2" fmla="*/ 548640 h 548640"/>
              <a:gd name="connsiteX3" fmla="*/ 1434165 w 1434165"/>
              <a:gd name="connsiteY3" fmla="*/ 19250 h 548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34165" h="548640">
                <a:moveTo>
                  <a:pt x="0" y="0"/>
                </a:moveTo>
                <a:lnTo>
                  <a:pt x="0" y="548640"/>
                </a:lnTo>
                <a:lnTo>
                  <a:pt x="1434165" y="548640"/>
                </a:lnTo>
                <a:lnTo>
                  <a:pt x="1434165" y="19250"/>
                </a:lnTo>
              </a:path>
            </a:pathLst>
          </a:custGeom>
          <a:gradFill flip="none" rotWithShape="1">
            <a:gsLst>
              <a:gs pos="20000">
                <a:schemeClr val="accent5">
                  <a:lumMod val="40000"/>
                  <a:lumOff val="60000"/>
                  <a:alpha val="7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C62143B-BB14-6DA0-DC09-F2EED2E836A9}"/>
              </a:ext>
            </a:extLst>
          </p:cNvPr>
          <p:cNvSpPr/>
          <p:nvPr/>
        </p:nvSpPr>
        <p:spPr>
          <a:xfrm>
            <a:off x="8484016" y="2388882"/>
            <a:ext cx="1426921" cy="5393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CH"/>
              <a:t>Block</a:t>
            </a:r>
            <a:br>
              <a:rPr lang="en-US" dirty="0"/>
            </a:br>
            <a:r>
              <a:rPr lang="en-CH"/>
              <a:t>number</a:t>
            </a:r>
            <a:endParaRPr lang="en-CH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5C37B9B-E1DE-7D1B-FC1D-AC036E96034F}"/>
              </a:ext>
            </a:extLst>
          </p:cNvPr>
          <p:cNvSpPr/>
          <p:nvPr/>
        </p:nvSpPr>
        <p:spPr>
          <a:xfrm>
            <a:off x="8484016" y="2928186"/>
            <a:ext cx="1426921" cy="5393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Block hash</a:t>
            </a:r>
            <a:endParaRPr lang="en-CH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24E27E6-B36F-DE82-EC80-90A4C1F17558}"/>
              </a:ext>
            </a:extLst>
          </p:cNvPr>
          <p:cNvSpPr/>
          <p:nvPr/>
        </p:nvSpPr>
        <p:spPr>
          <a:xfrm>
            <a:off x="8484016" y="3467490"/>
            <a:ext cx="1426921" cy="5393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Timestamp</a:t>
            </a:r>
            <a:endParaRPr lang="en-CH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BC37E99-875A-57A3-715F-7FBA92DB64D3}"/>
              </a:ext>
            </a:extLst>
          </p:cNvPr>
          <p:cNvSpPr/>
          <p:nvPr/>
        </p:nvSpPr>
        <p:spPr>
          <a:xfrm>
            <a:off x="8484015" y="4004177"/>
            <a:ext cx="1426921" cy="5393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i="1" dirty="0"/>
              <a:t>Markers</a:t>
            </a:r>
            <a:endParaRPr lang="en-CH" i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CE8A5D1-FB56-F94C-2D45-9FB0A54170C5}"/>
              </a:ext>
            </a:extLst>
          </p:cNvPr>
          <p:cNvSpPr txBox="1"/>
          <p:nvPr/>
        </p:nvSpPr>
        <p:spPr>
          <a:xfrm>
            <a:off x="8059231" y="1616615"/>
            <a:ext cx="22686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Block </a:t>
            </a:r>
            <a:br>
              <a:rPr lang="en-US" sz="2000" b="1" dirty="0"/>
            </a:br>
            <a:r>
              <a:rPr lang="en-US" sz="2000" b="1" dirty="0"/>
              <a:t>delimiter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D026946-D261-F6B9-F967-9702D86316B6}"/>
              </a:ext>
            </a:extLst>
          </p:cNvPr>
          <p:cNvSpPr/>
          <p:nvPr/>
        </p:nvSpPr>
        <p:spPr>
          <a:xfrm>
            <a:off x="8484015" y="5082785"/>
            <a:ext cx="1434734" cy="5393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Log entry</a:t>
            </a:r>
            <a:endParaRPr lang="en-CH" b="1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E11186A-9C0F-49C5-9015-F38E08CE5061}"/>
              </a:ext>
            </a:extLst>
          </p:cNvPr>
          <p:cNvSpPr/>
          <p:nvPr/>
        </p:nvSpPr>
        <p:spPr>
          <a:xfrm>
            <a:off x="5161568" y="2395207"/>
            <a:ext cx="490588" cy="5393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800" b="1" dirty="0"/>
              <a:t>#1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2CE9B34-5343-BC25-7D4C-1E516BBDF824}"/>
              </a:ext>
            </a:extLst>
          </p:cNvPr>
          <p:cNvSpPr/>
          <p:nvPr/>
        </p:nvSpPr>
        <p:spPr>
          <a:xfrm>
            <a:off x="5161568" y="2934511"/>
            <a:ext cx="490588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800" b="1" dirty="0"/>
              <a:t>#2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46B3675-5DE4-0FB3-7FBD-2712CAE8C19B}"/>
              </a:ext>
            </a:extLst>
          </p:cNvPr>
          <p:cNvSpPr/>
          <p:nvPr/>
        </p:nvSpPr>
        <p:spPr>
          <a:xfrm>
            <a:off x="5161568" y="3469344"/>
            <a:ext cx="490588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800" b="1" dirty="0"/>
              <a:t>#3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EE1232F-59A0-048E-221A-9B9CC3FF5A90}"/>
              </a:ext>
            </a:extLst>
          </p:cNvPr>
          <p:cNvSpPr/>
          <p:nvPr/>
        </p:nvSpPr>
        <p:spPr>
          <a:xfrm>
            <a:off x="5161568" y="4008648"/>
            <a:ext cx="490588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800" b="1" dirty="0"/>
              <a:t>#4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50B974C-65E1-E2B3-F311-A2F8BD7E6597}"/>
              </a:ext>
            </a:extLst>
          </p:cNvPr>
          <p:cNvSpPr txBox="1"/>
          <p:nvPr/>
        </p:nvSpPr>
        <p:spPr>
          <a:xfrm>
            <a:off x="4689495" y="1619960"/>
            <a:ext cx="14347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Global</a:t>
            </a:r>
            <a:br>
              <a:rPr lang="en-US" sz="2000" b="1" dirty="0"/>
            </a:br>
            <a:r>
              <a:rPr lang="en-US" sz="2000" b="1" dirty="0"/>
              <a:t>index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C8AA28D-33EE-B75D-F4F3-3D850C6BAA62}"/>
              </a:ext>
            </a:extLst>
          </p:cNvPr>
          <p:cNvSpPr/>
          <p:nvPr/>
        </p:nvSpPr>
        <p:spPr>
          <a:xfrm>
            <a:off x="9909694" y="2385582"/>
            <a:ext cx="490588" cy="53930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800" b="1" dirty="0"/>
              <a:t>#5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901F927-E3B6-8956-5FE7-C4123B1D2341}"/>
              </a:ext>
            </a:extLst>
          </p:cNvPr>
          <p:cNvSpPr txBox="1"/>
          <p:nvPr/>
        </p:nvSpPr>
        <p:spPr>
          <a:xfrm>
            <a:off x="9437621" y="1610335"/>
            <a:ext cx="14347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Global</a:t>
            </a:r>
            <a:br>
              <a:rPr lang="en-US" sz="2000" b="1" dirty="0"/>
            </a:br>
            <a:r>
              <a:rPr lang="en-US" sz="2000" b="1" dirty="0"/>
              <a:t>index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8D5BF81-C927-87BA-4328-A97E8A0F3218}"/>
              </a:ext>
            </a:extLst>
          </p:cNvPr>
          <p:cNvCxnSpPr>
            <a:cxnSpLocks/>
          </p:cNvCxnSpPr>
          <p:nvPr/>
        </p:nvCxnSpPr>
        <p:spPr>
          <a:xfrm>
            <a:off x="7518360" y="5352437"/>
            <a:ext cx="965655" cy="0"/>
          </a:xfrm>
          <a:prstGeom prst="line">
            <a:avLst/>
          </a:prstGeom>
          <a:ln w="3810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979214C-BE96-E175-F635-BB1949369169}"/>
              </a:ext>
            </a:extLst>
          </p:cNvPr>
          <p:cNvCxnSpPr>
            <a:cxnSpLocks/>
          </p:cNvCxnSpPr>
          <p:nvPr/>
        </p:nvCxnSpPr>
        <p:spPr>
          <a:xfrm>
            <a:off x="9918749" y="5352437"/>
            <a:ext cx="2273251" cy="0"/>
          </a:xfrm>
          <a:prstGeom prst="line">
            <a:avLst/>
          </a:prstGeom>
          <a:ln w="3810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3EDA8D4F-DD42-26B1-61F3-17298821420D}"/>
              </a:ext>
            </a:extLst>
          </p:cNvPr>
          <p:cNvSpPr/>
          <p:nvPr/>
        </p:nvSpPr>
        <p:spPr>
          <a:xfrm>
            <a:off x="10408523" y="5082785"/>
            <a:ext cx="1434734" cy="539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Log entry</a:t>
            </a:r>
            <a:endParaRPr lang="en-CH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E75017E-6FB4-1828-F095-C7AAAE4D711F}"/>
              </a:ext>
            </a:extLst>
          </p:cNvPr>
          <p:cNvSpPr txBox="1"/>
          <p:nvPr/>
        </p:nvSpPr>
        <p:spPr>
          <a:xfrm>
            <a:off x="3329688" y="5784844"/>
            <a:ext cx="78459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✌️ Lookup each log </a:t>
            </a:r>
            <a:r>
              <a:rPr lang="en-US" sz="2000" b="1" dirty="0"/>
              <a:t>address</a:t>
            </a:r>
            <a:r>
              <a:rPr lang="en-US" sz="2000" dirty="0"/>
              <a:t>, </a:t>
            </a:r>
            <a:r>
              <a:rPr lang="en-US" sz="2000" b="1" dirty="0"/>
              <a:t>topic</a:t>
            </a:r>
            <a:r>
              <a:rPr lang="en-US" sz="2000" dirty="0"/>
              <a:t>, and </a:t>
            </a:r>
            <a:r>
              <a:rPr lang="en-US" sz="2000" b="1" dirty="0"/>
              <a:t>block </a:t>
            </a:r>
            <a:r>
              <a:rPr lang="en-US" sz="2000" dirty="0"/>
              <a:t>by global </a:t>
            </a:r>
            <a:r>
              <a:rPr lang="en-US" sz="2000" b="1" dirty="0"/>
              <a:t>index</a:t>
            </a:r>
          </a:p>
          <a:p>
            <a:pPr algn="ctr"/>
            <a:r>
              <a:rPr lang="en-US" sz="2000" dirty="0"/>
              <a:t>✌️ Enumerate </a:t>
            </a:r>
            <a:r>
              <a:rPr lang="en-US" sz="2000" b="1" dirty="0"/>
              <a:t>all log entries </a:t>
            </a:r>
            <a:r>
              <a:rPr lang="en-US" sz="2000" dirty="0"/>
              <a:t>within a block </a:t>
            </a:r>
            <a:r>
              <a:rPr lang="en-US" sz="2000" b="1" dirty="0"/>
              <a:t>range</a:t>
            </a:r>
          </a:p>
        </p:txBody>
      </p:sp>
    </p:spTree>
    <p:extLst>
      <p:ext uri="{BB962C8B-B14F-4D97-AF65-F5344CB8AC3E}">
        <p14:creationId xmlns:p14="http://schemas.microsoft.com/office/powerpoint/2010/main" val="73753293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4AB972-E8C8-39F5-8C0C-0009BECAF1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5EEC8-3092-6E05-0D0A-BD7BD5FAD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EIP-7745: Two dimensional log filter</a:t>
            </a:r>
            <a:endParaRPr lang="en-CH" sz="2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C0EF4CA-7BC9-836D-3654-FA741F43F5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16902" y="60746"/>
            <a:ext cx="1325562" cy="1325562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6F19C36B-8F29-AF30-725B-3BF00136CED9}"/>
              </a:ext>
            </a:extLst>
          </p:cNvPr>
          <p:cNvSpPr/>
          <p:nvPr/>
        </p:nvSpPr>
        <p:spPr>
          <a:xfrm>
            <a:off x="3178900" y="1883415"/>
            <a:ext cx="1986523" cy="4237166"/>
          </a:xfrm>
          <a:prstGeom prst="rect">
            <a:avLst/>
          </a:prstGeom>
          <a:solidFill>
            <a:schemeClr val="accent4">
              <a:lumMod val="20000"/>
              <a:lumOff val="80000"/>
              <a:alpha val="7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9F81C9D-FFAA-87EE-D57A-6C86DDB4A29E}"/>
              </a:ext>
            </a:extLst>
          </p:cNvPr>
          <p:cNvSpPr/>
          <p:nvPr/>
        </p:nvSpPr>
        <p:spPr>
          <a:xfrm>
            <a:off x="838200" y="1883415"/>
            <a:ext cx="2347452" cy="78099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A1D0191-A6F6-C755-C038-0643B0B53F3F}"/>
              </a:ext>
            </a:extLst>
          </p:cNvPr>
          <p:cNvSpPr/>
          <p:nvPr/>
        </p:nvSpPr>
        <p:spPr>
          <a:xfrm>
            <a:off x="838200" y="2655903"/>
            <a:ext cx="2347452" cy="144414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417398C-40F9-8BB6-7D1F-E60794E92FA1}"/>
              </a:ext>
            </a:extLst>
          </p:cNvPr>
          <p:cNvSpPr/>
          <p:nvPr/>
        </p:nvSpPr>
        <p:spPr>
          <a:xfrm>
            <a:off x="838200" y="4100052"/>
            <a:ext cx="2347452" cy="2020529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EF7979F-993D-8476-51D0-659DF64DDAD6}"/>
              </a:ext>
            </a:extLst>
          </p:cNvPr>
          <p:cNvSpPr/>
          <p:nvPr/>
        </p:nvSpPr>
        <p:spPr>
          <a:xfrm>
            <a:off x="955254" y="1985547"/>
            <a:ext cx="2106592" cy="55558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b="1"/>
              <a:t>4.75 ETH</a:t>
            </a:r>
            <a:endParaRPr lang="en-CH" b="1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5ABE352-E986-9F0B-7B4D-37054616466A}"/>
              </a:ext>
            </a:extLst>
          </p:cNvPr>
          <p:cNvSpPr/>
          <p:nvPr/>
        </p:nvSpPr>
        <p:spPr>
          <a:xfrm>
            <a:off x="955254" y="2782708"/>
            <a:ext cx="1018572" cy="55558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0.1</a:t>
            </a:r>
            <a:br>
              <a:rPr lang="en-CH" sz="1400" b="1" dirty="0"/>
            </a:br>
            <a:r>
              <a:rPr lang="en-CH" sz="1400" b="1" dirty="0"/>
              <a:t>BTC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7BBA2AC-4B8E-7CC7-E687-B8F6F95B7DB2}"/>
              </a:ext>
            </a:extLst>
          </p:cNvPr>
          <p:cNvSpPr/>
          <p:nvPr/>
        </p:nvSpPr>
        <p:spPr>
          <a:xfrm>
            <a:off x="955254" y="3417661"/>
            <a:ext cx="1018572" cy="55558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500</a:t>
            </a:r>
            <a:br>
              <a:rPr lang="en-CH" sz="1400" b="1" dirty="0"/>
            </a:br>
            <a:r>
              <a:rPr lang="en-CH" sz="1400" b="1" dirty="0"/>
              <a:t>USDC</a:t>
            </a:r>
          </a:p>
        </p:txBody>
      </p:sp>
      <p:pic>
        <p:nvPicPr>
          <p:cNvPr id="56" name="Content Placeholder 9">
            <a:extLst>
              <a:ext uri="{FF2B5EF4-FFF2-40B4-BE49-F238E27FC236}">
                <a16:creationId xmlns:a16="http://schemas.microsoft.com/office/drawing/2014/main" id="{23712F1B-C8A3-DC59-90C7-553ABF2AE7B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hq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1959284" y="2870686"/>
            <a:ext cx="1186552" cy="1018571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  <p:sp>
        <p:nvSpPr>
          <p:cNvPr id="57" name="Rectangle 56">
            <a:extLst>
              <a:ext uri="{FF2B5EF4-FFF2-40B4-BE49-F238E27FC236}">
                <a16:creationId xmlns:a16="http://schemas.microsoft.com/office/drawing/2014/main" id="{62DF9E60-ECB9-54B6-0CF9-D8ADABF6E772}"/>
              </a:ext>
            </a:extLst>
          </p:cNvPr>
          <p:cNvSpPr/>
          <p:nvPr/>
        </p:nvSpPr>
        <p:spPr>
          <a:xfrm>
            <a:off x="955254" y="4214823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 theprotocolguild.</a:t>
            </a:r>
            <a:r>
              <a:rPr lang="en-CH" sz="1400">
                <a:sym typeface="Wingdings" pitchFamily="2" charset="2"/>
              </a:rPr>
              <a:t>eth 202</a:t>
            </a:r>
            <a:r>
              <a:rPr lang="en-US" sz="1400" dirty="0">
                <a:sym typeface="Wingdings" pitchFamily="2" charset="2"/>
              </a:rPr>
              <a:t>5</a:t>
            </a:r>
            <a:r>
              <a:rPr lang="en-CH" sz="1400">
                <a:sym typeface="Wingdings" pitchFamily="2" charset="2"/>
              </a:rPr>
              <a:t>-</a:t>
            </a:r>
            <a:r>
              <a:rPr lang="en-US" sz="1400" dirty="0">
                <a:sym typeface="Wingdings" pitchFamily="2" charset="2"/>
              </a:rPr>
              <a:t>01</a:t>
            </a:r>
            <a:r>
              <a:rPr lang="en-CH" sz="1400">
                <a:sym typeface="Wingdings" pitchFamily="2" charset="2"/>
              </a:rPr>
              <a:t>-</a:t>
            </a:r>
            <a:r>
              <a:rPr lang="en-US" sz="1400" dirty="0">
                <a:sym typeface="Wingdings" pitchFamily="2" charset="2"/>
              </a:rPr>
              <a:t>30</a:t>
            </a:r>
            <a:r>
              <a:rPr lang="en-CH" sz="1400">
                <a:sym typeface="Wingdings" pitchFamily="2" charset="2"/>
              </a:rPr>
              <a:t>       </a:t>
            </a:r>
            <a:r>
              <a:rPr lang="en-CH" sz="1400" dirty="0">
                <a:sym typeface="Wingdings" pitchFamily="2" charset="2"/>
              </a:rPr>
              <a:t>–50 USDC</a:t>
            </a:r>
            <a:endParaRPr lang="en-CH" sz="1400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08E1D01-8739-17B7-8075-6DF2E622368C}"/>
              </a:ext>
            </a:extLst>
          </p:cNvPr>
          <p:cNvSpPr/>
          <p:nvPr/>
        </p:nvSpPr>
        <p:spPr>
          <a:xfrm>
            <a:off x="955254" y="4832215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 vitalik.eth</a:t>
            </a:r>
            <a:br>
              <a:rPr lang="en-CH" sz="1400">
                <a:sym typeface="Wingdings" pitchFamily="2" charset="2"/>
              </a:rPr>
            </a:br>
            <a:r>
              <a:rPr lang="en-CH" sz="1400">
                <a:sym typeface="Wingdings" pitchFamily="2" charset="2"/>
              </a:rPr>
              <a:t>202</a:t>
            </a:r>
            <a:r>
              <a:rPr lang="en-US" sz="1400" dirty="0">
                <a:sym typeface="Wingdings" pitchFamily="2" charset="2"/>
              </a:rPr>
              <a:t>5-01</a:t>
            </a:r>
            <a:r>
              <a:rPr lang="en-CH" sz="1400">
                <a:sym typeface="Wingdings" pitchFamily="2" charset="2"/>
              </a:rPr>
              <a:t>-1</a:t>
            </a:r>
            <a:r>
              <a:rPr lang="en-US" sz="1400" dirty="0">
                <a:sym typeface="Wingdings" pitchFamily="2" charset="2"/>
              </a:rPr>
              <a:t>5</a:t>
            </a:r>
            <a:r>
              <a:rPr lang="en-CH" sz="1400">
                <a:sym typeface="Wingdings" pitchFamily="2" charset="2"/>
              </a:rPr>
              <a:t>                </a:t>
            </a:r>
            <a:r>
              <a:rPr lang="en-CH" sz="1400" dirty="0">
                <a:sym typeface="Wingdings" pitchFamily="2" charset="2"/>
              </a:rPr>
              <a:t>1 ETH</a:t>
            </a:r>
            <a:endParaRPr lang="en-CH" sz="1400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C5D967C-97A2-18F4-6D2F-5CC7CE1F6785}"/>
              </a:ext>
            </a:extLst>
          </p:cNvPr>
          <p:cNvSpPr/>
          <p:nvPr/>
        </p:nvSpPr>
        <p:spPr>
          <a:xfrm>
            <a:off x="955254" y="5452604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🎉 Block #123 produced</a:t>
            </a:r>
            <a:br>
              <a:rPr lang="en-CH" sz="1400">
                <a:sym typeface="Wingdings" pitchFamily="2" charset="2"/>
              </a:rPr>
            </a:br>
            <a:r>
              <a:rPr lang="en-CH" sz="1400">
                <a:sym typeface="Wingdings" pitchFamily="2" charset="2"/>
              </a:rPr>
              <a:t>202</a:t>
            </a:r>
            <a:r>
              <a:rPr lang="en-US" sz="1400" dirty="0">
                <a:sym typeface="Wingdings" pitchFamily="2" charset="2"/>
              </a:rPr>
              <a:t>5</a:t>
            </a:r>
            <a:r>
              <a:rPr lang="en-CH" sz="1400">
                <a:sym typeface="Wingdings" pitchFamily="2" charset="2"/>
              </a:rPr>
              <a:t>-</a:t>
            </a:r>
            <a:r>
              <a:rPr lang="en-US" sz="1400" dirty="0">
                <a:sym typeface="Wingdings" pitchFamily="2" charset="2"/>
              </a:rPr>
              <a:t>01</a:t>
            </a:r>
            <a:r>
              <a:rPr lang="en-CH" sz="1400">
                <a:sym typeface="Wingdings" pitchFamily="2" charset="2"/>
              </a:rPr>
              <a:t>-09         </a:t>
            </a:r>
            <a:r>
              <a:rPr lang="en-CH" sz="1400" dirty="0">
                <a:sym typeface="Wingdings" pitchFamily="2" charset="2"/>
              </a:rPr>
              <a:t>0.08 ETH</a:t>
            </a:r>
            <a:endParaRPr lang="en-CH" sz="1400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D15F9AC7-6F84-4937-D579-C19EAE96A1F3}"/>
              </a:ext>
            </a:extLst>
          </p:cNvPr>
          <p:cNvSpPr/>
          <p:nvPr/>
        </p:nvSpPr>
        <p:spPr>
          <a:xfrm>
            <a:off x="838200" y="1883415"/>
            <a:ext cx="2347452" cy="423716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8E17CFB-27E6-2505-5015-BADE62D05A5C}"/>
              </a:ext>
            </a:extLst>
          </p:cNvPr>
          <p:cNvSpPr/>
          <p:nvPr/>
        </p:nvSpPr>
        <p:spPr>
          <a:xfrm>
            <a:off x="4779507" y="1883415"/>
            <a:ext cx="385916" cy="42371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CH" b="1"/>
              <a:t>Web3 purifier</a:t>
            </a:r>
            <a:endParaRPr lang="en-CH" b="1" dirty="0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2C2AF5B-F341-156C-FB4F-24F3DAA8B311}"/>
              </a:ext>
            </a:extLst>
          </p:cNvPr>
          <p:cNvCxnSpPr/>
          <p:nvPr/>
        </p:nvCxnSpPr>
        <p:spPr>
          <a:xfrm>
            <a:off x="3189615" y="3005095"/>
            <a:ext cx="1589892" cy="0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CBAB9272-B9BD-640E-81D0-1C9326BD57AF}"/>
              </a:ext>
            </a:extLst>
          </p:cNvPr>
          <p:cNvCxnSpPr>
            <a:cxnSpLocks/>
          </p:cNvCxnSpPr>
          <p:nvPr/>
        </p:nvCxnSpPr>
        <p:spPr>
          <a:xfrm>
            <a:off x="3189615" y="3611493"/>
            <a:ext cx="1589892" cy="0"/>
          </a:xfrm>
          <a:prstGeom prst="straightConnector1">
            <a:avLst/>
          </a:prstGeom>
          <a:ln w="38100"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96FACAD8-A15B-DB1D-09D4-54E1B4E20C49}"/>
              </a:ext>
            </a:extLst>
          </p:cNvPr>
          <p:cNvSpPr txBox="1"/>
          <p:nvPr/>
        </p:nvSpPr>
        <p:spPr>
          <a:xfrm>
            <a:off x="5923753" y="3089148"/>
            <a:ext cx="64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✅ </a:t>
            </a:r>
            <a:r>
              <a:rPr lang="en-CH" sz="2800"/>
              <a:t>ETH balance</a:t>
            </a:r>
            <a:endParaRPr lang="en-CH" sz="20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7E7986A-0DF2-F926-C8CF-B482163CA4CA}"/>
              </a:ext>
            </a:extLst>
          </p:cNvPr>
          <p:cNvSpPr txBox="1"/>
          <p:nvPr/>
        </p:nvSpPr>
        <p:spPr>
          <a:xfrm>
            <a:off x="5923753" y="3768009"/>
            <a:ext cx="64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✅ </a:t>
            </a:r>
            <a:r>
              <a:rPr lang="en-CH" sz="2800"/>
              <a:t>Tokens / NFTs</a:t>
            </a:r>
            <a:endParaRPr lang="en-CH" sz="28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3D4C893-CE6B-CC7F-778C-6B04E87813B9}"/>
              </a:ext>
            </a:extLst>
          </p:cNvPr>
          <p:cNvSpPr txBox="1"/>
          <p:nvPr/>
        </p:nvSpPr>
        <p:spPr>
          <a:xfrm>
            <a:off x="5923752" y="4441894"/>
            <a:ext cx="70280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✅ History</a:t>
            </a:r>
            <a:endParaRPr lang="en-CH" sz="28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BCD700A-8007-5079-4B70-97B74712473E}"/>
              </a:ext>
            </a:extLst>
          </p:cNvPr>
          <p:cNvSpPr txBox="1"/>
          <p:nvPr/>
        </p:nvSpPr>
        <p:spPr>
          <a:xfrm>
            <a:off x="2090880" y="2617403"/>
            <a:ext cx="3832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/>
              <a:t>eth_</a:t>
            </a:r>
            <a:r>
              <a:rPr lang="en-US" dirty="0" err="1"/>
              <a:t>getLogs</a:t>
            </a:r>
            <a:endParaRPr lang="en-CH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CE75DA8B-E2DF-1DE0-E197-2B70BD17EBB8}"/>
              </a:ext>
            </a:extLst>
          </p:cNvPr>
          <p:cNvSpPr/>
          <p:nvPr/>
        </p:nvSpPr>
        <p:spPr>
          <a:xfrm>
            <a:off x="3461827" y="3350326"/>
            <a:ext cx="1189911" cy="50257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Log entry</a:t>
            </a:r>
            <a:endParaRPr lang="en-CH" dirty="0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79DFA111-948F-0E06-D70D-65179AA1F0DC}"/>
              </a:ext>
            </a:extLst>
          </p:cNvPr>
          <p:cNvCxnSpPr>
            <a:cxnSpLocks/>
          </p:cNvCxnSpPr>
          <p:nvPr/>
        </p:nvCxnSpPr>
        <p:spPr>
          <a:xfrm>
            <a:off x="3189615" y="4153298"/>
            <a:ext cx="1589892" cy="0"/>
          </a:xfrm>
          <a:prstGeom prst="straightConnector1">
            <a:avLst/>
          </a:prstGeom>
          <a:ln w="38100"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6BE2B465-94B1-C0EB-C3C2-BE851C1F2C97}"/>
              </a:ext>
            </a:extLst>
          </p:cNvPr>
          <p:cNvSpPr/>
          <p:nvPr/>
        </p:nvSpPr>
        <p:spPr>
          <a:xfrm>
            <a:off x="3461827" y="3892131"/>
            <a:ext cx="1189911" cy="50257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Log entry</a:t>
            </a:r>
            <a:endParaRPr lang="en-CH" dirty="0"/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50743E49-3365-2C62-52BA-FA070B0783BF}"/>
              </a:ext>
            </a:extLst>
          </p:cNvPr>
          <p:cNvCxnSpPr>
            <a:cxnSpLocks/>
          </p:cNvCxnSpPr>
          <p:nvPr/>
        </p:nvCxnSpPr>
        <p:spPr>
          <a:xfrm>
            <a:off x="3189615" y="4703061"/>
            <a:ext cx="1589892" cy="0"/>
          </a:xfrm>
          <a:prstGeom prst="straightConnector1">
            <a:avLst/>
          </a:prstGeom>
          <a:ln w="38100"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CD88B249-DC29-3791-1FD9-7FD22FEE5F93}"/>
              </a:ext>
            </a:extLst>
          </p:cNvPr>
          <p:cNvSpPr/>
          <p:nvPr/>
        </p:nvSpPr>
        <p:spPr>
          <a:xfrm>
            <a:off x="3461827" y="4441894"/>
            <a:ext cx="1189911" cy="50257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Log entry</a:t>
            </a:r>
            <a:endParaRPr lang="en-CH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17ECB59-D23F-7EAE-B70A-7390461D5BAD}"/>
              </a:ext>
            </a:extLst>
          </p:cNvPr>
          <p:cNvSpPr txBox="1"/>
          <p:nvPr/>
        </p:nvSpPr>
        <p:spPr>
          <a:xfrm>
            <a:off x="4056782" y="4815785"/>
            <a:ext cx="81950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🔒</a:t>
            </a:r>
          </a:p>
        </p:txBody>
      </p:sp>
    </p:spTree>
    <p:extLst>
      <p:ext uri="{BB962C8B-B14F-4D97-AF65-F5344CB8AC3E}">
        <p14:creationId xmlns:p14="http://schemas.microsoft.com/office/powerpoint/2010/main" val="276929028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513E5B-8B18-C830-456D-2AC42AA205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5AC6D-028F-F3B1-832D-552A8CC8E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EIP-7745: Two dimensional log filter</a:t>
            </a:r>
            <a:endParaRPr lang="en-CH" sz="2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3801A52-F668-81D4-61DC-ED0EE6D4E7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16902" y="60746"/>
            <a:ext cx="1325562" cy="1325562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9D50887D-D688-D51E-DF75-4EADF81D3381}"/>
              </a:ext>
            </a:extLst>
          </p:cNvPr>
          <p:cNvSpPr/>
          <p:nvPr/>
        </p:nvSpPr>
        <p:spPr>
          <a:xfrm>
            <a:off x="3178900" y="1883415"/>
            <a:ext cx="1986523" cy="4237166"/>
          </a:xfrm>
          <a:prstGeom prst="rect">
            <a:avLst/>
          </a:prstGeom>
          <a:solidFill>
            <a:schemeClr val="accent4">
              <a:lumMod val="20000"/>
              <a:lumOff val="80000"/>
              <a:alpha val="7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DFCCA75-1022-BA5F-3339-C8F3EBF44F31}"/>
              </a:ext>
            </a:extLst>
          </p:cNvPr>
          <p:cNvSpPr/>
          <p:nvPr/>
        </p:nvSpPr>
        <p:spPr>
          <a:xfrm>
            <a:off x="838200" y="1883415"/>
            <a:ext cx="2347452" cy="78099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F8E9DE7-6563-C4E0-ABF0-75F2582245E0}"/>
              </a:ext>
            </a:extLst>
          </p:cNvPr>
          <p:cNvSpPr/>
          <p:nvPr/>
        </p:nvSpPr>
        <p:spPr>
          <a:xfrm>
            <a:off x="838200" y="2655903"/>
            <a:ext cx="2347452" cy="144414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3042DB2-52A3-80A9-1196-6DD3FD215F0E}"/>
              </a:ext>
            </a:extLst>
          </p:cNvPr>
          <p:cNvSpPr/>
          <p:nvPr/>
        </p:nvSpPr>
        <p:spPr>
          <a:xfrm>
            <a:off x="838200" y="4100052"/>
            <a:ext cx="2347452" cy="2020529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B0CE8B1-3A8D-B3B6-313E-56189EE0BEAB}"/>
              </a:ext>
            </a:extLst>
          </p:cNvPr>
          <p:cNvSpPr/>
          <p:nvPr/>
        </p:nvSpPr>
        <p:spPr>
          <a:xfrm>
            <a:off x="955254" y="1985547"/>
            <a:ext cx="2106592" cy="55558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b="1"/>
              <a:t>4.75 ETH</a:t>
            </a:r>
            <a:endParaRPr lang="en-CH" b="1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FC6647C-EA67-1DC3-552B-882F9C3CAEC0}"/>
              </a:ext>
            </a:extLst>
          </p:cNvPr>
          <p:cNvSpPr/>
          <p:nvPr/>
        </p:nvSpPr>
        <p:spPr>
          <a:xfrm>
            <a:off x="955254" y="2782708"/>
            <a:ext cx="1018572" cy="55558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0.1</a:t>
            </a:r>
            <a:br>
              <a:rPr lang="en-CH" sz="1400" b="1" dirty="0"/>
            </a:br>
            <a:r>
              <a:rPr lang="en-CH" sz="1400" b="1" dirty="0"/>
              <a:t>BTC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3D41466-7E0A-C107-FA75-C4566682309B}"/>
              </a:ext>
            </a:extLst>
          </p:cNvPr>
          <p:cNvSpPr/>
          <p:nvPr/>
        </p:nvSpPr>
        <p:spPr>
          <a:xfrm>
            <a:off x="955254" y="3417661"/>
            <a:ext cx="1018572" cy="55558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500</a:t>
            </a:r>
            <a:br>
              <a:rPr lang="en-CH" sz="1400" b="1" dirty="0"/>
            </a:br>
            <a:r>
              <a:rPr lang="en-CH" sz="1400" b="1" dirty="0"/>
              <a:t>USDC</a:t>
            </a:r>
          </a:p>
        </p:txBody>
      </p:sp>
      <p:pic>
        <p:nvPicPr>
          <p:cNvPr id="56" name="Content Placeholder 9">
            <a:extLst>
              <a:ext uri="{FF2B5EF4-FFF2-40B4-BE49-F238E27FC236}">
                <a16:creationId xmlns:a16="http://schemas.microsoft.com/office/drawing/2014/main" id="{19158F4A-1390-CC1E-7D60-470E860E816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hq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1959284" y="2870686"/>
            <a:ext cx="1186552" cy="1018571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  <p:sp>
        <p:nvSpPr>
          <p:cNvPr id="57" name="Rectangle 56">
            <a:extLst>
              <a:ext uri="{FF2B5EF4-FFF2-40B4-BE49-F238E27FC236}">
                <a16:creationId xmlns:a16="http://schemas.microsoft.com/office/drawing/2014/main" id="{846C4438-C73A-9F82-3942-C874919B61B6}"/>
              </a:ext>
            </a:extLst>
          </p:cNvPr>
          <p:cNvSpPr/>
          <p:nvPr/>
        </p:nvSpPr>
        <p:spPr>
          <a:xfrm>
            <a:off x="955254" y="4214823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 theprotocolguild.</a:t>
            </a:r>
            <a:r>
              <a:rPr lang="en-CH" sz="1400">
                <a:sym typeface="Wingdings" pitchFamily="2" charset="2"/>
              </a:rPr>
              <a:t>eth 202</a:t>
            </a:r>
            <a:r>
              <a:rPr lang="en-US" sz="1400" dirty="0">
                <a:sym typeface="Wingdings" pitchFamily="2" charset="2"/>
              </a:rPr>
              <a:t>5</a:t>
            </a:r>
            <a:r>
              <a:rPr lang="en-CH" sz="1400">
                <a:sym typeface="Wingdings" pitchFamily="2" charset="2"/>
              </a:rPr>
              <a:t>-</a:t>
            </a:r>
            <a:r>
              <a:rPr lang="en-US" sz="1400" dirty="0">
                <a:sym typeface="Wingdings" pitchFamily="2" charset="2"/>
              </a:rPr>
              <a:t>01</a:t>
            </a:r>
            <a:r>
              <a:rPr lang="en-CH" sz="1400">
                <a:sym typeface="Wingdings" pitchFamily="2" charset="2"/>
              </a:rPr>
              <a:t>-</a:t>
            </a:r>
            <a:r>
              <a:rPr lang="en-US" sz="1400" dirty="0">
                <a:sym typeface="Wingdings" pitchFamily="2" charset="2"/>
              </a:rPr>
              <a:t>30</a:t>
            </a:r>
            <a:r>
              <a:rPr lang="en-CH" sz="1400">
                <a:sym typeface="Wingdings" pitchFamily="2" charset="2"/>
              </a:rPr>
              <a:t>       </a:t>
            </a:r>
            <a:r>
              <a:rPr lang="en-CH" sz="1400" dirty="0">
                <a:sym typeface="Wingdings" pitchFamily="2" charset="2"/>
              </a:rPr>
              <a:t>–50 USDC</a:t>
            </a:r>
            <a:endParaRPr lang="en-CH" sz="1400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C6463DD-5E2C-ED0E-EE8B-C7647B127F52}"/>
              </a:ext>
            </a:extLst>
          </p:cNvPr>
          <p:cNvSpPr/>
          <p:nvPr/>
        </p:nvSpPr>
        <p:spPr>
          <a:xfrm>
            <a:off x="955254" y="4832215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 vitalik.eth</a:t>
            </a:r>
            <a:br>
              <a:rPr lang="en-CH" sz="1400">
                <a:sym typeface="Wingdings" pitchFamily="2" charset="2"/>
              </a:rPr>
            </a:br>
            <a:r>
              <a:rPr lang="en-CH" sz="1400">
                <a:sym typeface="Wingdings" pitchFamily="2" charset="2"/>
              </a:rPr>
              <a:t>202</a:t>
            </a:r>
            <a:r>
              <a:rPr lang="en-US" sz="1400" dirty="0">
                <a:sym typeface="Wingdings" pitchFamily="2" charset="2"/>
              </a:rPr>
              <a:t>5-01</a:t>
            </a:r>
            <a:r>
              <a:rPr lang="en-CH" sz="1400">
                <a:sym typeface="Wingdings" pitchFamily="2" charset="2"/>
              </a:rPr>
              <a:t>-1</a:t>
            </a:r>
            <a:r>
              <a:rPr lang="en-US" sz="1400" dirty="0">
                <a:sym typeface="Wingdings" pitchFamily="2" charset="2"/>
              </a:rPr>
              <a:t>5</a:t>
            </a:r>
            <a:r>
              <a:rPr lang="en-CH" sz="1400">
                <a:sym typeface="Wingdings" pitchFamily="2" charset="2"/>
              </a:rPr>
              <a:t>                </a:t>
            </a:r>
            <a:r>
              <a:rPr lang="en-CH" sz="1400" dirty="0">
                <a:sym typeface="Wingdings" pitchFamily="2" charset="2"/>
              </a:rPr>
              <a:t>1 ETH</a:t>
            </a:r>
            <a:endParaRPr lang="en-CH" sz="1400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2C4D0002-6C7A-AA23-CBA2-19E777F9E0BC}"/>
              </a:ext>
            </a:extLst>
          </p:cNvPr>
          <p:cNvSpPr/>
          <p:nvPr/>
        </p:nvSpPr>
        <p:spPr>
          <a:xfrm>
            <a:off x="955254" y="5452604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🎉 Block #123 produced</a:t>
            </a:r>
            <a:br>
              <a:rPr lang="en-CH" sz="1400">
                <a:sym typeface="Wingdings" pitchFamily="2" charset="2"/>
              </a:rPr>
            </a:br>
            <a:r>
              <a:rPr lang="en-CH" sz="1400">
                <a:sym typeface="Wingdings" pitchFamily="2" charset="2"/>
              </a:rPr>
              <a:t>202</a:t>
            </a:r>
            <a:r>
              <a:rPr lang="en-US" sz="1400" dirty="0">
                <a:sym typeface="Wingdings" pitchFamily="2" charset="2"/>
              </a:rPr>
              <a:t>5</a:t>
            </a:r>
            <a:r>
              <a:rPr lang="en-CH" sz="1400">
                <a:sym typeface="Wingdings" pitchFamily="2" charset="2"/>
              </a:rPr>
              <a:t>-</a:t>
            </a:r>
            <a:r>
              <a:rPr lang="en-US" sz="1400" dirty="0">
                <a:sym typeface="Wingdings" pitchFamily="2" charset="2"/>
              </a:rPr>
              <a:t>01</a:t>
            </a:r>
            <a:r>
              <a:rPr lang="en-CH" sz="1400">
                <a:sym typeface="Wingdings" pitchFamily="2" charset="2"/>
              </a:rPr>
              <a:t>-09         </a:t>
            </a:r>
            <a:r>
              <a:rPr lang="en-CH" sz="1400" dirty="0">
                <a:sym typeface="Wingdings" pitchFamily="2" charset="2"/>
              </a:rPr>
              <a:t>0.08 ETH</a:t>
            </a:r>
            <a:endParaRPr lang="en-CH" sz="1400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65750C1C-62D8-7468-F2B2-0E0571027F87}"/>
              </a:ext>
            </a:extLst>
          </p:cNvPr>
          <p:cNvSpPr/>
          <p:nvPr/>
        </p:nvSpPr>
        <p:spPr>
          <a:xfrm>
            <a:off x="838200" y="1883415"/>
            <a:ext cx="2347452" cy="423716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36460DF-9921-81A3-741E-8C3DC5651F1A}"/>
              </a:ext>
            </a:extLst>
          </p:cNvPr>
          <p:cNvSpPr/>
          <p:nvPr/>
        </p:nvSpPr>
        <p:spPr>
          <a:xfrm>
            <a:off x="4779507" y="1883415"/>
            <a:ext cx="385916" cy="42371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CH" b="1"/>
              <a:t>Web3 purifier</a:t>
            </a:r>
            <a:endParaRPr lang="en-CH" b="1" dirty="0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C18207EC-A704-792A-2347-DBD1C3305B14}"/>
              </a:ext>
            </a:extLst>
          </p:cNvPr>
          <p:cNvCxnSpPr/>
          <p:nvPr/>
        </p:nvCxnSpPr>
        <p:spPr>
          <a:xfrm>
            <a:off x="3189615" y="3005095"/>
            <a:ext cx="1589892" cy="0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FA668C7-47ED-F5DE-8B2D-E63D202467D5}"/>
              </a:ext>
            </a:extLst>
          </p:cNvPr>
          <p:cNvCxnSpPr>
            <a:cxnSpLocks/>
          </p:cNvCxnSpPr>
          <p:nvPr/>
        </p:nvCxnSpPr>
        <p:spPr>
          <a:xfrm>
            <a:off x="3189615" y="3611493"/>
            <a:ext cx="1589892" cy="0"/>
          </a:xfrm>
          <a:prstGeom prst="straightConnector1">
            <a:avLst/>
          </a:prstGeom>
          <a:ln w="38100"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C77EB87E-652B-A659-3EAB-A20218CA93CD}"/>
              </a:ext>
            </a:extLst>
          </p:cNvPr>
          <p:cNvSpPr txBox="1"/>
          <p:nvPr/>
        </p:nvSpPr>
        <p:spPr>
          <a:xfrm>
            <a:off x="5923753" y="3089148"/>
            <a:ext cx="64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✅ </a:t>
            </a:r>
            <a:r>
              <a:rPr lang="en-CH" sz="2800"/>
              <a:t>ETH balance</a:t>
            </a:r>
            <a:endParaRPr lang="en-CH" sz="20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71106E5-9456-8188-469E-3C674A206063}"/>
              </a:ext>
            </a:extLst>
          </p:cNvPr>
          <p:cNvSpPr txBox="1"/>
          <p:nvPr/>
        </p:nvSpPr>
        <p:spPr>
          <a:xfrm>
            <a:off x="5923753" y="3768009"/>
            <a:ext cx="64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✅ </a:t>
            </a:r>
            <a:r>
              <a:rPr lang="en-CH" sz="2800"/>
              <a:t>Tokens / NFTs</a:t>
            </a:r>
            <a:endParaRPr lang="en-CH" sz="28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C7F6F2C-26BD-AA49-8EB9-C0FF603D5908}"/>
              </a:ext>
            </a:extLst>
          </p:cNvPr>
          <p:cNvSpPr txBox="1"/>
          <p:nvPr/>
        </p:nvSpPr>
        <p:spPr>
          <a:xfrm>
            <a:off x="5923752" y="4441894"/>
            <a:ext cx="70280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✅ History</a:t>
            </a:r>
            <a:endParaRPr lang="en-CH" sz="28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C4F2CD7-CFA5-61CE-6124-6D4894F4D79C}"/>
              </a:ext>
            </a:extLst>
          </p:cNvPr>
          <p:cNvSpPr txBox="1"/>
          <p:nvPr/>
        </p:nvSpPr>
        <p:spPr>
          <a:xfrm>
            <a:off x="2090880" y="2617403"/>
            <a:ext cx="3832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/>
              <a:t>eth_</a:t>
            </a:r>
            <a:r>
              <a:rPr lang="en-US" dirty="0" err="1"/>
              <a:t>getLogs</a:t>
            </a:r>
            <a:endParaRPr lang="en-CH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EAFD5622-77B5-C6E3-A320-A8C5DBD7B040}"/>
              </a:ext>
            </a:extLst>
          </p:cNvPr>
          <p:cNvSpPr/>
          <p:nvPr/>
        </p:nvSpPr>
        <p:spPr>
          <a:xfrm>
            <a:off x="3461827" y="3350326"/>
            <a:ext cx="1189911" cy="50257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Log entry</a:t>
            </a:r>
            <a:endParaRPr lang="en-CH" dirty="0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549746A5-0B11-6C49-338F-EB2845EB1434}"/>
              </a:ext>
            </a:extLst>
          </p:cNvPr>
          <p:cNvCxnSpPr>
            <a:cxnSpLocks/>
          </p:cNvCxnSpPr>
          <p:nvPr/>
        </p:nvCxnSpPr>
        <p:spPr>
          <a:xfrm>
            <a:off x="3189615" y="4153298"/>
            <a:ext cx="1589892" cy="0"/>
          </a:xfrm>
          <a:prstGeom prst="straightConnector1">
            <a:avLst/>
          </a:prstGeom>
          <a:ln w="38100"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1060B041-DC68-9B4B-954A-A6DB4E25D9C7}"/>
              </a:ext>
            </a:extLst>
          </p:cNvPr>
          <p:cNvSpPr/>
          <p:nvPr/>
        </p:nvSpPr>
        <p:spPr>
          <a:xfrm>
            <a:off x="3461827" y="3892131"/>
            <a:ext cx="1189911" cy="50257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Log entry</a:t>
            </a:r>
            <a:endParaRPr lang="en-CH" dirty="0"/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D98E425B-3F19-E7F5-66F1-A4E7EEC6F860}"/>
              </a:ext>
            </a:extLst>
          </p:cNvPr>
          <p:cNvCxnSpPr>
            <a:cxnSpLocks/>
          </p:cNvCxnSpPr>
          <p:nvPr/>
        </p:nvCxnSpPr>
        <p:spPr>
          <a:xfrm>
            <a:off x="3189615" y="4703061"/>
            <a:ext cx="1589892" cy="0"/>
          </a:xfrm>
          <a:prstGeom prst="straightConnector1">
            <a:avLst/>
          </a:prstGeom>
          <a:ln w="38100"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7D60EB0D-96A2-E38F-2560-FCE138697AAE}"/>
              </a:ext>
            </a:extLst>
          </p:cNvPr>
          <p:cNvSpPr/>
          <p:nvPr/>
        </p:nvSpPr>
        <p:spPr>
          <a:xfrm>
            <a:off x="3461827" y="4441894"/>
            <a:ext cx="1189911" cy="50257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Log entry</a:t>
            </a:r>
            <a:endParaRPr lang="en-CH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1917041-C93B-8F1C-55C7-FCE1BB0DD946}"/>
              </a:ext>
            </a:extLst>
          </p:cNvPr>
          <p:cNvSpPr txBox="1"/>
          <p:nvPr/>
        </p:nvSpPr>
        <p:spPr>
          <a:xfrm>
            <a:off x="4056782" y="4815785"/>
            <a:ext cx="81950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🔒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6036DA-8126-6D25-6D92-2DE73F4ACCB0}"/>
              </a:ext>
            </a:extLst>
          </p:cNvPr>
          <p:cNvSpPr txBox="1"/>
          <p:nvPr/>
        </p:nvSpPr>
        <p:spPr>
          <a:xfrm>
            <a:off x="5923752" y="5116295"/>
            <a:ext cx="70280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❓ ETH balance history</a:t>
            </a:r>
            <a:endParaRPr lang="en-CH" sz="2800" dirty="0"/>
          </a:p>
        </p:txBody>
      </p:sp>
    </p:spTree>
    <p:extLst>
      <p:ext uri="{BB962C8B-B14F-4D97-AF65-F5344CB8AC3E}">
        <p14:creationId xmlns:p14="http://schemas.microsoft.com/office/powerpoint/2010/main" val="80441797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7B45A1-C736-30DF-EDA6-E14C6D714F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1CBA8-CEE2-DD32-FB5D-53A0056DD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EIP-7708: ETH transfers emit a log</a:t>
            </a:r>
            <a:endParaRPr lang="en-CH" sz="20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2770CEA-BA6A-38CF-4D14-C482BDAB3E6A}"/>
              </a:ext>
            </a:extLst>
          </p:cNvPr>
          <p:cNvSpPr/>
          <p:nvPr/>
        </p:nvSpPr>
        <p:spPr>
          <a:xfrm>
            <a:off x="838200" y="1883415"/>
            <a:ext cx="2347452" cy="78099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D2C43BA-9739-33CF-AE43-DBF6546A101A}"/>
              </a:ext>
            </a:extLst>
          </p:cNvPr>
          <p:cNvSpPr/>
          <p:nvPr/>
        </p:nvSpPr>
        <p:spPr>
          <a:xfrm>
            <a:off x="838200" y="2655903"/>
            <a:ext cx="2347452" cy="144414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33E2756-ABD2-DBC3-97AD-4C7DFD5D6350}"/>
              </a:ext>
            </a:extLst>
          </p:cNvPr>
          <p:cNvSpPr/>
          <p:nvPr/>
        </p:nvSpPr>
        <p:spPr>
          <a:xfrm>
            <a:off x="838200" y="4100052"/>
            <a:ext cx="2347452" cy="2020529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ADCA327-6F53-AED5-A2B5-5A09B61A3284}"/>
              </a:ext>
            </a:extLst>
          </p:cNvPr>
          <p:cNvSpPr/>
          <p:nvPr/>
        </p:nvSpPr>
        <p:spPr>
          <a:xfrm>
            <a:off x="955254" y="1985547"/>
            <a:ext cx="2106592" cy="55558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b="1"/>
              <a:t>4.75 ETH</a:t>
            </a:r>
            <a:endParaRPr lang="en-CH" b="1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DBA9360-B502-6FCC-645E-A93D49C91785}"/>
              </a:ext>
            </a:extLst>
          </p:cNvPr>
          <p:cNvSpPr/>
          <p:nvPr/>
        </p:nvSpPr>
        <p:spPr>
          <a:xfrm>
            <a:off x="955254" y="2782708"/>
            <a:ext cx="1018572" cy="55558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0.1</a:t>
            </a:r>
            <a:br>
              <a:rPr lang="en-CH" sz="1400" b="1" dirty="0"/>
            </a:br>
            <a:r>
              <a:rPr lang="en-CH" sz="1400" b="1" dirty="0"/>
              <a:t>BTC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74722D3-C717-1260-6E89-5CB88DC5DACA}"/>
              </a:ext>
            </a:extLst>
          </p:cNvPr>
          <p:cNvSpPr/>
          <p:nvPr/>
        </p:nvSpPr>
        <p:spPr>
          <a:xfrm>
            <a:off x="955254" y="3417661"/>
            <a:ext cx="1018572" cy="55558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500</a:t>
            </a:r>
            <a:br>
              <a:rPr lang="en-CH" sz="1400" b="1" dirty="0"/>
            </a:br>
            <a:r>
              <a:rPr lang="en-CH" sz="1400" b="1" dirty="0"/>
              <a:t>USDC</a:t>
            </a:r>
          </a:p>
        </p:txBody>
      </p:sp>
      <p:pic>
        <p:nvPicPr>
          <p:cNvPr id="56" name="Content Placeholder 9">
            <a:extLst>
              <a:ext uri="{FF2B5EF4-FFF2-40B4-BE49-F238E27FC236}">
                <a16:creationId xmlns:a16="http://schemas.microsoft.com/office/drawing/2014/main" id="{A9E06771-1E0A-22B4-A3BC-77C767EACAA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1959284" y="2870686"/>
            <a:ext cx="1186552" cy="1018571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  <p:sp>
        <p:nvSpPr>
          <p:cNvPr id="57" name="Rectangle 56">
            <a:extLst>
              <a:ext uri="{FF2B5EF4-FFF2-40B4-BE49-F238E27FC236}">
                <a16:creationId xmlns:a16="http://schemas.microsoft.com/office/drawing/2014/main" id="{4C941325-CDB9-4D09-C0A5-EBB4FDF92E52}"/>
              </a:ext>
            </a:extLst>
          </p:cNvPr>
          <p:cNvSpPr/>
          <p:nvPr/>
        </p:nvSpPr>
        <p:spPr>
          <a:xfrm>
            <a:off x="955254" y="4214823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 theprotocolguild.</a:t>
            </a:r>
            <a:r>
              <a:rPr lang="en-CH" sz="1400">
                <a:sym typeface="Wingdings" pitchFamily="2" charset="2"/>
              </a:rPr>
              <a:t>eth 202</a:t>
            </a:r>
            <a:r>
              <a:rPr lang="en-US" sz="1400" dirty="0">
                <a:sym typeface="Wingdings" pitchFamily="2" charset="2"/>
              </a:rPr>
              <a:t>5</a:t>
            </a:r>
            <a:r>
              <a:rPr lang="en-CH" sz="1400">
                <a:sym typeface="Wingdings" pitchFamily="2" charset="2"/>
              </a:rPr>
              <a:t>-</a:t>
            </a:r>
            <a:r>
              <a:rPr lang="en-US" sz="1400" dirty="0">
                <a:sym typeface="Wingdings" pitchFamily="2" charset="2"/>
              </a:rPr>
              <a:t>01</a:t>
            </a:r>
            <a:r>
              <a:rPr lang="en-CH" sz="1400">
                <a:sym typeface="Wingdings" pitchFamily="2" charset="2"/>
              </a:rPr>
              <a:t>-</a:t>
            </a:r>
            <a:r>
              <a:rPr lang="en-US" sz="1400" dirty="0">
                <a:sym typeface="Wingdings" pitchFamily="2" charset="2"/>
              </a:rPr>
              <a:t>30</a:t>
            </a:r>
            <a:r>
              <a:rPr lang="en-CH" sz="1400">
                <a:sym typeface="Wingdings" pitchFamily="2" charset="2"/>
              </a:rPr>
              <a:t>       </a:t>
            </a:r>
            <a:r>
              <a:rPr lang="en-CH" sz="1400" dirty="0">
                <a:sym typeface="Wingdings" pitchFamily="2" charset="2"/>
              </a:rPr>
              <a:t>–50 USDC</a:t>
            </a:r>
            <a:endParaRPr lang="en-CH" sz="1400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1DE18E8-4750-E182-F1C6-7D053F4025FE}"/>
              </a:ext>
            </a:extLst>
          </p:cNvPr>
          <p:cNvSpPr/>
          <p:nvPr/>
        </p:nvSpPr>
        <p:spPr>
          <a:xfrm>
            <a:off x="955254" y="4832215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 vitalik.eth</a:t>
            </a:r>
            <a:br>
              <a:rPr lang="en-CH" sz="1400">
                <a:sym typeface="Wingdings" pitchFamily="2" charset="2"/>
              </a:rPr>
            </a:br>
            <a:r>
              <a:rPr lang="en-CH" sz="1400">
                <a:sym typeface="Wingdings" pitchFamily="2" charset="2"/>
              </a:rPr>
              <a:t>202</a:t>
            </a:r>
            <a:r>
              <a:rPr lang="en-US" sz="1400" dirty="0">
                <a:sym typeface="Wingdings" pitchFamily="2" charset="2"/>
              </a:rPr>
              <a:t>5-01</a:t>
            </a:r>
            <a:r>
              <a:rPr lang="en-CH" sz="1400">
                <a:sym typeface="Wingdings" pitchFamily="2" charset="2"/>
              </a:rPr>
              <a:t>-1</a:t>
            </a:r>
            <a:r>
              <a:rPr lang="en-US" sz="1400" dirty="0">
                <a:sym typeface="Wingdings" pitchFamily="2" charset="2"/>
              </a:rPr>
              <a:t>5</a:t>
            </a:r>
            <a:r>
              <a:rPr lang="en-CH" sz="1400">
                <a:sym typeface="Wingdings" pitchFamily="2" charset="2"/>
              </a:rPr>
              <a:t>                </a:t>
            </a:r>
            <a:r>
              <a:rPr lang="en-CH" sz="1400" dirty="0">
                <a:sym typeface="Wingdings" pitchFamily="2" charset="2"/>
              </a:rPr>
              <a:t>1 ETH</a:t>
            </a:r>
            <a:endParaRPr lang="en-CH" sz="1400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D652215-C007-02E5-93F4-66C4A975D9DD}"/>
              </a:ext>
            </a:extLst>
          </p:cNvPr>
          <p:cNvSpPr/>
          <p:nvPr/>
        </p:nvSpPr>
        <p:spPr>
          <a:xfrm>
            <a:off x="955254" y="5452604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🎉 Block #123 produced</a:t>
            </a:r>
            <a:br>
              <a:rPr lang="en-CH" sz="1400">
                <a:sym typeface="Wingdings" pitchFamily="2" charset="2"/>
              </a:rPr>
            </a:br>
            <a:r>
              <a:rPr lang="en-CH" sz="1400">
                <a:sym typeface="Wingdings" pitchFamily="2" charset="2"/>
              </a:rPr>
              <a:t>202</a:t>
            </a:r>
            <a:r>
              <a:rPr lang="en-US" sz="1400" dirty="0">
                <a:sym typeface="Wingdings" pitchFamily="2" charset="2"/>
              </a:rPr>
              <a:t>5</a:t>
            </a:r>
            <a:r>
              <a:rPr lang="en-CH" sz="1400">
                <a:sym typeface="Wingdings" pitchFamily="2" charset="2"/>
              </a:rPr>
              <a:t>-</a:t>
            </a:r>
            <a:r>
              <a:rPr lang="en-US" sz="1400" dirty="0">
                <a:sym typeface="Wingdings" pitchFamily="2" charset="2"/>
              </a:rPr>
              <a:t>01</a:t>
            </a:r>
            <a:r>
              <a:rPr lang="en-CH" sz="1400">
                <a:sym typeface="Wingdings" pitchFamily="2" charset="2"/>
              </a:rPr>
              <a:t>-09         </a:t>
            </a:r>
            <a:r>
              <a:rPr lang="en-CH" sz="1400" dirty="0">
                <a:sym typeface="Wingdings" pitchFamily="2" charset="2"/>
              </a:rPr>
              <a:t>0.08 ETH</a:t>
            </a:r>
            <a:endParaRPr lang="en-CH" sz="1400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E9E38BE7-7F61-8D0C-61BA-230A997B63C8}"/>
              </a:ext>
            </a:extLst>
          </p:cNvPr>
          <p:cNvSpPr/>
          <p:nvPr/>
        </p:nvSpPr>
        <p:spPr>
          <a:xfrm>
            <a:off x="838200" y="1883415"/>
            <a:ext cx="2347452" cy="423716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DB5997-D0F6-AB2F-F778-F5857A08A2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16902" y="60746"/>
            <a:ext cx="1325562" cy="132556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FEDA932-9316-E24A-603F-AB727BD58CA2}"/>
              </a:ext>
            </a:extLst>
          </p:cNvPr>
          <p:cNvSpPr/>
          <p:nvPr/>
        </p:nvSpPr>
        <p:spPr>
          <a:xfrm>
            <a:off x="3730689" y="2395207"/>
            <a:ext cx="1434734" cy="53930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/>
              <a:t>System</a:t>
            </a:r>
            <a:r>
              <a:rPr lang="en-GB" dirty="0"/>
              <a:t> address</a:t>
            </a:r>
            <a:endParaRPr lang="en-CH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3A1B28A-36B1-DB56-8ABB-4CA489174217}"/>
              </a:ext>
            </a:extLst>
          </p:cNvPr>
          <p:cNvSpPr/>
          <p:nvPr/>
        </p:nvSpPr>
        <p:spPr>
          <a:xfrm>
            <a:off x="3730689" y="2934511"/>
            <a:ext cx="1434734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Transfer</a:t>
            </a:r>
            <a:endParaRPr lang="en-CH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328A72D-45EA-45B5-38B1-3EDCDEAADC42}"/>
              </a:ext>
            </a:extLst>
          </p:cNvPr>
          <p:cNvSpPr/>
          <p:nvPr/>
        </p:nvSpPr>
        <p:spPr>
          <a:xfrm>
            <a:off x="3730689" y="3469344"/>
            <a:ext cx="1434734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_from</a:t>
            </a:r>
            <a:endParaRPr lang="en-CH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C0553B3-B683-B338-E095-A01B5967B55D}"/>
              </a:ext>
            </a:extLst>
          </p:cNvPr>
          <p:cNvSpPr/>
          <p:nvPr/>
        </p:nvSpPr>
        <p:spPr>
          <a:xfrm>
            <a:off x="3730689" y="4008648"/>
            <a:ext cx="1434734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_to</a:t>
            </a:r>
            <a:endParaRPr lang="en-CH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FFB3040-7673-EF3F-CA98-C2A8F23C02A7}"/>
              </a:ext>
            </a:extLst>
          </p:cNvPr>
          <p:cNvSpPr/>
          <p:nvPr/>
        </p:nvSpPr>
        <p:spPr>
          <a:xfrm>
            <a:off x="3730689" y="4543481"/>
            <a:ext cx="1434734" cy="53930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n/a</a:t>
            </a:r>
            <a:endParaRPr lang="en-CH" i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0D75E3F-FDD0-B019-A4DD-BB4159CFA288}"/>
              </a:ext>
            </a:extLst>
          </p:cNvPr>
          <p:cNvSpPr/>
          <p:nvPr/>
        </p:nvSpPr>
        <p:spPr>
          <a:xfrm>
            <a:off x="3730689" y="5082785"/>
            <a:ext cx="1434734" cy="53930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_value</a:t>
            </a:r>
            <a:endParaRPr lang="en-CH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F162935-25A4-D277-567C-F0C1B7683C69}"/>
              </a:ext>
            </a:extLst>
          </p:cNvPr>
          <p:cNvSpPr txBox="1"/>
          <p:nvPr/>
        </p:nvSpPr>
        <p:spPr>
          <a:xfrm>
            <a:off x="7395411" y="2395207"/>
            <a:ext cx="395838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000" b="1" dirty="0"/>
              <a:t>Transfer log</a:t>
            </a:r>
          </a:p>
          <a:p>
            <a:r>
              <a:rPr lang="en-CH" sz="2000" dirty="0"/>
              <a:t>Transaction start</a:t>
            </a:r>
          </a:p>
          <a:p>
            <a:r>
              <a:rPr lang="en-CH" sz="2000" dirty="0"/>
              <a:t>Nonzero-value </a:t>
            </a:r>
            <a:r>
              <a:rPr lang="en-CH" sz="2000" i="1" dirty="0"/>
              <a:t>CALL</a:t>
            </a:r>
          </a:p>
          <a:p>
            <a:r>
              <a:rPr lang="en-CH" sz="2000" dirty="0"/>
              <a:t>Nonzero-value </a:t>
            </a:r>
            <a:r>
              <a:rPr lang="en-CH" sz="2000" i="1" dirty="0"/>
              <a:t>SELFDESTRUCT</a:t>
            </a:r>
            <a:endParaRPr lang="en-CH" sz="2000" dirty="0"/>
          </a:p>
          <a:p>
            <a:endParaRPr lang="en-CH" sz="2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944C9B1-5801-7D6C-C83F-755A24D95953}"/>
              </a:ext>
            </a:extLst>
          </p:cNvPr>
          <p:cNvSpPr txBox="1"/>
          <p:nvPr/>
        </p:nvSpPr>
        <p:spPr>
          <a:xfrm>
            <a:off x="7395411" y="3973246"/>
            <a:ext cx="29437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000" b="1" dirty="0"/>
              <a:t>Fee log</a:t>
            </a:r>
          </a:p>
          <a:p>
            <a:r>
              <a:rPr lang="en-CH" sz="2000" dirty="0"/>
              <a:t>Transaction end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DB9B73E-EA5A-5A51-B206-AD07923B9726}"/>
              </a:ext>
            </a:extLst>
          </p:cNvPr>
          <p:cNvSpPr/>
          <p:nvPr/>
        </p:nvSpPr>
        <p:spPr>
          <a:xfrm>
            <a:off x="5378633" y="2395207"/>
            <a:ext cx="1434734" cy="53930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/>
              <a:t>System</a:t>
            </a:r>
            <a:r>
              <a:rPr lang="en-GB" dirty="0"/>
              <a:t> address</a:t>
            </a:r>
            <a:endParaRPr lang="en-CH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B91B4FA-77F9-CC9B-51F0-E2DF08D2BA6E}"/>
              </a:ext>
            </a:extLst>
          </p:cNvPr>
          <p:cNvSpPr/>
          <p:nvPr/>
        </p:nvSpPr>
        <p:spPr>
          <a:xfrm>
            <a:off x="5378633" y="2934511"/>
            <a:ext cx="1434734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Fee</a:t>
            </a:r>
            <a:endParaRPr lang="en-CH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531CD0A-B4D9-40FB-BA54-94E483457B47}"/>
              </a:ext>
            </a:extLst>
          </p:cNvPr>
          <p:cNvSpPr/>
          <p:nvPr/>
        </p:nvSpPr>
        <p:spPr>
          <a:xfrm>
            <a:off x="5378633" y="3469344"/>
            <a:ext cx="1434734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_from</a:t>
            </a:r>
            <a:endParaRPr lang="en-CH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9128612-7C06-30F1-0BF6-89ADDECAB771}"/>
              </a:ext>
            </a:extLst>
          </p:cNvPr>
          <p:cNvSpPr/>
          <p:nvPr/>
        </p:nvSpPr>
        <p:spPr>
          <a:xfrm>
            <a:off x="5378633" y="4008648"/>
            <a:ext cx="1434734" cy="53930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n/a</a:t>
            </a:r>
            <a:endParaRPr lang="en-CH" i="1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03D0BD2-52D7-48B5-ABD0-0AB10686E165}"/>
              </a:ext>
            </a:extLst>
          </p:cNvPr>
          <p:cNvSpPr/>
          <p:nvPr/>
        </p:nvSpPr>
        <p:spPr>
          <a:xfrm>
            <a:off x="5378633" y="4543481"/>
            <a:ext cx="1434734" cy="53930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n/a</a:t>
            </a:r>
            <a:endParaRPr lang="en-CH" i="1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80642D7-36AA-DEAF-D2A8-F77ACB88F391}"/>
              </a:ext>
            </a:extLst>
          </p:cNvPr>
          <p:cNvSpPr/>
          <p:nvPr/>
        </p:nvSpPr>
        <p:spPr>
          <a:xfrm>
            <a:off x="5378633" y="5082785"/>
            <a:ext cx="1434734" cy="53930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_value</a:t>
            </a:r>
            <a:endParaRPr lang="en-CH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9399067-52AE-FC6A-DEBB-9643C2DB807F}"/>
              </a:ext>
            </a:extLst>
          </p:cNvPr>
          <p:cNvSpPr txBox="1"/>
          <p:nvPr/>
        </p:nvSpPr>
        <p:spPr>
          <a:xfrm>
            <a:off x="7084193" y="5132189"/>
            <a:ext cx="533921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000" dirty="0"/>
          </a:p>
          <a:p>
            <a:r>
              <a:rPr lang="en-US" sz="2000" dirty="0"/>
              <a:t>✌️ </a:t>
            </a:r>
            <a:r>
              <a:rPr lang="en-US" sz="2000" b="1" dirty="0"/>
              <a:t>Complete history</a:t>
            </a:r>
            <a:r>
              <a:rPr lang="en-US" sz="2000" dirty="0"/>
              <a:t> for users</a:t>
            </a:r>
          </a:p>
        </p:txBody>
      </p:sp>
    </p:spTree>
    <p:extLst>
      <p:ext uri="{BB962C8B-B14F-4D97-AF65-F5344CB8AC3E}">
        <p14:creationId xmlns:p14="http://schemas.microsoft.com/office/powerpoint/2010/main" val="394025203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8A02ED-22AE-3162-0DE7-28F44F165A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 23">
            <a:extLst>
              <a:ext uri="{FF2B5EF4-FFF2-40B4-BE49-F238E27FC236}">
                <a16:creationId xmlns:a16="http://schemas.microsoft.com/office/drawing/2014/main" id="{D8513D29-928C-4E67-7FAC-B94BF9D9CA0A}"/>
              </a:ext>
            </a:extLst>
          </p:cNvPr>
          <p:cNvSpPr/>
          <p:nvPr/>
        </p:nvSpPr>
        <p:spPr>
          <a:xfrm>
            <a:off x="6824312" y="2396691"/>
            <a:ext cx="1896176" cy="3224463"/>
          </a:xfrm>
          <a:custGeom>
            <a:avLst/>
            <a:gdLst>
              <a:gd name="connsiteX0" fmla="*/ 0 w 1896176"/>
              <a:gd name="connsiteY0" fmla="*/ 3224463 h 3224463"/>
              <a:gd name="connsiteX1" fmla="*/ 1896176 w 1896176"/>
              <a:gd name="connsiteY1" fmla="*/ 1973178 h 3224463"/>
              <a:gd name="connsiteX2" fmla="*/ 1896176 w 1896176"/>
              <a:gd name="connsiteY2" fmla="*/ 539014 h 3224463"/>
              <a:gd name="connsiteX3" fmla="*/ 0 w 1896176"/>
              <a:gd name="connsiteY3" fmla="*/ 0 h 3224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96176" h="3224463">
                <a:moveTo>
                  <a:pt x="0" y="3224463"/>
                </a:moveTo>
                <a:lnTo>
                  <a:pt x="1896176" y="1973178"/>
                </a:lnTo>
                <a:lnTo>
                  <a:pt x="1896176" y="539014"/>
                </a:lnTo>
                <a:lnTo>
                  <a:pt x="0" y="0"/>
                </a:lnTo>
              </a:path>
            </a:pathLst>
          </a:custGeom>
          <a:gradFill flip="none" rotWithShape="1">
            <a:gsLst>
              <a:gs pos="20000">
                <a:schemeClr val="accent5">
                  <a:lumMod val="40000"/>
                  <a:lumOff val="60000"/>
                  <a:alpha val="50000"/>
                </a:schemeClr>
              </a:gs>
              <a:gs pos="100000">
                <a:schemeClr val="bg1">
                  <a:alpha val="5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07153D-7880-F39F-03B2-3AEE72708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EIP-7799: System logs</a:t>
            </a:r>
            <a:endParaRPr lang="en-CH" sz="20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8440AB1-3F6B-071B-0563-DB4C5B166A93}"/>
              </a:ext>
            </a:extLst>
          </p:cNvPr>
          <p:cNvSpPr/>
          <p:nvPr/>
        </p:nvSpPr>
        <p:spPr>
          <a:xfrm>
            <a:off x="838200" y="1883415"/>
            <a:ext cx="2347452" cy="78099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848A34C-5EDB-1539-0C8B-9B263C3F280F}"/>
              </a:ext>
            </a:extLst>
          </p:cNvPr>
          <p:cNvSpPr/>
          <p:nvPr/>
        </p:nvSpPr>
        <p:spPr>
          <a:xfrm>
            <a:off x="838200" y="2655903"/>
            <a:ext cx="2347452" cy="144414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C53EF79-6933-F2FC-8AEE-819BAAC89113}"/>
              </a:ext>
            </a:extLst>
          </p:cNvPr>
          <p:cNvSpPr/>
          <p:nvPr/>
        </p:nvSpPr>
        <p:spPr>
          <a:xfrm>
            <a:off x="838200" y="4100052"/>
            <a:ext cx="2347452" cy="2020529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082DEA9-4739-1CF2-ED1F-A211B2E01000}"/>
              </a:ext>
            </a:extLst>
          </p:cNvPr>
          <p:cNvSpPr/>
          <p:nvPr/>
        </p:nvSpPr>
        <p:spPr>
          <a:xfrm>
            <a:off x="955254" y="1985547"/>
            <a:ext cx="2106592" cy="55558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b="1"/>
              <a:t>4.75 ETH</a:t>
            </a:r>
            <a:endParaRPr lang="en-CH" b="1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CB2EBFA-FED0-C124-83ED-35B0FF44A9A8}"/>
              </a:ext>
            </a:extLst>
          </p:cNvPr>
          <p:cNvSpPr/>
          <p:nvPr/>
        </p:nvSpPr>
        <p:spPr>
          <a:xfrm>
            <a:off x="955254" y="2782708"/>
            <a:ext cx="1018572" cy="55558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0.1</a:t>
            </a:r>
            <a:br>
              <a:rPr lang="en-CH" sz="1400" b="1" dirty="0"/>
            </a:br>
            <a:r>
              <a:rPr lang="en-CH" sz="1400" b="1" dirty="0"/>
              <a:t>BTC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7E27B0AC-55BC-FDA8-E007-055737B67CE5}"/>
              </a:ext>
            </a:extLst>
          </p:cNvPr>
          <p:cNvSpPr/>
          <p:nvPr/>
        </p:nvSpPr>
        <p:spPr>
          <a:xfrm>
            <a:off x="955254" y="3417661"/>
            <a:ext cx="1018572" cy="55558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500</a:t>
            </a:r>
            <a:br>
              <a:rPr lang="en-CH" sz="1400" b="1" dirty="0"/>
            </a:br>
            <a:r>
              <a:rPr lang="en-CH" sz="1400" b="1" dirty="0"/>
              <a:t>USDC</a:t>
            </a:r>
          </a:p>
        </p:txBody>
      </p:sp>
      <p:pic>
        <p:nvPicPr>
          <p:cNvPr id="56" name="Content Placeholder 9">
            <a:extLst>
              <a:ext uri="{FF2B5EF4-FFF2-40B4-BE49-F238E27FC236}">
                <a16:creationId xmlns:a16="http://schemas.microsoft.com/office/drawing/2014/main" id="{F9A6063A-9154-D997-C55B-B1829862E20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1959284" y="2870686"/>
            <a:ext cx="1186552" cy="1018571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  <p:sp>
        <p:nvSpPr>
          <p:cNvPr id="57" name="Rectangle 56">
            <a:extLst>
              <a:ext uri="{FF2B5EF4-FFF2-40B4-BE49-F238E27FC236}">
                <a16:creationId xmlns:a16="http://schemas.microsoft.com/office/drawing/2014/main" id="{1F77BA4C-352B-A6B8-594E-ADC3877780CE}"/>
              </a:ext>
            </a:extLst>
          </p:cNvPr>
          <p:cNvSpPr/>
          <p:nvPr/>
        </p:nvSpPr>
        <p:spPr>
          <a:xfrm>
            <a:off x="955254" y="4214823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 theprotocolguild.</a:t>
            </a:r>
            <a:r>
              <a:rPr lang="en-CH" sz="1400">
                <a:sym typeface="Wingdings" pitchFamily="2" charset="2"/>
              </a:rPr>
              <a:t>eth 202</a:t>
            </a:r>
            <a:r>
              <a:rPr lang="en-US" sz="1400" dirty="0">
                <a:sym typeface="Wingdings" pitchFamily="2" charset="2"/>
              </a:rPr>
              <a:t>5</a:t>
            </a:r>
            <a:r>
              <a:rPr lang="en-CH" sz="1400">
                <a:sym typeface="Wingdings" pitchFamily="2" charset="2"/>
              </a:rPr>
              <a:t>-</a:t>
            </a:r>
            <a:r>
              <a:rPr lang="en-US" sz="1400" dirty="0">
                <a:sym typeface="Wingdings" pitchFamily="2" charset="2"/>
              </a:rPr>
              <a:t>01</a:t>
            </a:r>
            <a:r>
              <a:rPr lang="en-CH" sz="1400">
                <a:sym typeface="Wingdings" pitchFamily="2" charset="2"/>
              </a:rPr>
              <a:t>-</a:t>
            </a:r>
            <a:r>
              <a:rPr lang="en-US" sz="1400" dirty="0">
                <a:sym typeface="Wingdings" pitchFamily="2" charset="2"/>
              </a:rPr>
              <a:t>30</a:t>
            </a:r>
            <a:r>
              <a:rPr lang="en-CH" sz="1400">
                <a:sym typeface="Wingdings" pitchFamily="2" charset="2"/>
              </a:rPr>
              <a:t>       </a:t>
            </a:r>
            <a:r>
              <a:rPr lang="en-CH" sz="1400" dirty="0">
                <a:sym typeface="Wingdings" pitchFamily="2" charset="2"/>
              </a:rPr>
              <a:t>–50 USDC</a:t>
            </a:r>
            <a:endParaRPr lang="en-CH" sz="1400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ED66EC1-C216-23CD-96FC-6D289D14A765}"/>
              </a:ext>
            </a:extLst>
          </p:cNvPr>
          <p:cNvSpPr/>
          <p:nvPr/>
        </p:nvSpPr>
        <p:spPr>
          <a:xfrm>
            <a:off x="955254" y="4832215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 vitalik.eth</a:t>
            </a:r>
            <a:br>
              <a:rPr lang="en-CH" sz="1400">
                <a:sym typeface="Wingdings" pitchFamily="2" charset="2"/>
              </a:rPr>
            </a:br>
            <a:r>
              <a:rPr lang="en-CH" sz="1400">
                <a:sym typeface="Wingdings" pitchFamily="2" charset="2"/>
              </a:rPr>
              <a:t>202</a:t>
            </a:r>
            <a:r>
              <a:rPr lang="en-US" sz="1400" dirty="0">
                <a:sym typeface="Wingdings" pitchFamily="2" charset="2"/>
              </a:rPr>
              <a:t>5-01</a:t>
            </a:r>
            <a:r>
              <a:rPr lang="en-CH" sz="1400">
                <a:sym typeface="Wingdings" pitchFamily="2" charset="2"/>
              </a:rPr>
              <a:t>-1</a:t>
            </a:r>
            <a:r>
              <a:rPr lang="en-US" sz="1400" dirty="0">
                <a:sym typeface="Wingdings" pitchFamily="2" charset="2"/>
              </a:rPr>
              <a:t>5</a:t>
            </a:r>
            <a:r>
              <a:rPr lang="en-CH" sz="1400">
                <a:sym typeface="Wingdings" pitchFamily="2" charset="2"/>
              </a:rPr>
              <a:t>                </a:t>
            </a:r>
            <a:r>
              <a:rPr lang="en-CH" sz="1400" dirty="0">
                <a:sym typeface="Wingdings" pitchFamily="2" charset="2"/>
              </a:rPr>
              <a:t>1 ETH</a:t>
            </a:r>
            <a:endParaRPr lang="en-CH" sz="1400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C62B5552-61D0-3B91-963A-373DBE1E1845}"/>
              </a:ext>
            </a:extLst>
          </p:cNvPr>
          <p:cNvSpPr/>
          <p:nvPr/>
        </p:nvSpPr>
        <p:spPr>
          <a:xfrm>
            <a:off x="955254" y="5452604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🎉 Block #123 produced</a:t>
            </a:r>
            <a:br>
              <a:rPr lang="en-CH" sz="1400">
                <a:sym typeface="Wingdings" pitchFamily="2" charset="2"/>
              </a:rPr>
            </a:br>
            <a:r>
              <a:rPr lang="en-CH" sz="1400">
                <a:sym typeface="Wingdings" pitchFamily="2" charset="2"/>
              </a:rPr>
              <a:t>202</a:t>
            </a:r>
            <a:r>
              <a:rPr lang="en-US" sz="1400" dirty="0">
                <a:sym typeface="Wingdings" pitchFamily="2" charset="2"/>
              </a:rPr>
              <a:t>5</a:t>
            </a:r>
            <a:r>
              <a:rPr lang="en-CH" sz="1400">
                <a:sym typeface="Wingdings" pitchFamily="2" charset="2"/>
              </a:rPr>
              <a:t>-</a:t>
            </a:r>
            <a:r>
              <a:rPr lang="en-US" sz="1400" dirty="0">
                <a:sym typeface="Wingdings" pitchFamily="2" charset="2"/>
              </a:rPr>
              <a:t>01</a:t>
            </a:r>
            <a:r>
              <a:rPr lang="en-CH" sz="1400">
                <a:sym typeface="Wingdings" pitchFamily="2" charset="2"/>
              </a:rPr>
              <a:t>-09         </a:t>
            </a:r>
            <a:r>
              <a:rPr lang="en-CH" sz="1400" dirty="0">
                <a:sym typeface="Wingdings" pitchFamily="2" charset="2"/>
              </a:rPr>
              <a:t>0.08 ETH</a:t>
            </a:r>
            <a:endParaRPr lang="en-CH" sz="1400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A0216E1-3820-03A9-9826-24C5BA33E835}"/>
              </a:ext>
            </a:extLst>
          </p:cNvPr>
          <p:cNvSpPr/>
          <p:nvPr/>
        </p:nvSpPr>
        <p:spPr>
          <a:xfrm>
            <a:off x="838200" y="1883415"/>
            <a:ext cx="2347452" cy="423716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0CCCE25-8465-A1EE-A43C-54671D2E64B8}"/>
              </a:ext>
            </a:extLst>
          </p:cNvPr>
          <p:cNvSpPr/>
          <p:nvPr/>
        </p:nvSpPr>
        <p:spPr>
          <a:xfrm>
            <a:off x="3730689" y="2395207"/>
            <a:ext cx="1434734" cy="53930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/>
              <a:t>System</a:t>
            </a:r>
            <a:r>
              <a:rPr lang="en-GB" dirty="0"/>
              <a:t> address</a:t>
            </a:r>
            <a:endParaRPr lang="en-CH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53D363-2C54-0425-73A2-DA8AC22A22D5}"/>
              </a:ext>
            </a:extLst>
          </p:cNvPr>
          <p:cNvSpPr/>
          <p:nvPr/>
        </p:nvSpPr>
        <p:spPr>
          <a:xfrm>
            <a:off x="3730689" y="2934511"/>
            <a:ext cx="1434734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Priority</a:t>
            </a:r>
            <a:br>
              <a:rPr lang="en-US" dirty="0"/>
            </a:br>
            <a:r>
              <a:rPr lang="en-US" dirty="0"/>
              <a:t>Rewards</a:t>
            </a:r>
            <a:endParaRPr lang="en-CH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D05CB08-3A8E-5767-DFCD-6B33F447D4AC}"/>
              </a:ext>
            </a:extLst>
          </p:cNvPr>
          <p:cNvSpPr/>
          <p:nvPr/>
        </p:nvSpPr>
        <p:spPr>
          <a:xfrm>
            <a:off x="3730689" y="3469344"/>
            <a:ext cx="1434734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_to</a:t>
            </a:r>
            <a:endParaRPr lang="en-CH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8D350D-32C7-1E4C-1201-B51586266F8E}"/>
              </a:ext>
            </a:extLst>
          </p:cNvPr>
          <p:cNvSpPr/>
          <p:nvPr/>
        </p:nvSpPr>
        <p:spPr>
          <a:xfrm>
            <a:off x="3730689" y="4008648"/>
            <a:ext cx="1434734" cy="53930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n/a</a:t>
            </a:r>
            <a:endParaRPr lang="en-CH" i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525E8A9-109B-34C2-DFDF-65D1FDFF21F1}"/>
              </a:ext>
            </a:extLst>
          </p:cNvPr>
          <p:cNvSpPr/>
          <p:nvPr/>
        </p:nvSpPr>
        <p:spPr>
          <a:xfrm>
            <a:off x="3730689" y="4543481"/>
            <a:ext cx="1434734" cy="53930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n/a</a:t>
            </a:r>
            <a:endParaRPr lang="en-CH" i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FF89D5C-47FD-BD50-0411-8020AE2EDCAC}"/>
              </a:ext>
            </a:extLst>
          </p:cNvPr>
          <p:cNvSpPr/>
          <p:nvPr/>
        </p:nvSpPr>
        <p:spPr>
          <a:xfrm>
            <a:off x="3730689" y="5082785"/>
            <a:ext cx="1434734" cy="53930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_value</a:t>
            </a:r>
            <a:endParaRPr lang="en-CH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25AEBD5-4426-1500-3DC5-97B13E9A8F31}"/>
              </a:ext>
            </a:extLst>
          </p:cNvPr>
          <p:cNvSpPr/>
          <p:nvPr/>
        </p:nvSpPr>
        <p:spPr>
          <a:xfrm>
            <a:off x="5378633" y="2395207"/>
            <a:ext cx="1434734" cy="53930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/>
              <a:t>System</a:t>
            </a:r>
            <a:r>
              <a:rPr lang="en-GB" dirty="0"/>
              <a:t> address</a:t>
            </a:r>
            <a:endParaRPr lang="en-CH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BDE9C5F-F14F-E663-4338-36EE3A2F89CF}"/>
              </a:ext>
            </a:extLst>
          </p:cNvPr>
          <p:cNvSpPr/>
          <p:nvPr/>
        </p:nvSpPr>
        <p:spPr>
          <a:xfrm>
            <a:off x="5378633" y="2934511"/>
            <a:ext cx="1434734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Withdrawal</a:t>
            </a:r>
            <a:endParaRPr lang="en-CH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8C8CD77-E43A-20D5-6B6C-8271230FF8F1}"/>
              </a:ext>
            </a:extLst>
          </p:cNvPr>
          <p:cNvSpPr/>
          <p:nvPr/>
        </p:nvSpPr>
        <p:spPr>
          <a:xfrm>
            <a:off x="5378633" y="3469344"/>
            <a:ext cx="1434734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_to</a:t>
            </a:r>
            <a:endParaRPr lang="en-CH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C9AB3F-0F0D-CE5E-00AE-32192B8BD05D}"/>
              </a:ext>
            </a:extLst>
          </p:cNvPr>
          <p:cNvSpPr/>
          <p:nvPr/>
        </p:nvSpPr>
        <p:spPr>
          <a:xfrm>
            <a:off x="5378633" y="4008648"/>
            <a:ext cx="1434734" cy="53930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n/a</a:t>
            </a:r>
            <a:endParaRPr lang="en-CH" i="1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164D9AC-FDEE-50FA-5AD5-EFCC89234EEC}"/>
              </a:ext>
            </a:extLst>
          </p:cNvPr>
          <p:cNvSpPr/>
          <p:nvPr/>
        </p:nvSpPr>
        <p:spPr>
          <a:xfrm>
            <a:off x="5378633" y="4543481"/>
            <a:ext cx="1434734" cy="53930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n/a</a:t>
            </a:r>
            <a:endParaRPr lang="en-CH" i="1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78BA47D-A12E-07D0-308D-906A90863486}"/>
              </a:ext>
            </a:extLst>
          </p:cNvPr>
          <p:cNvSpPr/>
          <p:nvPr/>
        </p:nvSpPr>
        <p:spPr>
          <a:xfrm>
            <a:off x="5378633" y="5082785"/>
            <a:ext cx="1434734" cy="53930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_value</a:t>
            </a:r>
            <a:endParaRPr lang="en-CH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253EB7B-1F52-17DE-3652-C0E738C0589A}"/>
              </a:ext>
            </a:extLst>
          </p:cNvPr>
          <p:cNvSpPr txBox="1"/>
          <p:nvPr/>
        </p:nvSpPr>
        <p:spPr>
          <a:xfrm>
            <a:off x="7084193" y="5435277"/>
            <a:ext cx="533921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✌️ </a:t>
            </a:r>
            <a:r>
              <a:rPr lang="en-US" sz="2000" b="1" dirty="0"/>
              <a:t>Complete history </a:t>
            </a:r>
            <a:r>
              <a:rPr lang="en-US" sz="2000" dirty="0"/>
              <a:t>for validator operators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CB4569-8C46-C06A-0220-7375E4F7C8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16902" y="60746"/>
            <a:ext cx="1325562" cy="132556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F9A92E8-BD55-6BE6-CBCE-ACCC936D6851}"/>
              </a:ext>
            </a:extLst>
          </p:cNvPr>
          <p:cNvSpPr/>
          <p:nvPr/>
        </p:nvSpPr>
        <p:spPr>
          <a:xfrm>
            <a:off x="8722248" y="2928579"/>
            <a:ext cx="1430880" cy="143088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0BC3BBC-F958-EC97-D984-E7AAC1408D99}"/>
              </a:ext>
            </a:extLst>
          </p:cNvPr>
          <p:cNvSpPr/>
          <p:nvPr/>
        </p:nvSpPr>
        <p:spPr>
          <a:xfrm>
            <a:off x="8722248" y="3388943"/>
            <a:ext cx="1430879" cy="5393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System logs root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CEB7924-69F5-145D-BFB3-7DDCBFBC15C3}"/>
              </a:ext>
            </a:extLst>
          </p:cNvPr>
          <p:cNvSpPr txBox="1"/>
          <p:nvPr/>
        </p:nvSpPr>
        <p:spPr>
          <a:xfrm>
            <a:off x="8720488" y="4391181"/>
            <a:ext cx="1430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dirty="0"/>
              <a:t>Block </a:t>
            </a:r>
            <a:r>
              <a:rPr lang="en-CH"/>
              <a:t>#20</a:t>
            </a:r>
            <a:r>
              <a:rPr lang="en-US" dirty="0"/>
              <a:t>1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016487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59BF7B-1B2F-DD40-EA4C-C1E46B98A3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D9E5DED-3E87-455D-3261-F483B5938376}"/>
              </a:ext>
            </a:extLst>
          </p:cNvPr>
          <p:cNvSpPr txBox="1"/>
          <p:nvPr/>
        </p:nvSpPr>
        <p:spPr>
          <a:xfrm>
            <a:off x="3935358" y="3338293"/>
            <a:ext cx="64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❓ </a:t>
            </a:r>
            <a:r>
              <a:rPr lang="en-CH" sz="2800"/>
              <a:t>History</a:t>
            </a:r>
            <a:endParaRPr lang="en-CH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182D1C-4B89-517F-3522-26419D698265}"/>
              </a:ext>
            </a:extLst>
          </p:cNvPr>
          <p:cNvSpPr txBox="1"/>
          <p:nvPr/>
        </p:nvSpPr>
        <p:spPr>
          <a:xfrm>
            <a:off x="3935358" y="2664408"/>
            <a:ext cx="64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❓ </a:t>
            </a:r>
            <a:r>
              <a:rPr lang="en-CH" sz="2800"/>
              <a:t>Tokens / NFTs</a:t>
            </a:r>
            <a:endParaRPr lang="en-CH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CBB24D-3F3A-8AE8-0B60-919C7FD880DB}"/>
              </a:ext>
            </a:extLst>
          </p:cNvPr>
          <p:cNvSpPr txBox="1"/>
          <p:nvPr/>
        </p:nvSpPr>
        <p:spPr>
          <a:xfrm>
            <a:off x="3935358" y="1985547"/>
            <a:ext cx="64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❓ </a:t>
            </a:r>
            <a:r>
              <a:rPr lang="en-CH" sz="2800"/>
              <a:t>ETH </a:t>
            </a:r>
            <a:r>
              <a:rPr lang="en-CH" sz="2800" dirty="0"/>
              <a:t>balance</a:t>
            </a:r>
            <a:endParaRPr lang="en-CH" sz="2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422E1B-13F9-7925-10CB-2FFFE9E59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Wallet (obtaining data)</a:t>
            </a:r>
            <a:endParaRPr lang="en-CH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17DDF64-2A1C-6625-58D6-B9CB6187329B}"/>
              </a:ext>
            </a:extLst>
          </p:cNvPr>
          <p:cNvSpPr/>
          <p:nvPr/>
        </p:nvSpPr>
        <p:spPr>
          <a:xfrm>
            <a:off x="838200" y="1883415"/>
            <a:ext cx="2347452" cy="78099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A27DDE3-0EB0-540B-F807-6EA965A486F5}"/>
              </a:ext>
            </a:extLst>
          </p:cNvPr>
          <p:cNvSpPr/>
          <p:nvPr/>
        </p:nvSpPr>
        <p:spPr>
          <a:xfrm>
            <a:off x="838200" y="2655903"/>
            <a:ext cx="2347452" cy="144414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B91F73A-E942-9682-46D1-BEC1B056F4E0}"/>
              </a:ext>
            </a:extLst>
          </p:cNvPr>
          <p:cNvSpPr/>
          <p:nvPr/>
        </p:nvSpPr>
        <p:spPr>
          <a:xfrm>
            <a:off x="838200" y="4100052"/>
            <a:ext cx="2347452" cy="2020529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02FC68-7213-DE2D-82E2-57B1C6DA3450}"/>
              </a:ext>
            </a:extLst>
          </p:cNvPr>
          <p:cNvSpPr/>
          <p:nvPr/>
        </p:nvSpPr>
        <p:spPr>
          <a:xfrm>
            <a:off x="955254" y="1985547"/>
            <a:ext cx="2106592" cy="55558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b="1" dirty="0"/>
              <a:t>4.75 ETH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6506A53-8A71-610F-2B4A-02814F53C3DE}"/>
              </a:ext>
            </a:extLst>
          </p:cNvPr>
          <p:cNvSpPr/>
          <p:nvPr/>
        </p:nvSpPr>
        <p:spPr>
          <a:xfrm>
            <a:off x="955254" y="2782708"/>
            <a:ext cx="1018572" cy="55558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0.1</a:t>
            </a:r>
            <a:br>
              <a:rPr lang="en-CH" sz="1400" b="1" dirty="0"/>
            </a:br>
            <a:r>
              <a:rPr lang="en-CH" sz="1400" b="1" dirty="0"/>
              <a:t>BTC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1F2AE8A-97DF-5AF5-F6CC-A39A63E69213}"/>
              </a:ext>
            </a:extLst>
          </p:cNvPr>
          <p:cNvSpPr/>
          <p:nvPr/>
        </p:nvSpPr>
        <p:spPr>
          <a:xfrm>
            <a:off x="955254" y="3417661"/>
            <a:ext cx="1018572" cy="55558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500</a:t>
            </a:r>
            <a:br>
              <a:rPr lang="en-CH" sz="1400" b="1" dirty="0"/>
            </a:br>
            <a:r>
              <a:rPr lang="en-CH" sz="1400" b="1" dirty="0"/>
              <a:t>USDC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13C7EC0C-F257-99BE-7717-3326F4D15A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hq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1959284" y="2870686"/>
            <a:ext cx="1186552" cy="1018571"/>
          </a:xfrm>
          <a:ln w="19050">
            <a:solidFill>
              <a:schemeClr val="accent1"/>
            </a:solidFill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BFF382D0-565A-2721-52AC-82D0C28F06FB}"/>
              </a:ext>
            </a:extLst>
          </p:cNvPr>
          <p:cNvSpPr/>
          <p:nvPr/>
        </p:nvSpPr>
        <p:spPr>
          <a:xfrm>
            <a:off x="955254" y="4214823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 theprotocolguild.</a:t>
            </a:r>
            <a:r>
              <a:rPr lang="en-CH" sz="1400">
                <a:sym typeface="Wingdings" pitchFamily="2" charset="2"/>
              </a:rPr>
              <a:t>eth 202</a:t>
            </a:r>
            <a:r>
              <a:rPr lang="en-US" sz="1400" dirty="0">
                <a:sym typeface="Wingdings" pitchFamily="2" charset="2"/>
              </a:rPr>
              <a:t>5</a:t>
            </a:r>
            <a:r>
              <a:rPr lang="en-CH" sz="1400">
                <a:sym typeface="Wingdings" pitchFamily="2" charset="2"/>
              </a:rPr>
              <a:t>-</a:t>
            </a:r>
            <a:r>
              <a:rPr lang="en-US" sz="1400" dirty="0">
                <a:sym typeface="Wingdings" pitchFamily="2" charset="2"/>
              </a:rPr>
              <a:t>01</a:t>
            </a:r>
            <a:r>
              <a:rPr lang="en-CH" sz="1400">
                <a:sym typeface="Wingdings" pitchFamily="2" charset="2"/>
              </a:rPr>
              <a:t>-</a:t>
            </a:r>
            <a:r>
              <a:rPr lang="en-US" sz="1400" dirty="0">
                <a:sym typeface="Wingdings" pitchFamily="2" charset="2"/>
              </a:rPr>
              <a:t>30</a:t>
            </a:r>
            <a:r>
              <a:rPr lang="en-CH" sz="1400">
                <a:sym typeface="Wingdings" pitchFamily="2" charset="2"/>
              </a:rPr>
              <a:t>       </a:t>
            </a:r>
            <a:r>
              <a:rPr lang="en-CH" sz="1400" dirty="0">
                <a:sym typeface="Wingdings" pitchFamily="2" charset="2"/>
              </a:rPr>
              <a:t>–50 USDC</a:t>
            </a:r>
            <a:endParaRPr lang="en-CH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16FF436-6E17-7797-17B9-7EB71E3AFEA3}"/>
              </a:ext>
            </a:extLst>
          </p:cNvPr>
          <p:cNvSpPr/>
          <p:nvPr/>
        </p:nvSpPr>
        <p:spPr>
          <a:xfrm>
            <a:off x="955254" y="4832215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 vitalik.eth</a:t>
            </a:r>
            <a:br>
              <a:rPr lang="en-CH" sz="1400">
                <a:sym typeface="Wingdings" pitchFamily="2" charset="2"/>
              </a:rPr>
            </a:br>
            <a:r>
              <a:rPr lang="en-CH" sz="1400">
                <a:sym typeface="Wingdings" pitchFamily="2" charset="2"/>
              </a:rPr>
              <a:t>202</a:t>
            </a:r>
            <a:r>
              <a:rPr lang="en-US" sz="1400" dirty="0">
                <a:sym typeface="Wingdings" pitchFamily="2" charset="2"/>
              </a:rPr>
              <a:t>5-01</a:t>
            </a:r>
            <a:r>
              <a:rPr lang="en-CH" sz="1400">
                <a:sym typeface="Wingdings" pitchFamily="2" charset="2"/>
              </a:rPr>
              <a:t>-1</a:t>
            </a:r>
            <a:r>
              <a:rPr lang="en-US" sz="1400" dirty="0">
                <a:sym typeface="Wingdings" pitchFamily="2" charset="2"/>
              </a:rPr>
              <a:t>5</a:t>
            </a:r>
            <a:r>
              <a:rPr lang="en-CH" sz="1400">
                <a:sym typeface="Wingdings" pitchFamily="2" charset="2"/>
              </a:rPr>
              <a:t>                </a:t>
            </a:r>
            <a:r>
              <a:rPr lang="en-CH" sz="1400" dirty="0">
                <a:sym typeface="Wingdings" pitchFamily="2" charset="2"/>
              </a:rPr>
              <a:t>1 ETH</a:t>
            </a:r>
            <a:endParaRPr lang="en-CH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6C164B8-4E5D-E3E3-A6E2-C64BFDE74C61}"/>
              </a:ext>
            </a:extLst>
          </p:cNvPr>
          <p:cNvSpPr/>
          <p:nvPr/>
        </p:nvSpPr>
        <p:spPr>
          <a:xfrm>
            <a:off x="955254" y="5452604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🎉 Block #123 produced</a:t>
            </a:r>
            <a:br>
              <a:rPr lang="en-CH" sz="1400">
                <a:sym typeface="Wingdings" pitchFamily="2" charset="2"/>
              </a:rPr>
            </a:br>
            <a:r>
              <a:rPr lang="en-CH" sz="1400">
                <a:sym typeface="Wingdings" pitchFamily="2" charset="2"/>
              </a:rPr>
              <a:t>202</a:t>
            </a:r>
            <a:r>
              <a:rPr lang="en-US" sz="1400" dirty="0">
                <a:sym typeface="Wingdings" pitchFamily="2" charset="2"/>
              </a:rPr>
              <a:t>5</a:t>
            </a:r>
            <a:r>
              <a:rPr lang="en-CH" sz="1400">
                <a:sym typeface="Wingdings" pitchFamily="2" charset="2"/>
              </a:rPr>
              <a:t>-</a:t>
            </a:r>
            <a:r>
              <a:rPr lang="en-US" sz="1400" dirty="0">
                <a:sym typeface="Wingdings" pitchFamily="2" charset="2"/>
              </a:rPr>
              <a:t>01</a:t>
            </a:r>
            <a:r>
              <a:rPr lang="en-CH" sz="1400">
                <a:sym typeface="Wingdings" pitchFamily="2" charset="2"/>
              </a:rPr>
              <a:t>-09         </a:t>
            </a:r>
            <a:r>
              <a:rPr lang="en-CH" sz="1400" dirty="0">
                <a:sym typeface="Wingdings" pitchFamily="2" charset="2"/>
              </a:rPr>
              <a:t>0.08 ETH</a:t>
            </a:r>
            <a:endParaRPr lang="en-CH" sz="1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401416F-68C8-4DE7-28F3-20357DA6E405}"/>
              </a:ext>
            </a:extLst>
          </p:cNvPr>
          <p:cNvSpPr/>
          <p:nvPr/>
        </p:nvSpPr>
        <p:spPr>
          <a:xfrm>
            <a:off x="838200" y="1883415"/>
            <a:ext cx="2347452" cy="423716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1D21114-7FAC-3E7C-5353-612F4016880F}"/>
              </a:ext>
            </a:extLst>
          </p:cNvPr>
          <p:cNvGrpSpPr/>
          <p:nvPr/>
        </p:nvGrpSpPr>
        <p:grpSpPr>
          <a:xfrm>
            <a:off x="8661015" y="4608096"/>
            <a:ext cx="1387734" cy="1387734"/>
            <a:chOff x="8661015" y="4608096"/>
            <a:chExt cx="1387734" cy="1387734"/>
          </a:xfrm>
        </p:grpSpPr>
        <p:sp>
          <p:nvSpPr>
            <p:cNvPr id="12" name="Bevel 11">
              <a:extLst>
                <a:ext uri="{FF2B5EF4-FFF2-40B4-BE49-F238E27FC236}">
                  <a16:creationId xmlns:a16="http://schemas.microsoft.com/office/drawing/2014/main" id="{9A0908A2-B67D-525E-BE19-6E817110D9D5}"/>
                </a:ext>
              </a:extLst>
            </p:cNvPr>
            <p:cNvSpPr/>
            <p:nvPr/>
          </p:nvSpPr>
          <p:spPr>
            <a:xfrm rot="2700000">
              <a:off x="8661015" y="4608096"/>
              <a:ext cx="1387734" cy="1387734"/>
            </a:xfrm>
            <a:prstGeom prst="bevel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71C1384D-A7E6-1335-EA33-901BC99439E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109951" y="4893542"/>
              <a:ext cx="489862" cy="816842"/>
            </a:xfrm>
            <a:prstGeom prst="rect">
              <a:avLst/>
            </a:prstGeom>
          </p:spPr>
        </p:pic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51A60BB-856F-0012-54C9-F184F5021D3F}"/>
              </a:ext>
            </a:extLst>
          </p:cNvPr>
          <p:cNvGrpSpPr/>
          <p:nvPr/>
        </p:nvGrpSpPr>
        <p:grpSpPr>
          <a:xfrm>
            <a:off x="9966066" y="3293097"/>
            <a:ext cx="1387734" cy="1387734"/>
            <a:chOff x="10046755" y="3279379"/>
            <a:chExt cx="1387734" cy="1387734"/>
          </a:xfrm>
        </p:grpSpPr>
        <p:sp>
          <p:nvSpPr>
            <p:cNvPr id="19" name="Bevel 18">
              <a:extLst>
                <a:ext uri="{FF2B5EF4-FFF2-40B4-BE49-F238E27FC236}">
                  <a16:creationId xmlns:a16="http://schemas.microsoft.com/office/drawing/2014/main" id="{9847FB3F-24B1-0CCF-7369-66AA51E02371}"/>
                </a:ext>
              </a:extLst>
            </p:cNvPr>
            <p:cNvSpPr/>
            <p:nvPr/>
          </p:nvSpPr>
          <p:spPr>
            <a:xfrm rot="2700000">
              <a:off x="10046755" y="3279379"/>
              <a:ext cx="1387734" cy="1387734"/>
            </a:xfrm>
            <a:prstGeom prst="bevel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75547F0C-2D4B-4859-2FEA-8D0F8B3C6F3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495691" y="3564825"/>
              <a:ext cx="489862" cy="816842"/>
            </a:xfrm>
            <a:prstGeom prst="rect">
              <a:avLst/>
            </a:prstGeom>
          </p:spPr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05A370E-8ED3-A783-C346-48B8CF6CBDB0}"/>
              </a:ext>
            </a:extLst>
          </p:cNvPr>
          <p:cNvGrpSpPr/>
          <p:nvPr/>
        </p:nvGrpSpPr>
        <p:grpSpPr>
          <a:xfrm>
            <a:off x="8661014" y="1978097"/>
            <a:ext cx="1387734" cy="1387734"/>
            <a:chOff x="8661014" y="1978097"/>
            <a:chExt cx="1387734" cy="1387734"/>
          </a:xfrm>
        </p:grpSpPr>
        <p:sp>
          <p:nvSpPr>
            <p:cNvPr id="21" name="Bevel 20">
              <a:extLst>
                <a:ext uri="{FF2B5EF4-FFF2-40B4-BE49-F238E27FC236}">
                  <a16:creationId xmlns:a16="http://schemas.microsoft.com/office/drawing/2014/main" id="{E8BB06C7-B8A8-668E-3C8B-F58A520F5F09}"/>
                </a:ext>
              </a:extLst>
            </p:cNvPr>
            <p:cNvSpPr/>
            <p:nvPr/>
          </p:nvSpPr>
          <p:spPr>
            <a:xfrm rot="2700000">
              <a:off x="8661014" y="1978097"/>
              <a:ext cx="1387734" cy="1387734"/>
            </a:xfrm>
            <a:prstGeom prst="bevel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5CE2FE14-B7C9-0477-205E-FCEF2E241BD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109950" y="2263543"/>
              <a:ext cx="489862" cy="816842"/>
            </a:xfrm>
            <a:prstGeom prst="rect">
              <a:avLst/>
            </a:prstGeom>
          </p:spPr>
        </p:pic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5F37E6A-EAAD-4383-2CBE-F3E29B7AAC16}"/>
              </a:ext>
            </a:extLst>
          </p:cNvPr>
          <p:cNvGrpSpPr/>
          <p:nvPr/>
        </p:nvGrpSpPr>
        <p:grpSpPr>
          <a:xfrm>
            <a:off x="9966066" y="663098"/>
            <a:ext cx="1387734" cy="1387734"/>
            <a:chOff x="10046755" y="3279379"/>
            <a:chExt cx="1387734" cy="1387734"/>
          </a:xfrm>
        </p:grpSpPr>
        <p:sp>
          <p:nvSpPr>
            <p:cNvPr id="34" name="Bevel 33">
              <a:extLst>
                <a:ext uri="{FF2B5EF4-FFF2-40B4-BE49-F238E27FC236}">
                  <a16:creationId xmlns:a16="http://schemas.microsoft.com/office/drawing/2014/main" id="{F5AF741A-A0C8-7C13-E481-2F0897B0CDDC}"/>
                </a:ext>
              </a:extLst>
            </p:cNvPr>
            <p:cNvSpPr/>
            <p:nvPr/>
          </p:nvSpPr>
          <p:spPr>
            <a:xfrm rot="2700000">
              <a:off x="10046755" y="3279379"/>
              <a:ext cx="1387734" cy="1387734"/>
            </a:xfrm>
            <a:prstGeom prst="bevel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47A8ED96-FFE4-9527-0DDF-F4409625FA8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495691" y="3564825"/>
              <a:ext cx="489862" cy="816842"/>
            </a:xfrm>
            <a:prstGeom prst="rect">
              <a:avLst/>
            </a:prstGeom>
          </p:spPr>
        </p:pic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A0576AA-F36E-ACB8-387E-9D25FAC68A8B}"/>
              </a:ext>
            </a:extLst>
          </p:cNvPr>
          <p:cNvGrpSpPr/>
          <p:nvPr/>
        </p:nvGrpSpPr>
        <p:grpSpPr>
          <a:xfrm>
            <a:off x="9966066" y="5909456"/>
            <a:ext cx="1387734" cy="1387734"/>
            <a:chOff x="10046755" y="3279379"/>
            <a:chExt cx="1387734" cy="1387734"/>
          </a:xfrm>
        </p:grpSpPr>
        <p:sp>
          <p:nvSpPr>
            <p:cNvPr id="37" name="Bevel 36">
              <a:extLst>
                <a:ext uri="{FF2B5EF4-FFF2-40B4-BE49-F238E27FC236}">
                  <a16:creationId xmlns:a16="http://schemas.microsoft.com/office/drawing/2014/main" id="{96AC10CB-6FDD-53C8-5958-BC1097DDFEC0}"/>
                </a:ext>
              </a:extLst>
            </p:cNvPr>
            <p:cNvSpPr/>
            <p:nvPr/>
          </p:nvSpPr>
          <p:spPr>
            <a:xfrm rot="2700000">
              <a:off x="10046755" y="3279379"/>
              <a:ext cx="1387734" cy="1387734"/>
            </a:xfrm>
            <a:prstGeom prst="bevel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E8BFDE3D-98F3-55BE-D3C5-5A08641DEC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495691" y="3564825"/>
              <a:ext cx="489862" cy="816842"/>
            </a:xfrm>
            <a:prstGeom prst="rect">
              <a:avLst/>
            </a:prstGeom>
          </p:spPr>
        </p:pic>
      </p:grp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EB8DB50-F0DE-4EDD-23F6-8E1662649064}"/>
              </a:ext>
            </a:extLst>
          </p:cNvPr>
          <p:cNvCxnSpPr>
            <a:endCxn id="19" idx="4"/>
          </p:cNvCxnSpPr>
          <p:nvPr/>
        </p:nvCxnSpPr>
        <p:spPr>
          <a:xfrm>
            <a:off x="9841584" y="3187628"/>
            <a:ext cx="327711" cy="308698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33AA7B8-212D-A3A1-A287-9E1BD8666E4C}"/>
              </a:ext>
            </a:extLst>
          </p:cNvPr>
          <p:cNvCxnSpPr>
            <a:cxnSpLocks/>
            <a:stCxn id="21" idx="6"/>
            <a:endCxn id="34" idx="2"/>
          </p:cNvCxnSpPr>
          <p:nvPr/>
        </p:nvCxnSpPr>
        <p:spPr>
          <a:xfrm flipV="1">
            <a:off x="9845519" y="1847603"/>
            <a:ext cx="323776" cy="333723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E707644-0373-1D33-A05F-A09704D92BB8}"/>
              </a:ext>
            </a:extLst>
          </p:cNvPr>
          <p:cNvCxnSpPr>
            <a:stCxn id="19" idx="2"/>
            <a:endCxn id="12" idx="6"/>
          </p:cNvCxnSpPr>
          <p:nvPr/>
        </p:nvCxnSpPr>
        <p:spPr>
          <a:xfrm flipH="1">
            <a:off x="9845520" y="4477602"/>
            <a:ext cx="323775" cy="333723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4B6D93A5-ED3E-71B5-3061-0051890B3EED}"/>
              </a:ext>
            </a:extLst>
          </p:cNvPr>
          <p:cNvCxnSpPr>
            <a:cxnSpLocks/>
            <a:stCxn id="34" idx="0"/>
            <a:endCxn id="19" idx="6"/>
          </p:cNvCxnSpPr>
          <p:nvPr/>
        </p:nvCxnSpPr>
        <p:spPr>
          <a:xfrm>
            <a:off x="11150571" y="1847603"/>
            <a:ext cx="0" cy="1648723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9E824AC-3B36-0CF3-F07D-B226E7483D73}"/>
              </a:ext>
            </a:extLst>
          </p:cNvPr>
          <p:cNvCxnSpPr>
            <a:stCxn id="19" idx="0"/>
            <a:endCxn id="37" idx="6"/>
          </p:cNvCxnSpPr>
          <p:nvPr/>
        </p:nvCxnSpPr>
        <p:spPr>
          <a:xfrm>
            <a:off x="11150571" y="4477602"/>
            <a:ext cx="0" cy="1635083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F761DE3-9752-09E8-513C-9F5F7C6B331D}"/>
              </a:ext>
            </a:extLst>
          </p:cNvPr>
          <p:cNvCxnSpPr>
            <a:stCxn id="12" idx="0"/>
            <a:endCxn id="37" idx="4"/>
          </p:cNvCxnSpPr>
          <p:nvPr/>
        </p:nvCxnSpPr>
        <p:spPr>
          <a:xfrm>
            <a:off x="9845520" y="5792601"/>
            <a:ext cx="323775" cy="320084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A7F0B099-5CA1-F273-7E16-C8BC257905A0}"/>
              </a:ext>
            </a:extLst>
          </p:cNvPr>
          <p:cNvCxnSpPr/>
          <p:nvPr/>
        </p:nvCxnSpPr>
        <p:spPr>
          <a:xfrm>
            <a:off x="3185652" y="4969691"/>
            <a:ext cx="5277464" cy="0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C93CAE44-838D-FD67-2AE9-7E8AF7D58662}"/>
              </a:ext>
            </a:extLst>
          </p:cNvPr>
          <p:cNvSpPr txBox="1"/>
          <p:nvPr/>
        </p:nvSpPr>
        <p:spPr>
          <a:xfrm>
            <a:off x="3013479" y="4505752"/>
            <a:ext cx="4227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sz="2400" dirty="0"/>
              <a:t>eth_getBalance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1F8CBA7A-812D-142D-DBB5-B3D6D5E7D51F}"/>
              </a:ext>
            </a:extLst>
          </p:cNvPr>
          <p:cNvCxnSpPr/>
          <p:nvPr/>
        </p:nvCxnSpPr>
        <p:spPr>
          <a:xfrm>
            <a:off x="3185652" y="5700293"/>
            <a:ext cx="5277464" cy="0"/>
          </a:xfrm>
          <a:prstGeom prst="straightConnector1">
            <a:avLst/>
          </a:prstGeom>
          <a:ln w="38100"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FC5BCA37-5462-E74F-FC13-142BE92BD287}"/>
              </a:ext>
            </a:extLst>
          </p:cNvPr>
          <p:cNvSpPr/>
          <p:nvPr/>
        </p:nvSpPr>
        <p:spPr>
          <a:xfrm>
            <a:off x="4655154" y="5228344"/>
            <a:ext cx="943897" cy="943897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4.75 ETH</a:t>
            </a:r>
          </a:p>
        </p:txBody>
      </p:sp>
    </p:spTree>
    <p:extLst>
      <p:ext uri="{BB962C8B-B14F-4D97-AF65-F5344CB8AC3E}">
        <p14:creationId xmlns:p14="http://schemas.microsoft.com/office/powerpoint/2010/main" val="290298041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214DDA-CCE2-DBBB-D937-6262D79780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8F962-E046-755D-9813-F8F0443C1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Purified web3</a:t>
            </a:r>
            <a:endParaRPr lang="en-CH" sz="200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4C856FC-5C9B-E105-3714-1366D5443A6F}"/>
              </a:ext>
            </a:extLst>
          </p:cNvPr>
          <p:cNvSpPr/>
          <p:nvPr/>
        </p:nvSpPr>
        <p:spPr>
          <a:xfrm>
            <a:off x="3178900" y="1883415"/>
            <a:ext cx="1986523" cy="4237166"/>
          </a:xfrm>
          <a:prstGeom prst="rect">
            <a:avLst/>
          </a:prstGeom>
          <a:solidFill>
            <a:schemeClr val="accent4">
              <a:lumMod val="20000"/>
              <a:lumOff val="80000"/>
              <a:alpha val="7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C1116A5-BE2B-721D-2190-006D5051A8D6}"/>
              </a:ext>
            </a:extLst>
          </p:cNvPr>
          <p:cNvSpPr/>
          <p:nvPr/>
        </p:nvSpPr>
        <p:spPr>
          <a:xfrm>
            <a:off x="838200" y="1883415"/>
            <a:ext cx="2347452" cy="78099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6153794-24C4-08C6-A077-8AA222C62985}"/>
              </a:ext>
            </a:extLst>
          </p:cNvPr>
          <p:cNvSpPr/>
          <p:nvPr/>
        </p:nvSpPr>
        <p:spPr>
          <a:xfrm>
            <a:off x="838200" y="2655903"/>
            <a:ext cx="2347452" cy="144414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FBEFC09-F792-60F8-BBD9-79045282BE10}"/>
              </a:ext>
            </a:extLst>
          </p:cNvPr>
          <p:cNvSpPr/>
          <p:nvPr/>
        </p:nvSpPr>
        <p:spPr>
          <a:xfrm>
            <a:off x="838200" y="4100052"/>
            <a:ext cx="2347452" cy="2020529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E640C24-C518-B916-BF17-07AE00DE44EB}"/>
              </a:ext>
            </a:extLst>
          </p:cNvPr>
          <p:cNvSpPr/>
          <p:nvPr/>
        </p:nvSpPr>
        <p:spPr>
          <a:xfrm>
            <a:off x="955254" y="1985547"/>
            <a:ext cx="2106592" cy="55558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b="1"/>
              <a:t>4.75 ETH</a:t>
            </a:r>
            <a:endParaRPr lang="en-CH" b="1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D8FE8E3-5293-302B-7A5D-9365351F52A2}"/>
              </a:ext>
            </a:extLst>
          </p:cNvPr>
          <p:cNvSpPr/>
          <p:nvPr/>
        </p:nvSpPr>
        <p:spPr>
          <a:xfrm>
            <a:off x="955254" y="2782708"/>
            <a:ext cx="1018572" cy="55558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0.1</a:t>
            </a:r>
            <a:br>
              <a:rPr lang="en-CH" sz="1400" b="1" dirty="0"/>
            </a:br>
            <a:r>
              <a:rPr lang="en-CH" sz="1400" b="1" dirty="0"/>
              <a:t>BTC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BAD737A-A2CD-4B74-4364-4AA9B2C2C954}"/>
              </a:ext>
            </a:extLst>
          </p:cNvPr>
          <p:cNvSpPr/>
          <p:nvPr/>
        </p:nvSpPr>
        <p:spPr>
          <a:xfrm>
            <a:off x="955254" y="3417661"/>
            <a:ext cx="1018572" cy="55558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500</a:t>
            </a:r>
            <a:br>
              <a:rPr lang="en-CH" sz="1400" b="1" dirty="0"/>
            </a:br>
            <a:r>
              <a:rPr lang="en-CH" sz="1400" b="1" dirty="0"/>
              <a:t>USDC</a:t>
            </a:r>
          </a:p>
        </p:txBody>
      </p:sp>
      <p:pic>
        <p:nvPicPr>
          <p:cNvPr id="56" name="Content Placeholder 9">
            <a:extLst>
              <a:ext uri="{FF2B5EF4-FFF2-40B4-BE49-F238E27FC236}">
                <a16:creationId xmlns:a16="http://schemas.microsoft.com/office/drawing/2014/main" id="{47B618FE-4A39-2514-6D9E-BD431EF8311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1959284" y="2870686"/>
            <a:ext cx="1186552" cy="1018571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  <p:sp>
        <p:nvSpPr>
          <p:cNvPr id="57" name="Rectangle 56">
            <a:extLst>
              <a:ext uri="{FF2B5EF4-FFF2-40B4-BE49-F238E27FC236}">
                <a16:creationId xmlns:a16="http://schemas.microsoft.com/office/drawing/2014/main" id="{EB7DC6A0-EB7B-0E68-0F8C-22AFE3F6B717}"/>
              </a:ext>
            </a:extLst>
          </p:cNvPr>
          <p:cNvSpPr/>
          <p:nvPr/>
        </p:nvSpPr>
        <p:spPr>
          <a:xfrm>
            <a:off x="955254" y="4214823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 theprotocolguild.</a:t>
            </a:r>
            <a:r>
              <a:rPr lang="en-CH" sz="1400">
                <a:sym typeface="Wingdings" pitchFamily="2" charset="2"/>
              </a:rPr>
              <a:t>eth 202</a:t>
            </a:r>
            <a:r>
              <a:rPr lang="en-US" sz="1400" dirty="0">
                <a:sym typeface="Wingdings" pitchFamily="2" charset="2"/>
              </a:rPr>
              <a:t>5</a:t>
            </a:r>
            <a:r>
              <a:rPr lang="en-CH" sz="1400">
                <a:sym typeface="Wingdings" pitchFamily="2" charset="2"/>
              </a:rPr>
              <a:t>-</a:t>
            </a:r>
            <a:r>
              <a:rPr lang="en-US" sz="1400" dirty="0">
                <a:sym typeface="Wingdings" pitchFamily="2" charset="2"/>
              </a:rPr>
              <a:t>01</a:t>
            </a:r>
            <a:r>
              <a:rPr lang="en-CH" sz="1400">
                <a:sym typeface="Wingdings" pitchFamily="2" charset="2"/>
              </a:rPr>
              <a:t>-</a:t>
            </a:r>
            <a:r>
              <a:rPr lang="en-US" sz="1400" dirty="0">
                <a:sym typeface="Wingdings" pitchFamily="2" charset="2"/>
              </a:rPr>
              <a:t>30</a:t>
            </a:r>
            <a:r>
              <a:rPr lang="en-CH" sz="1400">
                <a:sym typeface="Wingdings" pitchFamily="2" charset="2"/>
              </a:rPr>
              <a:t>       </a:t>
            </a:r>
            <a:r>
              <a:rPr lang="en-CH" sz="1400" dirty="0">
                <a:sym typeface="Wingdings" pitchFamily="2" charset="2"/>
              </a:rPr>
              <a:t>–50 USDC</a:t>
            </a:r>
            <a:endParaRPr lang="en-CH" sz="1400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4FA8EF22-224C-E12C-34D7-13CAFA943E8A}"/>
              </a:ext>
            </a:extLst>
          </p:cNvPr>
          <p:cNvSpPr/>
          <p:nvPr/>
        </p:nvSpPr>
        <p:spPr>
          <a:xfrm>
            <a:off x="955254" y="4832215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 vitalik.eth</a:t>
            </a:r>
            <a:br>
              <a:rPr lang="en-CH" sz="1400">
                <a:sym typeface="Wingdings" pitchFamily="2" charset="2"/>
              </a:rPr>
            </a:br>
            <a:r>
              <a:rPr lang="en-CH" sz="1400">
                <a:sym typeface="Wingdings" pitchFamily="2" charset="2"/>
              </a:rPr>
              <a:t>202</a:t>
            </a:r>
            <a:r>
              <a:rPr lang="en-US" sz="1400" dirty="0">
                <a:sym typeface="Wingdings" pitchFamily="2" charset="2"/>
              </a:rPr>
              <a:t>5-01</a:t>
            </a:r>
            <a:r>
              <a:rPr lang="en-CH" sz="1400">
                <a:sym typeface="Wingdings" pitchFamily="2" charset="2"/>
              </a:rPr>
              <a:t>-1</a:t>
            </a:r>
            <a:r>
              <a:rPr lang="en-US" sz="1400" dirty="0">
                <a:sym typeface="Wingdings" pitchFamily="2" charset="2"/>
              </a:rPr>
              <a:t>5</a:t>
            </a:r>
            <a:r>
              <a:rPr lang="en-CH" sz="1400">
                <a:sym typeface="Wingdings" pitchFamily="2" charset="2"/>
              </a:rPr>
              <a:t>                </a:t>
            </a:r>
            <a:r>
              <a:rPr lang="en-CH" sz="1400" dirty="0">
                <a:sym typeface="Wingdings" pitchFamily="2" charset="2"/>
              </a:rPr>
              <a:t>1 ETH</a:t>
            </a:r>
            <a:endParaRPr lang="en-CH" sz="1400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68AE31E7-7BDD-BBB1-106D-ED4A0BD4E739}"/>
              </a:ext>
            </a:extLst>
          </p:cNvPr>
          <p:cNvSpPr/>
          <p:nvPr/>
        </p:nvSpPr>
        <p:spPr>
          <a:xfrm>
            <a:off x="955254" y="5452604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🎉 Block #123 produced</a:t>
            </a:r>
            <a:br>
              <a:rPr lang="en-CH" sz="1400">
                <a:sym typeface="Wingdings" pitchFamily="2" charset="2"/>
              </a:rPr>
            </a:br>
            <a:r>
              <a:rPr lang="en-CH" sz="1400">
                <a:sym typeface="Wingdings" pitchFamily="2" charset="2"/>
              </a:rPr>
              <a:t>202</a:t>
            </a:r>
            <a:r>
              <a:rPr lang="en-US" sz="1400" dirty="0">
                <a:sym typeface="Wingdings" pitchFamily="2" charset="2"/>
              </a:rPr>
              <a:t>5</a:t>
            </a:r>
            <a:r>
              <a:rPr lang="en-CH" sz="1400">
                <a:sym typeface="Wingdings" pitchFamily="2" charset="2"/>
              </a:rPr>
              <a:t>-</a:t>
            </a:r>
            <a:r>
              <a:rPr lang="en-US" sz="1400" dirty="0">
                <a:sym typeface="Wingdings" pitchFamily="2" charset="2"/>
              </a:rPr>
              <a:t>01</a:t>
            </a:r>
            <a:r>
              <a:rPr lang="en-CH" sz="1400">
                <a:sym typeface="Wingdings" pitchFamily="2" charset="2"/>
              </a:rPr>
              <a:t>-09         </a:t>
            </a:r>
            <a:r>
              <a:rPr lang="en-CH" sz="1400" dirty="0">
                <a:sym typeface="Wingdings" pitchFamily="2" charset="2"/>
              </a:rPr>
              <a:t>0.08 ETH</a:t>
            </a:r>
            <a:endParaRPr lang="en-CH" sz="1400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4CEBEDD-16ED-E024-9555-13B94DF3B80F}"/>
              </a:ext>
            </a:extLst>
          </p:cNvPr>
          <p:cNvSpPr/>
          <p:nvPr/>
        </p:nvSpPr>
        <p:spPr>
          <a:xfrm>
            <a:off x="838200" y="1883415"/>
            <a:ext cx="2347452" cy="423716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809A102-D6F3-06F1-0113-99115AA14300}"/>
              </a:ext>
            </a:extLst>
          </p:cNvPr>
          <p:cNvSpPr/>
          <p:nvPr/>
        </p:nvSpPr>
        <p:spPr>
          <a:xfrm>
            <a:off x="4779507" y="1883415"/>
            <a:ext cx="385916" cy="42371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CH" b="1"/>
              <a:t>Web3 purifier</a:t>
            </a:r>
            <a:endParaRPr lang="en-CH" b="1" dirty="0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7F58BD87-9797-788C-3308-DF55174A5C1F}"/>
              </a:ext>
            </a:extLst>
          </p:cNvPr>
          <p:cNvCxnSpPr/>
          <p:nvPr/>
        </p:nvCxnSpPr>
        <p:spPr>
          <a:xfrm>
            <a:off x="3189615" y="3005095"/>
            <a:ext cx="1589892" cy="0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3CA5A149-923B-2790-455C-7DB35AA73F59}"/>
              </a:ext>
            </a:extLst>
          </p:cNvPr>
          <p:cNvCxnSpPr>
            <a:cxnSpLocks/>
          </p:cNvCxnSpPr>
          <p:nvPr/>
        </p:nvCxnSpPr>
        <p:spPr>
          <a:xfrm>
            <a:off x="3189615" y="3611493"/>
            <a:ext cx="1589892" cy="0"/>
          </a:xfrm>
          <a:prstGeom prst="straightConnector1">
            <a:avLst/>
          </a:prstGeom>
          <a:ln w="38100"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E0768C56-CFEA-60A6-DC0D-712EC10E0820}"/>
              </a:ext>
            </a:extLst>
          </p:cNvPr>
          <p:cNvSpPr txBox="1"/>
          <p:nvPr/>
        </p:nvSpPr>
        <p:spPr>
          <a:xfrm>
            <a:off x="5923753" y="3089148"/>
            <a:ext cx="64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✅ </a:t>
            </a:r>
            <a:r>
              <a:rPr lang="en-CH" sz="2800"/>
              <a:t>ETH balance</a:t>
            </a:r>
            <a:endParaRPr lang="en-CH" sz="20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57D709D-5257-DC10-8BA6-3E664EFB3581}"/>
              </a:ext>
            </a:extLst>
          </p:cNvPr>
          <p:cNvSpPr txBox="1"/>
          <p:nvPr/>
        </p:nvSpPr>
        <p:spPr>
          <a:xfrm>
            <a:off x="5923753" y="3768009"/>
            <a:ext cx="64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✅ </a:t>
            </a:r>
            <a:r>
              <a:rPr lang="en-CH" sz="2800"/>
              <a:t>Tokens / NFTs</a:t>
            </a:r>
            <a:endParaRPr lang="en-CH" sz="28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EF2E75C-9E0C-09E3-E7CD-380E8D1EAAF0}"/>
              </a:ext>
            </a:extLst>
          </p:cNvPr>
          <p:cNvSpPr txBox="1"/>
          <p:nvPr/>
        </p:nvSpPr>
        <p:spPr>
          <a:xfrm>
            <a:off x="5923752" y="4441894"/>
            <a:ext cx="70280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✅ History (complete)</a:t>
            </a:r>
            <a:endParaRPr lang="en-CH" sz="28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488878E-6C7B-FC32-8693-5F413750690A}"/>
              </a:ext>
            </a:extLst>
          </p:cNvPr>
          <p:cNvSpPr txBox="1"/>
          <p:nvPr/>
        </p:nvSpPr>
        <p:spPr>
          <a:xfrm>
            <a:off x="2090880" y="2617403"/>
            <a:ext cx="3832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/>
              <a:t>eth_</a:t>
            </a:r>
            <a:r>
              <a:rPr lang="en-US" dirty="0" err="1"/>
              <a:t>getLogs</a:t>
            </a:r>
            <a:endParaRPr lang="en-CH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E59D5EB0-811A-1100-EA9B-6E8E2D760FA1}"/>
              </a:ext>
            </a:extLst>
          </p:cNvPr>
          <p:cNvSpPr/>
          <p:nvPr/>
        </p:nvSpPr>
        <p:spPr>
          <a:xfrm>
            <a:off x="3461827" y="3350326"/>
            <a:ext cx="1189911" cy="50257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Log entry</a:t>
            </a:r>
            <a:endParaRPr lang="en-CH" dirty="0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6D08350C-DE94-AAC9-9C87-4148D66BAF57}"/>
              </a:ext>
            </a:extLst>
          </p:cNvPr>
          <p:cNvCxnSpPr>
            <a:cxnSpLocks/>
          </p:cNvCxnSpPr>
          <p:nvPr/>
        </p:nvCxnSpPr>
        <p:spPr>
          <a:xfrm>
            <a:off x="3189615" y="4153298"/>
            <a:ext cx="1589892" cy="0"/>
          </a:xfrm>
          <a:prstGeom prst="straightConnector1">
            <a:avLst/>
          </a:prstGeom>
          <a:ln w="38100"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4981F1D5-F49E-1E84-4AE9-0381194DC2F9}"/>
              </a:ext>
            </a:extLst>
          </p:cNvPr>
          <p:cNvSpPr/>
          <p:nvPr/>
        </p:nvSpPr>
        <p:spPr>
          <a:xfrm>
            <a:off x="3461827" y="3892131"/>
            <a:ext cx="1189911" cy="50257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Log entry</a:t>
            </a:r>
            <a:endParaRPr lang="en-CH" dirty="0"/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873F595A-B792-25B8-FDF8-FCD4AD880826}"/>
              </a:ext>
            </a:extLst>
          </p:cNvPr>
          <p:cNvCxnSpPr>
            <a:cxnSpLocks/>
          </p:cNvCxnSpPr>
          <p:nvPr/>
        </p:nvCxnSpPr>
        <p:spPr>
          <a:xfrm>
            <a:off x="3189615" y="4703061"/>
            <a:ext cx="1589892" cy="0"/>
          </a:xfrm>
          <a:prstGeom prst="straightConnector1">
            <a:avLst/>
          </a:prstGeom>
          <a:ln w="38100"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331B0734-B9CD-BEA4-379A-1A4275C0AB8B}"/>
              </a:ext>
            </a:extLst>
          </p:cNvPr>
          <p:cNvSpPr/>
          <p:nvPr/>
        </p:nvSpPr>
        <p:spPr>
          <a:xfrm>
            <a:off x="3461827" y="4441894"/>
            <a:ext cx="1189911" cy="50257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Log entry</a:t>
            </a:r>
            <a:endParaRPr lang="en-CH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6FF0B32-1F8B-7DC7-8171-70F62C3D1F6A}"/>
              </a:ext>
            </a:extLst>
          </p:cNvPr>
          <p:cNvSpPr txBox="1"/>
          <p:nvPr/>
        </p:nvSpPr>
        <p:spPr>
          <a:xfrm>
            <a:off x="4056782" y="4815785"/>
            <a:ext cx="81950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🔒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0131C2-A878-1222-7A5F-6ADB01CC1E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18416" y="62260"/>
            <a:ext cx="1324048" cy="1324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91482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F48BA5-A660-9466-B314-78FA5384C6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6E37F-AE07-0DCD-E109-AB1C22911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Purified web3</a:t>
            </a:r>
            <a:endParaRPr lang="en-CH" sz="20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1BB5792-B8DD-9882-ACF8-7672B3549B9D}"/>
              </a:ext>
            </a:extLst>
          </p:cNvPr>
          <p:cNvSpPr/>
          <p:nvPr/>
        </p:nvSpPr>
        <p:spPr>
          <a:xfrm>
            <a:off x="838200" y="1883415"/>
            <a:ext cx="2347452" cy="78099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AF03648-763A-38EE-D592-99FBBE73F3CD}"/>
              </a:ext>
            </a:extLst>
          </p:cNvPr>
          <p:cNvSpPr/>
          <p:nvPr/>
        </p:nvSpPr>
        <p:spPr>
          <a:xfrm>
            <a:off x="838200" y="2655903"/>
            <a:ext cx="2347452" cy="144414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B188211-0555-4EA4-6D1A-78D97535445A}"/>
              </a:ext>
            </a:extLst>
          </p:cNvPr>
          <p:cNvSpPr/>
          <p:nvPr/>
        </p:nvSpPr>
        <p:spPr>
          <a:xfrm>
            <a:off x="838200" y="4100052"/>
            <a:ext cx="2347452" cy="2020529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B39944A-4EBE-F4E9-DE43-632A25BD1592}"/>
              </a:ext>
            </a:extLst>
          </p:cNvPr>
          <p:cNvSpPr/>
          <p:nvPr/>
        </p:nvSpPr>
        <p:spPr>
          <a:xfrm>
            <a:off x="955254" y="1985547"/>
            <a:ext cx="2106592" cy="55558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b="1"/>
              <a:t>4.75 ETH</a:t>
            </a:r>
            <a:endParaRPr lang="en-CH" b="1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638FBCF-0D66-E3C5-891E-35029E7BA88F}"/>
              </a:ext>
            </a:extLst>
          </p:cNvPr>
          <p:cNvSpPr/>
          <p:nvPr/>
        </p:nvSpPr>
        <p:spPr>
          <a:xfrm>
            <a:off x="955254" y="2782708"/>
            <a:ext cx="1018572" cy="55558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0.1</a:t>
            </a:r>
            <a:br>
              <a:rPr lang="en-CH" sz="1400" b="1" dirty="0"/>
            </a:br>
            <a:r>
              <a:rPr lang="en-CH" sz="1400" b="1" dirty="0"/>
              <a:t>BTC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5707196-2E98-52F4-ABA3-F0667AF156E4}"/>
              </a:ext>
            </a:extLst>
          </p:cNvPr>
          <p:cNvSpPr/>
          <p:nvPr/>
        </p:nvSpPr>
        <p:spPr>
          <a:xfrm>
            <a:off x="955254" y="3417661"/>
            <a:ext cx="1018572" cy="55558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500</a:t>
            </a:r>
            <a:br>
              <a:rPr lang="en-CH" sz="1400" b="1" dirty="0"/>
            </a:br>
            <a:r>
              <a:rPr lang="en-CH" sz="1400" b="1" dirty="0"/>
              <a:t>USDC</a:t>
            </a:r>
          </a:p>
        </p:txBody>
      </p:sp>
      <p:pic>
        <p:nvPicPr>
          <p:cNvPr id="56" name="Content Placeholder 9">
            <a:extLst>
              <a:ext uri="{FF2B5EF4-FFF2-40B4-BE49-F238E27FC236}">
                <a16:creationId xmlns:a16="http://schemas.microsoft.com/office/drawing/2014/main" id="{CE654529-861F-8BF7-F621-AC5CE0B0CBC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1959284" y="2870686"/>
            <a:ext cx="1186552" cy="1018571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  <p:sp>
        <p:nvSpPr>
          <p:cNvPr id="57" name="Rectangle 56">
            <a:extLst>
              <a:ext uri="{FF2B5EF4-FFF2-40B4-BE49-F238E27FC236}">
                <a16:creationId xmlns:a16="http://schemas.microsoft.com/office/drawing/2014/main" id="{16C6B31E-4FBA-03AE-D122-E65817007642}"/>
              </a:ext>
            </a:extLst>
          </p:cNvPr>
          <p:cNvSpPr/>
          <p:nvPr/>
        </p:nvSpPr>
        <p:spPr>
          <a:xfrm>
            <a:off x="955254" y="4214823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 theprotocolguild.</a:t>
            </a:r>
            <a:r>
              <a:rPr lang="en-CH" sz="1400">
                <a:sym typeface="Wingdings" pitchFamily="2" charset="2"/>
              </a:rPr>
              <a:t>eth 202</a:t>
            </a:r>
            <a:r>
              <a:rPr lang="en-US" sz="1400" dirty="0">
                <a:sym typeface="Wingdings" pitchFamily="2" charset="2"/>
              </a:rPr>
              <a:t>5</a:t>
            </a:r>
            <a:r>
              <a:rPr lang="en-CH" sz="1400">
                <a:sym typeface="Wingdings" pitchFamily="2" charset="2"/>
              </a:rPr>
              <a:t>-</a:t>
            </a:r>
            <a:r>
              <a:rPr lang="en-US" sz="1400" dirty="0">
                <a:sym typeface="Wingdings" pitchFamily="2" charset="2"/>
              </a:rPr>
              <a:t>01</a:t>
            </a:r>
            <a:r>
              <a:rPr lang="en-CH" sz="1400">
                <a:sym typeface="Wingdings" pitchFamily="2" charset="2"/>
              </a:rPr>
              <a:t>-</a:t>
            </a:r>
            <a:r>
              <a:rPr lang="en-US" sz="1400" dirty="0">
                <a:sym typeface="Wingdings" pitchFamily="2" charset="2"/>
              </a:rPr>
              <a:t>30</a:t>
            </a:r>
            <a:r>
              <a:rPr lang="en-CH" sz="1400">
                <a:sym typeface="Wingdings" pitchFamily="2" charset="2"/>
              </a:rPr>
              <a:t>       </a:t>
            </a:r>
            <a:r>
              <a:rPr lang="en-CH" sz="1400" dirty="0">
                <a:sym typeface="Wingdings" pitchFamily="2" charset="2"/>
              </a:rPr>
              <a:t>–50 USDC</a:t>
            </a:r>
            <a:endParaRPr lang="en-CH" sz="1400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1D4DD64-C4B1-D3A2-5348-9049AC5ADF09}"/>
              </a:ext>
            </a:extLst>
          </p:cNvPr>
          <p:cNvSpPr/>
          <p:nvPr/>
        </p:nvSpPr>
        <p:spPr>
          <a:xfrm>
            <a:off x="955254" y="4832215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 vitalik.eth</a:t>
            </a:r>
            <a:br>
              <a:rPr lang="en-CH" sz="1400">
                <a:sym typeface="Wingdings" pitchFamily="2" charset="2"/>
              </a:rPr>
            </a:br>
            <a:r>
              <a:rPr lang="en-CH" sz="1400">
                <a:sym typeface="Wingdings" pitchFamily="2" charset="2"/>
              </a:rPr>
              <a:t>202</a:t>
            </a:r>
            <a:r>
              <a:rPr lang="en-US" sz="1400" dirty="0">
                <a:sym typeface="Wingdings" pitchFamily="2" charset="2"/>
              </a:rPr>
              <a:t>5-01</a:t>
            </a:r>
            <a:r>
              <a:rPr lang="en-CH" sz="1400">
                <a:sym typeface="Wingdings" pitchFamily="2" charset="2"/>
              </a:rPr>
              <a:t>-1</a:t>
            </a:r>
            <a:r>
              <a:rPr lang="en-US" sz="1400" dirty="0">
                <a:sym typeface="Wingdings" pitchFamily="2" charset="2"/>
              </a:rPr>
              <a:t>5</a:t>
            </a:r>
            <a:r>
              <a:rPr lang="en-CH" sz="1400">
                <a:sym typeface="Wingdings" pitchFamily="2" charset="2"/>
              </a:rPr>
              <a:t>                </a:t>
            </a:r>
            <a:r>
              <a:rPr lang="en-CH" sz="1400" dirty="0">
                <a:sym typeface="Wingdings" pitchFamily="2" charset="2"/>
              </a:rPr>
              <a:t>1 ETH</a:t>
            </a:r>
            <a:endParaRPr lang="en-CH" sz="1400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BF573B6-C711-4A5B-C3B0-4CD3694C38E3}"/>
              </a:ext>
            </a:extLst>
          </p:cNvPr>
          <p:cNvSpPr/>
          <p:nvPr/>
        </p:nvSpPr>
        <p:spPr>
          <a:xfrm>
            <a:off x="955254" y="5452604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🎉 Block #123 produced</a:t>
            </a:r>
            <a:br>
              <a:rPr lang="en-CH" sz="1400">
                <a:sym typeface="Wingdings" pitchFamily="2" charset="2"/>
              </a:rPr>
            </a:br>
            <a:r>
              <a:rPr lang="en-CH" sz="1400">
                <a:sym typeface="Wingdings" pitchFamily="2" charset="2"/>
              </a:rPr>
              <a:t>202</a:t>
            </a:r>
            <a:r>
              <a:rPr lang="en-US" sz="1400" dirty="0">
                <a:sym typeface="Wingdings" pitchFamily="2" charset="2"/>
              </a:rPr>
              <a:t>5</a:t>
            </a:r>
            <a:r>
              <a:rPr lang="en-CH" sz="1400">
                <a:sym typeface="Wingdings" pitchFamily="2" charset="2"/>
              </a:rPr>
              <a:t>-</a:t>
            </a:r>
            <a:r>
              <a:rPr lang="en-US" sz="1400" dirty="0">
                <a:sym typeface="Wingdings" pitchFamily="2" charset="2"/>
              </a:rPr>
              <a:t>01</a:t>
            </a:r>
            <a:r>
              <a:rPr lang="en-CH" sz="1400">
                <a:sym typeface="Wingdings" pitchFamily="2" charset="2"/>
              </a:rPr>
              <a:t>-09         </a:t>
            </a:r>
            <a:r>
              <a:rPr lang="en-CH" sz="1400" dirty="0">
                <a:sym typeface="Wingdings" pitchFamily="2" charset="2"/>
              </a:rPr>
              <a:t>0.08 ETH</a:t>
            </a:r>
            <a:endParaRPr lang="en-CH" sz="1400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1D7F25CB-90EE-ABEF-1841-5F2C341F51F5}"/>
              </a:ext>
            </a:extLst>
          </p:cNvPr>
          <p:cNvSpPr/>
          <p:nvPr/>
        </p:nvSpPr>
        <p:spPr>
          <a:xfrm>
            <a:off x="838200" y="1883415"/>
            <a:ext cx="2347452" cy="423716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211EA5-DAF8-EB48-7845-203AF2EBE0C1}"/>
              </a:ext>
            </a:extLst>
          </p:cNvPr>
          <p:cNvSpPr txBox="1"/>
          <p:nvPr/>
        </p:nvSpPr>
        <p:spPr>
          <a:xfrm>
            <a:off x="7346552" y="4760513"/>
            <a:ext cx="42375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sz="2400" b="1" dirty="0"/>
              <a:t>https://purified-web3.box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B876369-30EE-4664-DE76-D35C9621AC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0791" y="1883415"/>
            <a:ext cx="2749084" cy="274908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F7C844B-04C6-A380-FF74-13F83C558A10}"/>
              </a:ext>
            </a:extLst>
          </p:cNvPr>
          <p:cNvSpPr txBox="1"/>
          <p:nvPr/>
        </p:nvSpPr>
        <p:spPr>
          <a:xfrm>
            <a:off x="3935358" y="1985547"/>
            <a:ext cx="64008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800"/>
              <a:t>Devnet</a:t>
            </a:r>
            <a:r>
              <a:rPr lang="en-US" sz="2800" dirty="0"/>
              <a:t> available 🔥</a:t>
            </a:r>
            <a:endParaRPr lang="en-CH" sz="2800" dirty="0"/>
          </a:p>
          <a:p>
            <a:r>
              <a:rPr lang="en-CH" sz="2000" dirty="0"/>
              <a:t>Nimbus </a:t>
            </a:r>
            <a:r>
              <a:rPr lang="en-CH" sz="2000"/>
              <a:t>+ EthereumJS</a:t>
            </a:r>
            <a:r>
              <a:rPr lang="en-US" sz="2000" dirty="0"/>
              <a:t> backend</a:t>
            </a:r>
          </a:p>
          <a:p>
            <a:r>
              <a:rPr lang="en-CH" sz="2000"/>
              <a:t>Helios</a:t>
            </a:r>
            <a:r>
              <a:rPr lang="en-US" sz="2000" dirty="0"/>
              <a:t> web3 purifier</a:t>
            </a:r>
            <a:endParaRPr lang="en-CH" sz="2000" dirty="0"/>
          </a:p>
          <a:p>
            <a:endParaRPr lang="en-CH" sz="2000" dirty="0"/>
          </a:p>
          <a:p>
            <a:r>
              <a:rPr lang="en-CH" sz="2800" dirty="0"/>
              <a:t>Buidling guides</a:t>
            </a:r>
          </a:p>
          <a:p>
            <a:r>
              <a:rPr lang="en-CH" sz="2000" dirty="0"/>
              <a:t>Verifying wallets</a:t>
            </a:r>
          </a:p>
          <a:p>
            <a:r>
              <a:rPr lang="en-CH" sz="2000" dirty="0"/>
              <a:t>Web3 purifiers</a:t>
            </a:r>
          </a:p>
          <a:p>
            <a:endParaRPr lang="en-CH" sz="2800" dirty="0"/>
          </a:p>
          <a:p>
            <a:r>
              <a:rPr lang="en-CH" sz="2800"/>
              <a:t>Developer </a:t>
            </a:r>
            <a:r>
              <a:rPr lang="en-US" sz="2800" dirty="0"/>
              <a:t>info</a:t>
            </a:r>
            <a:endParaRPr lang="en-CH" sz="2800" dirty="0"/>
          </a:p>
          <a:p>
            <a:r>
              <a:rPr lang="en-US" sz="2000" dirty="0">
                <a:sym typeface="Wingdings" pitchFamily="2" charset="2"/>
              </a:rPr>
              <a:t>Additional EIPs for efficiency</a:t>
            </a:r>
          </a:p>
          <a:p>
            <a:r>
              <a:rPr lang="en-CH" sz="2000">
                <a:sym typeface="Wingdings" pitchFamily="2" charset="2"/>
              </a:rPr>
              <a:t>Kurtosis network config</a:t>
            </a:r>
            <a:endParaRPr lang="en-US" sz="2000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43212139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EFC41-B3D3-DBD1-3CE5-8E25DA386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02719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C4EE68CE-0AB6-613C-9CEE-3F0029B2E0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4FE08-BEAA-853C-5137-5F0B70115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H" dirty="0"/>
              <a:t>Transaction details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FB4D7DE-467F-2F9C-DC3C-4837FC279B3B}"/>
              </a:ext>
            </a:extLst>
          </p:cNvPr>
          <p:cNvSpPr/>
          <p:nvPr/>
        </p:nvSpPr>
        <p:spPr>
          <a:xfrm>
            <a:off x="838200" y="4100052"/>
            <a:ext cx="9746226" cy="2020529"/>
          </a:xfrm>
          <a:prstGeom prst="rect">
            <a:avLst/>
          </a:prstGeom>
          <a:gradFill flip="none" rotWithShape="1">
            <a:gsLst>
              <a:gs pos="20000">
                <a:schemeClr val="accent5">
                  <a:alpha val="50000"/>
                </a:schemeClr>
              </a:gs>
              <a:gs pos="32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97F4C2D-19D2-ABAC-8532-DE445CA9DF2C}"/>
              </a:ext>
            </a:extLst>
          </p:cNvPr>
          <p:cNvSpPr/>
          <p:nvPr/>
        </p:nvSpPr>
        <p:spPr>
          <a:xfrm>
            <a:off x="955254" y="1985547"/>
            <a:ext cx="2106592" cy="55558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b="1" dirty="0"/>
              <a:t>4.75 ETH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6FB0BE1-6846-27D7-E02B-E065690E0011}"/>
              </a:ext>
            </a:extLst>
          </p:cNvPr>
          <p:cNvSpPr/>
          <p:nvPr/>
        </p:nvSpPr>
        <p:spPr>
          <a:xfrm>
            <a:off x="955254" y="2782708"/>
            <a:ext cx="1018572" cy="55558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0.1</a:t>
            </a:r>
            <a:br>
              <a:rPr lang="en-CH" sz="1400" b="1" dirty="0"/>
            </a:br>
            <a:r>
              <a:rPr lang="en-CH" sz="1400" b="1" dirty="0"/>
              <a:t>BTC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2B0B4B3-CE1A-32B4-B925-4B334BDE20A5}"/>
              </a:ext>
            </a:extLst>
          </p:cNvPr>
          <p:cNvSpPr/>
          <p:nvPr/>
        </p:nvSpPr>
        <p:spPr>
          <a:xfrm>
            <a:off x="955254" y="3417661"/>
            <a:ext cx="1018572" cy="55558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500</a:t>
            </a:r>
            <a:br>
              <a:rPr lang="en-CH" sz="1400" b="1" dirty="0"/>
            </a:br>
            <a:r>
              <a:rPr lang="en-CH" sz="1400" b="1" dirty="0"/>
              <a:t>USDC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0608B5F0-706B-8C03-3444-0997521C47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hqprint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1959284" y="2870686"/>
            <a:ext cx="1186552" cy="1018571"/>
          </a:xfrm>
          <a:ln w="19050">
            <a:solidFill>
              <a:schemeClr val="accent1"/>
            </a:solidFill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7C9503B8-C112-FDA0-D864-57226025FACF}"/>
              </a:ext>
            </a:extLst>
          </p:cNvPr>
          <p:cNvSpPr/>
          <p:nvPr/>
        </p:nvSpPr>
        <p:spPr>
          <a:xfrm>
            <a:off x="955254" y="4214823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 theprotocolguild.eth 2024-11-12       –50 USDC</a:t>
            </a:r>
            <a:endParaRPr lang="en-CH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C178795-C549-607D-ADEC-A4F543DCE0B3}"/>
              </a:ext>
            </a:extLst>
          </p:cNvPr>
          <p:cNvSpPr/>
          <p:nvPr/>
        </p:nvSpPr>
        <p:spPr>
          <a:xfrm>
            <a:off x="955254" y="4832215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 vitalik.eth</a:t>
            </a:r>
            <a:br>
              <a:rPr lang="en-CH" sz="1400" dirty="0">
                <a:sym typeface="Wingdings" pitchFamily="2" charset="2"/>
              </a:rPr>
            </a:br>
            <a:r>
              <a:rPr lang="en-CH" sz="1400" dirty="0">
                <a:sym typeface="Wingdings" pitchFamily="2" charset="2"/>
              </a:rPr>
              <a:t>2024-11-11                1 ETH</a:t>
            </a:r>
            <a:endParaRPr lang="en-CH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492AA1F-DCAE-A256-235C-5F11CB64E031}"/>
              </a:ext>
            </a:extLst>
          </p:cNvPr>
          <p:cNvSpPr/>
          <p:nvPr/>
        </p:nvSpPr>
        <p:spPr>
          <a:xfrm>
            <a:off x="955254" y="5452604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🎉 Block #123 produced</a:t>
            </a:r>
            <a:br>
              <a:rPr lang="en-CH" sz="1400" dirty="0">
                <a:sym typeface="Wingdings" pitchFamily="2" charset="2"/>
              </a:rPr>
            </a:br>
            <a:r>
              <a:rPr lang="en-CH" sz="1400" dirty="0">
                <a:sym typeface="Wingdings" pitchFamily="2" charset="2"/>
              </a:rPr>
              <a:t>2024-11-09         0.08 ETH</a:t>
            </a:r>
            <a:endParaRPr lang="en-CH" sz="1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616FF36-C2B1-9E07-116B-C9B454D03938}"/>
              </a:ext>
            </a:extLst>
          </p:cNvPr>
          <p:cNvSpPr/>
          <p:nvPr/>
        </p:nvSpPr>
        <p:spPr>
          <a:xfrm>
            <a:off x="3185652" y="1883415"/>
            <a:ext cx="8686800" cy="42371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BE0C094-55C9-7F13-1C25-B52A2C5462F0}"/>
              </a:ext>
            </a:extLst>
          </p:cNvPr>
          <p:cNvSpPr/>
          <p:nvPr/>
        </p:nvSpPr>
        <p:spPr>
          <a:xfrm>
            <a:off x="838200" y="1883415"/>
            <a:ext cx="2347452" cy="423716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7F279B5-0E10-A34D-592E-37ED59515FFA}"/>
              </a:ext>
            </a:extLst>
          </p:cNvPr>
          <p:cNvGrpSpPr/>
          <p:nvPr/>
        </p:nvGrpSpPr>
        <p:grpSpPr>
          <a:xfrm>
            <a:off x="3474286" y="5444243"/>
            <a:ext cx="3870024" cy="627258"/>
            <a:chOff x="3504617" y="5458991"/>
            <a:chExt cx="3870024" cy="627258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535A214-7E37-EB6A-91F7-9E3010A033A3}"/>
                </a:ext>
              </a:extLst>
            </p:cNvPr>
            <p:cNvSpPr/>
            <p:nvPr/>
          </p:nvSpPr>
          <p:spPr>
            <a:xfrm>
              <a:off x="3504617" y="5546945"/>
              <a:ext cx="539304" cy="53930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H" sz="3600" dirty="0"/>
                <a:t>⛽️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AD90075-0B2A-A6AE-2EAE-46866E69AE29}"/>
                </a:ext>
              </a:extLst>
            </p:cNvPr>
            <p:cNvSpPr/>
            <p:nvPr/>
          </p:nvSpPr>
          <p:spPr>
            <a:xfrm>
              <a:off x="4167727" y="5458991"/>
              <a:ext cx="3206914" cy="53930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CH" sz="2800" dirty="0"/>
                <a:t>Gas fees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28565C0-4B5B-EFD7-7698-430A863BEB62}"/>
              </a:ext>
            </a:extLst>
          </p:cNvPr>
          <p:cNvGrpSpPr/>
          <p:nvPr/>
        </p:nvGrpSpPr>
        <p:grpSpPr>
          <a:xfrm>
            <a:off x="3474286" y="4579936"/>
            <a:ext cx="3870024" cy="627258"/>
            <a:chOff x="3504617" y="4832215"/>
            <a:chExt cx="3870024" cy="627258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A476CBC-0756-2D09-902A-43870E5B53AF}"/>
                </a:ext>
              </a:extLst>
            </p:cNvPr>
            <p:cNvSpPr/>
            <p:nvPr/>
          </p:nvSpPr>
          <p:spPr>
            <a:xfrm>
              <a:off x="3504617" y="4920169"/>
              <a:ext cx="539304" cy="53930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H" sz="3600" dirty="0"/>
                <a:t>📆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7378B1B-EF5F-821F-AA85-2730E44172F5}"/>
                </a:ext>
              </a:extLst>
            </p:cNvPr>
            <p:cNvSpPr/>
            <p:nvPr/>
          </p:nvSpPr>
          <p:spPr>
            <a:xfrm>
              <a:off x="4167727" y="4832215"/>
              <a:ext cx="3206914" cy="53930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CH" sz="2800" dirty="0"/>
                <a:t>Transaction data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075DA00-7DB3-49A6-689F-964C6081D1FC}"/>
              </a:ext>
            </a:extLst>
          </p:cNvPr>
          <p:cNvGrpSpPr/>
          <p:nvPr/>
        </p:nvGrpSpPr>
        <p:grpSpPr>
          <a:xfrm>
            <a:off x="3474286" y="3715629"/>
            <a:ext cx="3870024" cy="627258"/>
            <a:chOff x="3504617" y="4214823"/>
            <a:chExt cx="3870024" cy="627258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1579AF6-0BA0-216B-DD0C-FBEB10B7235A}"/>
                </a:ext>
              </a:extLst>
            </p:cNvPr>
            <p:cNvSpPr/>
            <p:nvPr/>
          </p:nvSpPr>
          <p:spPr>
            <a:xfrm>
              <a:off x="3504617" y="4302777"/>
              <a:ext cx="539304" cy="53930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H" sz="3600" dirty="0"/>
                <a:t>💰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0B7E77F-2A77-8AFB-1BC1-3EB95D03F480}"/>
                </a:ext>
              </a:extLst>
            </p:cNvPr>
            <p:cNvSpPr/>
            <p:nvPr/>
          </p:nvSpPr>
          <p:spPr>
            <a:xfrm>
              <a:off x="4167727" y="4214823"/>
              <a:ext cx="3206914" cy="53930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CH" sz="2800" dirty="0"/>
                <a:t>Value transferred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3974ECE-A502-0095-4256-4B4D87941618}"/>
              </a:ext>
            </a:extLst>
          </p:cNvPr>
          <p:cNvGrpSpPr/>
          <p:nvPr/>
        </p:nvGrpSpPr>
        <p:grpSpPr>
          <a:xfrm>
            <a:off x="3474286" y="2851322"/>
            <a:ext cx="3870024" cy="627258"/>
            <a:chOff x="3504617" y="3433942"/>
            <a:chExt cx="3870024" cy="627258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4EA99599-B44D-1D1A-CE8E-09CAAA3A08B6}"/>
                </a:ext>
              </a:extLst>
            </p:cNvPr>
            <p:cNvSpPr/>
            <p:nvPr/>
          </p:nvSpPr>
          <p:spPr>
            <a:xfrm>
              <a:off x="3504617" y="3521896"/>
              <a:ext cx="539304" cy="53930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H" sz="3600" dirty="0"/>
                <a:t>📥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DCA2047-1872-B888-8082-4D418029EF2C}"/>
                </a:ext>
              </a:extLst>
            </p:cNvPr>
            <p:cNvSpPr/>
            <p:nvPr/>
          </p:nvSpPr>
          <p:spPr>
            <a:xfrm>
              <a:off x="4167727" y="3433942"/>
              <a:ext cx="3206914" cy="53930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CH" sz="2800" i="1" dirty="0"/>
                <a:t>To</a:t>
              </a:r>
              <a:r>
                <a:rPr lang="en-CH" sz="2800" dirty="0"/>
                <a:t> address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3F1EC575-402B-77B2-1DCE-DCBBC60D6331}"/>
              </a:ext>
            </a:extLst>
          </p:cNvPr>
          <p:cNvGrpSpPr/>
          <p:nvPr/>
        </p:nvGrpSpPr>
        <p:grpSpPr>
          <a:xfrm>
            <a:off x="3474286" y="1987015"/>
            <a:ext cx="3870024" cy="627258"/>
            <a:chOff x="3504617" y="3433942"/>
            <a:chExt cx="3870024" cy="627258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6401356-3657-011B-9839-0F691B409E60}"/>
                </a:ext>
              </a:extLst>
            </p:cNvPr>
            <p:cNvSpPr/>
            <p:nvPr/>
          </p:nvSpPr>
          <p:spPr>
            <a:xfrm>
              <a:off x="3504617" y="3521896"/>
              <a:ext cx="539304" cy="53930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H" sz="3600" dirty="0"/>
                <a:t>📤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1C8B3AEE-5AF6-9A5F-7A81-B7D44A364EFE}"/>
                </a:ext>
              </a:extLst>
            </p:cNvPr>
            <p:cNvSpPr/>
            <p:nvPr/>
          </p:nvSpPr>
          <p:spPr>
            <a:xfrm>
              <a:off x="4167727" y="3433942"/>
              <a:ext cx="3206914" cy="53930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CH" sz="2800" i="1" dirty="0"/>
                <a:t>From</a:t>
              </a:r>
              <a:r>
                <a:rPr lang="en-CH" sz="2800" dirty="0"/>
                <a:t> address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9828140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27958F92-9902-D0AE-123F-1A7E9AF230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BB93F-EA9B-DE39-D9C7-27C07A80E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H" dirty="0"/>
              <a:t>Transaction details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516799D-36FE-B56F-E027-A9FEB0BBE012}"/>
              </a:ext>
            </a:extLst>
          </p:cNvPr>
          <p:cNvSpPr/>
          <p:nvPr/>
        </p:nvSpPr>
        <p:spPr>
          <a:xfrm>
            <a:off x="838200" y="4100052"/>
            <a:ext cx="9746226" cy="2020529"/>
          </a:xfrm>
          <a:prstGeom prst="rect">
            <a:avLst/>
          </a:prstGeom>
          <a:gradFill flip="none" rotWithShape="1">
            <a:gsLst>
              <a:gs pos="20000">
                <a:schemeClr val="accent5">
                  <a:alpha val="50000"/>
                </a:schemeClr>
              </a:gs>
              <a:gs pos="32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1303C54-17D0-6BDA-4005-B683D3007971}"/>
              </a:ext>
            </a:extLst>
          </p:cNvPr>
          <p:cNvSpPr/>
          <p:nvPr/>
        </p:nvSpPr>
        <p:spPr>
          <a:xfrm>
            <a:off x="955254" y="1985547"/>
            <a:ext cx="2106592" cy="55558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b="1" dirty="0"/>
              <a:t>4.75 ETH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8B886D1-F356-35E7-064C-1443D957D08B}"/>
              </a:ext>
            </a:extLst>
          </p:cNvPr>
          <p:cNvSpPr/>
          <p:nvPr/>
        </p:nvSpPr>
        <p:spPr>
          <a:xfrm>
            <a:off x="955254" y="2782708"/>
            <a:ext cx="1018572" cy="55558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0.1</a:t>
            </a:r>
            <a:br>
              <a:rPr lang="en-CH" sz="1400" b="1" dirty="0"/>
            </a:br>
            <a:r>
              <a:rPr lang="en-CH" sz="1400" b="1" dirty="0"/>
              <a:t>BTC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AA415C6-59B7-92D1-FEF7-98711B29EE19}"/>
              </a:ext>
            </a:extLst>
          </p:cNvPr>
          <p:cNvSpPr/>
          <p:nvPr/>
        </p:nvSpPr>
        <p:spPr>
          <a:xfrm>
            <a:off x="955254" y="3417661"/>
            <a:ext cx="1018572" cy="55558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500</a:t>
            </a:r>
            <a:br>
              <a:rPr lang="en-CH" sz="1400" b="1" dirty="0"/>
            </a:br>
            <a:r>
              <a:rPr lang="en-CH" sz="1400" b="1" dirty="0"/>
              <a:t>USDC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F300078B-8FB0-78DA-2D9B-EF6F42C3B6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hqprint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1959284" y="2870686"/>
            <a:ext cx="1186552" cy="1018571"/>
          </a:xfrm>
          <a:ln w="19050">
            <a:solidFill>
              <a:schemeClr val="accent1"/>
            </a:solidFill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35048F0E-A6FD-BF33-9B53-8789C6D3056F}"/>
              </a:ext>
            </a:extLst>
          </p:cNvPr>
          <p:cNvSpPr/>
          <p:nvPr/>
        </p:nvSpPr>
        <p:spPr>
          <a:xfrm>
            <a:off x="955254" y="4214823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 theprotocolguild.eth 2024-11-12       –50 USDC</a:t>
            </a:r>
            <a:endParaRPr lang="en-CH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E00C713-8EC3-D016-062C-473D4B28EB0D}"/>
              </a:ext>
            </a:extLst>
          </p:cNvPr>
          <p:cNvSpPr/>
          <p:nvPr/>
        </p:nvSpPr>
        <p:spPr>
          <a:xfrm>
            <a:off x="955254" y="4832215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 vitalik.eth</a:t>
            </a:r>
            <a:br>
              <a:rPr lang="en-CH" sz="1400" dirty="0">
                <a:sym typeface="Wingdings" pitchFamily="2" charset="2"/>
              </a:rPr>
            </a:br>
            <a:r>
              <a:rPr lang="en-CH" sz="1400" dirty="0">
                <a:sym typeface="Wingdings" pitchFamily="2" charset="2"/>
              </a:rPr>
              <a:t>2024-11-11                1 ETH</a:t>
            </a:r>
            <a:endParaRPr lang="en-CH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3416A12-0222-802C-CE11-3730811C2EF1}"/>
              </a:ext>
            </a:extLst>
          </p:cNvPr>
          <p:cNvSpPr/>
          <p:nvPr/>
        </p:nvSpPr>
        <p:spPr>
          <a:xfrm>
            <a:off x="955254" y="5452604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🎉 Block #123 produced</a:t>
            </a:r>
            <a:br>
              <a:rPr lang="en-CH" sz="1400" dirty="0">
                <a:sym typeface="Wingdings" pitchFamily="2" charset="2"/>
              </a:rPr>
            </a:br>
            <a:r>
              <a:rPr lang="en-CH" sz="1400" dirty="0">
                <a:sym typeface="Wingdings" pitchFamily="2" charset="2"/>
              </a:rPr>
              <a:t>2024-11-09         0.08 ETH</a:t>
            </a:r>
            <a:endParaRPr lang="en-CH" sz="1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A80088D-FC89-B9E4-B8DD-92D387AAC852}"/>
              </a:ext>
            </a:extLst>
          </p:cNvPr>
          <p:cNvSpPr/>
          <p:nvPr/>
        </p:nvSpPr>
        <p:spPr>
          <a:xfrm>
            <a:off x="3185652" y="1883415"/>
            <a:ext cx="8686800" cy="42371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4622B11-AAC2-AD81-AE18-875B31ECAC26}"/>
              </a:ext>
            </a:extLst>
          </p:cNvPr>
          <p:cNvSpPr/>
          <p:nvPr/>
        </p:nvSpPr>
        <p:spPr>
          <a:xfrm>
            <a:off x="838200" y="1883415"/>
            <a:ext cx="2347452" cy="423716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276B9FBF-B22F-818F-CF9E-0849EF99596B}"/>
              </a:ext>
            </a:extLst>
          </p:cNvPr>
          <p:cNvCxnSpPr>
            <a:endCxn id="47" idx="0"/>
          </p:cNvCxnSpPr>
          <p:nvPr/>
        </p:nvCxnSpPr>
        <p:spPr>
          <a:xfrm>
            <a:off x="8405618" y="2312160"/>
            <a:ext cx="0" cy="827522"/>
          </a:xfrm>
          <a:prstGeom prst="straightConnector1">
            <a:avLst/>
          </a:prstGeom>
          <a:ln w="38100"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2C382564-8618-A2C9-5D13-B057AC4C68EB}"/>
              </a:ext>
            </a:extLst>
          </p:cNvPr>
          <p:cNvCxnSpPr/>
          <p:nvPr/>
        </p:nvCxnSpPr>
        <p:spPr>
          <a:xfrm flipH="1">
            <a:off x="5627316" y="1761288"/>
            <a:ext cx="1670233" cy="409239"/>
          </a:xfrm>
          <a:prstGeom prst="straightConnector1">
            <a:avLst/>
          </a:prstGeom>
          <a:ln w="38100"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Cloud 51">
            <a:extLst>
              <a:ext uri="{FF2B5EF4-FFF2-40B4-BE49-F238E27FC236}">
                <a16:creationId xmlns:a16="http://schemas.microsoft.com/office/drawing/2014/main" id="{3AD593A2-3C2A-821E-2DB6-A54F28255E50}"/>
              </a:ext>
            </a:extLst>
          </p:cNvPr>
          <p:cNvSpPr/>
          <p:nvPr/>
        </p:nvSpPr>
        <p:spPr>
          <a:xfrm>
            <a:off x="7073864" y="913324"/>
            <a:ext cx="2986875" cy="1627808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2800" dirty="0"/>
              <a:t>Web3 API</a:t>
            </a:r>
          </a:p>
        </p:txBody>
      </p:sp>
      <p:sp>
        <p:nvSpPr>
          <p:cNvPr id="81" name="Freeform 80">
            <a:extLst>
              <a:ext uri="{FF2B5EF4-FFF2-40B4-BE49-F238E27FC236}">
                <a16:creationId xmlns:a16="http://schemas.microsoft.com/office/drawing/2014/main" id="{EFC39004-A8A0-7967-0A54-C96E2AEB7725}"/>
              </a:ext>
            </a:extLst>
          </p:cNvPr>
          <p:cNvSpPr/>
          <p:nvPr/>
        </p:nvSpPr>
        <p:spPr>
          <a:xfrm>
            <a:off x="3808250" y="3672348"/>
            <a:ext cx="5309419" cy="840658"/>
          </a:xfrm>
          <a:custGeom>
            <a:avLst/>
            <a:gdLst>
              <a:gd name="connsiteX0" fmla="*/ 1430594 w 5309419"/>
              <a:gd name="connsiteY0" fmla="*/ 0 h 840658"/>
              <a:gd name="connsiteX1" fmla="*/ 0 w 5309419"/>
              <a:gd name="connsiteY1" fmla="*/ 840658 h 840658"/>
              <a:gd name="connsiteX2" fmla="*/ 5309419 w 5309419"/>
              <a:gd name="connsiteY2" fmla="*/ 840658 h 840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09419" h="840658">
                <a:moveTo>
                  <a:pt x="1430594" y="0"/>
                </a:moveTo>
                <a:lnTo>
                  <a:pt x="0" y="840658"/>
                </a:lnTo>
                <a:lnTo>
                  <a:pt x="5309419" y="840658"/>
                </a:lnTo>
              </a:path>
            </a:pathLst>
          </a:custGeom>
          <a:gradFill>
            <a:gsLst>
              <a:gs pos="20000">
                <a:schemeClr val="accent5">
                  <a:lumMod val="40000"/>
                  <a:lumOff val="60000"/>
                  <a:alpha val="70000"/>
                </a:schemeClr>
              </a:gs>
              <a:gs pos="100000">
                <a:schemeClr val="bg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0" name="Triangle 49">
            <a:extLst>
              <a:ext uri="{FF2B5EF4-FFF2-40B4-BE49-F238E27FC236}">
                <a16:creationId xmlns:a16="http://schemas.microsoft.com/office/drawing/2014/main" id="{F622F800-C22D-A4DF-926C-6E5547871DE1}"/>
              </a:ext>
            </a:extLst>
          </p:cNvPr>
          <p:cNvSpPr/>
          <p:nvPr/>
        </p:nvSpPr>
        <p:spPr>
          <a:xfrm>
            <a:off x="3816430" y="2186778"/>
            <a:ext cx="3621772" cy="1499782"/>
          </a:xfrm>
          <a:prstGeom prst="triangl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rtlCol="0" anchor="ctr"/>
          <a:lstStyle/>
          <a:p>
            <a:pPr algn="ctr"/>
            <a:r>
              <a:rPr lang="en-CH" sz="2400" b="1" dirty="0"/>
              <a:t>Transactions</a:t>
            </a:r>
            <a:r>
              <a:rPr lang="en-CH" sz="1600" b="1" dirty="0"/>
              <a:t> Merkle-Patricia Trie</a:t>
            </a:r>
          </a:p>
        </p:txBody>
      </p:sp>
      <p:sp>
        <p:nvSpPr>
          <p:cNvPr id="82" name="Freeform 81">
            <a:extLst>
              <a:ext uri="{FF2B5EF4-FFF2-40B4-BE49-F238E27FC236}">
                <a16:creationId xmlns:a16="http://schemas.microsoft.com/office/drawing/2014/main" id="{CADFC047-C5C9-415B-E875-020C0B7586BF}"/>
              </a:ext>
            </a:extLst>
          </p:cNvPr>
          <p:cNvSpPr/>
          <p:nvPr/>
        </p:nvSpPr>
        <p:spPr>
          <a:xfrm>
            <a:off x="4530921" y="3672348"/>
            <a:ext cx="4586748" cy="840658"/>
          </a:xfrm>
          <a:custGeom>
            <a:avLst/>
            <a:gdLst>
              <a:gd name="connsiteX0" fmla="*/ 3156155 w 4586748"/>
              <a:gd name="connsiteY0" fmla="*/ 0 h 840658"/>
              <a:gd name="connsiteX1" fmla="*/ 0 w 4586748"/>
              <a:gd name="connsiteY1" fmla="*/ 840658 h 840658"/>
              <a:gd name="connsiteX2" fmla="*/ 4586748 w 4586748"/>
              <a:gd name="connsiteY2" fmla="*/ 840658 h 840658"/>
              <a:gd name="connsiteX3" fmla="*/ 4586748 w 4586748"/>
              <a:gd name="connsiteY3" fmla="*/ 14749 h 840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6748" h="840658">
                <a:moveTo>
                  <a:pt x="3156155" y="0"/>
                </a:moveTo>
                <a:lnTo>
                  <a:pt x="0" y="840658"/>
                </a:lnTo>
                <a:lnTo>
                  <a:pt x="4586748" y="840658"/>
                </a:lnTo>
                <a:lnTo>
                  <a:pt x="4586748" y="14749"/>
                </a:lnTo>
              </a:path>
            </a:pathLst>
          </a:custGeom>
          <a:gradFill>
            <a:gsLst>
              <a:gs pos="20000">
                <a:schemeClr val="accent2">
                  <a:lumMod val="70000"/>
                  <a:lumOff val="30000"/>
                  <a:alpha val="70000"/>
                </a:schemeClr>
              </a:gs>
              <a:gs pos="100000">
                <a:schemeClr val="bg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4EB1DB8-AC90-74D1-775A-7C685BE26EAB}"/>
              </a:ext>
            </a:extLst>
          </p:cNvPr>
          <p:cNvSpPr/>
          <p:nvPr/>
        </p:nvSpPr>
        <p:spPr>
          <a:xfrm>
            <a:off x="7688251" y="3139682"/>
            <a:ext cx="1434734" cy="53930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tx_hash</a:t>
            </a:r>
            <a:endParaRPr lang="en-CH" dirty="0"/>
          </a:p>
        </p:txBody>
      </p:sp>
      <p:sp>
        <p:nvSpPr>
          <p:cNvPr id="83" name="Freeform 82">
            <a:extLst>
              <a:ext uri="{FF2B5EF4-FFF2-40B4-BE49-F238E27FC236}">
                <a16:creationId xmlns:a16="http://schemas.microsoft.com/office/drawing/2014/main" id="{259EAEF5-657F-6F45-911E-350BDCBA18A4}"/>
              </a:ext>
            </a:extLst>
          </p:cNvPr>
          <p:cNvSpPr/>
          <p:nvPr/>
        </p:nvSpPr>
        <p:spPr>
          <a:xfrm>
            <a:off x="4530921" y="5058697"/>
            <a:ext cx="4616245" cy="545690"/>
          </a:xfrm>
          <a:custGeom>
            <a:avLst/>
            <a:gdLst>
              <a:gd name="connsiteX0" fmla="*/ 0 w 4616245"/>
              <a:gd name="connsiteY0" fmla="*/ 0 h 545690"/>
              <a:gd name="connsiteX1" fmla="*/ 3156155 w 4616245"/>
              <a:gd name="connsiteY1" fmla="*/ 545690 h 545690"/>
              <a:gd name="connsiteX2" fmla="*/ 4616245 w 4616245"/>
              <a:gd name="connsiteY2" fmla="*/ 545690 h 545690"/>
              <a:gd name="connsiteX3" fmla="*/ 3170903 w 4616245"/>
              <a:gd name="connsiteY3" fmla="*/ 14748 h 545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16245" h="545690">
                <a:moveTo>
                  <a:pt x="0" y="0"/>
                </a:moveTo>
                <a:lnTo>
                  <a:pt x="3156155" y="545690"/>
                </a:lnTo>
                <a:lnTo>
                  <a:pt x="4616245" y="545690"/>
                </a:lnTo>
                <a:lnTo>
                  <a:pt x="3170903" y="14748"/>
                </a:lnTo>
              </a:path>
            </a:pathLst>
          </a:custGeom>
          <a:gradFill>
            <a:gsLst>
              <a:gs pos="20000">
                <a:schemeClr val="tx2">
                  <a:lumMod val="25000"/>
                  <a:lumOff val="75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EA1ACB7-0089-9741-D618-200B8FE96611}"/>
              </a:ext>
            </a:extLst>
          </p:cNvPr>
          <p:cNvCxnSpPr>
            <a:stCxn id="34" idx="0"/>
            <a:endCxn id="12" idx="2"/>
          </p:cNvCxnSpPr>
          <p:nvPr/>
        </p:nvCxnSpPr>
        <p:spPr>
          <a:xfrm flipH="1" flipV="1">
            <a:off x="8408918" y="5053813"/>
            <a:ext cx="3299" cy="542480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B7513F1D-24DF-1FED-D481-1A4A7C72FA9E}"/>
              </a:ext>
            </a:extLst>
          </p:cNvPr>
          <p:cNvSpPr/>
          <p:nvPr/>
        </p:nvSpPr>
        <p:spPr>
          <a:xfrm>
            <a:off x="7694850" y="5596293"/>
            <a:ext cx="1434734" cy="53930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sig_hash</a:t>
            </a:r>
            <a:endParaRPr lang="en-CH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70C562-6EC1-FCEE-038F-DEB797C468E8}"/>
              </a:ext>
            </a:extLst>
          </p:cNvPr>
          <p:cNvSpPr/>
          <p:nvPr/>
        </p:nvSpPr>
        <p:spPr>
          <a:xfrm>
            <a:off x="5235819" y="4514509"/>
            <a:ext cx="2463546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Transaction data</a:t>
            </a:r>
            <a:endParaRPr lang="en-CH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8BBD540-F9E9-EBCB-AAE5-F4FF6BC831B2}"/>
              </a:ext>
            </a:extLst>
          </p:cNvPr>
          <p:cNvSpPr/>
          <p:nvPr/>
        </p:nvSpPr>
        <p:spPr>
          <a:xfrm>
            <a:off x="4522504" y="4514509"/>
            <a:ext cx="710015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Type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9C2263F-AC23-8891-B786-9DB70B413AD4}"/>
              </a:ext>
            </a:extLst>
          </p:cNvPr>
          <p:cNvSpPr/>
          <p:nvPr/>
        </p:nvSpPr>
        <p:spPr>
          <a:xfrm>
            <a:off x="7694850" y="4514509"/>
            <a:ext cx="1428135" cy="53930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Signature</a:t>
            </a:r>
            <a:endParaRPr lang="en-CH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CF336A2-52B1-9C04-D7F8-89D34FB5B769}"/>
              </a:ext>
            </a:extLst>
          </p:cNvPr>
          <p:cNvSpPr/>
          <p:nvPr/>
        </p:nvSpPr>
        <p:spPr>
          <a:xfrm>
            <a:off x="3816430" y="4514509"/>
            <a:ext cx="710015" cy="5393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/>
              <a:t>MPT type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F10AC8F-3B2F-A780-08DA-8056DDBBD490}"/>
              </a:ext>
            </a:extLst>
          </p:cNvPr>
          <p:cNvSpPr/>
          <p:nvPr/>
        </p:nvSpPr>
        <p:spPr>
          <a:xfrm>
            <a:off x="9815119" y="5053813"/>
            <a:ext cx="1434734" cy="53930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Sender address</a:t>
            </a:r>
            <a:endParaRPr lang="en-CH" dirty="0"/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BBF46302-899F-3AB6-CD40-FD35A420D953}"/>
              </a:ext>
            </a:extLst>
          </p:cNvPr>
          <p:cNvCxnSpPr/>
          <p:nvPr/>
        </p:nvCxnSpPr>
        <p:spPr>
          <a:xfrm>
            <a:off x="9147166" y="4760513"/>
            <a:ext cx="667953" cy="293300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33381CAD-1339-99D0-40A7-7F0151ADCBEF}"/>
              </a:ext>
            </a:extLst>
          </p:cNvPr>
          <p:cNvCxnSpPr>
            <a:stCxn id="34" idx="3"/>
          </p:cNvCxnSpPr>
          <p:nvPr/>
        </p:nvCxnSpPr>
        <p:spPr>
          <a:xfrm flipV="1">
            <a:off x="9129584" y="5591409"/>
            <a:ext cx="682301" cy="274537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D1D8EC6A-4BEF-874F-ADB5-63B67DF9D171}"/>
              </a:ext>
            </a:extLst>
          </p:cNvPr>
          <p:cNvSpPr txBox="1"/>
          <p:nvPr/>
        </p:nvSpPr>
        <p:spPr>
          <a:xfrm>
            <a:off x="9162402" y="3232995"/>
            <a:ext cx="2844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dirty="0"/>
              <a:t>(no on-chain commitment)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B45FB7B1-0B7B-3944-F225-12DEA2586D7A}"/>
              </a:ext>
            </a:extLst>
          </p:cNvPr>
          <p:cNvCxnSpPr/>
          <p:nvPr/>
        </p:nvCxnSpPr>
        <p:spPr>
          <a:xfrm>
            <a:off x="6462432" y="6442277"/>
            <a:ext cx="3349453" cy="0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01088C47-5B50-063E-1037-B52513C81D8B}"/>
              </a:ext>
            </a:extLst>
          </p:cNvPr>
          <p:cNvCxnSpPr>
            <a:stCxn id="11" idx="2"/>
          </p:cNvCxnSpPr>
          <p:nvPr/>
        </p:nvCxnSpPr>
        <p:spPr>
          <a:xfrm>
            <a:off x="6467592" y="5053813"/>
            <a:ext cx="0" cy="1386850"/>
          </a:xfrm>
          <a:prstGeom prst="straightConnector1">
            <a:avLst/>
          </a:prstGeom>
          <a:ln w="38100"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853E77FD-2272-5EB4-EE8D-64B005C0CA47}"/>
              </a:ext>
            </a:extLst>
          </p:cNvPr>
          <p:cNvSpPr/>
          <p:nvPr/>
        </p:nvSpPr>
        <p:spPr>
          <a:xfrm>
            <a:off x="9815119" y="6171010"/>
            <a:ext cx="1434734" cy="53930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Contract address</a:t>
            </a:r>
            <a:endParaRPr lang="en-CH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9451C733-2156-3819-E855-38BA7D1CE8A2}"/>
              </a:ext>
            </a:extLst>
          </p:cNvPr>
          <p:cNvSpPr txBox="1"/>
          <p:nvPr/>
        </p:nvSpPr>
        <p:spPr>
          <a:xfrm>
            <a:off x="5321049" y="6102201"/>
            <a:ext cx="11785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H" dirty="0"/>
              <a:t>Nonce</a:t>
            </a:r>
          </a:p>
          <a:p>
            <a:pPr algn="ctr"/>
            <a:r>
              <a:rPr lang="en-CH" dirty="0"/>
              <a:t>(create tx)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22B09315-BC91-08BC-3F58-3C041004965A}"/>
              </a:ext>
            </a:extLst>
          </p:cNvPr>
          <p:cNvCxnSpPr>
            <a:stCxn id="85" idx="2"/>
            <a:endCxn id="102" idx="0"/>
          </p:cNvCxnSpPr>
          <p:nvPr/>
        </p:nvCxnSpPr>
        <p:spPr>
          <a:xfrm>
            <a:off x="10532486" y="5593118"/>
            <a:ext cx="0" cy="577892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C159658-F56D-D42A-123C-9CA75026CFC9}"/>
              </a:ext>
            </a:extLst>
          </p:cNvPr>
          <p:cNvSpPr txBox="1"/>
          <p:nvPr/>
        </p:nvSpPr>
        <p:spPr>
          <a:xfrm>
            <a:off x="8684914" y="5105060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dirty="0"/>
              <a:t>ecrecover</a:t>
            </a:r>
          </a:p>
        </p:txBody>
      </p:sp>
    </p:spTree>
    <p:extLst>
      <p:ext uri="{BB962C8B-B14F-4D97-AF65-F5344CB8AC3E}">
        <p14:creationId xmlns:p14="http://schemas.microsoft.com/office/powerpoint/2010/main" val="239296165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EA88D22E-6FCE-4665-0A25-C102FF2599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07C40-AE6B-BB47-79E0-EB5B3D1FA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H" dirty="0"/>
              <a:t>Transaction details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40859DA-D283-CE74-90F7-24132A6DD600}"/>
              </a:ext>
            </a:extLst>
          </p:cNvPr>
          <p:cNvSpPr/>
          <p:nvPr/>
        </p:nvSpPr>
        <p:spPr>
          <a:xfrm>
            <a:off x="838200" y="4100052"/>
            <a:ext cx="9746226" cy="2020529"/>
          </a:xfrm>
          <a:prstGeom prst="rect">
            <a:avLst/>
          </a:prstGeom>
          <a:gradFill flip="none" rotWithShape="1">
            <a:gsLst>
              <a:gs pos="20000">
                <a:schemeClr val="accent5">
                  <a:alpha val="50000"/>
                </a:schemeClr>
              </a:gs>
              <a:gs pos="32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936F6B-2BAF-C384-0772-104C76B4B1FD}"/>
              </a:ext>
            </a:extLst>
          </p:cNvPr>
          <p:cNvSpPr/>
          <p:nvPr/>
        </p:nvSpPr>
        <p:spPr>
          <a:xfrm>
            <a:off x="955254" y="1985547"/>
            <a:ext cx="2106592" cy="55558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b="1" dirty="0"/>
              <a:t>4.75 ETH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14F5E9-04DE-D79F-C24E-9179EC2DEC06}"/>
              </a:ext>
            </a:extLst>
          </p:cNvPr>
          <p:cNvSpPr/>
          <p:nvPr/>
        </p:nvSpPr>
        <p:spPr>
          <a:xfrm>
            <a:off x="955254" y="2782708"/>
            <a:ext cx="1018572" cy="55558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0.1</a:t>
            </a:r>
            <a:br>
              <a:rPr lang="en-CH" sz="1400" b="1" dirty="0"/>
            </a:br>
            <a:r>
              <a:rPr lang="en-CH" sz="1400" b="1" dirty="0"/>
              <a:t>BTC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EB0475F-AEE5-83A4-E072-8D412DF42439}"/>
              </a:ext>
            </a:extLst>
          </p:cNvPr>
          <p:cNvSpPr/>
          <p:nvPr/>
        </p:nvSpPr>
        <p:spPr>
          <a:xfrm>
            <a:off x="955254" y="3417661"/>
            <a:ext cx="1018572" cy="55558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500</a:t>
            </a:r>
            <a:br>
              <a:rPr lang="en-CH" sz="1400" b="1" dirty="0"/>
            </a:br>
            <a:r>
              <a:rPr lang="en-CH" sz="1400" b="1" dirty="0"/>
              <a:t>USDC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36E23ABA-B7FD-794E-ABD9-48A21232BD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hqprint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1959284" y="2870686"/>
            <a:ext cx="1186552" cy="1018571"/>
          </a:xfrm>
          <a:ln w="19050">
            <a:solidFill>
              <a:schemeClr val="accent1"/>
            </a:solidFill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8881BE6-705C-F2C2-8E0D-0E527EB86350}"/>
              </a:ext>
            </a:extLst>
          </p:cNvPr>
          <p:cNvSpPr/>
          <p:nvPr/>
        </p:nvSpPr>
        <p:spPr>
          <a:xfrm>
            <a:off x="955254" y="4214823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 theprotocolguild.eth 2024-11-12       –50 USDC</a:t>
            </a:r>
            <a:endParaRPr lang="en-CH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7FFAE58-E47D-B98E-2721-6D1CD11CF9C0}"/>
              </a:ext>
            </a:extLst>
          </p:cNvPr>
          <p:cNvSpPr/>
          <p:nvPr/>
        </p:nvSpPr>
        <p:spPr>
          <a:xfrm>
            <a:off x="955254" y="4832215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 vitalik.eth</a:t>
            </a:r>
            <a:br>
              <a:rPr lang="en-CH" sz="1400" dirty="0">
                <a:sym typeface="Wingdings" pitchFamily="2" charset="2"/>
              </a:rPr>
            </a:br>
            <a:r>
              <a:rPr lang="en-CH" sz="1400" dirty="0">
                <a:sym typeface="Wingdings" pitchFamily="2" charset="2"/>
              </a:rPr>
              <a:t>2024-11-11                1 ETH</a:t>
            </a:r>
            <a:endParaRPr lang="en-CH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03F79A3-C28C-ECC0-A6B3-71284CBEF480}"/>
              </a:ext>
            </a:extLst>
          </p:cNvPr>
          <p:cNvSpPr/>
          <p:nvPr/>
        </p:nvSpPr>
        <p:spPr>
          <a:xfrm>
            <a:off x="955254" y="5452604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🎉 Block #123 produced</a:t>
            </a:r>
            <a:br>
              <a:rPr lang="en-CH" sz="1400" dirty="0">
                <a:sym typeface="Wingdings" pitchFamily="2" charset="2"/>
              </a:rPr>
            </a:br>
            <a:r>
              <a:rPr lang="en-CH" sz="1400" dirty="0">
                <a:sym typeface="Wingdings" pitchFamily="2" charset="2"/>
              </a:rPr>
              <a:t>2024-11-09         0.08 ETH</a:t>
            </a:r>
            <a:endParaRPr lang="en-CH" sz="1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FE7D969-3B6E-A349-95D1-F8AF84E4A4A2}"/>
              </a:ext>
            </a:extLst>
          </p:cNvPr>
          <p:cNvSpPr/>
          <p:nvPr/>
        </p:nvSpPr>
        <p:spPr>
          <a:xfrm>
            <a:off x="3185652" y="1883415"/>
            <a:ext cx="8686800" cy="42371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80D4902-A672-A724-EFDE-930B579E2151}"/>
              </a:ext>
            </a:extLst>
          </p:cNvPr>
          <p:cNvSpPr/>
          <p:nvPr/>
        </p:nvSpPr>
        <p:spPr>
          <a:xfrm>
            <a:off x="838200" y="1883415"/>
            <a:ext cx="2347452" cy="423716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5AF1351-1CFB-0107-AA6D-D84AD5DBE33F}"/>
              </a:ext>
            </a:extLst>
          </p:cNvPr>
          <p:cNvSpPr/>
          <p:nvPr/>
        </p:nvSpPr>
        <p:spPr>
          <a:xfrm>
            <a:off x="4522504" y="4850490"/>
            <a:ext cx="710015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Type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DA5A411-7E04-E190-FC05-A86860A458EC}"/>
              </a:ext>
            </a:extLst>
          </p:cNvPr>
          <p:cNvSpPr/>
          <p:nvPr/>
        </p:nvSpPr>
        <p:spPr>
          <a:xfrm>
            <a:off x="3816430" y="4850490"/>
            <a:ext cx="710015" cy="539304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/>
              <a:t>MPT type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CC8378B-9223-1B4C-81E9-F8D246BEE563}"/>
              </a:ext>
            </a:extLst>
          </p:cNvPr>
          <p:cNvSpPr/>
          <p:nvPr/>
        </p:nvSpPr>
        <p:spPr>
          <a:xfrm>
            <a:off x="5235819" y="4850490"/>
            <a:ext cx="860181" cy="5393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Status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C6C7968-67F9-DBCE-F185-47C6D8521CC9}"/>
              </a:ext>
            </a:extLst>
          </p:cNvPr>
          <p:cNvSpPr/>
          <p:nvPr/>
        </p:nvSpPr>
        <p:spPr>
          <a:xfrm>
            <a:off x="6100785" y="4850490"/>
            <a:ext cx="1594065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Cumulative gas used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246D793-7D56-CB7C-2876-BC5051EB6C2B}"/>
              </a:ext>
            </a:extLst>
          </p:cNvPr>
          <p:cNvSpPr/>
          <p:nvPr/>
        </p:nvSpPr>
        <p:spPr>
          <a:xfrm>
            <a:off x="7698926" y="4850490"/>
            <a:ext cx="1428135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Logs Bloom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7650BC1-99EF-63B6-3047-DDC48BE2E42D}"/>
              </a:ext>
            </a:extLst>
          </p:cNvPr>
          <p:cNvSpPr/>
          <p:nvPr/>
        </p:nvSpPr>
        <p:spPr>
          <a:xfrm>
            <a:off x="9127061" y="4850490"/>
            <a:ext cx="1428135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Logs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FC35DAA5-912E-F0AB-BC49-9D20D1585E03}"/>
              </a:ext>
            </a:extLst>
          </p:cNvPr>
          <p:cNvSpPr/>
          <p:nvPr/>
        </p:nvSpPr>
        <p:spPr>
          <a:xfrm>
            <a:off x="4522504" y="4214823"/>
            <a:ext cx="710015" cy="5393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Type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3D79676-09C7-E4B2-2D1C-1C3AC8B0BF9B}"/>
              </a:ext>
            </a:extLst>
          </p:cNvPr>
          <p:cNvSpPr/>
          <p:nvPr/>
        </p:nvSpPr>
        <p:spPr>
          <a:xfrm>
            <a:off x="3816430" y="4214823"/>
            <a:ext cx="710015" cy="53930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/>
              <a:t>MPT type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67B47D2-1AA9-7F53-1FC0-A407904C60D5}"/>
              </a:ext>
            </a:extLst>
          </p:cNvPr>
          <p:cNvSpPr/>
          <p:nvPr/>
        </p:nvSpPr>
        <p:spPr>
          <a:xfrm>
            <a:off x="5235819" y="4214823"/>
            <a:ext cx="860181" cy="5393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Status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7FBFB6D7-E5D8-88E5-73A1-3C1E1F8B7616}"/>
              </a:ext>
            </a:extLst>
          </p:cNvPr>
          <p:cNvSpPr/>
          <p:nvPr/>
        </p:nvSpPr>
        <p:spPr>
          <a:xfrm>
            <a:off x="6100785" y="4214823"/>
            <a:ext cx="1594065" cy="5393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Cumulative gas used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5C48C6B-7034-C7D5-1919-C4162170A554}"/>
              </a:ext>
            </a:extLst>
          </p:cNvPr>
          <p:cNvSpPr/>
          <p:nvPr/>
        </p:nvSpPr>
        <p:spPr>
          <a:xfrm>
            <a:off x="7698926" y="4214823"/>
            <a:ext cx="1428135" cy="5393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Logs </a:t>
            </a:r>
            <a:r>
              <a:rPr lang="en-GB" dirty="0"/>
              <a:t>B</a:t>
            </a:r>
            <a:r>
              <a:rPr lang="en-CH" dirty="0"/>
              <a:t>loom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8968816-F064-B6A6-E971-767D95D0BF96}"/>
              </a:ext>
            </a:extLst>
          </p:cNvPr>
          <p:cNvSpPr/>
          <p:nvPr/>
        </p:nvSpPr>
        <p:spPr>
          <a:xfrm>
            <a:off x="9127061" y="4214823"/>
            <a:ext cx="1428135" cy="5393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Logs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D2129B66-8129-FD20-560D-FE9A382A1677}"/>
              </a:ext>
            </a:extLst>
          </p:cNvPr>
          <p:cNvCxnSpPr/>
          <p:nvPr/>
        </p:nvCxnSpPr>
        <p:spPr>
          <a:xfrm flipH="1">
            <a:off x="5627316" y="1761288"/>
            <a:ext cx="1670233" cy="409239"/>
          </a:xfrm>
          <a:prstGeom prst="straightConnector1">
            <a:avLst/>
          </a:prstGeom>
          <a:ln w="38100"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Cloud 69">
            <a:extLst>
              <a:ext uri="{FF2B5EF4-FFF2-40B4-BE49-F238E27FC236}">
                <a16:creationId xmlns:a16="http://schemas.microsoft.com/office/drawing/2014/main" id="{400B3168-75FC-959F-649C-6D706935A82B}"/>
              </a:ext>
            </a:extLst>
          </p:cNvPr>
          <p:cNvSpPr/>
          <p:nvPr/>
        </p:nvSpPr>
        <p:spPr>
          <a:xfrm>
            <a:off x="7073864" y="913324"/>
            <a:ext cx="2986875" cy="1627808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2800" dirty="0"/>
              <a:t>Web3 API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1306ABB2-04AC-8B61-CA62-1D3C337F959A}"/>
              </a:ext>
            </a:extLst>
          </p:cNvPr>
          <p:cNvSpPr/>
          <p:nvPr/>
        </p:nvSpPr>
        <p:spPr>
          <a:xfrm>
            <a:off x="6096000" y="5965270"/>
            <a:ext cx="1598850" cy="53930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Gas used</a:t>
            </a:r>
            <a:endParaRPr lang="en-CH" dirty="0"/>
          </a:p>
        </p:txBody>
      </p:sp>
      <p:sp>
        <p:nvSpPr>
          <p:cNvPr id="74" name="Freeform 73">
            <a:extLst>
              <a:ext uri="{FF2B5EF4-FFF2-40B4-BE49-F238E27FC236}">
                <a16:creationId xmlns:a16="http://schemas.microsoft.com/office/drawing/2014/main" id="{03CDA8CE-99AF-1771-D050-279742FEB855}"/>
              </a:ext>
            </a:extLst>
          </p:cNvPr>
          <p:cNvSpPr/>
          <p:nvPr/>
        </p:nvSpPr>
        <p:spPr>
          <a:xfrm>
            <a:off x="3819832" y="3716058"/>
            <a:ext cx="6740013" cy="498766"/>
          </a:xfrm>
          <a:custGeom>
            <a:avLst/>
            <a:gdLst>
              <a:gd name="connsiteX0" fmla="*/ 1445342 w 6740013"/>
              <a:gd name="connsiteY0" fmla="*/ 0 h 855406"/>
              <a:gd name="connsiteX1" fmla="*/ 0 w 6740013"/>
              <a:gd name="connsiteY1" fmla="*/ 855406 h 855406"/>
              <a:gd name="connsiteX2" fmla="*/ 6740013 w 6740013"/>
              <a:gd name="connsiteY2" fmla="*/ 855406 h 855406"/>
              <a:gd name="connsiteX0" fmla="*/ 1091381 w 6740013"/>
              <a:gd name="connsiteY0" fmla="*/ 0 h 824787"/>
              <a:gd name="connsiteX1" fmla="*/ 0 w 6740013"/>
              <a:gd name="connsiteY1" fmla="*/ 824787 h 824787"/>
              <a:gd name="connsiteX2" fmla="*/ 6740013 w 6740013"/>
              <a:gd name="connsiteY2" fmla="*/ 824787 h 824787"/>
              <a:gd name="connsiteX0" fmla="*/ 766917 w 6740013"/>
              <a:gd name="connsiteY0" fmla="*/ 0 h 824787"/>
              <a:gd name="connsiteX1" fmla="*/ 0 w 6740013"/>
              <a:gd name="connsiteY1" fmla="*/ 824787 h 824787"/>
              <a:gd name="connsiteX2" fmla="*/ 6740013 w 6740013"/>
              <a:gd name="connsiteY2" fmla="*/ 824787 h 824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40013" h="824787">
                <a:moveTo>
                  <a:pt x="766917" y="0"/>
                </a:moveTo>
                <a:lnTo>
                  <a:pt x="0" y="824787"/>
                </a:lnTo>
                <a:lnTo>
                  <a:pt x="6740013" y="824787"/>
                </a:lnTo>
              </a:path>
            </a:pathLst>
          </a:custGeom>
          <a:gradFill>
            <a:gsLst>
              <a:gs pos="20000">
                <a:schemeClr val="bg1">
                  <a:lumMod val="75000"/>
                  <a:alpha val="70000"/>
                </a:schemeClr>
              </a:gs>
              <a:gs pos="100000">
                <a:schemeClr val="bg1">
                  <a:lumMod val="85000"/>
                  <a:alpha val="70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67" name="Freeform 66">
            <a:extLst>
              <a:ext uri="{FF2B5EF4-FFF2-40B4-BE49-F238E27FC236}">
                <a16:creationId xmlns:a16="http://schemas.microsoft.com/office/drawing/2014/main" id="{83788AC1-0C04-F031-A085-56E98BDE6741}"/>
              </a:ext>
            </a:extLst>
          </p:cNvPr>
          <p:cNvSpPr/>
          <p:nvPr/>
        </p:nvSpPr>
        <p:spPr>
          <a:xfrm>
            <a:off x="3819832" y="3657600"/>
            <a:ext cx="6740013" cy="1192890"/>
          </a:xfrm>
          <a:custGeom>
            <a:avLst/>
            <a:gdLst>
              <a:gd name="connsiteX0" fmla="*/ 1445342 w 6740013"/>
              <a:gd name="connsiteY0" fmla="*/ 0 h 855406"/>
              <a:gd name="connsiteX1" fmla="*/ 0 w 6740013"/>
              <a:gd name="connsiteY1" fmla="*/ 855406 h 855406"/>
              <a:gd name="connsiteX2" fmla="*/ 6740013 w 6740013"/>
              <a:gd name="connsiteY2" fmla="*/ 855406 h 8554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40013" h="855406">
                <a:moveTo>
                  <a:pt x="1445342" y="0"/>
                </a:moveTo>
                <a:lnTo>
                  <a:pt x="0" y="855406"/>
                </a:lnTo>
                <a:lnTo>
                  <a:pt x="6740013" y="855406"/>
                </a:lnTo>
              </a:path>
            </a:pathLst>
          </a:custGeom>
          <a:gradFill>
            <a:gsLst>
              <a:gs pos="20000">
                <a:schemeClr val="tx2">
                  <a:lumMod val="25000"/>
                  <a:lumOff val="75000"/>
                  <a:alpha val="70000"/>
                </a:schemeClr>
              </a:gs>
              <a:gs pos="100000">
                <a:schemeClr val="tx2">
                  <a:lumMod val="10000"/>
                  <a:lumOff val="90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0" name="Triangle 29">
            <a:extLst>
              <a:ext uri="{FF2B5EF4-FFF2-40B4-BE49-F238E27FC236}">
                <a16:creationId xmlns:a16="http://schemas.microsoft.com/office/drawing/2014/main" id="{23BF9474-FF8E-639E-C8DF-B216EE626C20}"/>
              </a:ext>
            </a:extLst>
          </p:cNvPr>
          <p:cNvSpPr/>
          <p:nvPr/>
        </p:nvSpPr>
        <p:spPr>
          <a:xfrm>
            <a:off x="3816430" y="2186778"/>
            <a:ext cx="3621772" cy="1499782"/>
          </a:xfrm>
          <a:prstGeom prst="triangle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rtlCol="0" anchor="ctr"/>
          <a:lstStyle/>
          <a:p>
            <a:pPr algn="ctr"/>
            <a:r>
              <a:rPr lang="en-CH" sz="2400" b="1" dirty="0"/>
              <a:t>Receipts</a:t>
            </a:r>
            <a:r>
              <a:rPr lang="en-CH" sz="1600" b="1" dirty="0"/>
              <a:t> Merkle-Patricia Trie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9A0B846C-7DAD-7B5C-1BC3-57500527E931}"/>
              </a:ext>
            </a:extLst>
          </p:cNvPr>
          <p:cNvCxnSpPr/>
          <p:nvPr/>
        </p:nvCxnSpPr>
        <p:spPr>
          <a:xfrm>
            <a:off x="6889635" y="5389794"/>
            <a:ext cx="0" cy="577892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FCA6C70B-A265-ABC4-4C33-4788AD6895F4}"/>
              </a:ext>
            </a:extLst>
          </p:cNvPr>
          <p:cNvSpPr txBox="1"/>
          <p:nvPr/>
        </p:nvSpPr>
        <p:spPr>
          <a:xfrm>
            <a:off x="10709110" y="4299809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H" b="1" dirty="0"/>
              <a:t>n - 1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97F77EA-5DAB-D01B-118C-E4CA7F7AB6DD}"/>
              </a:ext>
            </a:extLst>
          </p:cNvPr>
          <p:cNvSpPr txBox="1"/>
          <p:nvPr/>
        </p:nvSpPr>
        <p:spPr>
          <a:xfrm>
            <a:off x="10856586" y="4935476"/>
            <a:ext cx="317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H" b="1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341313882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CFEA845B-7283-F53A-AAF1-A356F524A4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4F35E-DA6C-DF40-2E5E-835004A50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H" dirty="0"/>
              <a:t>Transaction details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42358AF-E96F-9749-EA66-BC811F3D151F}"/>
              </a:ext>
            </a:extLst>
          </p:cNvPr>
          <p:cNvSpPr/>
          <p:nvPr/>
        </p:nvSpPr>
        <p:spPr>
          <a:xfrm>
            <a:off x="838200" y="4100052"/>
            <a:ext cx="9746226" cy="2020529"/>
          </a:xfrm>
          <a:prstGeom prst="rect">
            <a:avLst/>
          </a:prstGeom>
          <a:gradFill flip="none" rotWithShape="1">
            <a:gsLst>
              <a:gs pos="20000">
                <a:schemeClr val="accent5">
                  <a:alpha val="50000"/>
                </a:schemeClr>
              </a:gs>
              <a:gs pos="32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F70B74-3FEB-021D-7F7F-6B6325F39B41}"/>
              </a:ext>
            </a:extLst>
          </p:cNvPr>
          <p:cNvSpPr/>
          <p:nvPr/>
        </p:nvSpPr>
        <p:spPr>
          <a:xfrm>
            <a:off x="955254" y="1985547"/>
            <a:ext cx="2106592" cy="55558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b="1" dirty="0"/>
              <a:t>4.75 ETH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BF222C-CAA2-C457-AF94-5EE63D42C3AF}"/>
              </a:ext>
            </a:extLst>
          </p:cNvPr>
          <p:cNvSpPr/>
          <p:nvPr/>
        </p:nvSpPr>
        <p:spPr>
          <a:xfrm>
            <a:off x="955254" y="2782708"/>
            <a:ext cx="1018572" cy="55558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0.1</a:t>
            </a:r>
            <a:br>
              <a:rPr lang="en-CH" sz="1400" b="1" dirty="0"/>
            </a:br>
            <a:r>
              <a:rPr lang="en-CH" sz="1400" b="1" dirty="0"/>
              <a:t>BTC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A0945CF-6FE7-C48D-1884-A9529AAE0236}"/>
              </a:ext>
            </a:extLst>
          </p:cNvPr>
          <p:cNvSpPr/>
          <p:nvPr/>
        </p:nvSpPr>
        <p:spPr>
          <a:xfrm>
            <a:off x="955254" y="3417661"/>
            <a:ext cx="1018572" cy="55558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500</a:t>
            </a:r>
            <a:br>
              <a:rPr lang="en-CH" sz="1400" b="1" dirty="0"/>
            </a:br>
            <a:r>
              <a:rPr lang="en-CH" sz="1400" b="1" dirty="0"/>
              <a:t>USDC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A918484E-F73D-5BDD-89EC-E4ADC8BFD0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hqprint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1959284" y="2870686"/>
            <a:ext cx="1186552" cy="1018571"/>
          </a:xfrm>
          <a:ln w="19050">
            <a:solidFill>
              <a:schemeClr val="accent1"/>
            </a:solidFill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F954678D-BA95-C3D2-B955-0264301738D6}"/>
              </a:ext>
            </a:extLst>
          </p:cNvPr>
          <p:cNvSpPr/>
          <p:nvPr/>
        </p:nvSpPr>
        <p:spPr>
          <a:xfrm>
            <a:off x="955254" y="4214823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 theprotocolguild.eth 2024-11-12       –50 USDC</a:t>
            </a:r>
            <a:endParaRPr lang="en-CH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9474E34-F587-7F34-3E6F-0FA70228E1C6}"/>
              </a:ext>
            </a:extLst>
          </p:cNvPr>
          <p:cNvSpPr/>
          <p:nvPr/>
        </p:nvSpPr>
        <p:spPr>
          <a:xfrm>
            <a:off x="955254" y="4832215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 vitalik.eth</a:t>
            </a:r>
            <a:br>
              <a:rPr lang="en-CH" sz="1400" dirty="0">
                <a:sym typeface="Wingdings" pitchFamily="2" charset="2"/>
              </a:rPr>
            </a:br>
            <a:r>
              <a:rPr lang="en-CH" sz="1400" dirty="0">
                <a:sym typeface="Wingdings" pitchFamily="2" charset="2"/>
              </a:rPr>
              <a:t>2024-11-11                1 ETH</a:t>
            </a:r>
            <a:endParaRPr lang="en-CH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D0E685-8CF2-EAE4-2315-EA897069E675}"/>
              </a:ext>
            </a:extLst>
          </p:cNvPr>
          <p:cNvSpPr/>
          <p:nvPr/>
        </p:nvSpPr>
        <p:spPr>
          <a:xfrm>
            <a:off x="955254" y="5452604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🎉 Block #123 produced</a:t>
            </a:r>
            <a:br>
              <a:rPr lang="en-CH" sz="1400" dirty="0">
                <a:sym typeface="Wingdings" pitchFamily="2" charset="2"/>
              </a:rPr>
            </a:br>
            <a:r>
              <a:rPr lang="en-CH" sz="1400" dirty="0">
                <a:sym typeface="Wingdings" pitchFamily="2" charset="2"/>
              </a:rPr>
              <a:t>2024-11-09         0.08 ETH</a:t>
            </a:r>
            <a:endParaRPr lang="en-CH" sz="1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FDC5F8-5F80-9B2F-EA8B-7F2CE5205827}"/>
              </a:ext>
            </a:extLst>
          </p:cNvPr>
          <p:cNvSpPr/>
          <p:nvPr/>
        </p:nvSpPr>
        <p:spPr>
          <a:xfrm>
            <a:off x="3185652" y="1883415"/>
            <a:ext cx="8686800" cy="42371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84C2973-6FC0-BAF3-F4C4-94EEA54DE87F}"/>
              </a:ext>
            </a:extLst>
          </p:cNvPr>
          <p:cNvSpPr/>
          <p:nvPr/>
        </p:nvSpPr>
        <p:spPr>
          <a:xfrm>
            <a:off x="838200" y="1883415"/>
            <a:ext cx="2347452" cy="423716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F8867A0-E166-BAFF-9800-EE0E2E504F22}"/>
              </a:ext>
            </a:extLst>
          </p:cNvPr>
          <p:cNvGrpSpPr/>
          <p:nvPr/>
        </p:nvGrpSpPr>
        <p:grpSpPr>
          <a:xfrm>
            <a:off x="3474286" y="5444243"/>
            <a:ext cx="3870024" cy="627258"/>
            <a:chOff x="3504617" y="5458991"/>
            <a:chExt cx="3870024" cy="627258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BFC6C89-189D-24B3-F9E2-23156EE2F6BF}"/>
                </a:ext>
              </a:extLst>
            </p:cNvPr>
            <p:cNvSpPr/>
            <p:nvPr/>
          </p:nvSpPr>
          <p:spPr>
            <a:xfrm>
              <a:off x="3504617" y="5546945"/>
              <a:ext cx="539304" cy="53930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H" sz="3600" dirty="0"/>
                <a:t>⛽️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57AFD6F-53D2-469A-9FC9-ED1C77362A3E}"/>
                </a:ext>
              </a:extLst>
            </p:cNvPr>
            <p:cNvSpPr/>
            <p:nvPr/>
          </p:nvSpPr>
          <p:spPr>
            <a:xfrm>
              <a:off x="4167727" y="5458991"/>
              <a:ext cx="3206914" cy="53930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CH" sz="2800" dirty="0"/>
                <a:t>Gas fees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76DAC3B-56DC-1C49-01C7-8DE6735942AE}"/>
              </a:ext>
            </a:extLst>
          </p:cNvPr>
          <p:cNvGrpSpPr/>
          <p:nvPr/>
        </p:nvGrpSpPr>
        <p:grpSpPr>
          <a:xfrm>
            <a:off x="3474286" y="4579936"/>
            <a:ext cx="3870024" cy="627258"/>
            <a:chOff x="3504617" y="4832215"/>
            <a:chExt cx="3870024" cy="627258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B5C98C6B-2C44-E61F-0391-692D97F3D809}"/>
                </a:ext>
              </a:extLst>
            </p:cNvPr>
            <p:cNvSpPr/>
            <p:nvPr/>
          </p:nvSpPr>
          <p:spPr>
            <a:xfrm>
              <a:off x="3504617" y="4920169"/>
              <a:ext cx="539304" cy="53930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H" sz="3600" dirty="0"/>
                <a:t>📆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6C70F70-A038-4E4A-E083-E0B2191D12B3}"/>
                </a:ext>
              </a:extLst>
            </p:cNvPr>
            <p:cNvSpPr/>
            <p:nvPr/>
          </p:nvSpPr>
          <p:spPr>
            <a:xfrm>
              <a:off x="4167727" y="4832215"/>
              <a:ext cx="3206914" cy="53930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CH" sz="2800" dirty="0"/>
                <a:t>Transaction date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2AB314B-DDB8-FB84-5495-6C6BF823CA85}"/>
              </a:ext>
            </a:extLst>
          </p:cNvPr>
          <p:cNvGrpSpPr/>
          <p:nvPr/>
        </p:nvGrpSpPr>
        <p:grpSpPr>
          <a:xfrm>
            <a:off x="3474286" y="3715629"/>
            <a:ext cx="3870024" cy="627258"/>
            <a:chOff x="3504617" y="4214823"/>
            <a:chExt cx="3870024" cy="627258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8F55072-1E71-D257-F938-E1370A8CFAD4}"/>
                </a:ext>
              </a:extLst>
            </p:cNvPr>
            <p:cNvSpPr/>
            <p:nvPr/>
          </p:nvSpPr>
          <p:spPr>
            <a:xfrm>
              <a:off x="3504617" y="4302777"/>
              <a:ext cx="539304" cy="53930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H" sz="3600" dirty="0"/>
                <a:t>💰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182E206-22E8-A5CC-7CC1-EEDCA8EDF97E}"/>
                </a:ext>
              </a:extLst>
            </p:cNvPr>
            <p:cNvSpPr/>
            <p:nvPr/>
          </p:nvSpPr>
          <p:spPr>
            <a:xfrm>
              <a:off x="4167727" y="4214823"/>
              <a:ext cx="3206914" cy="53930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CH" sz="2800" dirty="0"/>
                <a:t>Value transferred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FB1E88D8-39C7-DDA2-8358-E013DB8E7E9D}"/>
              </a:ext>
            </a:extLst>
          </p:cNvPr>
          <p:cNvGrpSpPr/>
          <p:nvPr/>
        </p:nvGrpSpPr>
        <p:grpSpPr>
          <a:xfrm>
            <a:off x="3474286" y="2851322"/>
            <a:ext cx="3870024" cy="627258"/>
            <a:chOff x="3504617" y="3433942"/>
            <a:chExt cx="3870024" cy="627258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A6B8C1A-98DE-F73E-FFF9-3223D87E6D0B}"/>
                </a:ext>
              </a:extLst>
            </p:cNvPr>
            <p:cNvSpPr/>
            <p:nvPr/>
          </p:nvSpPr>
          <p:spPr>
            <a:xfrm>
              <a:off x="3504617" y="3521896"/>
              <a:ext cx="539304" cy="53930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H" sz="3600" dirty="0"/>
                <a:t>📥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83B0726-9C06-9B89-2B75-4ADCAE2D8CB7}"/>
                </a:ext>
              </a:extLst>
            </p:cNvPr>
            <p:cNvSpPr/>
            <p:nvPr/>
          </p:nvSpPr>
          <p:spPr>
            <a:xfrm>
              <a:off x="4167727" y="3433942"/>
              <a:ext cx="3206914" cy="53930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CH" sz="2800" i="1" dirty="0"/>
                <a:t>To</a:t>
              </a:r>
              <a:r>
                <a:rPr lang="en-CH" sz="2800" dirty="0"/>
                <a:t> address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4CAE36E0-FFBA-5D63-6DB1-696366AA9733}"/>
              </a:ext>
            </a:extLst>
          </p:cNvPr>
          <p:cNvGrpSpPr/>
          <p:nvPr/>
        </p:nvGrpSpPr>
        <p:grpSpPr>
          <a:xfrm>
            <a:off x="3474286" y="1987015"/>
            <a:ext cx="3870024" cy="627258"/>
            <a:chOff x="3504617" y="3433942"/>
            <a:chExt cx="3870024" cy="627258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A585C766-5B1C-EB0D-5D24-856E23122445}"/>
                </a:ext>
              </a:extLst>
            </p:cNvPr>
            <p:cNvSpPr/>
            <p:nvPr/>
          </p:nvSpPr>
          <p:spPr>
            <a:xfrm>
              <a:off x="3504617" y="3521896"/>
              <a:ext cx="539304" cy="53930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H" sz="3600" dirty="0"/>
                <a:t>📤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2AF08EAE-5810-9313-C608-14C64BB6CA80}"/>
                </a:ext>
              </a:extLst>
            </p:cNvPr>
            <p:cNvSpPr/>
            <p:nvPr/>
          </p:nvSpPr>
          <p:spPr>
            <a:xfrm>
              <a:off x="4167727" y="3433942"/>
              <a:ext cx="3206914" cy="53930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CH" sz="2800" i="1" dirty="0"/>
                <a:t>From</a:t>
              </a:r>
              <a:r>
                <a:rPr lang="en-CH" sz="2800" dirty="0"/>
                <a:t> address</a:t>
              </a:r>
            </a:p>
          </p:txBody>
        </p:sp>
      </p:grpSp>
      <p:sp>
        <p:nvSpPr>
          <p:cNvPr id="18" name="Cloud Callout 17">
            <a:extLst>
              <a:ext uri="{FF2B5EF4-FFF2-40B4-BE49-F238E27FC236}">
                <a16:creationId xmlns:a16="http://schemas.microsoft.com/office/drawing/2014/main" id="{7C241471-E7D0-8F7A-B7BB-533DC50EEA9A}"/>
              </a:ext>
            </a:extLst>
          </p:cNvPr>
          <p:cNvSpPr/>
          <p:nvPr/>
        </p:nvSpPr>
        <p:spPr>
          <a:xfrm>
            <a:off x="6681455" y="2663225"/>
            <a:ext cx="4379835" cy="903084"/>
          </a:xfrm>
          <a:prstGeom prst="cloudCallout">
            <a:avLst>
              <a:gd name="adj1" fmla="val -63767"/>
              <a:gd name="adj2" fmla="val -164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CREATE contract address requires </a:t>
            </a:r>
            <a:r>
              <a:rPr lang="en-CH" i="1" dirty="0"/>
              <a:t>from</a:t>
            </a:r>
            <a:r>
              <a:rPr lang="en-CH" dirty="0"/>
              <a:t> address</a:t>
            </a:r>
          </a:p>
        </p:txBody>
      </p:sp>
      <p:sp>
        <p:nvSpPr>
          <p:cNvPr id="19" name="Cloud Callout 18">
            <a:extLst>
              <a:ext uri="{FF2B5EF4-FFF2-40B4-BE49-F238E27FC236}">
                <a16:creationId xmlns:a16="http://schemas.microsoft.com/office/drawing/2014/main" id="{A1516AC0-C962-186D-AE41-85793B0BD988}"/>
              </a:ext>
            </a:extLst>
          </p:cNvPr>
          <p:cNvSpPr/>
          <p:nvPr/>
        </p:nvSpPr>
        <p:spPr>
          <a:xfrm>
            <a:off x="7468116" y="3968869"/>
            <a:ext cx="1371600" cy="1026865"/>
          </a:xfrm>
          <a:prstGeom prst="cloudCallout">
            <a:avLst>
              <a:gd name="adj1" fmla="val -85058"/>
              <a:gd name="adj2" fmla="val -3688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4" name="Cloud Callout 23">
            <a:extLst>
              <a:ext uri="{FF2B5EF4-FFF2-40B4-BE49-F238E27FC236}">
                <a16:creationId xmlns:a16="http://schemas.microsoft.com/office/drawing/2014/main" id="{4ABD7CFC-F2A5-8324-91A7-0E64EAE1DAE8}"/>
              </a:ext>
            </a:extLst>
          </p:cNvPr>
          <p:cNvSpPr/>
          <p:nvPr/>
        </p:nvSpPr>
        <p:spPr>
          <a:xfrm>
            <a:off x="6062577" y="5679012"/>
            <a:ext cx="4316521" cy="903084"/>
          </a:xfrm>
          <a:prstGeom prst="cloudCallout">
            <a:avLst>
              <a:gd name="adj1" fmla="val -55567"/>
              <a:gd name="adj2" fmla="val -4083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Full data required incl logs</a:t>
            </a:r>
          </a:p>
          <a:p>
            <a:pPr algn="ctr"/>
            <a:r>
              <a:rPr lang="en-CH" dirty="0"/>
              <a:t>Prior receipt needed</a:t>
            </a:r>
          </a:p>
        </p:txBody>
      </p:sp>
      <p:sp>
        <p:nvSpPr>
          <p:cNvPr id="34" name="Cloud Callout 33">
            <a:extLst>
              <a:ext uri="{FF2B5EF4-FFF2-40B4-BE49-F238E27FC236}">
                <a16:creationId xmlns:a16="http://schemas.microsoft.com/office/drawing/2014/main" id="{7E4652D4-D6A6-1BA9-6092-F44FC1AEE66E}"/>
              </a:ext>
            </a:extLst>
          </p:cNvPr>
          <p:cNvSpPr/>
          <p:nvPr/>
        </p:nvSpPr>
        <p:spPr>
          <a:xfrm>
            <a:off x="7468116" y="3973246"/>
            <a:ext cx="1371600" cy="1026865"/>
          </a:xfrm>
          <a:prstGeom prst="cloudCallout">
            <a:avLst>
              <a:gd name="adj1" fmla="val -91509"/>
              <a:gd name="adj2" fmla="val 2774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45C7BEC-91FC-4B47-04AA-B861D482B115}"/>
              </a:ext>
            </a:extLst>
          </p:cNvPr>
          <p:cNvSpPr txBox="1"/>
          <p:nvPr/>
        </p:nvSpPr>
        <p:spPr>
          <a:xfrm>
            <a:off x="7776601" y="4231270"/>
            <a:ext cx="6022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4000" dirty="0"/>
              <a:t>✅</a:t>
            </a:r>
          </a:p>
        </p:txBody>
      </p:sp>
      <p:sp>
        <p:nvSpPr>
          <p:cNvPr id="35" name="Cloud Callout 34">
            <a:extLst>
              <a:ext uri="{FF2B5EF4-FFF2-40B4-BE49-F238E27FC236}">
                <a16:creationId xmlns:a16="http://schemas.microsoft.com/office/drawing/2014/main" id="{B083C62E-95B7-AFB6-2BF2-8C70BBE2E8A6}"/>
              </a:ext>
            </a:extLst>
          </p:cNvPr>
          <p:cNvSpPr/>
          <p:nvPr/>
        </p:nvSpPr>
        <p:spPr>
          <a:xfrm>
            <a:off x="6848090" y="1231219"/>
            <a:ext cx="3387292" cy="903084"/>
          </a:xfrm>
          <a:prstGeom prst="cloudCallout">
            <a:avLst>
              <a:gd name="adj1" fmla="val -57959"/>
              <a:gd name="adj2" fmla="val 571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Full tx data required</a:t>
            </a:r>
          </a:p>
          <a:p>
            <a:pPr algn="ctr"/>
            <a:r>
              <a:rPr lang="en-CH" dirty="0"/>
              <a:t>Expensive ecrecover</a:t>
            </a:r>
          </a:p>
        </p:txBody>
      </p:sp>
      <p:sp>
        <p:nvSpPr>
          <p:cNvPr id="36" name="Cloud 35">
            <a:extLst>
              <a:ext uri="{FF2B5EF4-FFF2-40B4-BE49-F238E27FC236}">
                <a16:creationId xmlns:a16="http://schemas.microsoft.com/office/drawing/2014/main" id="{D7373F63-017D-D3C7-A2E4-47216ACD7502}"/>
              </a:ext>
            </a:extLst>
          </p:cNvPr>
          <p:cNvSpPr/>
          <p:nvPr/>
        </p:nvSpPr>
        <p:spPr>
          <a:xfrm>
            <a:off x="8568814" y="4737804"/>
            <a:ext cx="3592272" cy="856254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dirty="0"/>
              <a:t>Tx type inconsistencies</a:t>
            </a:r>
          </a:p>
          <a:p>
            <a:pPr algn="ctr"/>
            <a:r>
              <a:rPr lang="en-CH" dirty="0"/>
              <a:t>Inefficient hashes</a:t>
            </a:r>
          </a:p>
        </p:txBody>
      </p:sp>
    </p:spTree>
    <p:extLst>
      <p:ext uri="{BB962C8B-B14F-4D97-AF65-F5344CB8AC3E}">
        <p14:creationId xmlns:p14="http://schemas.microsoft.com/office/powerpoint/2010/main" val="218418382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6979DAA5-5C6A-53BE-CC09-79507B311F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E7FCF-B46D-A9EC-1FAF-52724984D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H" dirty="0"/>
              <a:t>EIP-6466: SSZ receipts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5CA08C1-2301-F06D-FEAC-DB55281D3F21}"/>
              </a:ext>
            </a:extLst>
          </p:cNvPr>
          <p:cNvSpPr/>
          <p:nvPr/>
        </p:nvSpPr>
        <p:spPr>
          <a:xfrm>
            <a:off x="838200" y="4100052"/>
            <a:ext cx="9746226" cy="2020529"/>
          </a:xfrm>
          <a:prstGeom prst="rect">
            <a:avLst/>
          </a:prstGeom>
          <a:gradFill flip="none" rotWithShape="1">
            <a:gsLst>
              <a:gs pos="20000">
                <a:schemeClr val="accent5">
                  <a:alpha val="50000"/>
                </a:schemeClr>
              </a:gs>
              <a:gs pos="32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C50640D-BF21-35CD-5B7F-0A9DD3360048}"/>
              </a:ext>
            </a:extLst>
          </p:cNvPr>
          <p:cNvSpPr/>
          <p:nvPr/>
        </p:nvSpPr>
        <p:spPr>
          <a:xfrm>
            <a:off x="955254" y="1985547"/>
            <a:ext cx="2106592" cy="55558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b="1" dirty="0"/>
              <a:t>4.75 ETH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B2DCAF9-8F09-0FCF-0746-4F9AA1C60F36}"/>
              </a:ext>
            </a:extLst>
          </p:cNvPr>
          <p:cNvSpPr/>
          <p:nvPr/>
        </p:nvSpPr>
        <p:spPr>
          <a:xfrm>
            <a:off x="955254" y="2782708"/>
            <a:ext cx="1018572" cy="55558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0.1</a:t>
            </a:r>
            <a:br>
              <a:rPr lang="en-CH" sz="1400" b="1" dirty="0"/>
            </a:br>
            <a:r>
              <a:rPr lang="en-CH" sz="1400" b="1" dirty="0"/>
              <a:t>BTC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6D08F8-DD28-AD1E-D7F8-0347F5FCAAC6}"/>
              </a:ext>
            </a:extLst>
          </p:cNvPr>
          <p:cNvSpPr/>
          <p:nvPr/>
        </p:nvSpPr>
        <p:spPr>
          <a:xfrm>
            <a:off x="955254" y="3417661"/>
            <a:ext cx="1018572" cy="55558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500</a:t>
            </a:r>
            <a:br>
              <a:rPr lang="en-CH" sz="1400" b="1" dirty="0"/>
            </a:br>
            <a:r>
              <a:rPr lang="en-CH" sz="1400" b="1" dirty="0"/>
              <a:t>USDC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C3BF808D-89A3-691D-1B3E-4E1F49AF04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hqprint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1959284" y="2870686"/>
            <a:ext cx="1186552" cy="1018571"/>
          </a:xfrm>
          <a:ln w="19050">
            <a:solidFill>
              <a:schemeClr val="accent1"/>
            </a:solidFill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DBDCB63A-D3E5-6812-7C87-4A9F770E0FF1}"/>
              </a:ext>
            </a:extLst>
          </p:cNvPr>
          <p:cNvSpPr/>
          <p:nvPr/>
        </p:nvSpPr>
        <p:spPr>
          <a:xfrm>
            <a:off x="955254" y="4214823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 theprotocolguild.eth 2024-11-12       –50 USDC</a:t>
            </a:r>
            <a:endParaRPr lang="en-CH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2E5F364-DD31-5E6B-1EB2-8822E1235390}"/>
              </a:ext>
            </a:extLst>
          </p:cNvPr>
          <p:cNvSpPr/>
          <p:nvPr/>
        </p:nvSpPr>
        <p:spPr>
          <a:xfrm>
            <a:off x="955254" y="4832215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 vitalik.eth</a:t>
            </a:r>
            <a:br>
              <a:rPr lang="en-CH" sz="1400" dirty="0">
                <a:sym typeface="Wingdings" pitchFamily="2" charset="2"/>
              </a:rPr>
            </a:br>
            <a:r>
              <a:rPr lang="en-CH" sz="1400" dirty="0">
                <a:sym typeface="Wingdings" pitchFamily="2" charset="2"/>
              </a:rPr>
              <a:t>2024-11-11                1 ETH</a:t>
            </a:r>
            <a:endParaRPr lang="en-CH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40C60A2-F68E-1FA0-B033-56F819A0B730}"/>
              </a:ext>
            </a:extLst>
          </p:cNvPr>
          <p:cNvSpPr/>
          <p:nvPr/>
        </p:nvSpPr>
        <p:spPr>
          <a:xfrm>
            <a:off x="955254" y="5452604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🎉 Block #123 produced</a:t>
            </a:r>
            <a:br>
              <a:rPr lang="en-CH" sz="1400" dirty="0">
                <a:sym typeface="Wingdings" pitchFamily="2" charset="2"/>
              </a:rPr>
            </a:br>
            <a:r>
              <a:rPr lang="en-CH" sz="1400" dirty="0">
                <a:sym typeface="Wingdings" pitchFamily="2" charset="2"/>
              </a:rPr>
              <a:t>2024-11-09         0.08 ETH</a:t>
            </a:r>
            <a:endParaRPr lang="en-CH" sz="1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AC95902-FD09-CD52-521C-AAD2870DEFE8}"/>
              </a:ext>
            </a:extLst>
          </p:cNvPr>
          <p:cNvSpPr/>
          <p:nvPr/>
        </p:nvSpPr>
        <p:spPr>
          <a:xfrm>
            <a:off x="3185652" y="1883415"/>
            <a:ext cx="8686800" cy="42371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A9D6AB7-3870-361A-EDC3-A77408B93EC4}"/>
              </a:ext>
            </a:extLst>
          </p:cNvPr>
          <p:cNvSpPr/>
          <p:nvPr/>
        </p:nvSpPr>
        <p:spPr>
          <a:xfrm>
            <a:off x="838200" y="1883415"/>
            <a:ext cx="2347452" cy="423716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28D813-0FC1-E394-E2D1-678DFEFE9CCE}"/>
              </a:ext>
            </a:extLst>
          </p:cNvPr>
          <p:cNvSpPr txBox="1"/>
          <p:nvPr/>
        </p:nvSpPr>
        <p:spPr>
          <a:xfrm>
            <a:off x="3727937" y="6268065"/>
            <a:ext cx="7838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b="1" dirty="0"/>
              <a:t>On-chain commitments to relevant data (fewer round trips, more efficient)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AAF73F6-D652-99A1-C900-9FC8E141A040}"/>
              </a:ext>
            </a:extLst>
          </p:cNvPr>
          <p:cNvSpPr txBox="1"/>
          <p:nvPr/>
        </p:nvSpPr>
        <p:spPr>
          <a:xfrm>
            <a:off x="3251030" y="6274638"/>
            <a:ext cx="4129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800" dirty="0"/>
              <a:t>✅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D46D65C-05A1-0F27-1F86-52B65F296D5D}"/>
              </a:ext>
            </a:extLst>
          </p:cNvPr>
          <p:cNvSpPr/>
          <p:nvPr/>
        </p:nvSpPr>
        <p:spPr>
          <a:xfrm>
            <a:off x="4522504" y="2271480"/>
            <a:ext cx="710015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Type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DE1B949-C6B8-8668-DF15-32BC4DBECEE0}"/>
              </a:ext>
            </a:extLst>
          </p:cNvPr>
          <p:cNvSpPr/>
          <p:nvPr/>
        </p:nvSpPr>
        <p:spPr>
          <a:xfrm>
            <a:off x="3816430" y="2271480"/>
            <a:ext cx="710015" cy="539304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/>
              <a:t>MPT type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BC68698-34F0-9C98-9B44-4889B8C230C9}"/>
              </a:ext>
            </a:extLst>
          </p:cNvPr>
          <p:cNvSpPr/>
          <p:nvPr/>
        </p:nvSpPr>
        <p:spPr>
          <a:xfrm>
            <a:off x="5235819" y="2271480"/>
            <a:ext cx="860181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Status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441383E-B739-EBB7-B23D-D29183E8CED6}"/>
              </a:ext>
            </a:extLst>
          </p:cNvPr>
          <p:cNvSpPr/>
          <p:nvPr/>
        </p:nvSpPr>
        <p:spPr>
          <a:xfrm>
            <a:off x="6100785" y="2271480"/>
            <a:ext cx="1594065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Cumulative gas used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B75F99E-A148-5C8C-21ED-410C80CF4355}"/>
              </a:ext>
            </a:extLst>
          </p:cNvPr>
          <p:cNvSpPr/>
          <p:nvPr/>
        </p:nvSpPr>
        <p:spPr>
          <a:xfrm>
            <a:off x="7698926" y="2271480"/>
            <a:ext cx="1428135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Logs Bloom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0173552-AC2F-ED75-B2AB-6336F666DD7B}"/>
              </a:ext>
            </a:extLst>
          </p:cNvPr>
          <p:cNvSpPr/>
          <p:nvPr/>
        </p:nvSpPr>
        <p:spPr>
          <a:xfrm>
            <a:off x="9127061" y="2271480"/>
            <a:ext cx="1428135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Logs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F19E209-E8A9-C4F9-6A56-600EFBD48700}"/>
              </a:ext>
            </a:extLst>
          </p:cNvPr>
          <p:cNvSpPr txBox="1"/>
          <p:nvPr/>
        </p:nvSpPr>
        <p:spPr>
          <a:xfrm>
            <a:off x="8328455" y="3753158"/>
            <a:ext cx="30253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b="1" dirty="0"/>
              <a:t>SSZ binary tree</a:t>
            </a:r>
            <a:endParaRPr lang="en-CH" dirty="0"/>
          </a:p>
          <a:p>
            <a:pPr algn="ctr"/>
            <a:r>
              <a:rPr lang="en-CH" dirty="0"/>
              <a:t>Proofs for partial data</a:t>
            </a:r>
          </a:p>
          <a:p>
            <a:pPr algn="ctr"/>
            <a:r>
              <a:rPr lang="en-CH" dirty="0"/>
              <a:t>Simpler L2 bridge designs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7C609126-18BE-60F1-31E4-99530992EF83}"/>
              </a:ext>
            </a:extLst>
          </p:cNvPr>
          <p:cNvCxnSpPr>
            <a:stCxn id="61" idx="0"/>
            <a:endCxn id="39" idx="2"/>
          </p:cNvCxnSpPr>
          <p:nvPr/>
        </p:nvCxnSpPr>
        <p:spPr>
          <a:xfrm flipV="1">
            <a:off x="9841128" y="2810784"/>
            <a:ext cx="1" cy="942374"/>
          </a:xfrm>
          <a:prstGeom prst="line">
            <a:avLst/>
          </a:prstGeom>
          <a:ln w="38100">
            <a:head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E789A3FD-FC7E-C5B8-FDB0-2C9DD55C0878}"/>
              </a:ext>
            </a:extLst>
          </p:cNvPr>
          <p:cNvCxnSpPr>
            <a:stCxn id="70" idx="0"/>
          </p:cNvCxnSpPr>
          <p:nvPr/>
        </p:nvCxnSpPr>
        <p:spPr>
          <a:xfrm flipV="1">
            <a:off x="8400259" y="2810784"/>
            <a:ext cx="0" cy="408158"/>
          </a:xfrm>
          <a:prstGeom prst="line">
            <a:avLst/>
          </a:prstGeom>
          <a:ln w="38100">
            <a:head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A1AD760E-2422-A748-8014-D6CC9A14C06F}"/>
              </a:ext>
            </a:extLst>
          </p:cNvPr>
          <p:cNvSpPr txBox="1"/>
          <p:nvPr/>
        </p:nvSpPr>
        <p:spPr>
          <a:xfrm>
            <a:off x="7736673" y="3218942"/>
            <a:ext cx="1327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b="1" dirty="0"/>
              <a:t>Remove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14D34DD1-AEF3-842D-4484-CF499C742749}"/>
              </a:ext>
            </a:extLst>
          </p:cNvPr>
          <p:cNvCxnSpPr/>
          <p:nvPr/>
        </p:nvCxnSpPr>
        <p:spPr>
          <a:xfrm flipV="1">
            <a:off x="6897816" y="2810784"/>
            <a:ext cx="1" cy="942374"/>
          </a:xfrm>
          <a:prstGeom prst="line">
            <a:avLst/>
          </a:prstGeom>
          <a:ln w="38100">
            <a:head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C41B9D83-EA4F-87F3-93DE-99A1AE1A18E4}"/>
              </a:ext>
            </a:extLst>
          </p:cNvPr>
          <p:cNvSpPr txBox="1"/>
          <p:nvPr/>
        </p:nvSpPr>
        <p:spPr>
          <a:xfrm>
            <a:off x="5118727" y="3753158"/>
            <a:ext cx="35581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b="1" dirty="0"/>
              <a:t>Tx gas used</a:t>
            </a:r>
            <a:endParaRPr lang="en-CH" dirty="0"/>
          </a:p>
          <a:p>
            <a:pPr algn="ctr"/>
            <a:r>
              <a:rPr lang="en-CH" dirty="0"/>
              <a:t>Prior receipt no longer needed</a:t>
            </a:r>
          </a:p>
          <a:p>
            <a:pPr algn="ctr"/>
            <a:r>
              <a:rPr lang="en-CH" dirty="0"/>
              <a:t>Better parallel tx execution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5ABF2C76-DC67-88AC-99B3-F3D6ED0EFC6D}"/>
              </a:ext>
            </a:extLst>
          </p:cNvPr>
          <p:cNvCxnSpPr>
            <a:stCxn id="80" idx="0"/>
          </p:cNvCxnSpPr>
          <p:nvPr/>
        </p:nvCxnSpPr>
        <p:spPr>
          <a:xfrm flipV="1">
            <a:off x="4882768" y="2810784"/>
            <a:ext cx="0" cy="408158"/>
          </a:xfrm>
          <a:prstGeom prst="line">
            <a:avLst/>
          </a:prstGeom>
          <a:ln w="38100">
            <a:head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F0272425-C76E-868B-9CD8-693F0678BD6B}"/>
              </a:ext>
            </a:extLst>
          </p:cNvPr>
          <p:cNvSpPr txBox="1"/>
          <p:nvPr/>
        </p:nvSpPr>
        <p:spPr>
          <a:xfrm>
            <a:off x="3645004" y="3218942"/>
            <a:ext cx="2475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b="1" dirty="0"/>
              <a:t>StableContainer</a:t>
            </a:r>
          </a:p>
          <a:p>
            <a:pPr algn="ctr"/>
            <a:r>
              <a:rPr lang="en-CH" dirty="0"/>
              <a:t>Forward compatibility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E7EE2A4-88BA-0E75-5D5D-F80A2EF87F48}"/>
              </a:ext>
            </a:extLst>
          </p:cNvPr>
          <p:cNvSpPr txBox="1"/>
          <p:nvPr/>
        </p:nvSpPr>
        <p:spPr>
          <a:xfrm>
            <a:off x="3727937" y="4935160"/>
            <a:ext cx="69802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b="1" dirty="0"/>
              <a:t>Add </a:t>
            </a:r>
            <a:r>
              <a:rPr lang="en-CH" b="1" i="1" dirty="0"/>
              <a:t>From</a:t>
            </a:r>
            <a:r>
              <a:rPr lang="en-CH" b="1" dirty="0"/>
              <a:t>, </a:t>
            </a:r>
            <a:r>
              <a:rPr lang="en-CH" b="1" i="1" dirty="0"/>
              <a:t>Contract</a:t>
            </a:r>
            <a:r>
              <a:rPr lang="en-CH" b="1" dirty="0"/>
              <a:t>  (CREATE), and </a:t>
            </a:r>
            <a:r>
              <a:rPr lang="en-CH" b="1" i="1" dirty="0"/>
              <a:t>Authority</a:t>
            </a:r>
            <a:r>
              <a:rPr lang="en-CH" b="1" dirty="0"/>
              <a:t> (EIP-7702)</a:t>
            </a:r>
            <a:r>
              <a:rPr lang="en-CH" b="1" i="1" dirty="0"/>
              <a:t> </a:t>
            </a:r>
            <a:r>
              <a:rPr lang="en-CH" b="1" dirty="0"/>
              <a:t>addresses</a:t>
            </a:r>
          </a:p>
          <a:p>
            <a:r>
              <a:rPr lang="en-CH" dirty="0"/>
              <a:t>Transaction data and </a:t>
            </a:r>
            <a:r>
              <a:rPr lang="en-CH" i="1" dirty="0"/>
              <a:t>ecrecover</a:t>
            </a:r>
            <a:r>
              <a:rPr lang="en-CH" dirty="0"/>
              <a:t> no longer needed for verification</a:t>
            </a:r>
          </a:p>
          <a:p>
            <a:r>
              <a:rPr lang="en-CH" dirty="0"/>
              <a:t>Reduced dependency on EVM internals</a:t>
            </a:r>
          </a:p>
        </p:txBody>
      </p:sp>
    </p:spTree>
    <p:extLst>
      <p:ext uri="{BB962C8B-B14F-4D97-AF65-F5344CB8AC3E}">
        <p14:creationId xmlns:p14="http://schemas.microsoft.com/office/powerpoint/2010/main" val="228654025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5637EEAA-BC1A-5827-A8C2-88EF9EC79A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0755A-8E8C-83EB-3222-A463D9D4E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H" dirty="0"/>
              <a:t>EIP-7706: Separate gas types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24106DF-C454-7098-AB95-301E0C5C33A6}"/>
              </a:ext>
            </a:extLst>
          </p:cNvPr>
          <p:cNvSpPr/>
          <p:nvPr/>
        </p:nvSpPr>
        <p:spPr>
          <a:xfrm>
            <a:off x="838200" y="4100052"/>
            <a:ext cx="9746226" cy="2020529"/>
          </a:xfrm>
          <a:prstGeom prst="rect">
            <a:avLst/>
          </a:prstGeom>
          <a:gradFill flip="none" rotWithShape="1">
            <a:gsLst>
              <a:gs pos="20000">
                <a:schemeClr val="accent5">
                  <a:alpha val="50000"/>
                </a:schemeClr>
              </a:gs>
              <a:gs pos="32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3F66106-8DA4-C2EB-069C-905751A39A88}"/>
              </a:ext>
            </a:extLst>
          </p:cNvPr>
          <p:cNvSpPr/>
          <p:nvPr/>
        </p:nvSpPr>
        <p:spPr>
          <a:xfrm>
            <a:off x="955254" y="1985547"/>
            <a:ext cx="2106592" cy="55558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b="1" dirty="0"/>
              <a:t>4.75 ETH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E442059-794D-757C-DDD8-644D5657000C}"/>
              </a:ext>
            </a:extLst>
          </p:cNvPr>
          <p:cNvSpPr/>
          <p:nvPr/>
        </p:nvSpPr>
        <p:spPr>
          <a:xfrm>
            <a:off x="955254" y="2782708"/>
            <a:ext cx="1018572" cy="55558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0.1</a:t>
            </a:r>
            <a:br>
              <a:rPr lang="en-CH" sz="1400" b="1" dirty="0"/>
            </a:br>
            <a:r>
              <a:rPr lang="en-CH" sz="1400" b="1" dirty="0"/>
              <a:t>BTC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579C58-4B6E-EF53-ADE5-0CC8FE07CE71}"/>
              </a:ext>
            </a:extLst>
          </p:cNvPr>
          <p:cNvSpPr/>
          <p:nvPr/>
        </p:nvSpPr>
        <p:spPr>
          <a:xfrm>
            <a:off x="955254" y="3417661"/>
            <a:ext cx="1018572" cy="55558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500</a:t>
            </a:r>
            <a:br>
              <a:rPr lang="en-CH" sz="1400" b="1" dirty="0"/>
            </a:br>
            <a:r>
              <a:rPr lang="en-CH" sz="1400" b="1" dirty="0"/>
              <a:t>USDC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EFDF5A35-C1B6-28DE-5C21-C736160CCB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hqprint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1959284" y="2870686"/>
            <a:ext cx="1186552" cy="1018571"/>
          </a:xfrm>
          <a:ln w="19050">
            <a:solidFill>
              <a:schemeClr val="accent1"/>
            </a:solidFill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4CD4C6C6-008D-9DC9-19B4-E5E0E3F78ADD}"/>
              </a:ext>
            </a:extLst>
          </p:cNvPr>
          <p:cNvSpPr/>
          <p:nvPr/>
        </p:nvSpPr>
        <p:spPr>
          <a:xfrm>
            <a:off x="955254" y="4214823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 theprotocolguild.eth 2024-11-12       –50 USDC</a:t>
            </a:r>
            <a:endParaRPr lang="en-CH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31690C7-7FAF-5CF2-47DD-A7C75DE6A88C}"/>
              </a:ext>
            </a:extLst>
          </p:cNvPr>
          <p:cNvSpPr/>
          <p:nvPr/>
        </p:nvSpPr>
        <p:spPr>
          <a:xfrm>
            <a:off x="955254" y="4832215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 vitalik.eth</a:t>
            </a:r>
            <a:br>
              <a:rPr lang="en-CH" sz="1400" dirty="0">
                <a:sym typeface="Wingdings" pitchFamily="2" charset="2"/>
              </a:rPr>
            </a:br>
            <a:r>
              <a:rPr lang="en-CH" sz="1400" dirty="0">
                <a:sym typeface="Wingdings" pitchFamily="2" charset="2"/>
              </a:rPr>
              <a:t>2024-11-11                1 ETH</a:t>
            </a:r>
            <a:endParaRPr lang="en-CH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BF2C2DA-0FAD-8BA3-0EF8-B0BE7BF072C9}"/>
              </a:ext>
            </a:extLst>
          </p:cNvPr>
          <p:cNvSpPr/>
          <p:nvPr/>
        </p:nvSpPr>
        <p:spPr>
          <a:xfrm>
            <a:off x="955254" y="5452604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🎉 Block #123 produced</a:t>
            </a:r>
            <a:br>
              <a:rPr lang="en-CH" sz="1400" dirty="0">
                <a:sym typeface="Wingdings" pitchFamily="2" charset="2"/>
              </a:rPr>
            </a:br>
            <a:r>
              <a:rPr lang="en-CH" sz="1400" dirty="0">
                <a:sym typeface="Wingdings" pitchFamily="2" charset="2"/>
              </a:rPr>
              <a:t>2024-11-09         0.08 ETH</a:t>
            </a:r>
            <a:endParaRPr lang="en-CH" sz="1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D7AE3B7-41E8-671A-A3C6-25ED57FFD5D1}"/>
              </a:ext>
            </a:extLst>
          </p:cNvPr>
          <p:cNvSpPr/>
          <p:nvPr/>
        </p:nvSpPr>
        <p:spPr>
          <a:xfrm>
            <a:off x="3185652" y="1883415"/>
            <a:ext cx="8686800" cy="42371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EB66155-D03A-FE4D-0F2F-4FC921546C91}"/>
              </a:ext>
            </a:extLst>
          </p:cNvPr>
          <p:cNvSpPr/>
          <p:nvPr/>
        </p:nvSpPr>
        <p:spPr>
          <a:xfrm>
            <a:off x="838200" y="1883415"/>
            <a:ext cx="2347452" cy="423716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25AFCDEA-CA58-D4EA-66FA-72A5C27AA4A5}"/>
              </a:ext>
            </a:extLst>
          </p:cNvPr>
          <p:cNvGrpSpPr/>
          <p:nvPr/>
        </p:nvGrpSpPr>
        <p:grpSpPr>
          <a:xfrm>
            <a:off x="3816431" y="2955265"/>
            <a:ext cx="6133685" cy="454320"/>
            <a:chOff x="3816431" y="3464959"/>
            <a:chExt cx="6133685" cy="454320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E5D12F9-A165-B8B0-E994-2A84308569FA}"/>
                </a:ext>
              </a:extLst>
            </p:cNvPr>
            <p:cNvSpPr/>
            <p:nvPr/>
          </p:nvSpPr>
          <p:spPr>
            <a:xfrm>
              <a:off x="5038125" y="3464959"/>
              <a:ext cx="706074" cy="454320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Nonce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01A1C8E8-6D22-A4BB-FB09-C214384815BE}"/>
                </a:ext>
              </a:extLst>
            </p:cNvPr>
            <p:cNvSpPr/>
            <p:nvPr/>
          </p:nvSpPr>
          <p:spPr>
            <a:xfrm>
              <a:off x="5744199" y="3464959"/>
              <a:ext cx="795454" cy="454320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Max fee per gas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62B01CF8-8A11-9F32-AC41-81A2E08D5C75}"/>
                </a:ext>
              </a:extLst>
            </p:cNvPr>
            <p:cNvSpPr/>
            <p:nvPr/>
          </p:nvSpPr>
          <p:spPr>
            <a:xfrm>
              <a:off x="6539654" y="3464959"/>
              <a:ext cx="542254" cy="454320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Gas limit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4C63D848-5F7C-0D1F-723C-8FF6D9C6AB6D}"/>
                </a:ext>
              </a:extLst>
            </p:cNvPr>
            <p:cNvSpPr/>
            <p:nvPr/>
          </p:nvSpPr>
          <p:spPr>
            <a:xfrm>
              <a:off x="7081909" y="3464959"/>
              <a:ext cx="360112" cy="454320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To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2A2D121C-758F-BB35-48F3-7F92CFC14CD5}"/>
                </a:ext>
              </a:extLst>
            </p:cNvPr>
            <p:cNvSpPr/>
            <p:nvPr/>
          </p:nvSpPr>
          <p:spPr>
            <a:xfrm>
              <a:off x="7442022" y="3464959"/>
              <a:ext cx="649630" cy="454320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Value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C6B9DA97-1284-9C7D-BA1D-259A09B313ED}"/>
                </a:ext>
              </a:extLst>
            </p:cNvPr>
            <p:cNvSpPr/>
            <p:nvPr/>
          </p:nvSpPr>
          <p:spPr>
            <a:xfrm>
              <a:off x="8091652" y="3464959"/>
              <a:ext cx="649630" cy="454320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Input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D537E0C0-3CF5-F07F-7BDB-06524D115A26}"/>
                </a:ext>
              </a:extLst>
            </p:cNvPr>
            <p:cNvSpPr/>
            <p:nvPr/>
          </p:nvSpPr>
          <p:spPr>
            <a:xfrm>
              <a:off x="3816431" y="3464959"/>
              <a:ext cx="574334" cy="45432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0x01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28D2FEF6-F317-E6F1-CFBF-A8EF3C0CF39D}"/>
                </a:ext>
              </a:extLst>
            </p:cNvPr>
            <p:cNvSpPr/>
            <p:nvPr/>
          </p:nvSpPr>
          <p:spPr>
            <a:xfrm>
              <a:off x="4385942" y="3464959"/>
              <a:ext cx="652183" cy="45432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Chain ID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841922C4-8F69-0999-30DF-8CADC6F2451F}"/>
                </a:ext>
              </a:extLst>
            </p:cNvPr>
            <p:cNvSpPr/>
            <p:nvPr/>
          </p:nvSpPr>
          <p:spPr>
            <a:xfrm>
              <a:off x="9484927" y="3464959"/>
              <a:ext cx="465189" cy="45432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Sig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494CDB5A-175C-13D4-D583-E6BAE74A9D23}"/>
                </a:ext>
              </a:extLst>
            </p:cNvPr>
            <p:cNvSpPr/>
            <p:nvPr/>
          </p:nvSpPr>
          <p:spPr>
            <a:xfrm>
              <a:off x="8741280" y="3464959"/>
              <a:ext cx="748529" cy="45432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Access list</a:t>
              </a:r>
            </a:p>
          </p:txBody>
        </p: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D32ABE69-308E-C20E-5B45-D51077305259}"/>
              </a:ext>
            </a:extLst>
          </p:cNvPr>
          <p:cNvGrpSpPr/>
          <p:nvPr/>
        </p:nvGrpSpPr>
        <p:grpSpPr>
          <a:xfrm>
            <a:off x="3816431" y="2467993"/>
            <a:ext cx="6727424" cy="436944"/>
            <a:chOff x="3816431" y="2782708"/>
            <a:chExt cx="6727424" cy="436944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3F30E66-86FF-789C-B340-5843B6650E86}"/>
                </a:ext>
              </a:extLst>
            </p:cNvPr>
            <p:cNvSpPr/>
            <p:nvPr/>
          </p:nvSpPr>
          <p:spPr>
            <a:xfrm>
              <a:off x="3816431" y="2782708"/>
              <a:ext cx="706074" cy="436944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Nonce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B57F86C-A32D-D5F8-81C2-7E32940AF0DD}"/>
                </a:ext>
              </a:extLst>
            </p:cNvPr>
            <p:cNvSpPr/>
            <p:nvPr/>
          </p:nvSpPr>
          <p:spPr>
            <a:xfrm>
              <a:off x="4522505" y="2782708"/>
              <a:ext cx="795454" cy="436944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Max fee per gas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851E56B7-87DB-ECA9-644B-D9F33BDFB97B}"/>
                </a:ext>
              </a:extLst>
            </p:cNvPr>
            <p:cNvSpPr/>
            <p:nvPr/>
          </p:nvSpPr>
          <p:spPr>
            <a:xfrm>
              <a:off x="5317960" y="2782708"/>
              <a:ext cx="542254" cy="436944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Gas limit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45398A3-09D1-11BC-F860-48EB9CBC1ABF}"/>
                </a:ext>
              </a:extLst>
            </p:cNvPr>
            <p:cNvSpPr/>
            <p:nvPr/>
          </p:nvSpPr>
          <p:spPr>
            <a:xfrm>
              <a:off x="5860215" y="2782708"/>
              <a:ext cx="360112" cy="436944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To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EB24320C-8DDD-1A40-A499-BA3C565F2A59}"/>
                </a:ext>
              </a:extLst>
            </p:cNvPr>
            <p:cNvSpPr/>
            <p:nvPr/>
          </p:nvSpPr>
          <p:spPr>
            <a:xfrm>
              <a:off x="6220328" y="2782708"/>
              <a:ext cx="649630" cy="436944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Value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9A6A895B-E682-D1F6-04B0-75B78E6B154D}"/>
                </a:ext>
              </a:extLst>
            </p:cNvPr>
            <p:cNvSpPr/>
            <p:nvPr/>
          </p:nvSpPr>
          <p:spPr>
            <a:xfrm>
              <a:off x="6869958" y="2782708"/>
              <a:ext cx="649630" cy="436944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Input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1EAB5CE6-E11E-352B-4B07-98900AA9DD53}"/>
                </a:ext>
              </a:extLst>
            </p:cNvPr>
            <p:cNvSpPr/>
            <p:nvPr/>
          </p:nvSpPr>
          <p:spPr>
            <a:xfrm>
              <a:off x="7519588" y="2782708"/>
              <a:ext cx="1058928" cy="43694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Signature</a:t>
              </a:r>
            </a:p>
            <a:p>
              <a:pPr algn="ctr"/>
              <a:r>
                <a:rPr lang="en-CH" sz="1400" dirty="0"/>
                <a:t>+ Chain ID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FCD25CF4-501F-F252-4E42-752BC4282B2A}"/>
                </a:ext>
              </a:extLst>
            </p:cNvPr>
            <p:cNvSpPr txBox="1"/>
            <p:nvPr/>
          </p:nvSpPr>
          <p:spPr>
            <a:xfrm>
              <a:off x="8741280" y="2798450"/>
              <a:ext cx="1802575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CH" dirty="0"/>
                <a:t>EIP-155</a:t>
              </a:r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7689FFB4-E5CE-92A3-9682-64DF16E3E61E}"/>
              </a:ext>
            </a:extLst>
          </p:cNvPr>
          <p:cNvGrpSpPr/>
          <p:nvPr/>
        </p:nvGrpSpPr>
        <p:grpSpPr>
          <a:xfrm>
            <a:off x="3816431" y="1980721"/>
            <a:ext cx="6727424" cy="436944"/>
            <a:chOff x="3816431" y="1980721"/>
            <a:chExt cx="6727424" cy="436944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AD1270F-EB7F-3B8A-1243-5621CDC6CA5A}"/>
                </a:ext>
              </a:extLst>
            </p:cNvPr>
            <p:cNvSpPr/>
            <p:nvPr/>
          </p:nvSpPr>
          <p:spPr>
            <a:xfrm>
              <a:off x="3816431" y="1980721"/>
              <a:ext cx="706074" cy="436944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Nonce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4A572FD-10EB-8B09-96CF-8275FF29EB6B}"/>
                </a:ext>
              </a:extLst>
            </p:cNvPr>
            <p:cNvSpPr/>
            <p:nvPr/>
          </p:nvSpPr>
          <p:spPr>
            <a:xfrm>
              <a:off x="4522505" y="1980721"/>
              <a:ext cx="795454" cy="436944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Max fee per gas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02B9F205-D801-6F2F-75B4-8D8654300054}"/>
                </a:ext>
              </a:extLst>
            </p:cNvPr>
            <p:cNvSpPr/>
            <p:nvPr/>
          </p:nvSpPr>
          <p:spPr>
            <a:xfrm>
              <a:off x="5317960" y="1980721"/>
              <a:ext cx="542254" cy="436944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Gas limit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8FE802A-85C3-E1DE-DF54-EDC42AEEFB0C}"/>
                </a:ext>
              </a:extLst>
            </p:cNvPr>
            <p:cNvSpPr/>
            <p:nvPr/>
          </p:nvSpPr>
          <p:spPr>
            <a:xfrm>
              <a:off x="5860215" y="1980721"/>
              <a:ext cx="360112" cy="436944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To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63ABCF63-18BC-DA4C-EF5C-651144FE03DD}"/>
                </a:ext>
              </a:extLst>
            </p:cNvPr>
            <p:cNvSpPr/>
            <p:nvPr/>
          </p:nvSpPr>
          <p:spPr>
            <a:xfrm>
              <a:off x="6220328" y="1980721"/>
              <a:ext cx="649630" cy="436944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Value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D5A086F-842F-62A2-AA1D-06EFEF6AFD7E}"/>
                </a:ext>
              </a:extLst>
            </p:cNvPr>
            <p:cNvSpPr/>
            <p:nvPr/>
          </p:nvSpPr>
          <p:spPr>
            <a:xfrm>
              <a:off x="6869958" y="1980721"/>
              <a:ext cx="649630" cy="436944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Input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C7F719E-6F35-C972-58F3-3B85CEF8B215}"/>
                </a:ext>
              </a:extLst>
            </p:cNvPr>
            <p:cNvSpPr/>
            <p:nvPr/>
          </p:nvSpPr>
          <p:spPr>
            <a:xfrm>
              <a:off x="7519588" y="1980721"/>
              <a:ext cx="1058928" cy="43694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Replayable signature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E1A528A7-5D9E-97E1-C818-6AA993D2A68D}"/>
                </a:ext>
              </a:extLst>
            </p:cNvPr>
            <p:cNvSpPr txBox="1"/>
            <p:nvPr/>
          </p:nvSpPr>
          <p:spPr>
            <a:xfrm>
              <a:off x="8741280" y="2014527"/>
              <a:ext cx="1802575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CH" dirty="0"/>
                <a:t>Legacy</a:t>
              </a:r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C2343F39-D7FC-5CE7-0CAF-927A5A753EA8}"/>
              </a:ext>
            </a:extLst>
          </p:cNvPr>
          <p:cNvGrpSpPr/>
          <p:nvPr/>
        </p:nvGrpSpPr>
        <p:grpSpPr>
          <a:xfrm>
            <a:off x="3816431" y="3459913"/>
            <a:ext cx="6932131" cy="454320"/>
            <a:chOff x="3816431" y="4164586"/>
            <a:chExt cx="6932131" cy="454320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9F6BEE3C-9A86-B7A5-FF0A-BB57EABF305A}"/>
                </a:ext>
              </a:extLst>
            </p:cNvPr>
            <p:cNvSpPr/>
            <p:nvPr/>
          </p:nvSpPr>
          <p:spPr>
            <a:xfrm>
              <a:off x="5038125" y="4164586"/>
              <a:ext cx="706074" cy="454320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Nonce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F7BDCB5C-B805-8C7F-8797-939201F2FAEB}"/>
                </a:ext>
              </a:extLst>
            </p:cNvPr>
            <p:cNvSpPr/>
            <p:nvPr/>
          </p:nvSpPr>
          <p:spPr>
            <a:xfrm>
              <a:off x="6539653" y="4164586"/>
              <a:ext cx="795454" cy="454320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Max fee per gas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D71BCAFE-833A-606D-33DC-7F906B1BE454}"/>
                </a:ext>
              </a:extLst>
            </p:cNvPr>
            <p:cNvSpPr/>
            <p:nvPr/>
          </p:nvSpPr>
          <p:spPr>
            <a:xfrm>
              <a:off x="7335108" y="4164586"/>
              <a:ext cx="542254" cy="454320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Gas limit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4B893CE1-D905-34DA-B2FF-9EC7C2597E42}"/>
                </a:ext>
              </a:extLst>
            </p:cNvPr>
            <p:cNvSpPr/>
            <p:nvPr/>
          </p:nvSpPr>
          <p:spPr>
            <a:xfrm>
              <a:off x="7877363" y="4164586"/>
              <a:ext cx="360112" cy="454320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To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C7972E10-65CD-EB96-C832-A00D6554F20F}"/>
                </a:ext>
              </a:extLst>
            </p:cNvPr>
            <p:cNvSpPr/>
            <p:nvPr/>
          </p:nvSpPr>
          <p:spPr>
            <a:xfrm>
              <a:off x="8237476" y="4164586"/>
              <a:ext cx="649630" cy="454320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Value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4D8721DD-BD8E-A19D-7019-A0F80C9857BC}"/>
                </a:ext>
              </a:extLst>
            </p:cNvPr>
            <p:cNvSpPr/>
            <p:nvPr/>
          </p:nvSpPr>
          <p:spPr>
            <a:xfrm>
              <a:off x="8887106" y="4164586"/>
              <a:ext cx="649630" cy="454320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Input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C91C2142-68F1-F6FC-E86C-5D4062AABCA0}"/>
                </a:ext>
              </a:extLst>
            </p:cNvPr>
            <p:cNvSpPr/>
            <p:nvPr/>
          </p:nvSpPr>
          <p:spPr>
            <a:xfrm>
              <a:off x="3816431" y="4164586"/>
              <a:ext cx="574334" cy="45432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0x02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BA60050F-C27A-2022-4689-AF07E8EA7D83}"/>
                </a:ext>
              </a:extLst>
            </p:cNvPr>
            <p:cNvSpPr/>
            <p:nvPr/>
          </p:nvSpPr>
          <p:spPr>
            <a:xfrm>
              <a:off x="4385942" y="4164586"/>
              <a:ext cx="652183" cy="45432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Chain ID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18F1672B-EAA4-4287-321A-F135895A1A9C}"/>
                </a:ext>
              </a:extLst>
            </p:cNvPr>
            <p:cNvSpPr/>
            <p:nvPr/>
          </p:nvSpPr>
          <p:spPr>
            <a:xfrm>
              <a:off x="9536734" y="4164586"/>
              <a:ext cx="748529" cy="45432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Access list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583B1F45-6D0D-24C8-906E-DB272E8F1089}"/>
                </a:ext>
              </a:extLst>
            </p:cNvPr>
            <p:cNvSpPr/>
            <p:nvPr/>
          </p:nvSpPr>
          <p:spPr>
            <a:xfrm>
              <a:off x="5744199" y="4164586"/>
              <a:ext cx="795454" cy="454320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Prio fee per gas</a:t>
              </a: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06CA2B5C-A442-9B8C-EB37-8867C047660D}"/>
                </a:ext>
              </a:extLst>
            </p:cNvPr>
            <p:cNvSpPr/>
            <p:nvPr/>
          </p:nvSpPr>
          <p:spPr>
            <a:xfrm>
              <a:off x="10283373" y="4164586"/>
              <a:ext cx="465189" cy="45432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Sig</a:t>
              </a:r>
            </a:p>
          </p:txBody>
        </p: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DB51E143-CDA5-7411-D779-351DAD0B6F6C}"/>
              </a:ext>
            </a:extLst>
          </p:cNvPr>
          <p:cNvGrpSpPr/>
          <p:nvPr/>
        </p:nvGrpSpPr>
        <p:grpSpPr>
          <a:xfrm>
            <a:off x="3816431" y="3964561"/>
            <a:ext cx="8337871" cy="454320"/>
            <a:chOff x="3816431" y="4864212"/>
            <a:chExt cx="8337871" cy="454320"/>
          </a:xfrm>
        </p:grpSpPr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555FEEDA-644F-EA10-9D7B-3B9ACF41F072}"/>
                </a:ext>
              </a:extLst>
            </p:cNvPr>
            <p:cNvSpPr/>
            <p:nvPr/>
          </p:nvSpPr>
          <p:spPr>
            <a:xfrm>
              <a:off x="5038125" y="4864213"/>
              <a:ext cx="706074" cy="454319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Nonce</a:t>
              </a: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35941827-4470-5ABC-3CC1-F27C5C66FA40}"/>
                </a:ext>
              </a:extLst>
            </p:cNvPr>
            <p:cNvSpPr/>
            <p:nvPr/>
          </p:nvSpPr>
          <p:spPr>
            <a:xfrm>
              <a:off x="6539653" y="4864213"/>
              <a:ext cx="795454" cy="454319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Max fee per gas</a:t>
              </a: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A8673A5B-4EB4-097B-A1E0-9927EEC44085}"/>
                </a:ext>
              </a:extLst>
            </p:cNvPr>
            <p:cNvSpPr/>
            <p:nvPr/>
          </p:nvSpPr>
          <p:spPr>
            <a:xfrm>
              <a:off x="7335108" y="4864213"/>
              <a:ext cx="542254" cy="454319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Gas limit</a:t>
              </a: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D98C7B57-5B07-B068-C36F-D5BFDA71ADFD}"/>
                </a:ext>
              </a:extLst>
            </p:cNvPr>
            <p:cNvSpPr/>
            <p:nvPr/>
          </p:nvSpPr>
          <p:spPr>
            <a:xfrm>
              <a:off x="7877363" y="4864213"/>
              <a:ext cx="360112" cy="454319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To</a:t>
              </a: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738D999D-4737-B5DA-0C55-BC6BBBCAEE50}"/>
                </a:ext>
              </a:extLst>
            </p:cNvPr>
            <p:cNvSpPr/>
            <p:nvPr/>
          </p:nvSpPr>
          <p:spPr>
            <a:xfrm>
              <a:off x="8237476" y="4864213"/>
              <a:ext cx="649630" cy="454319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Value</a:t>
              </a: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DC623D7F-20DE-5386-CB25-530997B5BF00}"/>
                </a:ext>
              </a:extLst>
            </p:cNvPr>
            <p:cNvSpPr/>
            <p:nvPr/>
          </p:nvSpPr>
          <p:spPr>
            <a:xfrm>
              <a:off x="8887106" y="4864213"/>
              <a:ext cx="649630" cy="454319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Input</a:t>
              </a: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E42362EA-E775-B1A8-A3F9-3567D0D5246B}"/>
                </a:ext>
              </a:extLst>
            </p:cNvPr>
            <p:cNvSpPr/>
            <p:nvPr/>
          </p:nvSpPr>
          <p:spPr>
            <a:xfrm>
              <a:off x="3816431" y="4864213"/>
              <a:ext cx="574334" cy="45431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0x03</a:t>
              </a: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E89A7F8F-D3D9-1A37-3FD5-D63BA5BEAB8D}"/>
                </a:ext>
              </a:extLst>
            </p:cNvPr>
            <p:cNvSpPr/>
            <p:nvPr/>
          </p:nvSpPr>
          <p:spPr>
            <a:xfrm>
              <a:off x="4385942" y="4864213"/>
              <a:ext cx="652183" cy="45431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Chain ID</a:t>
              </a: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1C0D7814-5957-9651-1DB8-0753E32A3E2B}"/>
                </a:ext>
              </a:extLst>
            </p:cNvPr>
            <p:cNvSpPr/>
            <p:nvPr/>
          </p:nvSpPr>
          <p:spPr>
            <a:xfrm>
              <a:off x="9536734" y="4864213"/>
              <a:ext cx="748529" cy="45431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Access list</a:t>
              </a: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47B4FA21-84E3-794C-9410-98473F129435}"/>
                </a:ext>
              </a:extLst>
            </p:cNvPr>
            <p:cNvSpPr/>
            <p:nvPr/>
          </p:nvSpPr>
          <p:spPr>
            <a:xfrm>
              <a:off x="5744199" y="4864213"/>
              <a:ext cx="795454" cy="454319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Prio fee per gas</a:t>
              </a: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2826794B-006A-AD4B-B95C-76839B34BDEF}"/>
                </a:ext>
              </a:extLst>
            </p:cNvPr>
            <p:cNvSpPr/>
            <p:nvPr/>
          </p:nvSpPr>
          <p:spPr>
            <a:xfrm>
              <a:off x="10280381" y="4864213"/>
              <a:ext cx="748527" cy="45431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Fee per blob gas</a:t>
              </a: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9FE02CAA-8966-D18C-9242-0E3511D25495}"/>
                </a:ext>
              </a:extLst>
            </p:cNvPr>
            <p:cNvSpPr/>
            <p:nvPr/>
          </p:nvSpPr>
          <p:spPr>
            <a:xfrm>
              <a:off x="11689113" y="4864212"/>
              <a:ext cx="465189" cy="45432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Sig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FAF7A098-66D2-4223-2296-17065F1189B1}"/>
                </a:ext>
              </a:extLst>
            </p:cNvPr>
            <p:cNvSpPr/>
            <p:nvPr/>
          </p:nvSpPr>
          <p:spPr>
            <a:xfrm>
              <a:off x="11028908" y="4864213"/>
              <a:ext cx="679082" cy="45431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Blob hashes</a:t>
              </a:r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DB4E1BC4-9AFC-50EB-4AB6-2D30A7D9FED6}"/>
              </a:ext>
            </a:extLst>
          </p:cNvPr>
          <p:cNvGrpSpPr/>
          <p:nvPr/>
        </p:nvGrpSpPr>
        <p:grpSpPr>
          <a:xfrm>
            <a:off x="3816431" y="4470251"/>
            <a:ext cx="7398774" cy="454320"/>
            <a:chOff x="3816431" y="5562797"/>
            <a:chExt cx="7398774" cy="454320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2F6C438B-089F-EEBC-1008-48552925FC24}"/>
                </a:ext>
              </a:extLst>
            </p:cNvPr>
            <p:cNvSpPr/>
            <p:nvPr/>
          </p:nvSpPr>
          <p:spPr>
            <a:xfrm>
              <a:off x="5038125" y="5562799"/>
              <a:ext cx="706074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Nonce</a:t>
              </a: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0E992EA2-E1DE-9820-E7C5-0557D1C84CAD}"/>
                </a:ext>
              </a:extLst>
            </p:cNvPr>
            <p:cNvSpPr/>
            <p:nvPr/>
          </p:nvSpPr>
          <p:spPr>
            <a:xfrm>
              <a:off x="6539653" y="5562799"/>
              <a:ext cx="795454" cy="454317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Max fee per gas</a:t>
              </a: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776DFAAD-44ED-D315-FBAD-16521231B2DC}"/>
                </a:ext>
              </a:extLst>
            </p:cNvPr>
            <p:cNvSpPr/>
            <p:nvPr/>
          </p:nvSpPr>
          <p:spPr>
            <a:xfrm>
              <a:off x="7335108" y="5562799"/>
              <a:ext cx="542254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Gas limit</a:t>
              </a: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88A5758A-BECD-44BE-0493-F67623257E76}"/>
                </a:ext>
              </a:extLst>
            </p:cNvPr>
            <p:cNvSpPr/>
            <p:nvPr/>
          </p:nvSpPr>
          <p:spPr>
            <a:xfrm>
              <a:off x="7877363" y="5562799"/>
              <a:ext cx="360112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To</a:t>
              </a: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56F2994C-0CD6-A105-B5B6-330443893A5D}"/>
                </a:ext>
              </a:extLst>
            </p:cNvPr>
            <p:cNvSpPr/>
            <p:nvPr/>
          </p:nvSpPr>
          <p:spPr>
            <a:xfrm>
              <a:off x="8237476" y="5562799"/>
              <a:ext cx="649630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Value</a:t>
              </a: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1FE88DDA-6A4D-9B43-BD23-7E534E39D0B9}"/>
                </a:ext>
              </a:extLst>
            </p:cNvPr>
            <p:cNvSpPr/>
            <p:nvPr/>
          </p:nvSpPr>
          <p:spPr>
            <a:xfrm>
              <a:off x="8887106" y="5562799"/>
              <a:ext cx="649630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Input</a:t>
              </a: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95DB2350-CA2D-89CF-0D1B-380110EA2A5F}"/>
                </a:ext>
              </a:extLst>
            </p:cNvPr>
            <p:cNvSpPr/>
            <p:nvPr/>
          </p:nvSpPr>
          <p:spPr>
            <a:xfrm>
              <a:off x="3816431" y="5562799"/>
              <a:ext cx="574334" cy="45431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0x04</a:t>
              </a: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92840E0F-34B7-11F8-82C9-8868F75D5BC4}"/>
                </a:ext>
              </a:extLst>
            </p:cNvPr>
            <p:cNvSpPr/>
            <p:nvPr/>
          </p:nvSpPr>
          <p:spPr>
            <a:xfrm>
              <a:off x="4385942" y="5562799"/>
              <a:ext cx="652183" cy="45431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Chain ID</a:t>
              </a: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C1E28CD5-DFCA-136F-BA57-C86676538C76}"/>
                </a:ext>
              </a:extLst>
            </p:cNvPr>
            <p:cNvSpPr/>
            <p:nvPr/>
          </p:nvSpPr>
          <p:spPr>
            <a:xfrm>
              <a:off x="9536734" y="5562799"/>
              <a:ext cx="748529" cy="45431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Access list</a:t>
              </a:r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627032D4-ABF5-06C6-626D-005B8F2B37F0}"/>
                </a:ext>
              </a:extLst>
            </p:cNvPr>
            <p:cNvSpPr/>
            <p:nvPr/>
          </p:nvSpPr>
          <p:spPr>
            <a:xfrm>
              <a:off x="5744199" y="5562799"/>
              <a:ext cx="795454" cy="454317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Prio fee per gas</a:t>
              </a: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85767080-98C9-2A0C-4FAA-C78BFD48A652}"/>
                </a:ext>
              </a:extLst>
            </p:cNvPr>
            <p:cNvSpPr/>
            <p:nvPr/>
          </p:nvSpPr>
          <p:spPr>
            <a:xfrm>
              <a:off x="10280381" y="5562799"/>
              <a:ext cx="468181" cy="45431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Auth list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C38E5B3F-7EB0-FAEA-76B6-90DDCFAB12DF}"/>
                </a:ext>
              </a:extLst>
            </p:cNvPr>
            <p:cNvSpPr/>
            <p:nvPr/>
          </p:nvSpPr>
          <p:spPr>
            <a:xfrm>
              <a:off x="10750016" y="5562797"/>
              <a:ext cx="465189" cy="45432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Sig</a:t>
              </a:r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ED16DE7D-06F7-3AD4-E9FD-9AE455B7B7CF}"/>
              </a:ext>
            </a:extLst>
          </p:cNvPr>
          <p:cNvGrpSpPr/>
          <p:nvPr/>
        </p:nvGrpSpPr>
        <p:grpSpPr>
          <a:xfrm>
            <a:off x="3816431" y="5544415"/>
            <a:ext cx="8056021" cy="454320"/>
            <a:chOff x="3816431" y="6220323"/>
            <a:chExt cx="8056021" cy="45432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A974AE0-7E92-520A-7657-786E6D7DF45A}"/>
                </a:ext>
              </a:extLst>
            </p:cNvPr>
            <p:cNvSpPr/>
            <p:nvPr/>
          </p:nvSpPr>
          <p:spPr>
            <a:xfrm>
              <a:off x="5038125" y="6220325"/>
              <a:ext cx="706074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Nonce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8F09707-D5FE-518E-6AE6-48255A0A5049}"/>
                </a:ext>
              </a:extLst>
            </p:cNvPr>
            <p:cNvSpPr/>
            <p:nvPr/>
          </p:nvSpPr>
          <p:spPr>
            <a:xfrm>
              <a:off x="5744199" y="6220325"/>
              <a:ext cx="542254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Gas limit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0623B9E-DA55-9A37-28CB-49851D66D1F4}"/>
                </a:ext>
              </a:extLst>
            </p:cNvPr>
            <p:cNvSpPr/>
            <p:nvPr/>
          </p:nvSpPr>
          <p:spPr>
            <a:xfrm>
              <a:off x="6286453" y="6220325"/>
              <a:ext cx="360112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To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FBFC904-FF5C-6DB1-AD73-CA61C2F8A7B8}"/>
                </a:ext>
              </a:extLst>
            </p:cNvPr>
            <p:cNvSpPr/>
            <p:nvPr/>
          </p:nvSpPr>
          <p:spPr>
            <a:xfrm>
              <a:off x="6646566" y="6220325"/>
              <a:ext cx="649630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Value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B1E54F9-DFE2-E483-17C1-6816FBF854BE}"/>
                </a:ext>
              </a:extLst>
            </p:cNvPr>
            <p:cNvSpPr/>
            <p:nvPr/>
          </p:nvSpPr>
          <p:spPr>
            <a:xfrm>
              <a:off x="7296196" y="6220325"/>
              <a:ext cx="649630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Input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6AE6A3C-20F3-7577-37F6-BD4910122732}"/>
                </a:ext>
              </a:extLst>
            </p:cNvPr>
            <p:cNvSpPr/>
            <p:nvPr/>
          </p:nvSpPr>
          <p:spPr>
            <a:xfrm>
              <a:off x="3816431" y="6220325"/>
              <a:ext cx="574334" cy="45431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0x06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82BE398-AC16-2573-ACE0-D2C677E088CB}"/>
                </a:ext>
              </a:extLst>
            </p:cNvPr>
            <p:cNvSpPr/>
            <p:nvPr/>
          </p:nvSpPr>
          <p:spPr>
            <a:xfrm>
              <a:off x="4385942" y="6220325"/>
              <a:ext cx="652183" cy="45431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Chain ID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130F032E-C4F8-FE4E-1890-596B26EF0A42}"/>
                </a:ext>
              </a:extLst>
            </p:cNvPr>
            <p:cNvSpPr/>
            <p:nvPr/>
          </p:nvSpPr>
          <p:spPr>
            <a:xfrm>
              <a:off x="7945826" y="6220325"/>
              <a:ext cx="748529" cy="45431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Access list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ACA35023-8F14-37E7-1C81-43D3318167F4}"/>
                </a:ext>
              </a:extLst>
            </p:cNvPr>
            <p:cNvSpPr/>
            <p:nvPr/>
          </p:nvSpPr>
          <p:spPr>
            <a:xfrm>
              <a:off x="8694355" y="6220324"/>
              <a:ext cx="679082" cy="45431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Blob hashes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A6DDD75C-6612-64F1-CD3B-E7BF124FD08E}"/>
                </a:ext>
              </a:extLst>
            </p:cNvPr>
            <p:cNvSpPr/>
            <p:nvPr/>
          </p:nvSpPr>
          <p:spPr>
            <a:xfrm>
              <a:off x="9366633" y="6220325"/>
              <a:ext cx="468181" cy="45431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Auth list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E66EAB12-C7A9-3A8B-D596-F5D71469C84A}"/>
                </a:ext>
              </a:extLst>
            </p:cNvPr>
            <p:cNvSpPr/>
            <p:nvPr/>
          </p:nvSpPr>
          <p:spPr>
            <a:xfrm>
              <a:off x="9831158" y="6220325"/>
              <a:ext cx="795454" cy="454317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Max fees per gas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AFF114ED-E520-BEAD-CDE3-5B957C135014}"/>
                </a:ext>
              </a:extLst>
            </p:cNvPr>
            <p:cNvSpPr/>
            <p:nvPr/>
          </p:nvSpPr>
          <p:spPr>
            <a:xfrm>
              <a:off x="10619149" y="6220325"/>
              <a:ext cx="795454" cy="454317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Prio fees per gas</a:t>
              </a:r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54FF4F9B-F35C-FF7E-0733-FDAEE15F5EA5}"/>
                </a:ext>
              </a:extLst>
            </p:cNvPr>
            <p:cNvSpPr/>
            <p:nvPr/>
          </p:nvSpPr>
          <p:spPr>
            <a:xfrm>
              <a:off x="11407263" y="6220323"/>
              <a:ext cx="465189" cy="45432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Sig</a:t>
              </a:r>
            </a:p>
          </p:txBody>
        </p:sp>
      </p:grpSp>
      <p:sp>
        <p:nvSpPr>
          <p:cNvPr id="125" name="TextBox 124">
            <a:extLst>
              <a:ext uri="{FF2B5EF4-FFF2-40B4-BE49-F238E27FC236}">
                <a16:creationId xmlns:a16="http://schemas.microsoft.com/office/drawing/2014/main" id="{C8DA682E-48EA-F6E1-C16D-33F15A7B0C9A}"/>
              </a:ext>
            </a:extLst>
          </p:cNvPr>
          <p:cNvSpPr txBox="1"/>
          <p:nvPr/>
        </p:nvSpPr>
        <p:spPr>
          <a:xfrm>
            <a:off x="3727937" y="6268065"/>
            <a:ext cx="3583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b="1" dirty="0"/>
              <a:t>Normalized gas fee computation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5B813267-DBBE-0354-F089-7D0D616CD3FA}"/>
              </a:ext>
            </a:extLst>
          </p:cNvPr>
          <p:cNvSpPr txBox="1"/>
          <p:nvPr/>
        </p:nvSpPr>
        <p:spPr>
          <a:xfrm>
            <a:off x="3251030" y="6274638"/>
            <a:ext cx="4129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800" dirty="0"/>
              <a:t>✅</a:t>
            </a:r>
          </a:p>
        </p:txBody>
      </p:sp>
    </p:spTree>
    <p:extLst>
      <p:ext uri="{BB962C8B-B14F-4D97-AF65-F5344CB8AC3E}">
        <p14:creationId xmlns:p14="http://schemas.microsoft.com/office/powerpoint/2010/main" val="407549955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7BED317C-1CC8-D229-F2C6-C8BC520851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C63ED-7FFB-5A04-3855-ECD1B8BF6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H" dirty="0"/>
              <a:t>EIP-6404: SSZ transactions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09F6C40-EEAE-5F80-DD92-B6BAB17DAFF4}"/>
              </a:ext>
            </a:extLst>
          </p:cNvPr>
          <p:cNvSpPr/>
          <p:nvPr/>
        </p:nvSpPr>
        <p:spPr>
          <a:xfrm>
            <a:off x="838200" y="4100052"/>
            <a:ext cx="9746226" cy="2020529"/>
          </a:xfrm>
          <a:prstGeom prst="rect">
            <a:avLst/>
          </a:prstGeom>
          <a:gradFill flip="none" rotWithShape="1">
            <a:gsLst>
              <a:gs pos="20000">
                <a:schemeClr val="accent5">
                  <a:alpha val="50000"/>
                </a:schemeClr>
              </a:gs>
              <a:gs pos="32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A94A5C4-267F-CD47-B53F-6C01FC4A13E0}"/>
              </a:ext>
            </a:extLst>
          </p:cNvPr>
          <p:cNvSpPr/>
          <p:nvPr/>
        </p:nvSpPr>
        <p:spPr>
          <a:xfrm>
            <a:off x="955254" y="1985547"/>
            <a:ext cx="2106592" cy="55558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b="1" dirty="0"/>
              <a:t>4.75 ETH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73B9AAD-B75F-C1CF-B73E-8EED3A05B16A}"/>
              </a:ext>
            </a:extLst>
          </p:cNvPr>
          <p:cNvSpPr/>
          <p:nvPr/>
        </p:nvSpPr>
        <p:spPr>
          <a:xfrm>
            <a:off x="955254" y="2782708"/>
            <a:ext cx="1018572" cy="55558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0.1</a:t>
            </a:r>
            <a:br>
              <a:rPr lang="en-CH" sz="1400" b="1" dirty="0"/>
            </a:br>
            <a:r>
              <a:rPr lang="en-CH" sz="1400" b="1" dirty="0"/>
              <a:t>BTC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6955405-F72E-FD47-C284-645152CF3D53}"/>
              </a:ext>
            </a:extLst>
          </p:cNvPr>
          <p:cNvSpPr/>
          <p:nvPr/>
        </p:nvSpPr>
        <p:spPr>
          <a:xfrm>
            <a:off x="955254" y="3417661"/>
            <a:ext cx="1018572" cy="55558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500</a:t>
            </a:r>
            <a:br>
              <a:rPr lang="en-CH" sz="1400" b="1" dirty="0"/>
            </a:br>
            <a:r>
              <a:rPr lang="en-CH" sz="1400" b="1" dirty="0"/>
              <a:t>USDC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ED948950-964A-7EA2-4531-B9AF3A23B8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hqprint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1959284" y="2870686"/>
            <a:ext cx="1186552" cy="1018571"/>
          </a:xfrm>
          <a:ln w="19050">
            <a:solidFill>
              <a:schemeClr val="accent1"/>
            </a:solidFill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03486D3E-DF60-7F9B-76B0-C36918DC79C4}"/>
              </a:ext>
            </a:extLst>
          </p:cNvPr>
          <p:cNvSpPr/>
          <p:nvPr/>
        </p:nvSpPr>
        <p:spPr>
          <a:xfrm>
            <a:off x="955254" y="4214823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 theprotocolguild.eth 2024-11-12       –50 USDC</a:t>
            </a:r>
            <a:endParaRPr lang="en-CH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D348606-F831-A77C-55FB-298A51B515FC}"/>
              </a:ext>
            </a:extLst>
          </p:cNvPr>
          <p:cNvSpPr/>
          <p:nvPr/>
        </p:nvSpPr>
        <p:spPr>
          <a:xfrm>
            <a:off x="955254" y="4832215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 vitalik.eth</a:t>
            </a:r>
            <a:br>
              <a:rPr lang="en-CH" sz="1400" dirty="0">
                <a:sym typeface="Wingdings" pitchFamily="2" charset="2"/>
              </a:rPr>
            </a:br>
            <a:r>
              <a:rPr lang="en-CH" sz="1400" dirty="0">
                <a:sym typeface="Wingdings" pitchFamily="2" charset="2"/>
              </a:rPr>
              <a:t>2024-11-11                1 ETH</a:t>
            </a:r>
            <a:endParaRPr lang="en-CH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ACF9B19-1029-30CB-04D9-78EAC20DA168}"/>
              </a:ext>
            </a:extLst>
          </p:cNvPr>
          <p:cNvSpPr/>
          <p:nvPr/>
        </p:nvSpPr>
        <p:spPr>
          <a:xfrm>
            <a:off x="955254" y="5452604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🎉 Block #123 produced</a:t>
            </a:r>
            <a:br>
              <a:rPr lang="en-CH" sz="1400" dirty="0">
                <a:sym typeface="Wingdings" pitchFamily="2" charset="2"/>
              </a:rPr>
            </a:br>
            <a:r>
              <a:rPr lang="en-CH" sz="1400" dirty="0">
                <a:sym typeface="Wingdings" pitchFamily="2" charset="2"/>
              </a:rPr>
              <a:t>2024-11-09         0.08 ETH</a:t>
            </a:r>
            <a:endParaRPr lang="en-CH" sz="1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255FB89-5DC2-6C38-4DF0-750DBA0E7D67}"/>
              </a:ext>
            </a:extLst>
          </p:cNvPr>
          <p:cNvSpPr/>
          <p:nvPr/>
        </p:nvSpPr>
        <p:spPr>
          <a:xfrm>
            <a:off x="3185652" y="1883415"/>
            <a:ext cx="8686800" cy="42371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F5A47D2-C5FB-71F2-BA9D-568A0720B94F}"/>
              </a:ext>
            </a:extLst>
          </p:cNvPr>
          <p:cNvSpPr/>
          <p:nvPr/>
        </p:nvSpPr>
        <p:spPr>
          <a:xfrm>
            <a:off x="838200" y="1883415"/>
            <a:ext cx="2347452" cy="423716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69CB1EA2-6C6B-B6CD-27D6-EC20DEF892D9}"/>
              </a:ext>
            </a:extLst>
          </p:cNvPr>
          <p:cNvGrpSpPr/>
          <p:nvPr/>
        </p:nvGrpSpPr>
        <p:grpSpPr>
          <a:xfrm>
            <a:off x="3816431" y="5544415"/>
            <a:ext cx="8056021" cy="454320"/>
            <a:chOff x="3816431" y="6220323"/>
            <a:chExt cx="8056021" cy="45432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486C51F-05AA-26FB-8705-86547EF8372D}"/>
                </a:ext>
              </a:extLst>
            </p:cNvPr>
            <p:cNvSpPr/>
            <p:nvPr/>
          </p:nvSpPr>
          <p:spPr>
            <a:xfrm>
              <a:off x="5038125" y="6220325"/>
              <a:ext cx="706074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Nonce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022B78F-6ABD-D8B4-4872-07AD46BCCC77}"/>
                </a:ext>
              </a:extLst>
            </p:cNvPr>
            <p:cNvSpPr/>
            <p:nvPr/>
          </p:nvSpPr>
          <p:spPr>
            <a:xfrm>
              <a:off x="5744199" y="6220325"/>
              <a:ext cx="542254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Gas limit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EAEF40F-8EA2-4B83-2F92-AC89BB76A936}"/>
                </a:ext>
              </a:extLst>
            </p:cNvPr>
            <p:cNvSpPr/>
            <p:nvPr/>
          </p:nvSpPr>
          <p:spPr>
            <a:xfrm>
              <a:off x="6286453" y="6220325"/>
              <a:ext cx="360112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To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0FDCAB5-CB8A-8D94-D65B-08C16111EF7A}"/>
                </a:ext>
              </a:extLst>
            </p:cNvPr>
            <p:cNvSpPr/>
            <p:nvPr/>
          </p:nvSpPr>
          <p:spPr>
            <a:xfrm>
              <a:off x="6646566" y="6220325"/>
              <a:ext cx="649630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Value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B862F2D-F874-D8D5-98C6-68B71AD714D7}"/>
                </a:ext>
              </a:extLst>
            </p:cNvPr>
            <p:cNvSpPr/>
            <p:nvPr/>
          </p:nvSpPr>
          <p:spPr>
            <a:xfrm>
              <a:off x="7296196" y="6220325"/>
              <a:ext cx="649630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Input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52FCE33-0602-7E11-A3B3-9C0C78B19841}"/>
                </a:ext>
              </a:extLst>
            </p:cNvPr>
            <p:cNvSpPr/>
            <p:nvPr/>
          </p:nvSpPr>
          <p:spPr>
            <a:xfrm>
              <a:off x="3816431" y="6220325"/>
              <a:ext cx="574334" cy="45431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RLP type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9DA3A8F-5AEE-8AD7-0BEA-ED3F93056561}"/>
                </a:ext>
              </a:extLst>
            </p:cNvPr>
            <p:cNvSpPr/>
            <p:nvPr/>
          </p:nvSpPr>
          <p:spPr>
            <a:xfrm>
              <a:off x="4385942" y="6220325"/>
              <a:ext cx="652183" cy="45431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Chain ID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F584E5B-3925-81B6-5244-CBFAB8D09CA5}"/>
                </a:ext>
              </a:extLst>
            </p:cNvPr>
            <p:cNvSpPr/>
            <p:nvPr/>
          </p:nvSpPr>
          <p:spPr>
            <a:xfrm>
              <a:off x="7945826" y="6220325"/>
              <a:ext cx="748529" cy="45431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Access list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A0BC2D40-2358-535E-D1AE-3C8A6933307C}"/>
                </a:ext>
              </a:extLst>
            </p:cNvPr>
            <p:cNvSpPr/>
            <p:nvPr/>
          </p:nvSpPr>
          <p:spPr>
            <a:xfrm>
              <a:off x="8694355" y="6220324"/>
              <a:ext cx="679082" cy="45431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Blob hashes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BE017029-D296-4E07-1B73-24FC443542BA}"/>
                </a:ext>
              </a:extLst>
            </p:cNvPr>
            <p:cNvSpPr/>
            <p:nvPr/>
          </p:nvSpPr>
          <p:spPr>
            <a:xfrm>
              <a:off x="9366633" y="6220325"/>
              <a:ext cx="468181" cy="45431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Auth list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559AD252-2371-C273-DFCF-0B1492EA7FAD}"/>
                </a:ext>
              </a:extLst>
            </p:cNvPr>
            <p:cNvSpPr/>
            <p:nvPr/>
          </p:nvSpPr>
          <p:spPr>
            <a:xfrm>
              <a:off x="9831158" y="6220325"/>
              <a:ext cx="795454" cy="454317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Max fees per gas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0DA95AD7-EA2D-C4F5-1C18-8B045FE461B1}"/>
                </a:ext>
              </a:extLst>
            </p:cNvPr>
            <p:cNvSpPr/>
            <p:nvPr/>
          </p:nvSpPr>
          <p:spPr>
            <a:xfrm>
              <a:off x="10619149" y="6220325"/>
              <a:ext cx="795454" cy="454317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Prio fees per gas</a:t>
              </a:r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420D200D-FC10-B2B8-68C2-9975E585F475}"/>
                </a:ext>
              </a:extLst>
            </p:cNvPr>
            <p:cNvSpPr/>
            <p:nvPr/>
          </p:nvSpPr>
          <p:spPr>
            <a:xfrm>
              <a:off x="11407263" y="6220323"/>
              <a:ext cx="465189" cy="45432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Sig</a:t>
              </a:r>
            </a:p>
          </p:txBody>
        </p:sp>
      </p:grpSp>
      <p:sp>
        <p:nvSpPr>
          <p:cNvPr id="125" name="TextBox 124">
            <a:extLst>
              <a:ext uri="{FF2B5EF4-FFF2-40B4-BE49-F238E27FC236}">
                <a16:creationId xmlns:a16="http://schemas.microsoft.com/office/drawing/2014/main" id="{BF011C3F-471E-CADA-E553-FB3CD4D494BC}"/>
              </a:ext>
            </a:extLst>
          </p:cNvPr>
          <p:cNvSpPr txBox="1"/>
          <p:nvPr/>
        </p:nvSpPr>
        <p:spPr>
          <a:xfrm>
            <a:off x="3727937" y="6268065"/>
            <a:ext cx="4750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b="1" dirty="0"/>
              <a:t>Type safety for different transaction profiles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B30648ED-D57A-8236-DCDC-CDE1E9F680BD}"/>
              </a:ext>
            </a:extLst>
          </p:cNvPr>
          <p:cNvSpPr txBox="1"/>
          <p:nvPr/>
        </p:nvSpPr>
        <p:spPr>
          <a:xfrm>
            <a:off x="3251030" y="6274638"/>
            <a:ext cx="4129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800" dirty="0"/>
              <a:t>✅</a:t>
            </a:r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FE3AC9AD-D1FB-E862-2905-745379CDE7C2}"/>
              </a:ext>
            </a:extLst>
          </p:cNvPr>
          <p:cNvSpPr/>
          <p:nvPr/>
        </p:nvSpPr>
        <p:spPr>
          <a:xfrm>
            <a:off x="5038125" y="4475528"/>
            <a:ext cx="706074" cy="454317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Nonce</a:t>
            </a:r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45E2EF19-FD4C-2F54-9C20-8375D3EA8723}"/>
              </a:ext>
            </a:extLst>
          </p:cNvPr>
          <p:cNvSpPr/>
          <p:nvPr/>
        </p:nvSpPr>
        <p:spPr>
          <a:xfrm>
            <a:off x="5744199" y="4475528"/>
            <a:ext cx="542254" cy="454317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Gas limit</a:t>
            </a:r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8C4BC900-EDB3-CD43-9674-63F59C09BF9B}"/>
              </a:ext>
            </a:extLst>
          </p:cNvPr>
          <p:cNvSpPr/>
          <p:nvPr/>
        </p:nvSpPr>
        <p:spPr>
          <a:xfrm>
            <a:off x="6286453" y="4475528"/>
            <a:ext cx="360112" cy="454317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To</a:t>
            </a:r>
          </a:p>
        </p:txBody>
      </p:sp>
      <p:sp>
        <p:nvSpPr>
          <p:cNvPr id="213" name="Rectangle 212">
            <a:extLst>
              <a:ext uri="{FF2B5EF4-FFF2-40B4-BE49-F238E27FC236}">
                <a16:creationId xmlns:a16="http://schemas.microsoft.com/office/drawing/2014/main" id="{327DBE57-60D5-732E-9C6B-7AD4E9B5B75D}"/>
              </a:ext>
            </a:extLst>
          </p:cNvPr>
          <p:cNvSpPr/>
          <p:nvPr/>
        </p:nvSpPr>
        <p:spPr>
          <a:xfrm>
            <a:off x="6646566" y="4475528"/>
            <a:ext cx="649630" cy="454317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Value</a:t>
            </a:r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AAB51C91-0AEA-B3D3-398E-617368B9556C}"/>
              </a:ext>
            </a:extLst>
          </p:cNvPr>
          <p:cNvSpPr/>
          <p:nvPr/>
        </p:nvSpPr>
        <p:spPr>
          <a:xfrm>
            <a:off x="7296196" y="4475528"/>
            <a:ext cx="649630" cy="454317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Input</a:t>
            </a:r>
          </a:p>
        </p:txBody>
      </p:sp>
      <p:sp>
        <p:nvSpPr>
          <p:cNvPr id="215" name="Rectangle 214">
            <a:extLst>
              <a:ext uri="{FF2B5EF4-FFF2-40B4-BE49-F238E27FC236}">
                <a16:creationId xmlns:a16="http://schemas.microsoft.com/office/drawing/2014/main" id="{DE802861-94A0-5579-21E4-74629A3AD3CC}"/>
              </a:ext>
            </a:extLst>
          </p:cNvPr>
          <p:cNvSpPr/>
          <p:nvPr/>
        </p:nvSpPr>
        <p:spPr>
          <a:xfrm>
            <a:off x="3816431" y="4475528"/>
            <a:ext cx="574334" cy="45431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RLP type</a:t>
            </a:r>
          </a:p>
        </p:txBody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id="{5416DE8B-21C7-F6CA-4F62-F5BE5C5A12AD}"/>
              </a:ext>
            </a:extLst>
          </p:cNvPr>
          <p:cNvSpPr/>
          <p:nvPr/>
        </p:nvSpPr>
        <p:spPr>
          <a:xfrm>
            <a:off x="4385942" y="4475528"/>
            <a:ext cx="652183" cy="45431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Chain ID</a:t>
            </a:r>
          </a:p>
        </p:txBody>
      </p:sp>
      <p:sp>
        <p:nvSpPr>
          <p:cNvPr id="217" name="Rectangle 216">
            <a:extLst>
              <a:ext uri="{FF2B5EF4-FFF2-40B4-BE49-F238E27FC236}">
                <a16:creationId xmlns:a16="http://schemas.microsoft.com/office/drawing/2014/main" id="{BC70EBE9-13D1-C7DC-F511-E3EE27CA46E2}"/>
              </a:ext>
            </a:extLst>
          </p:cNvPr>
          <p:cNvSpPr/>
          <p:nvPr/>
        </p:nvSpPr>
        <p:spPr>
          <a:xfrm>
            <a:off x="7945826" y="4475528"/>
            <a:ext cx="748529" cy="45431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Access list</a:t>
            </a:r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DA6A407F-A02C-F06D-1AD2-0E94B691066F}"/>
              </a:ext>
            </a:extLst>
          </p:cNvPr>
          <p:cNvSpPr/>
          <p:nvPr/>
        </p:nvSpPr>
        <p:spPr>
          <a:xfrm>
            <a:off x="8694355" y="4475528"/>
            <a:ext cx="468181" cy="45431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Auth list</a:t>
            </a:r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9F03DEC3-2BBA-C7DC-AE06-DF09ABEF3529}"/>
              </a:ext>
            </a:extLst>
          </p:cNvPr>
          <p:cNvSpPr/>
          <p:nvPr/>
        </p:nvSpPr>
        <p:spPr>
          <a:xfrm>
            <a:off x="9158880" y="4475528"/>
            <a:ext cx="795454" cy="454317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Max fees per gas</a:t>
            </a:r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58283E83-F3E1-9B05-C010-705E3318EB4E}"/>
              </a:ext>
            </a:extLst>
          </p:cNvPr>
          <p:cNvSpPr/>
          <p:nvPr/>
        </p:nvSpPr>
        <p:spPr>
          <a:xfrm>
            <a:off x="9946871" y="4475528"/>
            <a:ext cx="795454" cy="454317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Prio fees per gas</a:t>
            </a:r>
          </a:p>
        </p:txBody>
      </p:sp>
      <p:sp>
        <p:nvSpPr>
          <p:cNvPr id="222" name="Rectangle 221">
            <a:extLst>
              <a:ext uri="{FF2B5EF4-FFF2-40B4-BE49-F238E27FC236}">
                <a16:creationId xmlns:a16="http://schemas.microsoft.com/office/drawing/2014/main" id="{646BD89C-EE05-36C4-9877-8A39789522CB}"/>
              </a:ext>
            </a:extLst>
          </p:cNvPr>
          <p:cNvSpPr/>
          <p:nvPr/>
        </p:nvSpPr>
        <p:spPr>
          <a:xfrm>
            <a:off x="10734985" y="4475526"/>
            <a:ext cx="465189" cy="4543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Sig</a:t>
            </a:r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219EF437-BB7C-B3BE-552F-AA551E343CC4}"/>
              </a:ext>
            </a:extLst>
          </p:cNvPr>
          <p:cNvSpPr/>
          <p:nvPr/>
        </p:nvSpPr>
        <p:spPr>
          <a:xfrm>
            <a:off x="5038125" y="3977533"/>
            <a:ext cx="706074" cy="454317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Nonce</a:t>
            </a:r>
          </a:p>
        </p:txBody>
      </p:sp>
      <p:sp>
        <p:nvSpPr>
          <p:cNvPr id="225" name="Rectangle 224">
            <a:extLst>
              <a:ext uri="{FF2B5EF4-FFF2-40B4-BE49-F238E27FC236}">
                <a16:creationId xmlns:a16="http://schemas.microsoft.com/office/drawing/2014/main" id="{B66F5B2C-56B6-F9A7-4CEB-C2AF8009F6FB}"/>
              </a:ext>
            </a:extLst>
          </p:cNvPr>
          <p:cNvSpPr/>
          <p:nvPr/>
        </p:nvSpPr>
        <p:spPr>
          <a:xfrm>
            <a:off x="5744199" y="3977533"/>
            <a:ext cx="542254" cy="454317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Gas limit</a:t>
            </a:r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13B64D52-ADCE-39CC-8798-172205251587}"/>
              </a:ext>
            </a:extLst>
          </p:cNvPr>
          <p:cNvSpPr/>
          <p:nvPr/>
        </p:nvSpPr>
        <p:spPr>
          <a:xfrm>
            <a:off x="6286453" y="3977533"/>
            <a:ext cx="360112" cy="454317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To</a:t>
            </a:r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E63EA881-80A7-338E-E575-5793BD9C97DB}"/>
              </a:ext>
            </a:extLst>
          </p:cNvPr>
          <p:cNvSpPr/>
          <p:nvPr/>
        </p:nvSpPr>
        <p:spPr>
          <a:xfrm>
            <a:off x="6646566" y="3977533"/>
            <a:ext cx="649630" cy="454317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Value</a:t>
            </a:r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3342694A-CB4C-DBD8-3DB3-1E7CA8095615}"/>
              </a:ext>
            </a:extLst>
          </p:cNvPr>
          <p:cNvSpPr/>
          <p:nvPr/>
        </p:nvSpPr>
        <p:spPr>
          <a:xfrm>
            <a:off x="7296196" y="3977533"/>
            <a:ext cx="649630" cy="454317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Input</a:t>
            </a:r>
          </a:p>
        </p:txBody>
      </p:sp>
      <p:sp>
        <p:nvSpPr>
          <p:cNvPr id="229" name="Rectangle 228">
            <a:extLst>
              <a:ext uri="{FF2B5EF4-FFF2-40B4-BE49-F238E27FC236}">
                <a16:creationId xmlns:a16="http://schemas.microsoft.com/office/drawing/2014/main" id="{17DA0AB4-EDFA-FE85-1157-1BB1C57B47B4}"/>
              </a:ext>
            </a:extLst>
          </p:cNvPr>
          <p:cNvSpPr/>
          <p:nvPr/>
        </p:nvSpPr>
        <p:spPr>
          <a:xfrm>
            <a:off x="3816431" y="3977533"/>
            <a:ext cx="574334" cy="45431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RLP type</a:t>
            </a:r>
          </a:p>
        </p:txBody>
      </p:sp>
      <p:sp>
        <p:nvSpPr>
          <p:cNvPr id="230" name="Rectangle 229">
            <a:extLst>
              <a:ext uri="{FF2B5EF4-FFF2-40B4-BE49-F238E27FC236}">
                <a16:creationId xmlns:a16="http://schemas.microsoft.com/office/drawing/2014/main" id="{0A577F6B-AA1A-BB7E-226A-4C630D8A7056}"/>
              </a:ext>
            </a:extLst>
          </p:cNvPr>
          <p:cNvSpPr/>
          <p:nvPr/>
        </p:nvSpPr>
        <p:spPr>
          <a:xfrm>
            <a:off x="4385942" y="3977533"/>
            <a:ext cx="652183" cy="45431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Chain ID</a:t>
            </a:r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7D2724DB-2285-8F22-80B4-D48B29578BD4}"/>
              </a:ext>
            </a:extLst>
          </p:cNvPr>
          <p:cNvSpPr/>
          <p:nvPr/>
        </p:nvSpPr>
        <p:spPr>
          <a:xfrm>
            <a:off x="7945826" y="3977533"/>
            <a:ext cx="748529" cy="45431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Access list</a:t>
            </a:r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AE79B31F-210C-3241-3603-A43A1352474B}"/>
              </a:ext>
            </a:extLst>
          </p:cNvPr>
          <p:cNvSpPr/>
          <p:nvPr/>
        </p:nvSpPr>
        <p:spPr>
          <a:xfrm>
            <a:off x="8694355" y="3977532"/>
            <a:ext cx="679082" cy="45431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Blob hashes</a:t>
            </a:r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276BC730-2003-55CC-9A03-FAA1C54CCABE}"/>
              </a:ext>
            </a:extLst>
          </p:cNvPr>
          <p:cNvSpPr/>
          <p:nvPr/>
        </p:nvSpPr>
        <p:spPr>
          <a:xfrm>
            <a:off x="9366785" y="3977533"/>
            <a:ext cx="795454" cy="454317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Max fees per gas</a:t>
            </a:r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D2671D8A-1620-7568-24B1-57788FB8B625}"/>
              </a:ext>
            </a:extLst>
          </p:cNvPr>
          <p:cNvSpPr/>
          <p:nvPr/>
        </p:nvSpPr>
        <p:spPr>
          <a:xfrm>
            <a:off x="10154776" y="3977533"/>
            <a:ext cx="795454" cy="454317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Prio fees per gas</a:t>
            </a:r>
          </a:p>
        </p:txBody>
      </p:sp>
      <p:sp>
        <p:nvSpPr>
          <p:cNvPr id="236" name="Rectangle 235">
            <a:extLst>
              <a:ext uri="{FF2B5EF4-FFF2-40B4-BE49-F238E27FC236}">
                <a16:creationId xmlns:a16="http://schemas.microsoft.com/office/drawing/2014/main" id="{4A3CE2D7-175E-A9E2-96CA-ACA453C168A4}"/>
              </a:ext>
            </a:extLst>
          </p:cNvPr>
          <p:cNvSpPr/>
          <p:nvPr/>
        </p:nvSpPr>
        <p:spPr>
          <a:xfrm>
            <a:off x="10942890" y="3977531"/>
            <a:ext cx="465189" cy="4543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Sig</a:t>
            </a:r>
          </a:p>
        </p:txBody>
      </p:sp>
      <p:sp>
        <p:nvSpPr>
          <p:cNvPr id="238" name="Rectangle 237">
            <a:extLst>
              <a:ext uri="{FF2B5EF4-FFF2-40B4-BE49-F238E27FC236}">
                <a16:creationId xmlns:a16="http://schemas.microsoft.com/office/drawing/2014/main" id="{ED8B9377-2D21-D942-2306-E21EACD814B7}"/>
              </a:ext>
            </a:extLst>
          </p:cNvPr>
          <p:cNvSpPr/>
          <p:nvPr/>
        </p:nvSpPr>
        <p:spPr>
          <a:xfrm>
            <a:off x="5038125" y="3479537"/>
            <a:ext cx="706074" cy="454317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Nonce</a:t>
            </a:r>
          </a:p>
        </p:txBody>
      </p:sp>
      <p:sp>
        <p:nvSpPr>
          <p:cNvPr id="239" name="Rectangle 238">
            <a:extLst>
              <a:ext uri="{FF2B5EF4-FFF2-40B4-BE49-F238E27FC236}">
                <a16:creationId xmlns:a16="http://schemas.microsoft.com/office/drawing/2014/main" id="{844E49B9-F385-08B3-DDA5-521DE6EEEA46}"/>
              </a:ext>
            </a:extLst>
          </p:cNvPr>
          <p:cNvSpPr/>
          <p:nvPr/>
        </p:nvSpPr>
        <p:spPr>
          <a:xfrm>
            <a:off x="5744199" y="3479537"/>
            <a:ext cx="542254" cy="454317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Gas limit</a:t>
            </a: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C0C813EF-16F5-E7DA-286A-F5CE4BA68B66}"/>
              </a:ext>
            </a:extLst>
          </p:cNvPr>
          <p:cNvSpPr/>
          <p:nvPr/>
        </p:nvSpPr>
        <p:spPr>
          <a:xfrm>
            <a:off x="6286453" y="3479537"/>
            <a:ext cx="360112" cy="454317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To</a:t>
            </a:r>
          </a:p>
        </p:txBody>
      </p:sp>
      <p:sp>
        <p:nvSpPr>
          <p:cNvPr id="241" name="Rectangle 240">
            <a:extLst>
              <a:ext uri="{FF2B5EF4-FFF2-40B4-BE49-F238E27FC236}">
                <a16:creationId xmlns:a16="http://schemas.microsoft.com/office/drawing/2014/main" id="{D205C8D1-87A2-33F3-DFD4-95937FD73D4E}"/>
              </a:ext>
            </a:extLst>
          </p:cNvPr>
          <p:cNvSpPr/>
          <p:nvPr/>
        </p:nvSpPr>
        <p:spPr>
          <a:xfrm>
            <a:off x="6646566" y="3479537"/>
            <a:ext cx="649630" cy="454317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Value</a:t>
            </a:r>
          </a:p>
        </p:txBody>
      </p:sp>
      <p:sp>
        <p:nvSpPr>
          <p:cNvPr id="242" name="Rectangle 241">
            <a:extLst>
              <a:ext uri="{FF2B5EF4-FFF2-40B4-BE49-F238E27FC236}">
                <a16:creationId xmlns:a16="http://schemas.microsoft.com/office/drawing/2014/main" id="{DF50ED7D-D4D1-AA8B-356D-28FDBDD102E5}"/>
              </a:ext>
            </a:extLst>
          </p:cNvPr>
          <p:cNvSpPr/>
          <p:nvPr/>
        </p:nvSpPr>
        <p:spPr>
          <a:xfrm>
            <a:off x="7296196" y="3479537"/>
            <a:ext cx="649630" cy="454317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Input</a:t>
            </a:r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3239EA8B-50FA-1DD8-D44C-5220A15E8C7B}"/>
              </a:ext>
            </a:extLst>
          </p:cNvPr>
          <p:cNvSpPr/>
          <p:nvPr/>
        </p:nvSpPr>
        <p:spPr>
          <a:xfrm>
            <a:off x="3816431" y="3479537"/>
            <a:ext cx="574334" cy="45431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RLP type</a:t>
            </a:r>
          </a:p>
        </p:txBody>
      </p:sp>
      <p:sp>
        <p:nvSpPr>
          <p:cNvPr id="244" name="Rectangle 243">
            <a:extLst>
              <a:ext uri="{FF2B5EF4-FFF2-40B4-BE49-F238E27FC236}">
                <a16:creationId xmlns:a16="http://schemas.microsoft.com/office/drawing/2014/main" id="{473ED648-3AD7-9CD5-0640-1F8771564ADF}"/>
              </a:ext>
            </a:extLst>
          </p:cNvPr>
          <p:cNvSpPr/>
          <p:nvPr/>
        </p:nvSpPr>
        <p:spPr>
          <a:xfrm>
            <a:off x="4385942" y="3479537"/>
            <a:ext cx="652183" cy="45431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Chain ID</a:t>
            </a:r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61FFB28A-BDE8-239F-F02C-F1929AC405E2}"/>
              </a:ext>
            </a:extLst>
          </p:cNvPr>
          <p:cNvSpPr/>
          <p:nvPr/>
        </p:nvSpPr>
        <p:spPr>
          <a:xfrm>
            <a:off x="7945826" y="3479537"/>
            <a:ext cx="748529" cy="45431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Access list</a:t>
            </a:r>
          </a:p>
        </p:txBody>
      </p:sp>
      <p:sp>
        <p:nvSpPr>
          <p:cNvPr id="248" name="Rectangle 247">
            <a:extLst>
              <a:ext uri="{FF2B5EF4-FFF2-40B4-BE49-F238E27FC236}">
                <a16:creationId xmlns:a16="http://schemas.microsoft.com/office/drawing/2014/main" id="{D86765DA-B1EE-88CB-DAB0-949E9E2BBD32}"/>
              </a:ext>
            </a:extLst>
          </p:cNvPr>
          <p:cNvSpPr/>
          <p:nvPr/>
        </p:nvSpPr>
        <p:spPr>
          <a:xfrm>
            <a:off x="8694355" y="3479537"/>
            <a:ext cx="795454" cy="454317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Max fees per gas</a:t>
            </a:r>
          </a:p>
        </p:txBody>
      </p:sp>
      <p:sp>
        <p:nvSpPr>
          <p:cNvPr id="249" name="Rectangle 248">
            <a:extLst>
              <a:ext uri="{FF2B5EF4-FFF2-40B4-BE49-F238E27FC236}">
                <a16:creationId xmlns:a16="http://schemas.microsoft.com/office/drawing/2014/main" id="{0D240438-0BFE-057D-307E-5A79A9A06D61}"/>
              </a:ext>
            </a:extLst>
          </p:cNvPr>
          <p:cNvSpPr/>
          <p:nvPr/>
        </p:nvSpPr>
        <p:spPr>
          <a:xfrm>
            <a:off x="9482346" y="3479537"/>
            <a:ext cx="795454" cy="454317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Prio fees per gas</a:t>
            </a:r>
          </a:p>
        </p:txBody>
      </p:sp>
      <p:sp>
        <p:nvSpPr>
          <p:cNvPr id="250" name="Rectangle 249">
            <a:extLst>
              <a:ext uri="{FF2B5EF4-FFF2-40B4-BE49-F238E27FC236}">
                <a16:creationId xmlns:a16="http://schemas.microsoft.com/office/drawing/2014/main" id="{CAF3E8AC-573C-6925-35FC-4214C28D304D}"/>
              </a:ext>
            </a:extLst>
          </p:cNvPr>
          <p:cNvSpPr/>
          <p:nvPr/>
        </p:nvSpPr>
        <p:spPr>
          <a:xfrm>
            <a:off x="10270460" y="3479535"/>
            <a:ext cx="465189" cy="4543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Sig</a:t>
            </a:r>
          </a:p>
        </p:txBody>
      </p:sp>
      <p:sp>
        <p:nvSpPr>
          <p:cNvPr id="252" name="Rectangle 251">
            <a:extLst>
              <a:ext uri="{FF2B5EF4-FFF2-40B4-BE49-F238E27FC236}">
                <a16:creationId xmlns:a16="http://schemas.microsoft.com/office/drawing/2014/main" id="{F34E5B8F-A83B-293B-5D1A-FCD56F331B76}"/>
              </a:ext>
            </a:extLst>
          </p:cNvPr>
          <p:cNvSpPr/>
          <p:nvPr/>
        </p:nvSpPr>
        <p:spPr>
          <a:xfrm>
            <a:off x="5038125" y="2981541"/>
            <a:ext cx="706074" cy="454317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Nonce</a:t>
            </a:r>
          </a:p>
        </p:txBody>
      </p:sp>
      <p:sp>
        <p:nvSpPr>
          <p:cNvPr id="253" name="Rectangle 252">
            <a:extLst>
              <a:ext uri="{FF2B5EF4-FFF2-40B4-BE49-F238E27FC236}">
                <a16:creationId xmlns:a16="http://schemas.microsoft.com/office/drawing/2014/main" id="{37E233FE-501B-8037-9D98-47EE46D1E385}"/>
              </a:ext>
            </a:extLst>
          </p:cNvPr>
          <p:cNvSpPr/>
          <p:nvPr/>
        </p:nvSpPr>
        <p:spPr>
          <a:xfrm>
            <a:off x="5744199" y="2981541"/>
            <a:ext cx="542254" cy="454317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Gas limit</a:t>
            </a:r>
          </a:p>
        </p:txBody>
      </p:sp>
      <p:sp>
        <p:nvSpPr>
          <p:cNvPr id="254" name="Rectangle 253">
            <a:extLst>
              <a:ext uri="{FF2B5EF4-FFF2-40B4-BE49-F238E27FC236}">
                <a16:creationId xmlns:a16="http://schemas.microsoft.com/office/drawing/2014/main" id="{FEDD20B6-FF5C-3044-2B18-D6E4B098F291}"/>
              </a:ext>
            </a:extLst>
          </p:cNvPr>
          <p:cNvSpPr/>
          <p:nvPr/>
        </p:nvSpPr>
        <p:spPr>
          <a:xfrm>
            <a:off x="6286453" y="2981541"/>
            <a:ext cx="360112" cy="454317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To</a:t>
            </a:r>
          </a:p>
        </p:txBody>
      </p:sp>
      <p:sp>
        <p:nvSpPr>
          <p:cNvPr id="255" name="Rectangle 254">
            <a:extLst>
              <a:ext uri="{FF2B5EF4-FFF2-40B4-BE49-F238E27FC236}">
                <a16:creationId xmlns:a16="http://schemas.microsoft.com/office/drawing/2014/main" id="{021F0343-C2D6-7760-3B16-5E6EE8E1296D}"/>
              </a:ext>
            </a:extLst>
          </p:cNvPr>
          <p:cNvSpPr/>
          <p:nvPr/>
        </p:nvSpPr>
        <p:spPr>
          <a:xfrm>
            <a:off x="6646566" y="2981541"/>
            <a:ext cx="649630" cy="454317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Value</a:t>
            </a:r>
          </a:p>
        </p:txBody>
      </p:sp>
      <p:sp>
        <p:nvSpPr>
          <p:cNvPr id="256" name="Rectangle 255">
            <a:extLst>
              <a:ext uri="{FF2B5EF4-FFF2-40B4-BE49-F238E27FC236}">
                <a16:creationId xmlns:a16="http://schemas.microsoft.com/office/drawing/2014/main" id="{4EE206F4-A39E-57E7-AA54-F745E2D1F765}"/>
              </a:ext>
            </a:extLst>
          </p:cNvPr>
          <p:cNvSpPr/>
          <p:nvPr/>
        </p:nvSpPr>
        <p:spPr>
          <a:xfrm>
            <a:off x="7296196" y="2981541"/>
            <a:ext cx="649630" cy="454317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Input</a:t>
            </a:r>
          </a:p>
        </p:txBody>
      </p:sp>
      <p:sp>
        <p:nvSpPr>
          <p:cNvPr id="257" name="Rectangle 256">
            <a:extLst>
              <a:ext uri="{FF2B5EF4-FFF2-40B4-BE49-F238E27FC236}">
                <a16:creationId xmlns:a16="http://schemas.microsoft.com/office/drawing/2014/main" id="{2C07F3C2-E7B1-EA50-00BF-E46A976705D6}"/>
              </a:ext>
            </a:extLst>
          </p:cNvPr>
          <p:cNvSpPr/>
          <p:nvPr/>
        </p:nvSpPr>
        <p:spPr>
          <a:xfrm>
            <a:off x="3816431" y="2981541"/>
            <a:ext cx="574334" cy="45431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RLP type</a:t>
            </a:r>
          </a:p>
        </p:txBody>
      </p:sp>
      <p:sp>
        <p:nvSpPr>
          <p:cNvPr id="258" name="Rectangle 257">
            <a:extLst>
              <a:ext uri="{FF2B5EF4-FFF2-40B4-BE49-F238E27FC236}">
                <a16:creationId xmlns:a16="http://schemas.microsoft.com/office/drawing/2014/main" id="{202ED795-76B4-121B-ACBD-0C388BFE8655}"/>
              </a:ext>
            </a:extLst>
          </p:cNvPr>
          <p:cNvSpPr/>
          <p:nvPr/>
        </p:nvSpPr>
        <p:spPr>
          <a:xfrm>
            <a:off x="4385942" y="2981541"/>
            <a:ext cx="652183" cy="45431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Chain ID</a:t>
            </a:r>
          </a:p>
        </p:txBody>
      </p:sp>
      <p:sp>
        <p:nvSpPr>
          <p:cNvPr id="259" name="Rectangle 258">
            <a:extLst>
              <a:ext uri="{FF2B5EF4-FFF2-40B4-BE49-F238E27FC236}">
                <a16:creationId xmlns:a16="http://schemas.microsoft.com/office/drawing/2014/main" id="{DB921F3B-753D-D96D-A546-80D02FC42C3E}"/>
              </a:ext>
            </a:extLst>
          </p:cNvPr>
          <p:cNvSpPr/>
          <p:nvPr/>
        </p:nvSpPr>
        <p:spPr>
          <a:xfrm>
            <a:off x="7945826" y="2981541"/>
            <a:ext cx="748529" cy="45431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Access list</a:t>
            </a:r>
          </a:p>
        </p:txBody>
      </p:sp>
      <p:sp>
        <p:nvSpPr>
          <p:cNvPr id="262" name="Rectangle 261">
            <a:extLst>
              <a:ext uri="{FF2B5EF4-FFF2-40B4-BE49-F238E27FC236}">
                <a16:creationId xmlns:a16="http://schemas.microsoft.com/office/drawing/2014/main" id="{2EDA31CF-6106-574F-6943-AEAAAE2CCF5B}"/>
              </a:ext>
            </a:extLst>
          </p:cNvPr>
          <p:cNvSpPr/>
          <p:nvPr/>
        </p:nvSpPr>
        <p:spPr>
          <a:xfrm>
            <a:off x="8694355" y="2981541"/>
            <a:ext cx="795454" cy="454317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Max fees per gas</a:t>
            </a:r>
          </a:p>
        </p:txBody>
      </p:sp>
      <p:sp>
        <p:nvSpPr>
          <p:cNvPr id="264" name="Rectangle 263">
            <a:extLst>
              <a:ext uri="{FF2B5EF4-FFF2-40B4-BE49-F238E27FC236}">
                <a16:creationId xmlns:a16="http://schemas.microsoft.com/office/drawing/2014/main" id="{7E0E53D3-CB2F-2F25-9A60-5733FDE74399}"/>
              </a:ext>
            </a:extLst>
          </p:cNvPr>
          <p:cNvSpPr/>
          <p:nvPr/>
        </p:nvSpPr>
        <p:spPr>
          <a:xfrm>
            <a:off x="9489809" y="2981539"/>
            <a:ext cx="465189" cy="4543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Sig</a:t>
            </a:r>
          </a:p>
        </p:txBody>
      </p:sp>
      <p:sp>
        <p:nvSpPr>
          <p:cNvPr id="266" name="Rectangle 265">
            <a:extLst>
              <a:ext uri="{FF2B5EF4-FFF2-40B4-BE49-F238E27FC236}">
                <a16:creationId xmlns:a16="http://schemas.microsoft.com/office/drawing/2014/main" id="{782636D6-ECD1-9033-6000-8EDD3572D4E4}"/>
              </a:ext>
            </a:extLst>
          </p:cNvPr>
          <p:cNvSpPr/>
          <p:nvPr/>
        </p:nvSpPr>
        <p:spPr>
          <a:xfrm>
            <a:off x="5038125" y="2483545"/>
            <a:ext cx="706074" cy="454317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Nonce</a:t>
            </a:r>
          </a:p>
        </p:txBody>
      </p:sp>
      <p:sp>
        <p:nvSpPr>
          <p:cNvPr id="267" name="Rectangle 266">
            <a:extLst>
              <a:ext uri="{FF2B5EF4-FFF2-40B4-BE49-F238E27FC236}">
                <a16:creationId xmlns:a16="http://schemas.microsoft.com/office/drawing/2014/main" id="{8A8DB2EB-FCDA-35D2-4A37-1D2DFDE16BB8}"/>
              </a:ext>
            </a:extLst>
          </p:cNvPr>
          <p:cNvSpPr/>
          <p:nvPr/>
        </p:nvSpPr>
        <p:spPr>
          <a:xfrm>
            <a:off x="5744199" y="2483545"/>
            <a:ext cx="542254" cy="454317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Gas limit</a:t>
            </a:r>
          </a:p>
        </p:txBody>
      </p:sp>
      <p:sp>
        <p:nvSpPr>
          <p:cNvPr id="268" name="Rectangle 267">
            <a:extLst>
              <a:ext uri="{FF2B5EF4-FFF2-40B4-BE49-F238E27FC236}">
                <a16:creationId xmlns:a16="http://schemas.microsoft.com/office/drawing/2014/main" id="{B5E772CA-5DF5-A25F-1833-6A9471742259}"/>
              </a:ext>
            </a:extLst>
          </p:cNvPr>
          <p:cNvSpPr/>
          <p:nvPr/>
        </p:nvSpPr>
        <p:spPr>
          <a:xfrm>
            <a:off x="6286453" y="2483545"/>
            <a:ext cx="360112" cy="454317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To</a:t>
            </a:r>
          </a:p>
        </p:txBody>
      </p:sp>
      <p:sp>
        <p:nvSpPr>
          <p:cNvPr id="269" name="Rectangle 268">
            <a:extLst>
              <a:ext uri="{FF2B5EF4-FFF2-40B4-BE49-F238E27FC236}">
                <a16:creationId xmlns:a16="http://schemas.microsoft.com/office/drawing/2014/main" id="{2E996799-82ED-C588-17B6-607AEE2CC0D3}"/>
              </a:ext>
            </a:extLst>
          </p:cNvPr>
          <p:cNvSpPr/>
          <p:nvPr/>
        </p:nvSpPr>
        <p:spPr>
          <a:xfrm>
            <a:off x="6646566" y="2483545"/>
            <a:ext cx="649630" cy="454317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Value</a:t>
            </a:r>
          </a:p>
        </p:txBody>
      </p:sp>
      <p:sp>
        <p:nvSpPr>
          <p:cNvPr id="270" name="Rectangle 269">
            <a:extLst>
              <a:ext uri="{FF2B5EF4-FFF2-40B4-BE49-F238E27FC236}">
                <a16:creationId xmlns:a16="http://schemas.microsoft.com/office/drawing/2014/main" id="{491B6A00-3788-3621-EE96-353105754C47}"/>
              </a:ext>
            </a:extLst>
          </p:cNvPr>
          <p:cNvSpPr/>
          <p:nvPr/>
        </p:nvSpPr>
        <p:spPr>
          <a:xfrm>
            <a:off x="7296196" y="2483545"/>
            <a:ext cx="649630" cy="454317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Input</a:t>
            </a:r>
          </a:p>
        </p:txBody>
      </p:sp>
      <p:sp>
        <p:nvSpPr>
          <p:cNvPr id="271" name="Rectangle 270">
            <a:extLst>
              <a:ext uri="{FF2B5EF4-FFF2-40B4-BE49-F238E27FC236}">
                <a16:creationId xmlns:a16="http://schemas.microsoft.com/office/drawing/2014/main" id="{B3C52880-8D78-C857-81DE-BAC8E8AA6750}"/>
              </a:ext>
            </a:extLst>
          </p:cNvPr>
          <p:cNvSpPr/>
          <p:nvPr/>
        </p:nvSpPr>
        <p:spPr>
          <a:xfrm>
            <a:off x="3816431" y="2483545"/>
            <a:ext cx="574334" cy="45431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RLP type</a:t>
            </a:r>
          </a:p>
        </p:txBody>
      </p:sp>
      <p:sp>
        <p:nvSpPr>
          <p:cNvPr id="272" name="Rectangle 271">
            <a:extLst>
              <a:ext uri="{FF2B5EF4-FFF2-40B4-BE49-F238E27FC236}">
                <a16:creationId xmlns:a16="http://schemas.microsoft.com/office/drawing/2014/main" id="{8FD4C9D3-2C53-3446-748E-D17541BEB35C}"/>
              </a:ext>
            </a:extLst>
          </p:cNvPr>
          <p:cNvSpPr/>
          <p:nvPr/>
        </p:nvSpPr>
        <p:spPr>
          <a:xfrm>
            <a:off x="4385942" y="2483545"/>
            <a:ext cx="652183" cy="45431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Chain ID</a:t>
            </a:r>
          </a:p>
        </p:txBody>
      </p:sp>
      <p:sp>
        <p:nvSpPr>
          <p:cNvPr id="276" name="Rectangle 275">
            <a:extLst>
              <a:ext uri="{FF2B5EF4-FFF2-40B4-BE49-F238E27FC236}">
                <a16:creationId xmlns:a16="http://schemas.microsoft.com/office/drawing/2014/main" id="{46690F17-FBFC-E880-B69F-F94CCD027751}"/>
              </a:ext>
            </a:extLst>
          </p:cNvPr>
          <p:cNvSpPr/>
          <p:nvPr/>
        </p:nvSpPr>
        <p:spPr>
          <a:xfrm>
            <a:off x="7945826" y="2483545"/>
            <a:ext cx="795454" cy="454317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Max fees per gas</a:t>
            </a:r>
          </a:p>
        </p:txBody>
      </p:sp>
      <p:sp>
        <p:nvSpPr>
          <p:cNvPr id="278" name="Rectangle 277">
            <a:extLst>
              <a:ext uri="{FF2B5EF4-FFF2-40B4-BE49-F238E27FC236}">
                <a16:creationId xmlns:a16="http://schemas.microsoft.com/office/drawing/2014/main" id="{5C5AC031-D198-0134-8259-AF320A7EE9FA}"/>
              </a:ext>
            </a:extLst>
          </p:cNvPr>
          <p:cNvSpPr/>
          <p:nvPr/>
        </p:nvSpPr>
        <p:spPr>
          <a:xfrm>
            <a:off x="8741280" y="2483543"/>
            <a:ext cx="465189" cy="4543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Sig</a:t>
            </a:r>
          </a:p>
        </p:txBody>
      </p:sp>
      <p:sp>
        <p:nvSpPr>
          <p:cNvPr id="280" name="Rectangle 279">
            <a:extLst>
              <a:ext uri="{FF2B5EF4-FFF2-40B4-BE49-F238E27FC236}">
                <a16:creationId xmlns:a16="http://schemas.microsoft.com/office/drawing/2014/main" id="{38599827-7EDA-95C6-C4DC-821C049731FB}"/>
              </a:ext>
            </a:extLst>
          </p:cNvPr>
          <p:cNvSpPr/>
          <p:nvPr/>
        </p:nvSpPr>
        <p:spPr>
          <a:xfrm>
            <a:off x="4376521" y="1985549"/>
            <a:ext cx="706074" cy="454317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Nonce</a:t>
            </a:r>
          </a:p>
        </p:txBody>
      </p:sp>
      <p:sp>
        <p:nvSpPr>
          <p:cNvPr id="281" name="Rectangle 280">
            <a:extLst>
              <a:ext uri="{FF2B5EF4-FFF2-40B4-BE49-F238E27FC236}">
                <a16:creationId xmlns:a16="http://schemas.microsoft.com/office/drawing/2014/main" id="{88C71CE0-026E-86E0-CEA7-AE3483438DDD}"/>
              </a:ext>
            </a:extLst>
          </p:cNvPr>
          <p:cNvSpPr/>
          <p:nvPr/>
        </p:nvSpPr>
        <p:spPr>
          <a:xfrm>
            <a:off x="5082595" y="1985549"/>
            <a:ext cx="542254" cy="454317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Gas limit</a:t>
            </a:r>
          </a:p>
        </p:txBody>
      </p:sp>
      <p:sp>
        <p:nvSpPr>
          <p:cNvPr id="282" name="Rectangle 281">
            <a:extLst>
              <a:ext uri="{FF2B5EF4-FFF2-40B4-BE49-F238E27FC236}">
                <a16:creationId xmlns:a16="http://schemas.microsoft.com/office/drawing/2014/main" id="{0B8213D0-C4EE-B9E0-0E94-8547DFF5F7A6}"/>
              </a:ext>
            </a:extLst>
          </p:cNvPr>
          <p:cNvSpPr/>
          <p:nvPr/>
        </p:nvSpPr>
        <p:spPr>
          <a:xfrm>
            <a:off x="5624849" y="1985549"/>
            <a:ext cx="360112" cy="454317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To</a:t>
            </a:r>
          </a:p>
        </p:txBody>
      </p:sp>
      <p:sp>
        <p:nvSpPr>
          <p:cNvPr id="283" name="Rectangle 282">
            <a:extLst>
              <a:ext uri="{FF2B5EF4-FFF2-40B4-BE49-F238E27FC236}">
                <a16:creationId xmlns:a16="http://schemas.microsoft.com/office/drawing/2014/main" id="{074CE5CF-3388-21BC-6CBE-5E301E62B565}"/>
              </a:ext>
            </a:extLst>
          </p:cNvPr>
          <p:cNvSpPr/>
          <p:nvPr/>
        </p:nvSpPr>
        <p:spPr>
          <a:xfrm>
            <a:off x="5984962" y="1985549"/>
            <a:ext cx="649630" cy="454317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Value</a:t>
            </a:r>
          </a:p>
        </p:txBody>
      </p:sp>
      <p:sp>
        <p:nvSpPr>
          <p:cNvPr id="284" name="Rectangle 283">
            <a:extLst>
              <a:ext uri="{FF2B5EF4-FFF2-40B4-BE49-F238E27FC236}">
                <a16:creationId xmlns:a16="http://schemas.microsoft.com/office/drawing/2014/main" id="{6E38AE77-9C3E-DDBD-9EF3-067476CE647B}"/>
              </a:ext>
            </a:extLst>
          </p:cNvPr>
          <p:cNvSpPr/>
          <p:nvPr/>
        </p:nvSpPr>
        <p:spPr>
          <a:xfrm>
            <a:off x="6634592" y="1985549"/>
            <a:ext cx="649630" cy="454317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Input</a:t>
            </a:r>
          </a:p>
        </p:txBody>
      </p:sp>
      <p:sp>
        <p:nvSpPr>
          <p:cNvPr id="285" name="Rectangle 284">
            <a:extLst>
              <a:ext uri="{FF2B5EF4-FFF2-40B4-BE49-F238E27FC236}">
                <a16:creationId xmlns:a16="http://schemas.microsoft.com/office/drawing/2014/main" id="{321462CA-D32D-6106-51B9-2DC2CD4A95FA}"/>
              </a:ext>
            </a:extLst>
          </p:cNvPr>
          <p:cNvSpPr/>
          <p:nvPr/>
        </p:nvSpPr>
        <p:spPr>
          <a:xfrm>
            <a:off x="3816431" y="1985549"/>
            <a:ext cx="574334" cy="45431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RLP type</a:t>
            </a:r>
          </a:p>
        </p:txBody>
      </p:sp>
      <p:sp>
        <p:nvSpPr>
          <p:cNvPr id="290" name="Rectangle 289">
            <a:extLst>
              <a:ext uri="{FF2B5EF4-FFF2-40B4-BE49-F238E27FC236}">
                <a16:creationId xmlns:a16="http://schemas.microsoft.com/office/drawing/2014/main" id="{E37B3D4C-B5D1-5DFD-0FF1-D87EDACE2C9D}"/>
              </a:ext>
            </a:extLst>
          </p:cNvPr>
          <p:cNvSpPr/>
          <p:nvPr/>
        </p:nvSpPr>
        <p:spPr>
          <a:xfrm>
            <a:off x="7284222" y="1985549"/>
            <a:ext cx="795454" cy="454317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Max fees per gas</a:t>
            </a:r>
          </a:p>
        </p:txBody>
      </p:sp>
      <p:sp>
        <p:nvSpPr>
          <p:cNvPr id="292" name="Rectangle 291">
            <a:extLst>
              <a:ext uri="{FF2B5EF4-FFF2-40B4-BE49-F238E27FC236}">
                <a16:creationId xmlns:a16="http://schemas.microsoft.com/office/drawing/2014/main" id="{B952EE23-0AE4-026C-77E8-6104FAA59B4B}"/>
              </a:ext>
            </a:extLst>
          </p:cNvPr>
          <p:cNvSpPr/>
          <p:nvPr/>
        </p:nvSpPr>
        <p:spPr>
          <a:xfrm>
            <a:off x="8079676" y="1985547"/>
            <a:ext cx="465189" cy="4543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CH" sz="1400" dirty="0"/>
              <a:t>Sig</a:t>
            </a:r>
          </a:p>
        </p:txBody>
      </p:sp>
    </p:spTree>
    <p:extLst>
      <p:ext uri="{BB962C8B-B14F-4D97-AF65-F5344CB8AC3E}">
        <p14:creationId xmlns:p14="http://schemas.microsoft.com/office/powerpoint/2010/main" val="20975751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2D7D36-2A77-0E43-5FFA-296549877B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6AC1F8C-12E7-2915-59CC-B1F7951C4A64}"/>
              </a:ext>
            </a:extLst>
          </p:cNvPr>
          <p:cNvSpPr txBox="1"/>
          <p:nvPr/>
        </p:nvSpPr>
        <p:spPr>
          <a:xfrm>
            <a:off x="3935358" y="3338293"/>
            <a:ext cx="64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❓ </a:t>
            </a:r>
            <a:r>
              <a:rPr lang="en-CH" sz="2800"/>
              <a:t>History</a:t>
            </a:r>
            <a:endParaRPr lang="en-CH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76A25F-3B75-3FCE-BD4C-B2E2B37B9722}"/>
              </a:ext>
            </a:extLst>
          </p:cNvPr>
          <p:cNvSpPr txBox="1"/>
          <p:nvPr/>
        </p:nvSpPr>
        <p:spPr>
          <a:xfrm>
            <a:off x="3935358" y="2664408"/>
            <a:ext cx="64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❓ </a:t>
            </a:r>
            <a:r>
              <a:rPr lang="en-CH" sz="2800"/>
              <a:t>Tokens / NFTs</a:t>
            </a:r>
            <a:endParaRPr lang="en-CH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8EC9B5-B833-6FF2-18BD-7023CF41ADF8}"/>
              </a:ext>
            </a:extLst>
          </p:cNvPr>
          <p:cNvSpPr txBox="1"/>
          <p:nvPr/>
        </p:nvSpPr>
        <p:spPr>
          <a:xfrm>
            <a:off x="3935358" y="1985547"/>
            <a:ext cx="64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❓ </a:t>
            </a:r>
            <a:r>
              <a:rPr lang="en-CH" sz="2800"/>
              <a:t>ETH </a:t>
            </a:r>
            <a:r>
              <a:rPr lang="en-CH" sz="2800" dirty="0"/>
              <a:t>balance</a:t>
            </a:r>
            <a:endParaRPr lang="en-CH" sz="2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3FEE63-000C-A033-DB2E-439D017C8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Wallet (obtaining data)</a:t>
            </a:r>
            <a:endParaRPr lang="en-CH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8A9B64F-DB5B-A00A-E406-A9C95D96DBA0}"/>
              </a:ext>
            </a:extLst>
          </p:cNvPr>
          <p:cNvSpPr/>
          <p:nvPr/>
        </p:nvSpPr>
        <p:spPr>
          <a:xfrm>
            <a:off x="838200" y="1883415"/>
            <a:ext cx="2347452" cy="78099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CC309A5-A892-B5AC-4D88-88D4D5BBB92B}"/>
              </a:ext>
            </a:extLst>
          </p:cNvPr>
          <p:cNvSpPr/>
          <p:nvPr/>
        </p:nvSpPr>
        <p:spPr>
          <a:xfrm>
            <a:off x="838200" y="2655903"/>
            <a:ext cx="2347452" cy="144414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2792C43-8EDA-DED0-1533-6941C562F861}"/>
              </a:ext>
            </a:extLst>
          </p:cNvPr>
          <p:cNvSpPr/>
          <p:nvPr/>
        </p:nvSpPr>
        <p:spPr>
          <a:xfrm>
            <a:off x="838200" y="4100052"/>
            <a:ext cx="2347452" cy="2020529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8AF286-6E66-3474-79FF-8844B9BCD0DB}"/>
              </a:ext>
            </a:extLst>
          </p:cNvPr>
          <p:cNvSpPr/>
          <p:nvPr/>
        </p:nvSpPr>
        <p:spPr>
          <a:xfrm>
            <a:off x="955254" y="1985547"/>
            <a:ext cx="2106592" cy="55558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b="1" dirty="0"/>
              <a:t>4.75 ETH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F4CB8B-9036-E419-F2AA-2BCA72FC3C48}"/>
              </a:ext>
            </a:extLst>
          </p:cNvPr>
          <p:cNvSpPr/>
          <p:nvPr/>
        </p:nvSpPr>
        <p:spPr>
          <a:xfrm>
            <a:off x="955254" y="2782708"/>
            <a:ext cx="1018572" cy="55558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0.1</a:t>
            </a:r>
            <a:br>
              <a:rPr lang="en-CH" sz="1400" b="1" dirty="0"/>
            </a:br>
            <a:r>
              <a:rPr lang="en-CH" sz="1400" b="1" dirty="0"/>
              <a:t>BTC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38A7EC4-5473-078F-1782-06C312D42261}"/>
              </a:ext>
            </a:extLst>
          </p:cNvPr>
          <p:cNvSpPr/>
          <p:nvPr/>
        </p:nvSpPr>
        <p:spPr>
          <a:xfrm>
            <a:off x="955254" y="3417661"/>
            <a:ext cx="1018572" cy="55558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500</a:t>
            </a:r>
            <a:br>
              <a:rPr lang="en-CH" sz="1400" b="1" dirty="0"/>
            </a:br>
            <a:r>
              <a:rPr lang="en-CH" sz="1400" b="1" dirty="0"/>
              <a:t>USDC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02CBE7B4-924C-2055-7ECF-34F4BB078D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hq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1959284" y="2870686"/>
            <a:ext cx="1186552" cy="1018571"/>
          </a:xfrm>
          <a:ln w="19050">
            <a:solidFill>
              <a:schemeClr val="accent1"/>
            </a:solidFill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92F98112-FEC0-7FC9-D066-1DBD5E3AC399}"/>
              </a:ext>
            </a:extLst>
          </p:cNvPr>
          <p:cNvSpPr/>
          <p:nvPr/>
        </p:nvSpPr>
        <p:spPr>
          <a:xfrm>
            <a:off x="955254" y="4214823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 theprotocolguild.</a:t>
            </a:r>
            <a:r>
              <a:rPr lang="en-CH" sz="1400">
                <a:sym typeface="Wingdings" pitchFamily="2" charset="2"/>
              </a:rPr>
              <a:t>eth 202</a:t>
            </a:r>
            <a:r>
              <a:rPr lang="en-US" sz="1400" dirty="0">
                <a:sym typeface="Wingdings" pitchFamily="2" charset="2"/>
              </a:rPr>
              <a:t>5</a:t>
            </a:r>
            <a:r>
              <a:rPr lang="en-CH" sz="1400">
                <a:sym typeface="Wingdings" pitchFamily="2" charset="2"/>
              </a:rPr>
              <a:t>-</a:t>
            </a:r>
            <a:r>
              <a:rPr lang="en-US" sz="1400" dirty="0">
                <a:sym typeface="Wingdings" pitchFamily="2" charset="2"/>
              </a:rPr>
              <a:t>01</a:t>
            </a:r>
            <a:r>
              <a:rPr lang="en-CH" sz="1400">
                <a:sym typeface="Wingdings" pitchFamily="2" charset="2"/>
              </a:rPr>
              <a:t>-</a:t>
            </a:r>
            <a:r>
              <a:rPr lang="en-US" sz="1400" dirty="0">
                <a:sym typeface="Wingdings" pitchFamily="2" charset="2"/>
              </a:rPr>
              <a:t>30</a:t>
            </a:r>
            <a:r>
              <a:rPr lang="en-CH" sz="1400">
                <a:sym typeface="Wingdings" pitchFamily="2" charset="2"/>
              </a:rPr>
              <a:t>       </a:t>
            </a:r>
            <a:r>
              <a:rPr lang="en-CH" sz="1400" dirty="0">
                <a:sym typeface="Wingdings" pitchFamily="2" charset="2"/>
              </a:rPr>
              <a:t>–50 USDC</a:t>
            </a:r>
            <a:endParaRPr lang="en-CH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7EE44F9-24A5-2B34-F045-75145BD3D2DD}"/>
              </a:ext>
            </a:extLst>
          </p:cNvPr>
          <p:cNvSpPr/>
          <p:nvPr/>
        </p:nvSpPr>
        <p:spPr>
          <a:xfrm>
            <a:off x="955254" y="4832215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 vitalik.eth</a:t>
            </a:r>
            <a:br>
              <a:rPr lang="en-CH" sz="1400">
                <a:sym typeface="Wingdings" pitchFamily="2" charset="2"/>
              </a:rPr>
            </a:br>
            <a:r>
              <a:rPr lang="en-CH" sz="1400">
                <a:sym typeface="Wingdings" pitchFamily="2" charset="2"/>
              </a:rPr>
              <a:t>202</a:t>
            </a:r>
            <a:r>
              <a:rPr lang="en-US" sz="1400" dirty="0">
                <a:sym typeface="Wingdings" pitchFamily="2" charset="2"/>
              </a:rPr>
              <a:t>5-01</a:t>
            </a:r>
            <a:r>
              <a:rPr lang="en-CH" sz="1400">
                <a:sym typeface="Wingdings" pitchFamily="2" charset="2"/>
              </a:rPr>
              <a:t>-1</a:t>
            </a:r>
            <a:r>
              <a:rPr lang="en-US" sz="1400" dirty="0">
                <a:sym typeface="Wingdings" pitchFamily="2" charset="2"/>
              </a:rPr>
              <a:t>5</a:t>
            </a:r>
            <a:r>
              <a:rPr lang="en-CH" sz="1400">
                <a:sym typeface="Wingdings" pitchFamily="2" charset="2"/>
              </a:rPr>
              <a:t>                </a:t>
            </a:r>
            <a:r>
              <a:rPr lang="en-CH" sz="1400" dirty="0">
                <a:sym typeface="Wingdings" pitchFamily="2" charset="2"/>
              </a:rPr>
              <a:t>1 ETH</a:t>
            </a:r>
            <a:endParaRPr lang="en-CH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E2F72E2-777E-4CD8-9571-C3153D428D53}"/>
              </a:ext>
            </a:extLst>
          </p:cNvPr>
          <p:cNvSpPr/>
          <p:nvPr/>
        </p:nvSpPr>
        <p:spPr>
          <a:xfrm>
            <a:off x="955254" y="5452604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🎉 Block #123 produced</a:t>
            </a:r>
            <a:br>
              <a:rPr lang="en-CH" sz="1400">
                <a:sym typeface="Wingdings" pitchFamily="2" charset="2"/>
              </a:rPr>
            </a:br>
            <a:r>
              <a:rPr lang="en-CH" sz="1400">
                <a:sym typeface="Wingdings" pitchFamily="2" charset="2"/>
              </a:rPr>
              <a:t>202</a:t>
            </a:r>
            <a:r>
              <a:rPr lang="en-US" sz="1400" dirty="0">
                <a:sym typeface="Wingdings" pitchFamily="2" charset="2"/>
              </a:rPr>
              <a:t>5</a:t>
            </a:r>
            <a:r>
              <a:rPr lang="en-CH" sz="1400">
                <a:sym typeface="Wingdings" pitchFamily="2" charset="2"/>
              </a:rPr>
              <a:t>-</a:t>
            </a:r>
            <a:r>
              <a:rPr lang="en-US" sz="1400" dirty="0">
                <a:sym typeface="Wingdings" pitchFamily="2" charset="2"/>
              </a:rPr>
              <a:t>01</a:t>
            </a:r>
            <a:r>
              <a:rPr lang="en-CH" sz="1400">
                <a:sym typeface="Wingdings" pitchFamily="2" charset="2"/>
              </a:rPr>
              <a:t>-09         </a:t>
            </a:r>
            <a:r>
              <a:rPr lang="en-CH" sz="1400" dirty="0">
                <a:sym typeface="Wingdings" pitchFamily="2" charset="2"/>
              </a:rPr>
              <a:t>0.08 ETH</a:t>
            </a:r>
            <a:endParaRPr lang="en-CH" sz="1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DB66AD5-3FED-2DCD-452E-FBE0094A896A}"/>
              </a:ext>
            </a:extLst>
          </p:cNvPr>
          <p:cNvSpPr/>
          <p:nvPr/>
        </p:nvSpPr>
        <p:spPr>
          <a:xfrm>
            <a:off x="838200" y="1883415"/>
            <a:ext cx="2347452" cy="423716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DF627A8-5DCD-7BAF-5E1C-27282D633CED}"/>
              </a:ext>
            </a:extLst>
          </p:cNvPr>
          <p:cNvGrpSpPr/>
          <p:nvPr/>
        </p:nvGrpSpPr>
        <p:grpSpPr>
          <a:xfrm>
            <a:off x="8661015" y="4608096"/>
            <a:ext cx="1387734" cy="1387734"/>
            <a:chOff x="8661015" y="4608096"/>
            <a:chExt cx="1387734" cy="1387734"/>
          </a:xfrm>
        </p:grpSpPr>
        <p:sp>
          <p:nvSpPr>
            <p:cNvPr id="12" name="Bevel 11">
              <a:extLst>
                <a:ext uri="{FF2B5EF4-FFF2-40B4-BE49-F238E27FC236}">
                  <a16:creationId xmlns:a16="http://schemas.microsoft.com/office/drawing/2014/main" id="{1FCE6F42-8982-4442-F7F2-BDFDDC387695}"/>
                </a:ext>
              </a:extLst>
            </p:cNvPr>
            <p:cNvSpPr/>
            <p:nvPr/>
          </p:nvSpPr>
          <p:spPr>
            <a:xfrm rot="2700000">
              <a:off x="8661015" y="4608096"/>
              <a:ext cx="1387734" cy="1387734"/>
            </a:xfrm>
            <a:prstGeom prst="bevel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9E0116B0-A92E-223D-8A79-CBF03018141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109951" y="4893542"/>
              <a:ext cx="489862" cy="816842"/>
            </a:xfrm>
            <a:prstGeom prst="rect">
              <a:avLst/>
            </a:prstGeom>
          </p:spPr>
        </p:pic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44D4080-43B6-B48D-009B-856957654D41}"/>
              </a:ext>
            </a:extLst>
          </p:cNvPr>
          <p:cNvGrpSpPr/>
          <p:nvPr/>
        </p:nvGrpSpPr>
        <p:grpSpPr>
          <a:xfrm>
            <a:off x="9966066" y="3293097"/>
            <a:ext cx="1387734" cy="1387734"/>
            <a:chOff x="10046755" y="3279379"/>
            <a:chExt cx="1387734" cy="1387734"/>
          </a:xfrm>
        </p:grpSpPr>
        <p:sp>
          <p:nvSpPr>
            <p:cNvPr id="19" name="Bevel 18">
              <a:extLst>
                <a:ext uri="{FF2B5EF4-FFF2-40B4-BE49-F238E27FC236}">
                  <a16:creationId xmlns:a16="http://schemas.microsoft.com/office/drawing/2014/main" id="{802A4DF7-3E74-B236-0963-44372CB82988}"/>
                </a:ext>
              </a:extLst>
            </p:cNvPr>
            <p:cNvSpPr/>
            <p:nvPr/>
          </p:nvSpPr>
          <p:spPr>
            <a:xfrm rot="2700000">
              <a:off x="10046755" y="3279379"/>
              <a:ext cx="1387734" cy="1387734"/>
            </a:xfrm>
            <a:prstGeom prst="bevel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55F82300-4664-1901-EC7B-9F4583A1067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495691" y="3564825"/>
              <a:ext cx="489862" cy="816842"/>
            </a:xfrm>
            <a:prstGeom prst="rect">
              <a:avLst/>
            </a:prstGeom>
          </p:spPr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977EADC-6D53-0219-DD3B-59803F01747B}"/>
              </a:ext>
            </a:extLst>
          </p:cNvPr>
          <p:cNvGrpSpPr/>
          <p:nvPr/>
        </p:nvGrpSpPr>
        <p:grpSpPr>
          <a:xfrm>
            <a:off x="8661014" y="1978097"/>
            <a:ext cx="1387734" cy="1387734"/>
            <a:chOff x="8661014" y="1978097"/>
            <a:chExt cx="1387734" cy="1387734"/>
          </a:xfrm>
        </p:grpSpPr>
        <p:sp>
          <p:nvSpPr>
            <p:cNvPr id="21" name="Bevel 20">
              <a:extLst>
                <a:ext uri="{FF2B5EF4-FFF2-40B4-BE49-F238E27FC236}">
                  <a16:creationId xmlns:a16="http://schemas.microsoft.com/office/drawing/2014/main" id="{E7BEA8CC-8385-D1BC-0EBD-8887E6A57C66}"/>
                </a:ext>
              </a:extLst>
            </p:cNvPr>
            <p:cNvSpPr/>
            <p:nvPr/>
          </p:nvSpPr>
          <p:spPr>
            <a:xfrm rot="2700000">
              <a:off x="8661014" y="1978097"/>
              <a:ext cx="1387734" cy="1387734"/>
            </a:xfrm>
            <a:prstGeom prst="bevel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BC9C7038-FE6F-A4EC-E50F-B6DAC6983DF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109950" y="2263543"/>
              <a:ext cx="489862" cy="816842"/>
            </a:xfrm>
            <a:prstGeom prst="rect">
              <a:avLst/>
            </a:prstGeom>
          </p:spPr>
        </p:pic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40E4A66-923A-B25A-8B75-6D144692CF49}"/>
              </a:ext>
            </a:extLst>
          </p:cNvPr>
          <p:cNvGrpSpPr/>
          <p:nvPr/>
        </p:nvGrpSpPr>
        <p:grpSpPr>
          <a:xfrm>
            <a:off x="9966066" y="663098"/>
            <a:ext cx="1387734" cy="1387734"/>
            <a:chOff x="10046755" y="3279379"/>
            <a:chExt cx="1387734" cy="1387734"/>
          </a:xfrm>
        </p:grpSpPr>
        <p:sp>
          <p:nvSpPr>
            <p:cNvPr id="34" name="Bevel 33">
              <a:extLst>
                <a:ext uri="{FF2B5EF4-FFF2-40B4-BE49-F238E27FC236}">
                  <a16:creationId xmlns:a16="http://schemas.microsoft.com/office/drawing/2014/main" id="{2DFFD27E-2E80-87CE-A0DF-4E31122EC9E5}"/>
                </a:ext>
              </a:extLst>
            </p:cNvPr>
            <p:cNvSpPr/>
            <p:nvPr/>
          </p:nvSpPr>
          <p:spPr>
            <a:xfrm rot="2700000">
              <a:off x="10046755" y="3279379"/>
              <a:ext cx="1387734" cy="1387734"/>
            </a:xfrm>
            <a:prstGeom prst="bevel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1148A330-993F-EFAF-8F70-EF295E3C9F3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495691" y="3564825"/>
              <a:ext cx="489862" cy="816842"/>
            </a:xfrm>
            <a:prstGeom prst="rect">
              <a:avLst/>
            </a:prstGeom>
          </p:spPr>
        </p:pic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4FF137DE-053F-BC60-EB52-CB3C133F4CE6}"/>
              </a:ext>
            </a:extLst>
          </p:cNvPr>
          <p:cNvGrpSpPr/>
          <p:nvPr/>
        </p:nvGrpSpPr>
        <p:grpSpPr>
          <a:xfrm>
            <a:off x="9966066" y="5909456"/>
            <a:ext cx="1387734" cy="1387734"/>
            <a:chOff x="10046755" y="3279379"/>
            <a:chExt cx="1387734" cy="1387734"/>
          </a:xfrm>
        </p:grpSpPr>
        <p:sp>
          <p:nvSpPr>
            <p:cNvPr id="37" name="Bevel 36">
              <a:extLst>
                <a:ext uri="{FF2B5EF4-FFF2-40B4-BE49-F238E27FC236}">
                  <a16:creationId xmlns:a16="http://schemas.microsoft.com/office/drawing/2014/main" id="{60CA644A-B3C3-100D-9800-747C58DE0A23}"/>
                </a:ext>
              </a:extLst>
            </p:cNvPr>
            <p:cNvSpPr/>
            <p:nvPr/>
          </p:nvSpPr>
          <p:spPr>
            <a:xfrm rot="2700000">
              <a:off x="10046755" y="3279379"/>
              <a:ext cx="1387734" cy="1387734"/>
            </a:xfrm>
            <a:prstGeom prst="bevel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C23EC48F-AC44-7F7D-6FDB-D993E68D06E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495691" y="3564825"/>
              <a:ext cx="489862" cy="816842"/>
            </a:xfrm>
            <a:prstGeom prst="rect">
              <a:avLst/>
            </a:prstGeom>
          </p:spPr>
        </p:pic>
      </p:grp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9CCB494-33CC-BCC3-6277-9BFACAE3B15E}"/>
              </a:ext>
            </a:extLst>
          </p:cNvPr>
          <p:cNvCxnSpPr>
            <a:endCxn id="19" idx="4"/>
          </p:cNvCxnSpPr>
          <p:nvPr/>
        </p:nvCxnSpPr>
        <p:spPr>
          <a:xfrm>
            <a:off x="9841584" y="3187628"/>
            <a:ext cx="327711" cy="308698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A042EC5-9B6E-2210-EDB3-E5E693429738}"/>
              </a:ext>
            </a:extLst>
          </p:cNvPr>
          <p:cNvCxnSpPr>
            <a:cxnSpLocks/>
            <a:stCxn id="21" idx="6"/>
            <a:endCxn id="34" idx="2"/>
          </p:cNvCxnSpPr>
          <p:nvPr/>
        </p:nvCxnSpPr>
        <p:spPr>
          <a:xfrm flipV="1">
            <a:off x="9845519" y="1847603"/>
            <a:ext cx="323776" cy="333723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A385D00-47CE-CB16-4FBC-A275423C477F}"/>
              </a:ext>
            </a:extLst>
          </p:cNvPr>
          <p:cNvCxnSpPr>
            <a:stCxn id="19" idx="2"/>
            <a:endCxn id="12" idx="6"/>
          </p:cNvCxnSpPr>
          <p:nvPr/>
        </p:nvCxnSpPr>
        <p:spPr>
          <a:xfrm flipH="1">
            <a:off x="9845520" y="4477602"/>
            <a:ext cx="323775" cy="333723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805F3549-7623-F2AF-FC8C-804AAB22B463}"/>
              </a:ext>
            </a:extLst>
          </p:cNvPr>
          <p:cNvCxnSpPr>
            <a:cxnSpLocks/>
            <a:stCxn id="34" idx="0"/>
            <a:endCxn id="19" idx="6"/>
          </p:cNvCxnSpPr>
          <p:nvPr/>
        </p:nvCxnSpPr>
        <p:spPr>
          <a:xfrm>
            <a:off x="11150571" y="1847603"/>
            <a:ext cx="0" cy="1648723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7B8C679-9BA6-4AA4-76CF-99CA383F05E3}"/>
              </a:ext>
            </a:extLst>
          </p:cNvPr>
          <p:cNvCxnSpPr>
            <a:stCxn id="19" idx="0"/>
            <a:endCxn id="37" idx="6"/>
          </p:cNvCxnSpPr>
          <p:nvPr/>
        </p:nvCxnSpPr>
        <p:spPr>
          <a:xfrm>
            <a:off x="11150571" y="4477602"/>
            <a:ext cx="0" cy="1635083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FDCDE66B-96DA-DBBA-7B12-D530BCD042DB}"/>
              </a:ext>
            </a:extLst>
          </p:cNvPr>
          <p:cNvCxnSpPr>
            <a:stCxn id="12" idx="0"/>
            <a:endCxn id="37" idx="4"/>
          </p:cNvCxnSpPr>
          <p:nvPr/>
        </p:nvCxnSpPr>
        <p:spPr>
          <a:xfrm>
            <a:off x="9845520" y="5792601"/>
            <a:ext cx="323775" cy="320084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E569CE0C-0B9B-37E1-79FA-F6ED77CD4B48}"/>
              </a:ext>
            </a:extLst>
          </p:cNvPr>
          <p:cNvCxnSpPr/>
          <p:nvPr/>
        </p:nvCxnSpPr>
        <p:spPr>
          <a:xfrm>
            <a:off x="3185652" y="4969691"/>
            <a:ext cx="5277464" cy="0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E185D4FE-54AF-ACE8-F191-AA87254BAAF7}"/>
              </a:ext>
            </a:extLst>
          </p:cNvPr>
          <p:cNvSpPr txBox="1"/>
          <p:nvPr/>
        </p:nvSpPr>
        <p:spPr>
          <a:xfrm>
            <a:off x="3013479" y="4505752"/>
            <a:ext cx="4227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sz="2400" dirty="0"/>
              <a:t>eth_getBalance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3555D1A6-F13E-706E-9DD3-31CCD0B48D33}"/>
              </a:ext>
            </a:extLst>
          </p:cNvPr>
          <p:cNvCxnSpPr/>
          <p:nvPr/>
        </p:nvCxnSpPr>
        <p:spPr>
          <a:xfrm>
            <a:off x="3185652" y="5700293"/>
            <a:ext cx="5277464" cy="0"/>
          </a:xfrm>
          <a:prstGeom prst="straightConnector1">
            <a:avLst/>
          </a:prstGeom>
          <a:ln w="38100"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F4B9BD04-E726-28F1-FACC-B215B28C9C96}"/>
              </a:ext>
            </a:extLst>
          </p:cNvPr>
          <p:cNvSpPr/>
          <p:nvPr/>
        </p:nvSpPr>
        <p:spPr>
          <a:xfrm>
            <a:off x="4655154" y="5228344"/>
            <a:ext cx="943897" cy="943897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4.75 ETH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873DE1-3E95-EA4E-36FB-F0D5315FC517}"/>
              </a:ext>
            </a:extLst>
          </p:cNvPr>
          <p:cNvSpPr txBox="1"/>
          <p:nvPr/>
        </p:nvSpPr>
        <p:spPr>
          <a:xfrm>
            <a:off x="6554416" y="5228344"/>
            <a:ext cx="13126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8000" dirty="0"/>
              <a:t>😇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102055-3EB6-EE08-886D-64267B34934E}"/>
              </a:ext>
            </a:extLst>
          </p:cNvPr>
          <p:cNvSpPr txBox="1"/>
          <p:nvPr/>
        </p:nvSpPr>
        <p:spPr>
          <a:xfrm>
            <a:off x="6173415" y="6200062"/>
            <a:ext cx="20746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2400" dirty="0"/>
              <a:t>“trust me bro”</a:t>
            </a:r>
          </a:p>
        </p:txBody>
      </p:sp>
    </p:spTree>
    <p:extLst>
      <p:ext uri="{BB962C8B-B14F-4D97-AF65-F5344CB8AC3E}">
        <p14:creationId xmlns:p14="http://schemas.microsoft.com/office/powerpoint/2010/main" val="262307110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E81E1214-370E-74F3-367F-9305E22C50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72C23-7F97-6FDD-EEEB-B2473C430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H" dirty="0"/>
              <a:t>EIP-7495: SSZ StableContainer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2602259-08F0-9AA1-D9D1-159EBA4E9818}"/>
              </a:ext>
            </a:extLst>
          </p:cNvPr>
          <p:cNvSpPr/>
          <p:nvPr/>
        </p:nvSpPr>
        <p:spPr>
          <a:xfrm>
            <a:off x="838200" y="4100052"/>
            <a:ext cx="9746226" cy="2020529"/>
          </a:xfrm>
          <a:prstGeom prst="rect">
            <a:avLst/>
          </a:prstGeom>
          <a:gradFill flip="none" rotWithShape="1">
            <a:gsLst>
              <a:gs pos="20000">
                <a:schemeClr val="accent5">
                  <a:alpha val="50000"/>
                </a:schemeClr>
              </a:gs>
              <a:gs pos="32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30DEF1E-63C3-D49F-E709-C31506738D45}"/>
              </a:ext>
            </a:extLst>
          </p:cNvPr>
          <p:cNvSpPr/>
          <p:nvPr/>
        </p:nvSpPr>
        <p:spPr>
          <a:xfrm>
            <a:off x="955254" y="1985547"/>
            <a:ext cx="2106592" cy="55558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b="1" dirty="0"/>
              <a:t>4.75 ETH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BB4ED93-90D4-2725-CE5D-7D2EE2D92C4D}"/>
              </a:ext>
            </a:extLst>
          </p:cNvPr>
          <p:cNvSpPr/>
          <p:nvPr/>
        </p:nvSpPr>
        <p:spPr>
          <a:xfrm>
            <a:off x="955254" y="2782708"/>
            <a:ext cx="1018572" cy="55558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0.1</a:t>
            </a:r>
            <a:br>
              <a:rPr lang="en-CH" sz="1400" b="1" dirty="0"/>
            </a:br>
            <a:r>
              <a:rPr lang="en-CH" sz="1400" b="1" dirty="0"/>
              <a:t>BTC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CD979F8-03AF-E526-3B99-1A32436865D4}"/>
              </a:ext>
            </a:extLst>
          </p:cNvPr>
          <p:cNvSpPr/>
          <p:nvPr/>
        </p:nvSpPr>
        <p:spPr>
          <a:xfrm>
            <a:off x="955254" y="3417661"/>
            <a:ext cx="1018572" cy="55558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500</a:t>
            </a:r>
            <a:br>
              <a:rPr lang="en-CH" sz="1400" b="1" dirty="0"/>
            </a:br>
            <a:r>
              <a:rPr lang="en-CH" sz="1400" b="1" dirty="0"/>
              <a:t>USDC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39CEE751-63F2-AA17-F55D-206E779944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hqprint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1959284" y="2870686"/>
            <a:ext cx="1186552" cy="1018571"/>
          </a:xfrm>
          <a:ln w="19050">
            <a:solidFill>
              <a:schemeClr val="accent1"/>
            </a:solidFill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7211E348-2BAE-42AD-E4A7-A5D6C374461C}"/>
              </a:ext>
            </a:extLst>
          </p:cNvPr>
          <p:cNvSpPr/>
          <p:nvPr/>
        </p:nvSpPr>
        <p:spPr>
          <a:xfrm>
            <a:off x="955254" y="4214823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 theprotocolguild.eth 2024-11-12       –50 USDC</a:t>
            </a:r>
            <a:endParaRPr lang="en-CH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AF59A3-2230-2BA8-B2C3-EF335284C4C7}"/>
              </a:ext>
            </a:extLst>
          </p:cNvPr>
          <p:cNvSpPr/>
          <p:nvPr/>
        </p:nvSpPr>
        <p:spPr>
          <a:xfrm>
            <a:off x="955254" y="4832215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 vitalik.eth</a:t>
            </a:r>
            <a:br>
              <a:rPr lang="en-CH" sz="1400" dirty="0">
                <a:sym typeface="Wingdings" pitchFamily="2" charset="2"/>
              </a:rPr>
            </a:br>
            <a:r>
              <a:rPr lang="en-CH" sz="1400" dirty="0">
                <a:sym typeface="Wingdings" pitchFamily="2" charset="2"/>
              </a:rPr>
              <a:t>2024-11-11                1 ETH</a:t>
            </a:r>
            <a:endParaRPr lang="en-CH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02BA9BC-268C-7B3B-9181-5ED40A834609}"/>
              </a:ext>
            </a:extLst>
          </p:cNvPr>
          <p:cNvSpPr/>
          <p:nvPr/>
        </p:nvSpPr>
        <p:spPr>
          <a:xfrm>
            <a:off x="955254" y="5452604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🎉 Block #123 produced</a:t>
            </a:r>
            <a:br>
              <a:rPr lang="en-CH" sz="1400" dirty="0">
                <a:sym typeface="Wingdings" pitchFamily="2" charset="2"/>
              </a:rPr>
            </a:br>
            <a:r>
              <a:rPr lang="en-CH" sz="1400" dirty="0">
                <a:sym typeface="Wingdings" pitchFamily="2" charset="2"/>
              </a:rPr>
              <a:t>2024-11-09         0.08 ETH</a:t>
            </a:r>
            <a:endParaRPr lang="en-CH" sz="1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FCC4627-40E7-BC7D-9EB4-F66384AA56F9}"/>
              </a:ext>
            </a:extLst>
          </p:cNvPr>
          <p:cNvSpPr/>
          <p:nvPr/>
        </p:nvSpPr>
        <p:spPr>
          <a:xfrm>
            <a:off x="3185652" y="1883415"/>
            <a:ext cx="8686800" cy="42371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2974B46-E20F-1AD3-781B-3B2283463E78}"/>
              </a:ext>
            </a:extLst>
          </p:cNvPr>
          <p:cNvSpPr/>
          <p:nvPr/>
        </p:nvSpPr>
        <p:spPr>
          <a:xfrm>
            <a:off x="838200" y="1883415"/>
            <a:ext cx="2347452" cy="423716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476267A8-B4AA-5288-EF9B-79D2AD23C3E6}"/>
              </a:ext>
            </a:extLst>
          </p:cNvPr>
          <p:cNvGrpSpPr/>
          <p:nvPr/>
        </p:nvGrpSpPr>
        <p:grpSpPr>
          <a:xfrm>
            <a:off x="3816431" y="5544415"/>
            <a:ext cx="8056021" cy="454320"/>
            <a:chOff x="3816431" y="6220323"/>
            <a:chExt cx="8056021" cy="45432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640C41F-948B-A0EE-07CA-1C0518B2912A}"/>
                </a:ext>
              </a:extLst>
            </p:cNvPr>
            <p:cNvSpPr/>
            <p:nvPr/>
          </p:nvSpPr>
          <p:spPr>
            <a:xfrm>
              <a:off x="5038125" y="6220325"/>
              <a:ext cx="706074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Nonce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EB945A0-0CE7-CDCC-FC95-A39ECEE68574}"/>
                </a:ext>
              </a:extLst>
            </p:cNvPr>
            <p:cNvSpPr/>
            <p:nvPr/>
          </p:nvSpPr>
          <p:spPr>
            <a:xfrm>
              <a:off x="5744199" y="6220325"/>
              <a:ext cx="542254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Gas limit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768E029-B407-F251-E5EF-ACD26E9C1D2B}"/>
                </a:ext>
              </a:extLst>
            </p:cNvPr>
            <p:cNvSpPr/>
            <p:nvPr/>
          </p:nvSpPr>
          <p:spPr>
            <a:xfrm>
              <a:off x="6286453" y="6220325"/>
              <a:ext cx="360112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To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96F81C3-EF3A-9FF8-4D35-576C9324FF6C}"/>
                </a:ext>
              </a:extLst>
            </p:cNvPr>
            <p:cNvSpPr/>
            <p:nvPr/>
          </p:nvSpPr>
          <p:spPr>
            <a:xfrm>
              <a:off x="6646566" y="6220325"/>
              <a:ext cx="649630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Value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5008299-FA90-CBBE-58AD-701F8275BCCD}"/>
                </a:ext>
              </a:extLst>
            </p:cNvPr>
            <p:cNvSpPr/>
            <p:nvPr/>
          </p:nvSpPr>
          <p:spPr>
            <a:xfrm>
              <a:off x="7296196" y="6220325"/>
              <a:ext cx="649630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Input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2E073AA-8AEA-E5C7-6F34-E66348FADB42}"/>
                </a:ext>
              </a:extLst>
            </p:cNvPr>
            <p:cNvSpPr/>
            <p:nvPr/>
          </p:nvSpPr>
          <p:spPr>
            <a:xfrm>
              <a:off x="3816431" y="6220325"/>
              <a:ext cx="574334" cy="45431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RLP type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5773FF1-0ED8-8B6D-09C4-9AFD05DE453D}"/>
                </a:ext>
              </a:extLst>
            </p:cNvPr>
            <p:cNvSpPr/>
            <p:nvPr/>
          </p:nvSpPr>
          <p:spPr>
            <a:xfrm>
              <a:off x="4385942" y="6220325"/>
              <a:ext cx="652183" cy="45431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Chain ID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EA6240E0-14D5-0CFE-BD06-F91F1A9B5D36}"/>
                </a:ext>
              </a:extLst>
            </p:cNvPr>
            <p:cNvSpPr/>
            <p:nvPr/>
          </p:nvSpPr>
          <p:spPr>
            <a:xfrm>
              <a:off x="7945826" y="6220325"/>
              <a:ext cx="748529" cy="45431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Access list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714C3CBB-30A4-5CEF-4FE9-5263ECE0E674}"/>
                </a:ext>
              </a:extLst>
            </p:cNvPr>
            <p:cNvSpPr/>
            <p:nvPr/>
          </p:nvSpPr>
          <p:spPr>
            <a:xfrm>
              <a:off x="8694355" y="6220324"/>
              <a:ext cx="679082" cy="45431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Blob hashes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6E9F4644-6425-30B4-0CCE-6C0395965AA8}"/>
                </a:ext>
              </a:extLst>
            </p:cNvPr>
            <p:cNvSpPr/>
            <p:nvPr/>
          </p:nvSpPr>
          <p:spPr>
            <a:xfrm>
              <a:off x="9366633" y="6220325"/>
              <a:ext cx="468181" cy="45431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Auth list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1296F84F-3A10-BCEA-60EA-58432C66D04D}"/>
                </a:ext>
              </a:extLst>
            </p:cNvPr>
            <p:cNvSpPr/>
            <p:nvPr/>
          </p:nvSpPr>
          <p:spPr>
            <a:xfrm>
              <a:off x="9831158" y="6220325"/>
              <a:ext cx="795454" cy="454317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Max fees per gas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19E5E5FF-2F24-257A-0255-50DC2C5E154D}"/>
                </a:ext>
              </a:extLst>
            </p:cNvPr>
            <p:cNvSpPr/>
            <p:nvPr/>
          </p:nvSpPr>
          <p:spPr>
            <a:xfrm>
              <a:off x="10619149" y="6220325"/>
              <a:ext cx="795454" cy="454317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Prio fees per gas</a:t>
              </a:r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67D2DF87-E26B-B968-A73F-A84383895547}"/>
                </a:ext>
              </a:extLst>
            </p:cNvPr>
            <p:cNvSpPr/>
            <p:nvPr/>
          </p:nvSpPr>
          <p:spPr>
            <a:xfrm>
              <a:off x="11407263" y="6220323"/>
              <a:ext cx="465189" cy="45432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Sig</a:t>
              </a:r>
            </a:p>
          </p:txBody>
        </p:sp>
      </p:grpSp>
      <p:sp>
        <p:nvSpPr>
          <p:cNvPr id="125" name="TextBox 124">
            <a:extLst>
              <a:ext uri="{FF2B5EF4-FFF2-40B4-BE49-F238E27FC236}">
                <a16:creationId xmlns:a16="http://schemas.microsoft.com/office/drawing/2014/main" id="{D5E65757-26F3-535F-AEDA-4254775490FE}"/>
              </a:ext>
            </a:extLst>
          </p:cNvPr>
          <p:cNvSpPr txBox="1"/>
          <p:nvPr/>
        </p:nvSpPr>
        <p:spPr>
          <a:xfrm>
            <a:off x="3727937" y="6268065"/>
            <a:ext cx="6592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b="1" dirty="0"/>
              <a:t>Re-usable verifier (all profiles share stable SSZ merkleization)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2CD203A4-5AD9-A766-6E1A-AF44E5D88673}"/>
              </a:ext>
            </a:extLst>
          </p:cNvPr>
          <p:cNvSpPr txBox="1"/>
          <p:nvPr/>
        </p:nvSpPr>
        <p:spPr>
          <a:xfrm>
            <a:off x="3251030" y="6274638"/>
            <a:ext cx="4129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800" dirty="0"/>
              <a:t>✅</a:t>
            </a:r>
          </a:p>
        </p:txBody>
      </p: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5397859B-B79A-C82A-E3D4-79F6AE7F4923}"/>
              </a:ext>
            </a:extLst>
          </p:cNvPr>
          <p:cNvGrpSpPr/>
          <p:nvPr/>
        </p:nvGrpSpPr>
        <p:grpSpPr>
          <a:xfrm>
            <a:off x="3816431" y="4475526"/>
            <a:ext cx="8056021" cy="454320"/>
            <a:chOff x="3816431" y="6220323"/>
            <a:chExt cx="8056021" cy="454320"/>
          </a:xfrm>
        </p:grpSpPr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431B78D5-F336-FC5A-E246-E4D1C3DE00B9}"/>
                </a:ext>
              </a:extLst>
            </p:cNvPr>
            <p:cNvSpPr/>
            <p:nvPr/>
          </p:nvSpPr>
          <p:spPr>
            <a:xfrm>
              <a:off x="5038125" y="6220325"/>
              <a:ext cx="706074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Nonce</a:t>
              </a:r>
            </a:p>
          </p:txBody>
        </p:sp>
        <p:sp>
          <p:nvSpPr>
            <p:cNvPr id="211" name="Rectangle 210">
              <a:extLst>
                <a:ext uri="{FF2B5EF4-FFF2-40B4-BE49-F238E27FC236}">
                  <a16:creationId xmlns:a16="http://schemas.microsoft.com/office/drawing/2014/main" id="{F437C194-5C64-4D56-BE22-8509BF19B093}"/>
                </a:ext>
              </a:extLst>
            </p:cNvPr>
            <p:cNvSpPr/>
            <p:nvPr/>
          </p:nvSpPr>
          <p:spPr>
            <a:xfrm>
              <a:off x="5744199" y="6220325"/>
              <a:ext cx="542254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Gas limit</a:t>
              </a:r>
            </a:p>
          </p:txBody>
        </p:sp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C25A1A4D-4BFD-1EF9-5DBE-CAA695840ECA}"/>
                </a:ext>
              </a:extLst>
            </p:cNvPr>
            <p:cNvSpPr/>
            <p:nvPr/>
          </p:nvSpPr>
          <p:spPr>
            <a:xfrm>
              <a:off x="6286453" y="6220325"/>
              <a:ext cx="360112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To</a:t>
              </a:r>
            </a:p>
          </p:txBody>
        </p:sp>
        <p:sp>
          <p:nvSpPr>
            <p:cNvPr id="213" name="Rectangle 212">
              <a:extLst>
                <a:ext uri="{FF2B5EF4-FFF2-40B4-BE49-F238E27FC236}">
                  <a16:creationId xmlns:a16="http://schemas.microsoft.com/office/drawing/2014/main" id="{9E8301D8-3309-07A4-F99D-66AAA47DC651}"/>
                </a:ext>
              </a:extLst>
            </p:cNvPr>
            <p:cNvSpPr/>
            <p:nvPr/>
          </p:nvSpPr>
          <p:spPr>
            <a:xfrm>
              <a:off x="6646566" y="6220325"/>
              <a:ext cx="649630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Value</a:t>
              </a:r>
            </a:p>
          </p:txBody>
        </p:sp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id="{C8D5B4C4-477E-18C1-1412-9F55045A8A91}"/>
                </a:ext>
              </a:extLst>
            </p:cNvPr>
            <p:cNvSpPr/>
            <p:nvPr/>
          </p:nvSpPr>
          <p:spPr>
            <a:xfrm>
              <a:off x="7296196" y="6220325"/>
              <a:ext cx="649630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Input</a:t>
              </a:r>
            </a:p>
          </p:txBody>
        </p:sp>
        <p:sp>
          <p:nvSpPr>
            <p:cNvPr id="215" name="Rectangle 214">
              <a:extLst>
                <a:ext uri="{FF2B5EF4-FFF2-40B4-BE49-F238E27FC236}">
                  <a16:creationId xmlns:a16="http://schemas.microsoft.com/office/drawing/2014/main" id="{7A6A332B-93D4-7418-3760-3CF36CF886FC}"/>
                </a:ext>
              </a:extLst>
            </p:cNvPr>
            <p:cNvSpPr/>
            <p:nvPr/>
          </p:nvSpPr>
          <p:spPr>
            <a:xfrm>
              <a:off x="3816431" y="6220325"/>
              <a:ext cx="574334" cy="45431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RLP type</a:t>
              </a:r>
            </a:p>
          </p:txBody>
        </p:sp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id="{4B6E72E6-902A-F0D5-A1E6-81C2288301EE}"/>
                </a:ext>
              </a:extLst>
            </p:cNvPr>
            <p:cNvSpPr/>
            <p:nvPr/>
          </p:nvSpPr>
          <p:spPr>
            <a:xfrm>
              <a:off x="4385942" y="6220325"/>
              <a:ext cx="652183" cy="45431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Chain ID</a:t>
              </a:r>
            </a:p>
          </p:txBody>
        </p:sp>
        <p:sp>
          <p:nvSpPr>
            <p:cNvPr id="217" name="Rectangle 216">
              <a:extLst>
                <a:ext uri="{FF2B5EF4-FFF2-40B4-BE49-F238E27FC236}">
                  <a16:creationId xmlns:a16="http://schemas.microsoft.com/office/drawing/2014/main" id="{CB216356-B3F8-460D-21AD-4AB7A9E5E8C8}"/>
                </a:ext>
              </a:extLst>
            </p:cNvPr>
            <p:cNvSpPr/>
            <p:nvPr/>
          </p:nvSpPr>
          <p:spPr>
            <a:xfrm>
              <a:off x="7945826" y="6220325"/>
              <a:ext cx="748529" cy="45431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Access list</a:t>
              </a:r>
            </a:p>
          </p:txBody>
        </p:sp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0529A18A-B357-BC3E-FF2D-917FA02158CE}"/>
                </a:ext>
              </a:extLst>
            </p:cNvPr>
            <p:cNvSpPr/>
            <p:nvPr/>
          </p:nvSpPr>
          <p:spPr>
            <a:xfrm>
              <a:off x="8694355" y="6220324"/>
              <a:ext cx="679082" cy="4543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i="1" dirty="0"/>
                <a:t>n/a</a:t>
              </a:r>
            </a:p>
          </p:txBody>
        </p:sp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id="{7D7A2296-FB40-9747-B460-70479A900B1F}"/>
                </a:ext>
              </a:extLst>
            </p:cNvPr>
            <p:cNvSpPr/>
            <p:nvPr/>
          </p:nvSpPr>
          <p:spPr>
            <a:xfrm>
              <a:off x="9366633" y="6220325"/>
              <a:ext cx="468181" cy="45431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Auth list</a:t>
              </a:r>
            </a:p>
          </p:txBody>
        </p:sp>
        <p:sp>
          <p:nvSpPr>
            <p:cNvPr id="220" name="Rectangle 219">
              <a:extLst>
                <a:ext uri="{FF2B5EF4-FFF2-40B4-BE49-F238E27FC236}">
                  <a16:creationId xmlns:a16="http://schemas.microsoft.com/office/drawing/2014/main" id="{516B0D4C-828D-E51F-95C1-0B384C5AA089}"/>
                </a:ext>
              </a:extLst>
            </p:cNvPr>
            <p:cNvSpPr/>
            <p:nvPr/>
          </p:nvSpPr>
          <p:spPr>
            <a:xfrm>
              <a:off x="9831158" y="6220325"/>
              <a:ext cx="795454" cy="454317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Max fees per gas</a:t>
              </a:r>
            </a:p>
          </p:txBody>
        </p:sp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FAA954FE-15AC-B2A2-8DBA-B5E8FC864B43}"/>
                </a:ext>
              </a:extLst>
            </p:cNvPr>
            <p:cNvSpPr/>
            <p:nvPr/>
          </p:nvSpPr>
          <p:spPr>
            <a:xfrm>
              <a:off x="10619149" y="6220325"/>
              <a:ext cx="795454" cy="454317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Prio fees per gas</a:t>
              </a:r>
            </a:p>
          </p:txBody>
        </p:sp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DB69487C-1BFB-B937-9908-1C5A2640AD7A}"/>
                </a:ext>
              </a:extLst>
            </p:cNvPr>
            <p:cNvSpPr/>
            <p:nvPr/>
          </p:nvSpPr>
          <p:spPr>
            <a:xfrm>
              <a:off x="11407263" y="6220323"/>
              <a:ext cx="465189" cy="45432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Sig</a:t>
              </a:r>
            </a:p>
          </p:txBody>
        </p: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FED8EA96-34F8-4980-E3F3-E9C9A7CE1CCD}"/>
              </a:ext>
            </a:extLst>
          </p:cNvPr>
          <p:cNvGrpSpPr/>
          <p:nvPr/>
        </p:nvGrpSpPr>
        <p:grpSpPr>
          <a:xfrm>
            <a:off x="3816431" y="3977531"/>
            <a:ext cx="8056021" cy="454320"/>
            <a:chOff x="3816431" y="6220323"/>
            <a:chExt cx="8056021" cy="454320"/>
          </a:xfrm>
        </p:grpSpPr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id="{D10A3C67-3A57-897C-F31B-23C1414D7A1B}"/>
                </a:ext>
              </a:extLst>
            </p:cNvPr>
            <p:cNvSpPr/>
            <p:nvPr/>
          </p:nvSpPr>
          <p:spPr>
            <a:xfrm>
              <a:off x="5038125" y="6220325"/>
              <a:ext cx="706074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Nonce</a:t>
              </a:r>
            </a:p>
          </p:txBody>
        </p:sp>
        <p:sp>
          <p:nvSpPr>
            <p:cNvPr id="225" name="Rectangle 224">
              <a:extLst>
                <a:ext uri="{FF2B5EF4-FFF2-40B4-BE49-F238E27FC236}">
                  <a16:creationId xmlns:a16="http://schemas.microsoft.com/office/drawing/2014/main" id="{DAA8F022-5F0E-CA5C-A979-7E8368EFBA92}"/>
                </a:ext>
              </a:extLst>
            </p:cNvPr>
            <p:cNvSpPr/>
            <p:nvPr/>
          </p:nvSpPr>
          <p:spPr>
            <a:xfrm>
              <a:off x="5744199" y="6220325"/>
              <a:ext cx="542254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Gas limit</a:t>
              </a:r>
            </a:p>
          </p:txBody>
        </p:sp>
        <p:sp>
          <p:nvSpPr>
            <p:cNvPr id="226" name="Rectangle 225">
              <a:extLst>
                <a:ext uri="{FF2B5EF4-FFF2-40B4-BE49-F238E27FC236}">
                  <a16:creationId xmlns:a16="http://schemas.microsoft.com/office/drawing/2014/main" id="{28E754A8-2B06-1FD9-8A6E-B86C9BF9BD91}"/>
                </a:ext>
              </a:extLst>
            </p:cNvPr>
            <p:cNvSpPr/>
            <p:nvPr/>
          </p:nvSpPr>
          <p:spPr>
            <a:xfrm>
              <a:off x="6286453" y="6220325"/>
              <a:ext cx="360112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To</a:t>
              </a:r>
            </a:p>
          </p:txBody>
        </p:sp>
        <p:sp>
          <p:nvSpPr>
            <p:cNvPr id="227" name="Rectangle 226">
              <a:extLst>
                <a:ext uri="{FF2B5EF4-FFF2-40B4-BE49-F238E27FC236}">
                  <a16:creationId xmlns:a16="http://schemas.microsoft.com/office/drawing/2014/main" id="{035658B7-79F0-766B-B748-BA7B312414E5}"/>
                </a:ext>
              </a:extLst>
            </p:cNvPr>
            <p:cNvSpPr/>
            <p:nvPr/>
          </p:nvSpPr>
          <p:spPr>
            <a:xfrm>
              <a:off x="6646566" y="6220325"/>
              <a:ext cx="649630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Value</a:t>
              </a:r>
            </a:p>
          </p:txBody>
        </p:sp>
        <p:sp>
          <p:nvSpPr>
            <p:cNvPr id="228" name="Rectangle 227">
              <a:extLst>
                <a:ext uri="{FF2B5EF4-FFF2-40B4-BE49-F238E27FC236}">
                  <a16:creationId xmlns:a16="http://schemas.microsoft.com/office/drawing/2014/main" id="{0C3B5506-8BB1-D963-9E5B-3BCC601646CC}"/>
                </a:ext>
              </a:extLst>
            </p:cNvPr>
            <p:cNvSpPr/>
            <p:nvPr/>
          </p:nvSpPr>
          <p:spPr>
            <a:xfrm>
              <a:off x="7296196" y="6220325"/>
              <a:ext cx="649630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Input</a:t>
              </a:r>
            </a:p>
          </p:txBody>
        </p:sp>
        <p:sp>
          <p:nvSpPr>
            <p:cNvPr id="229" name="Rectangle 228">
              <a:extLst>
                <a:ext uri="{FF2B5EF4-FFF2-40B4-BE49-F238E27FC236}">
                  <a16:creationId xmlns:a16="http://schemas.microsoft.com/office/drawing/2014/main" id="{3E04918A-1A41-F1EE-8B9F-2EB0A751F8F5}"/>
                </a:ext>
              </a:extLst>
            </p:cNvPr>
            <p:cNvSpPr/>
            <p:nvPr/>
          </p:nvSpPr>
          <p:spPr>
            <a:xfrm>
              <a:off x="3816431" y="6220325"/>
              <a:ext cx="574334" cy="45431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RLP type</a:t>
              </a:r>
            </a:p>
          </p:txBody>
        </p:sp>
        <p:sp>
          <p:nvSpPr>
            <p:cNvPr id="230" name="Rectangle 229">
              <a:extLst>
                <a:ext uri="{FF2B5EF4-FFF2-40B4-BE49-F238E27FC236}">
                  <a16:creationId xmlns:a16="http://schemas.microsoft.com/office/drawing/2014/main" id="{2E18B7D2-2A33-9AE6-D59D-55A372534FFE}"/>
                </a:ext>
              </a:extLst>
            </p:cNvPr>
            <p:cNvSpPr/>
            <p:nvPr/>
          </p:nvSpPr>
          <p:spPr>
            <a:xfrm>
              <a:off x="4385942" y="6220325"/>
              <a:ext cx="652183" cy="45431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Chain ID</a:t>
              </a:r>
            </a:p>
          </p:txBody>
        </p:sp>
        <p:sp>
          <p:nvSpPr>
            <p:cNvPr id="231" name="Rectangle 230">
              <a:extLst>
                <a:ext uri="{FF2B5EF4-FFF2-40B4-BE49-F238E27FC236}">
                  <a16:creationId xmlns:a16="http://schemas.microsoft.com/office/drawing/2014/main" id="{EA43BEBB-9318-48F0-0014-194021E4417E}"/>
                </a:ext>
              </a:extLst>
            </p:cNvPr>
            <p:cNvSpPr/>
            <p:nvPr/>
          </p:nvSpPr>
          <p:spPr>
            <a:xfrm>
              <a:off x="7945826" y="6220325"/>
              <a:ext cx="748529" cy="45431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Access list</a:t>
              </a:r>
            </a:p>
          </p:txBody>
        </p:sp>
        <p:sp>
          <p:nvSpPr>
            <p:cNvPr id="232" name="Rectangle 231">
              <a:extLst>
                <a:ext uri="{FF2B5EF4-FFF2-40B4-BE49-F238E27FC236}">
                  <a16:creationId xmlns:a16="http://schemas.microsoft.com/office/drawing/2014/main" id="{147D980C-FAE9-33F3-414A-3E195F593371}"/>
                </a:ext>
              </a:extLst>
            </p:cNvPr>
            <p:cNvSpPr/>
            <p:nvPr/>
          </p:nvSpPr>
          <p:spPr>
            <a:xfrm>
              <a:off x="8694355" y="6220324"/>
              <a:ext cx="679082" cy="45431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Blob hashes</a:t>
              </a:r>
            </a:p>
          </p:txBody>
        </p:sp>
        <p:sp>
          <p:nvSpPr>
            <p:cNvPr id="233" name="Rectangle 232">
              <a:extLst>
                <a:ext uri="{FF2B5EF4-FFF2-40B4-BE49-F238E27FC236}">
                  <a16:creationId xmlns:a16="http://schemas.microsoft.com/office/drawing/2014/main" id="{FA9A5F6F-331B-462F-5D8B-E38D3A032C0D}"/>
                </a:ext>
              </a:extLst>
            </p:cNvPr>
            <p:cNvSpPr/>
            <p:nvPr/>
          </p:nvSpPr>
          <p:spPr>
            <a:xfrm>
              <a:off x="9366633" y="6220325"/>
              <a:ext cx="468181" cy="4543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i="1" dirty="0"/>
                <a:t>n/a</a:t>
              </a:r>
            </a:p>
          </p:txBody>
        </p:sp>
        <p:sp>
          <p:nvSpPr>
            <p:cNvPr id="234" name="Rectangle 233">
              <a:extLst>
                <a:ext uri="{FF2B5EF4-FFF2-40B4-BE49-F238E27FC236}">
                  <a16:creationId xmlns:a16="http://schemas.microsoft.com/office/drawing/2014/main" id="{95A64CD4-1AD6-5EFE-883F-719511C4F576}"/>
                </a:ext>
              </a:extLst>
            </p:cNvPr>
            <p:cNvSpPr/>
            <p:nvPr/>
          </p:nvSpPr>
          <p:spPr>
            <a:xfrm>
              <a:off x="9831158" y="6220325"/>
              <a:ext cx="795454" cy="454317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Max fees per gas</a:t>
              </a:r>
            </a:p>
          </p:txBody>
        </p:sp>
        <p:sp>
          <p:nvSpPr>
            <p:cNvPr id="235" name="Rectangle 234">
              <a:extLst>
                <a:ext uri="{FF2B5EF4-FFF2-40B4-BE49-F238E27FC236}">
                  <a16:creationId xmlns:a16="http://schemas.microsoft.com/office/drawing/2014/main" id="{37DABCB9-8B29-42E3-BCA9-6E51BD593197}"/>
                </a:ext>
              </a:extLst>
            </p:cNvPr>
            <p:cNvSpPr/>
            <p:nvPr/>
          </p:nvSpPr>
          <p:spPr>
            <a:xfrm>
              <a:off x="10619149" y="6220325"/>
              <a:ext cx="795454" cy="454317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Prio fees per gas</a:t>
              </a:r>
            </a:p>
          </p:txBody>
        </p:sp>
        <p:sp>
          <p:nvSpPr>
            <p:cNvPr id="236" name="Rectangle 235">
              <a:extLst>
                <a:ext uri="{FF2B5EF4-FFF2-40B4-BE49-F238E27FC236}">
                  <a16:creationId xmlns:a16="http://schemas.microsoft.com/office/drawing/2014/main" id="{69B343F9-64A8-B618-ABA1-3BFFC9F04153}"/>
                </a:ext>
              </a:extLst>
            </p:cNvPr>
            <p:cNvSpPr/>
            <p:nvPr/>
          </p:nvSpPr>
          <p:spPr>
            <a:xfrm>
              <a:off x="11407263" y="6220323"/>
              <a:ext cx="465189" cy="45432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Sig</a:t>
              </a:r>
            </a:p>
          </p:txBody>
        </p:sp>
      </p:grpSp>
      <p:grpSp>
        <p:nvGrpSpPr>
          <p:cNvPr id="237" name="Group 236">
            <a:extLst>
              <a:ext uri="{FF2B5EF4-FFF2-40B4-BE49-F238E27FC236}">
                <a16:creationId xmlns:a16="http://schemas.microsoft.com/office/drawing/2014/main" id="{F61120A5-D0EB-CE2D-C586-514D1AFD6B4C}"/>
              </a:ext>
            </a:extLst>
          </p:cNvPr>
          <p:cNvGrpSpPr/>
          <p:nvPr/>
        </p:nvGrpSpPr>
        <p:grpSpPr>
          <a:xfrm>
            <a:off x="3816431" y="3479535"/>
            <a:ext cx="8056021" cy="454320"/>
            <a:chOff x="3816431" y="6220323"/>
            <a:chExt cx="8056021" cy="454320"/>
          </a:xfrm>
        </p:grpSpPr>
        <p:sp>
          <p:nvSpPr>
            <p:cNvPr id="238" name="Rectangle 237">
              <a:extLst>
                <a:ext uri="{FF2B5EF4-FFF2-40B4-BE49-F238E27FC236}">
                  <a16:creationId xmlns:a16="http://schemas.microsoft.com/office/drawing/2014/main" id="{994495C4-A5DD-28A0-959A-F20D576781AB}"/>
                </a:ext>
              </a:extLst>
            </p:cNvPr>
            <p:cNvSpPr/>
            <p:nvPr/>
          </p:nvSpPr>
          <p:spPr>
            <a:xfrm>
              <a:off x="5038125" y="6220325"/>
              <a:ext cx="706074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Nonce</a:t>
              </a:r>
            </a:p>
          </p:txBody>
        </p:sp>
        <p:sp>
          <p:nvSpPr>
            <p:cNvPr id="239" name="Rectangle 238">
              <a:extLst>
                <a:ext uri="{FF2B5EF4-FFF2-40B4-BE49-F238E27FC236}">
                  <a16:creationId xmlns:a16="http://schemas.microsoft.com/office/drawing/2014/main" id="{5F75BFA0-0176-55D9-AFA7-8573B835625D}"/>
                </a:ext>
              </a:extLst>
            </p:cNvPr>
            <p:cNvSpPr/>
            <p:nvPr/>
          </p:nvSpPr>
          <p:spPr>
            <a:xfrm>
              <a:off x="5744199" y="6220325"/>
              <a:ext cx="542254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Gas limit</a:t>
              </a:r>
            </a:p>
          </p:txBody>
        </p:sp>
        <p:sp>
          <p:nvSpPr>
            <p:cNvPr id="240" name="Rectangle 239">
              <a:extLst>
                <a:ext uri="{FF2B5EF4-FFF2-40B4-BE49-F238E27FC236}">
                  <a16:creationId xmlns:a16="http://schemas.microsoft.com/office/drawing/2014/main" id="{4A9C7F5E-2B0E-FE79-3DE8-5EFE17A00421}"/>
                </a:ext>
              </a:extLst>
            </p:cNvPr>
            <p:cNvSpPr/>
            <p:nvPr/>
          </p:nvSpPr>
          <p:spPr>
            <a:xfrm>
              <a:off x="6286453" y="6220325"/>
              <a:ext cx="360112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To</a:t>
              </a:r>
            </a:p>
          </p:txBody>
        </p:sp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7260211C-E898-1E47-9E97-98EDE461ADEE}"/>
                </a:ext>
              </a:extLst>
            </p:cNvPr>
            <p:cNvSpPr/>
            <p:nvPr/>
          </p:nvSpPr>
          <p:spPr>
            <a:xfrm>
              <a:off x="6646566" y="6220325"/>
              <a:ext cx="649630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Value</a:t>
              </a:r>
            </a:p>
          </p:txBody>
        </p:sp>
        <p:sp>
          <p:nvSpPr>
            <p:cNvPr id="242" name="Rectangle 241">
              <a:extLst>
                <a:ext uri="{FF2B5EF4-FFF2-40B4-BE49-F238E27FC236}">
                  <a16:creationId xmlns:a16="http://schemas.microsoft.com/office/drawing/2014/main" id="{7A3E0BAD-5C74-1EAF-998D-87870F387F8D}"/>
                </a:ext>
              </a:extLst>
            </p:cNvPr>
            <p:cNvSpPr/>
            <p:nvPr/>
          </p:nvSpPr>
          <p:spPr>
            <a:xfrm>
              <a:off x="7296196" y="6220325"/>
              <a:ext cx="649630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Input</a:t>
              </a:r>
            </a:p>
          </p:txBody>
        </p:sp>
        <p:sp>
          <p:nvSpPr>
            <p:cNvPr id="243" name="Rectangle 242">
              <a:extLst>
                <a:ext uri="{FF2B5EF4-FFF2-40B4-BE49-F238E27FC236}">
                  <a16:creationId xmlns:a16="http://schemas.microsoft.com/office/drawing/2014/main" id="{5B5025CD-6494-F15D-32EC-DC62D989E684}"/>
                </a:ext>
              </a:extLst>
            </p:cNvPr>
            <p:cNvSpPr/>
            <p:nvPr/>
          </p:nvSpPr>
          <p:spPr>
            <a:xfrm>
              <a:off x="3816431" y="6220325"/>
              <a:ext cx="574334" cy="45431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RLP type</a:t>
              </a:r>
            </a:p>
          </p:txBody>
        </p:sp>
        <p:sp>
          <p:nvSpPr>
            <p:cNvPr id="244" name="Rectangle 243">
              <a:extLst>
                <a:ext uri="{FF2B5EF4-FFF2-40B4-BE49-F238E27FC236}">
                  <a16:creationId xmlns:a16="http://schemas.microsoft.com/office/drawing/2014/main" id="{7DAF4D4D-05FB-F4C4-639F-E94C6922204B}"/>
                </a:ext>
              </a:extLst>
            </p:cNvPr>
            <p:cNvSpPr/>
            <p:nvPr/>
          </p:nvSpPr>
          <p:spPr>
            <a:xfrm>
              <a:off x="4385942" y="6220325"/>
              <a:ext cx="652183" cy="45431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Chain ID</a:t>
              </a:r>
            </a:p>
          </p:txBody>
        </p:sp>
        <p:sp>
          <p:nvSpPr>
            <p:cNvPr id="245" name="Rectangle 244">
              <a:extLst>
                <a:ext uri="{FF2B5EF4-FFF2-40B4-BE49-F238E27FC236}">
                  <a16:creationId xmlns:a16="http://schemas.microsoft.com/office/drawing/2014/main" id="{619B66E9-0183-D493-6A08-000DA52B4A62}"/>
                </a:ext>
              </a:extLst>
            </p:cNvPr>
            <p:cNvSpPr/>
            <p:nvPr/>
          </p:nvSpPr>
          <p:spPr>
            <a:xfrm>
              <a:off x="7945826" y="6220325"/>
              <a:ext cx="748529" cy="45431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Access list</a:t>
              </a:r>
            </a:p>
          </p:txBody>
        </p:sp>
        <p:sp>
          <p:nvSpPr>
            <p:cNvPr id="246" name="Rectangle 245">
              <a:extLst>
                <a:ext uri="{FF2B5EF4-FFF2-40B4-BE49-F238E27FC236}">
                  <a16:creationId xmlns:a16="http://schemas.microsoft.com/office/drawing/2014/main" id="{3E3C5715-D557-FCE3-F70E-E9B977C021DF}"/>
                </a:ext>
              </a:extLst>
            </p:cNvPr>
            <p:cNvSpPr/>
            <p:nvPr/>
          </p:nvSpPr>
          <p:spPr>
            <a:xfrm>
              <a:off x="8694355" y="6220324"/>
              <a:ext cx="679082" cy="4543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i="1" dirty="0"/>
                <a:t>n/a</a:t>
              </a:r>
            </a:p>
          </p:txBody>
        </p:sp>
        <p:sp>
          <p:nvSpPr>
            <p:cNvPr id="247" name="Rectangle 246">
              <a:extLst>
                <a:ext uri="{FF2B5EF4-FFF2-40B4-BE49-F238E27FC236}">
                  <a16:creationId xmlns:a16="http://schemas.microsoft.com/office/drawing/2014/main" id="{6F9417A1-38CE-7E95-8EB1-7B730C3F8C6A}"/>
                </a:ext>
              </a:extLst>
            </p:cNvPr>
            <p:cNvSpPr/>
            <p:nvPr/>
          </p:nvSpPr>
          <p:spPr>
            <a:xfrm>
              <a:off x="9366633" y="6220325"/>
              <a:ext cx="468181" cy="4543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i="1" dirty="0"/>
                <a:t>n/a</a:t>
              </a:r>
            </a:p>
          </p:txBody>
        </p:sp>
        <p:sp>
          <p:nvSpPr>
            <p:cNvPr id="248" name="Rectangle 247">
              <a:extLst>
                <a:ext uri="{FF2B5EF4-FFF2-40B4-BE49-F238E27FC236}">
                  <a16:creationId xmlns:a16="http://schemas.microsoft.com/office/drawing/2014/main" id="{B1E77560-5218-0848-6D42-4D4E90F53D97}"/>
                </a:ext>
              </a:extLst>
            </p:cNvPr>
            <p:cNvSpPr/>
            <p:nvPr/>
          </p:nvSpPr>
          <p:spPr>
            <a:xfrm>
              <a:off x="9831158" y="6220325"/>
              <a:ext cx="795454" cy="454317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Max fees per gas</a:t>
              </a:r>
            </a:p>
          </p:txBody>
        </p:sp>
        <p:sp>
          <p:nvSpPr>
            <p:cNvPr id="249" name="Rectangle 248">
              <a:extLst>
                <a:ext uri="{FF2B5EF4-FFF2-40B4-BE49-F238E27FC236}">
                  <a16:creationId xmlns:a16="http://schemas.microsoft.com/office/drawing/2014/main" id="{424B68EE-666D-8C3D-5C8C-653F01B90C54}"/>
                </a:ext>
              </a:extLst>
            </p:cNvPr>
            <p:cNvSpPr/>
            <p:nvPr/>
          </p:nvSpPr>
          <p:spPr>
            <a:xfrm>
              <a:off x="10619149" y="6220325"/>
              <a:ext cx="795454" cy="454317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Prio fees per gas</a:t>
              </a:r>
            </a:p>
          </p:txBody>
        </p:sp>
        <p:sp>
          <p:nvSpPr>
            <p:cNvPr id="250" name="Rectangle 249">
              <a:extLst>
                <a:ext uri="{FF2B5EF4-FFF2-40B4-BE49-F238E27FC236}">
                  <a16:creationId xmlns:a16="http://schemas.microsoft.com/office/drawing/2014/main" id="{E9793CCC-4238-9F5F-8EC9-3141F3C6C09D}"/>
                </a:ext>
              </a:extLst>
            </p:cNvPr>
            <p:cNvSpPr/>
            <p:nvPr/>
          </p:nvSpPr>
          <p:spPr>
            <a:xfrm>
              <a:off x="11407263" y="6220323"/>
              <a:ext cx="465189" cy="45432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Sig</a:t>
              </a:r>
            </a:p>
          </p:txBody>
        </p:sp>
      </p:grpSp>
      <p:grpSp>
        <p:nvGrpSpPr>
          <p:cNvPr id="251" name="Group 250">
            <a:extLst>
              <a:ext uri="{FF2B5EF4-FFF2-40B4-BE49-F238E27FC236}">
                <a16:creationId xmlns:a16="http://schemas.microsoft.com/office/drawing/2014/main" id="{24F796BF-C4D5-2F23-AD46-BD5A241EB423}"/>
              </a:ext>
            </a:extLst>
          </p:cNvPr>
          <p:cNvGrpSpPr/>
          <p:nvPr/>
        </p:nvGrpSpPr>
        <p:grpSpPr>
          <a:xfrm>
            <a:off x="3816431" y="2981539"/>
            <a:ext cx="8056021" cy="454320"/>
            <a:chOff x="3816431" y="6220323"/>
            <a:chExt cx="8056021" cy="454320"/>
          </a:xfrm>
        </p:grpSpPr>
        <p:sp>
          <p:nvSpPr>
            <p:cNvPr id="252" name="Rectangle 251">
              <a:extLst>
                <a:ext uri="{FF2B5EF4-FFF2-40B4-BE49-F238E27FC236}">
                  <a16:creationId xmlns:a16="http://schemas.microsoft.com/office/drawing/2014/main" id="{7209F2B6-B876-B31D-A97D-D2B48FCB0948}"/>
                </a:ext>
              </a:extLst>
            </p:cNvPr>
            <p:cNvSpPr/>
            <p:nvPr/>
          </p:nvSpPr>
          <p:spPr>
            <a:xfrm>
              <a:off x="5038125" y="6220325"/>
              <a:ext cx="706074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Nonce</a:t>
              </a:r>
            </a:p>
          </p:txBody>
        </p:sp>
        <p:sp>
          <p:nvSpPr>
            <p:cNvPr id="253" name="Rectangle 252">
              <a:extLst>
                <a:ext uri="{FF2B5EF4-FFF2-40B4-BE49-F238E27FC236}">
                  <a16:creationId xmlns:a16="http://schemas.microsoft.com/office/drawing/2014/main" id="{71E195E9-3CD1-347F-6E32-B8A7C31691E2}"/>
                </a:ext>
              </a:extLst>
            </p:cNvPr>
            <p:cNvSpPr/>
            <p:nvPr/>
          </p:nvSpPr>
          <p:spPr>
            <a:xfrm>
              <a:off x="5744199" y="6220325"/>
              <a:ext cx="542254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Gas limit</a:t>
              </a:r>
            </a:p>
          </p:txBody>
        </p:sp>
        <p:sp>
          <p:nvSpPr>
            <p:cNvPr id="254" name="Rectangle 253">
              <a:extLst>
                <a:ext uri="{FF2B5EF4-FFF2-40B4-BE49-F238E27FC236}">
                  <a16:creationId xmlns:a16="http://schemas.microsoft.com/office/drawing/2014/main" id="{9BF5219E-3F1B-B869-F8C0-385E122D2EC6}"/>
                </a:ext>
              </a:extLst>
            </p:cNvPr>
            <p:cNvSpPr/>
            <p:nvPr/>
          </p:nvSpPr>
          <p:spPr>
            <a:xfrm>
              <a:off x="6286453" y="6220325"/>
              <a:ext cx="360112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To</a:t>
              </a:r>
            </a:p>
          </p:txBody>
        </p:sp>
        <p:sp>
          <p:nvSpPr>
            <p:cNvPr id="255" name="Rectangle 254">
              <a:extLst>
                <a:ext uri="{FF2B5EF4-FFF2-40B4-BE49-F238E27FC236}">
                  <a16:creationId xmlns:a16="http://schemas.microsoft.com/office/drawing/2014/main" id="{39E2CD6B-A44E-692F-A62D-DA769623B005}"/>
                </a:ext>
              </a:extLst>
            </p:cNvPr>
            <p:cNvSpPr/>
            <p:nvPr/>
          </p:nvSpPr>
          <p:spPr>
            <a:xfrm>
              <a:off x="6646566" y="6220325"/>
              <a:ext cx="649630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Value</a:t>
              </a:r>
            </a:p>
          </p:txBody>
        </p:sp>
        <p:sp>
          <p:nvSpPr>
            <p:cNvPr id="256" name="Rectangle 255">
              <a:extLst>
                <a:ext uri="{FF2B5EF4-FFF2-40B4-BE49-F238E27FC236}">
                  <a16:creationId xmlns:a16="http://schemas.microsoft.com/office/drawing/2014/main" id="{CCE40015-45A0-9418-83F9-29F7D91A5474}"/>
                </a:ext>
              </a:extLst>
            </p:cNvPr>
            <p:cNvSpPr/>
            <p:nvPr/>
          </p:nvSpPr>
          <p:spPr>
            <a:xfrm>
              <a:off x="7296196" y="6220325"/>
              <a:ext cx="649630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Input</a:t>
              </a:r>
            </a:p>
          </p:txBody>
        </p:sp>
        <p:sp>
          <p:nvSpPr>
            <p:cNvPr id="257" name="Rectangle 256">
              <a:extLst>
                <a:ext uri="{FF2B5EF4-FFF2-40B4-BE49-F238E27FC236}">
                  <a16:creationId xmlns:a16="http://schemas.microsoft.com/office/drawing/2014/main" id="{7932EF5D-6D0E-4A5A-1E12-B66666D943F0}"/>
                </a:ext>
              </a:extLst>
            </p:cNvPr>
            <p:cNvSpPr/>
            <p:nvPr/>
          </p:nvSpPr>
          <p:spPr>
            <a:xfrm>
              <a:off x="3816431" y="6220325"/>
              <a:ext cx="574334" cy="45431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RLP type</a:t>
              </a:r>
            </a:p>
          </p:txBody>
        </p:sp>
        <p:sp>
          <p:nvSpPr>
            <p:cNvPr id="258" name="Rectangle 257">
              <a:extLst>
                <a:ext uri="{FF2B5EF4-FFF2-40B4-BE49-F238E27FC236}">
                  <a16:creationId xmlns:a16="http://schemas.microsoft.com/office/drawing/2014/main" id="{BA96B0A3-A927-0283-697C-17161E9043BC}"/>
                </a:ext>
              </a:extLst>
            </p:cNvPr>
            <p:cNvSpPr/>
            <p:nvPr/>
          </p:nvSpPr>
          <p:spPr>
            <a:xfrm>
              <a:off x="4385942" y="6220325"/>
              <a:ext cx="652183" cy="45431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Chain ID</a:t>
              </a:r>
            </a:p>
          </p:txBody>
        </p:sp>
        <p:sp>
          <p:nvSpPr>
            <p:cNvPr id="259" name="Rectangle 258">
              <a:extLst>
                <a:ext uri="{FF2B5EF4-FFF2-40B4-BE49-F238E27FC236}">
                  <a16:creationId xmlns:a16="http://schemas.microsoft.com/office/drawing/2014/main" id="{A4D5933F-F7F0-0765-A9FE-EFE8B8E97386}"/>
                </a:ext>
              </a:extLst>
            </p:cNvPr>
            <p:cNvSpPr/>
            <p:nvPr/>
          </p:nvSpPr>
          <p:spPr>
            <a:xfrm>
              <a:off x="7945826" y="6220325"/>
              <a:ext cx="748529" cy="45431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Access list</a:t>
              </a:r>
            </a:p>
          </p:txBody>
        </p:sp>
        <p:sp>
          <p:nvSpPr>
            <p:cNvPr id="260" name="Rectangle 259">
              <a:extLst>
                <a:ext uri="{FF2B5EF4-FFF2-40B4-BE49-F238E27FC236}">
                  <a16:creationId xmlns:a16="http://schemas.microsoft.com/office/drawing/2014/main" id="{91F6D035-1830-7FD3-F282-AFFFA3F013E3}"/>
                </a:ext>
              </a:extLst>
            </p:cNvPr>
            <p:cNvSpPr/>
            <p:nvPr/>
          </p:nvSpPr>
          <p:spPr>
            <a:xfrm>
              <a:off x="8694355" y="6220324"/>
              <a:ext cx="679082" cy="4543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i="1" dirty="0"/>
                <a:t>n/a</a:t>
              </a:r>
            </a:p>
          </p:txBody>
        </p:sp>
        <p:sp>
          <p:nvSpPr>
            <p:cNvPr id="261" name="Rectangle 260">
              <a:extLst>
                <a:ext uri="{FF2B5EF4-FFF2-40B4-BE49-F238E27FC236}">
                  <a16:creationId xmlns:a16="http://schemas.microsoft.com/office/drawing/2014/main" id="{E3F4BE27-0061-A6FC-C495-33274D03A7A5}"/>
                </a:ext>
              </a:extLst>
            </p:cNvPr>
            <p:cNvSpPr/>
            <p:nvPr/>
          </p:nvSpPr>
          <p:spPr>
            <a:xfrm>
              <a:off x="9366633" y="6220325"/>
              <a:ext cx="468181" cy="4543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i="1" dirty="0"/>
                <a:t>n/a</a:t>
              </a:r>
            </a:p>
          </p:txBody>
        </p:sp>
        <p:sp>
          <p:nvSpPr>
            <p:cNvPr id="262" name="Rectangle 261">
              <a:extLst>
                <a:ext uri="{FF2B5EF4-FFF2-40B4-BE49-F238E27FC236}">
                  <a16:creationId xmlns:a16="http://schemas.microsoft.com/office/drawing/2014/main" id="{31C974F2-3BCA-EA18-BC90-A7A9907C2C85}"/>
                </a:ext>
              </a:extLst>
            </p:cNvPr>
            <p:cNvSpPr/>
            <p:nvPr/>
          </p:nvSpPr>
          <p:spPr>
            <a:xfrm>
              <a:off x="9831158" y="6220325"/>
              <a:ext cx="795454" cy="454317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Max fees per gas</a:t>
              </a:r>
            </a:p>
          </p:txBody>
        </p:sp>
        <p:sp>
          <p:nvSpPr>
            <p:cNvPr id="263" name="Rectangle 262">
              <a:extLst>
                <a:ext uri="{FF2B5EF4-FFF2-40B4-BE49-F238E27FC236}">
                  <a16:creationId xmlns:a16="http://schemas.microsoft.com/office/drawing/2014/main" id="{BE965CB2-0F16-21F6-E6D2-3C756B0E3850}"/>
                </a:ext>
              </a:extLst>
            </p:cNvPr>
            <p:cNvSpPr/>
            <p:nvPr/>
          </p:nvSpPr>
          <p:spPr>
            <a:xfrm>
              <a:off x="10619149" y="6220325"/>
              <a:ext cx="795454" cy="4543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i="1" dirty="0"/>
                <a:t>n/a</a:t>
              </a:r>
            </a:p>
          </p:txBody>
        </p:sp>
        <p:sp>
          <p:nvSpPr>
            <p:cNvPr id="264" name="Rectangle 263">
              <a:extLst>
                <a:ext uri="{FF2B5EF4-FFF2-40B4-BE49-F238E27FC236}">
                  <a16:creationId xmlns:a16="http://schemas.microsoft.com/office/drawing/2014/main" id="{BF9DACEB-FCE4-C0AF-48B7-2C41ABB60FE9}"/>
                </a:ext>
              </a:extLst>
            </p:cNvPr>
            <p:cNvSpPr/>
            <p:nvPr/>
          </p:nvSpPr>
          <p:spPr>
            <a:xfrm>
              <a:off x="11407263" y="6220323"/>
              <a:ext cx="465189" cy="45432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Sig</a:t>
              </a:r>
            </a:p>
          </p:txBody>
        </p:sp>
      </p:grpSp>
      <p:grpSp>
        <p:nvGrpSpPr>
          <p:cNvPr id="265" name="Group 264">
            <a:extLst>
              <a:ext uri="{FF2B5EF4-FFF2-40B4-BE49-F238E27FC236}">
                <a16:creationId xmlns:a16="http://schemas.microsoft.com/office/drawing/2014/main" id="{B3894340-CA85-6C90-0E1D-3C52D2899B14}"/>
              </a:ext>
            </a:extLst>
          </p:cNvPr>
          <p:cNvGrpSpPr/>
          <p:nvPr/>
        </p:nvGrpSpPr>
        <p:grpSpPr>
          <a:xfrm>
            <a:off x="3816431" y="2483543"/>
            <a:ext cx="8056021" cy="454320"/>
            <a:chOff x="3816431" y="6220323"/>
            <a:chExt cx="8056021" cy="454320"/>
          </a:xfrm>
        </p:grpSpPr>
        <p:sp>
          <p:nvSpPr>
            <p:cNvPr id="266" name="Rectangle 265">
              <a:extLst>
                <a:ext uri="{FF2B5EF4-FFF2-40B4-BE49-F238E27FC236}">
                  <a16:creationId xmlns:a16="http://schemas.microsoft.com/office/drawing/2014/main" id="{5359C1F2-0119-4200-EFA1-176F5C1FE977}"/>
                </a:ext>
              </a:extLst>
            </p:cNvPr>
            <p:cNvSpPr/>
            <p:nvPr/>
          </p:nvSpPr>
          <p:spPr>
            <a:xfrm>
              <a:off x="5038125" y="6220325"/>
              <a:ext cx="706074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Nonce</a:t>
              </a:r>
            </a:p>
          </p:txBody>
        </p:sp>
        <p:sp>
          <p:nvSpPr>
            <p:cNvPr id="267" name="Rectangle 266">
              <a:extLst>
                <a:ext uri="{FF2B5EF4-FFF2-40B4-BE49-F238E27FC236}">
                  <a16:creationId xmlns:a16="http://schemas.microsoft.com/office/drawing/2014/main" id="{C70F3277-99A8-0E89-F58A-13E8398ABA67}"/>
                </a:ext>
              </a:extLst>
            </p:cNvPr>
            <p:cNvSpPr/>
            <p:nvPr/>
          </p:nvSpPr>
          <p:spPr>
            <a:xfrm>
              <a:off x="5744199" y="6220325"/>
              <a:ext cx="542254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Gas limit</a:t>
              </a:r>
            </a:p>
          </p:txBody>
        </p:sp>
        <p:sp>
          <p:nvSpPr>
            <p:cNvPr id="268" name="Rectangle 267">
              <a:extLst>
                <a:ext uri="{FF2B5EF4-FFF2-40B4-BE49-F238E27FC236}">
                  <a16:creationId xmlns:a16="http://schemas.microsoft.com/office/drawing/2014/main" id="{439260FE-4A3A-A0CF-7DCC-FF728F95440B}"/>
                </a:ext>
              </a:extLst>
            </p:cNvPr>
            <p:cNvSpPr/>
            <p:nvPr/>
          </p:nvSpPr>
          <p:spPr>
            <a:xfrm>
              <a:off x="6286453" y="6220325"/>
              <a:ext cx="360112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To</a:t>
              </a:r>
            </a:p>
          </p:txBody>
        </p:sp>
        <p:sp>
          <p:nvSpPr>
            <p:cNvPr id="269" name="Rectangle 268">
              <a:extLst>
                <a:ext uri="{FF2B5EF4-FFF2-40B4-BE49-F238E27FC236}">
                  <a16:creationId xmlns:a16="http://schemas.microsoft.com/office/drawing/2014/main" id="{CF0933B9-82A5-2435-CBF8-9A568A59E534}"/>
                </a:ext>
              </a:extLst>
            </p:cNvPr>
            <p:cNvSpPr/>
            <p:nvPr/>
          </p:nvSpPr>
          <p:spPr>
            <a:xfrm>
              <a:off x="6646566" y="6220325"/>
              <a:ext cx="649630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Value</a:t>
              </a:r>
            </a:p>
          </p:txBody>
        </p:sp>
        <p:sp>
          <p:nvSpPr>
            <p:cNvPr id="270" name="Rectangle 269">
              <a:extLst>
                <a:ext uri="{FF2B5EF4-FFF2-40B4-BE49-F238E27FC236}">
                  <a16:creationId xmlns:a16="http://schemas.microsoft.com/office/drawing/2014/main" id="{1646A483-300E-7AB9-E554-6A07E71F6881}"/>
                </a:ext>
              </a:extLst>
            </p:cNvPr>
            <p:cNvSpPr/>
            <p:nvPr/>
          </p:nvSpPr>
          <p:spPr>
            <a:xfrm>
              <a:off x="7296196" y="6220325"/>
              <a:ext cx="649630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Input</a:t>
              </a:r>
            </a:p>
          </p:txBody>
        </p:sp>
        <p:sp>
          <p:nvSpPr>
            <p:cNvPr id="271" name="Rectangle 270">
              <a:extLst>
                <a:ext uri="{FF2B5EF4-FFF2-40B4-BE49-F238E27FC236}">
                  <a16:creationId xmlns:a16="http://schemas.microsoft.com/office/drawing/2014/main" id="{F74EFA97-6383-5C5F-0EF4-D69C666F0F31}"/>
                </a:ext>
              </a:extLst>
            </p:cNvPr>
            <p:cNvSpPr/>
            <p:nvPr/>
          </p:nvSpPr>
          <p:spPr>
            <a:xfrm>
              <a:off x="3816431" y="6220325"/>
              <a:ext cx="574334" cy="45431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RLP type</a:t>
              </a:r>
            </a:p>
          </p:txBody>
        </p:sp>
        <p:sp>
          <p:nvSpPr>
            <p:cNvPr id="272" name="Rectangle 271">
              <a:extLst>
                <a:ext uri="{FF2B5EF4-FFF2-40B4-BE49-F238E27FC236}">
                  <a16:creationId xmlns:a16="http://schemas.microsoft.com/office/drawing/2014/main" id="{DDB5D7D2-B53C-7C32-ED32-7D9AAB2BDFBC}"/>
                </a:ext>
              </a:extLst>
            </p:cNvPr>
            <p:cNvSpPr/>
            <p:nvPr/>
          </p:nvSpPr>
          <p:spPr>
            <a:xfrm>
              <a:off x="4385942" y="6220325"/>
              <a:ext cx="652183" cy="45431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Chain ID</a:t>
              </a:r>
            </a:p>
          </p:txBody>
        </p:sp>
        <p:sp>
          <p:nvSpPr>
            <p:cNvPr id="273" name="Rectangle 272">
              <a:extLst>
                <a:ext uri="{FF2B5EF4-FFF2-40B4-BE49-F238E27FC236}">
                  <a16:creationId xmlns:a16="http://schemas.microsoft.com/office/drawing/2014/main" id="{87809D1C-4CF3-6CBA-93E1-BFE9B6693339}"/>
                </a:ext>
              </a:extLst>
            </p:cNvPr>
            <p:cNvSpPr/>
            <p:nvPr/>
          </p:nvSpPr>
          <p:spPr>
            <a:xfrm>
              <a:off x="7945826" y="6220325"/>
              <a:ext cx="748529" cy="4543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i="1" dirty="0"/>
                <a:t>n/a</a:t>
              </a:r>
            </a:p>
          </p:txBody>
        </p:sp>
        <p:sp>
          <p:nvSpPr>
            <p:cNvPr id="274" name="Rectangle 273">
              <a:extLst>
                <a:ext uri="{FF2B5EF4-FFF2-40B4-BE49-F238E27FC236}">
                  <a16:creationId xmlns:a16="http://schemas.microsoft.com/office/drawing/2014/main" id="{223F7293-7552-510D-CAEF-DF06FD8BE2B8}"/>
                </a:ext>
              </a:extLst>
            </p:cNvPr>
            <p:cNvSpPr/>
            <p:nvPr/>
          </p:nvSpPr>
          <p:spPr>
            <a:xfrm>
              <a:off x="8694355" y="6220324"/>
              <a:ext cx="679082" cy="4543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i="1" dirty="0"/>
                <a:t>n/a</a:t>
              </a:r>
            </a:p>
          </p:txBody>
        </p:sp>
        <p:sp>
          <p:nvSpPr>
            <p:cNvPr id="275" name="Rectangle 274">
              <a:extLst>
                <a:ext uri="{FF2B5EF4-FFF2-40B4-BE49-F238E27FC236}">
                  <a16:creationId xmlns:a16="http://schemas.microsoft.com/office/drawing/2014/main" id="{1544BE7C-F448-3DAF-036D-4439D36EEF75}"/>
                </a:ext>
              </a:extLst>
            </p:cNvPr>
            <p:cNvSpPr/>
            <p:nvPr/>
          </p:nvSpPr>
          <p:spPr>
            <a:xfrm>
              <a:off x="9366633" y="6220325"/>
              <a:ext cx="468181" cy="4543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i="1" dirty="0"/>
                <a:t>n/a</a:t>
              </a:r>
            </a:p>
          </p:txBody>
        </p:sp>
        <p:sp>
          <p:nvSpPr>
            <p:cNvPr id="276" name="Rectangle 275">
              <a:extLst>
                <a:ext uri="{FF2B5EF4-FFF2-40B4-BE49-F238E27FC236}">
                  <a16:creationId xmlns:a16="http://schemas.microsoft.com/office/drawing/2014/main" id="{F1A48CB2-A232-2CEB-B86C-ACA555D30259}"/>
                </a:ext>
              </a:extLst>
            </p:cNvPr>
            <p:cNvSpPr/>
            <p:nvPr/>
          </p:nvSpPr>
          <p:spPr>
            <a:xfrm>
              <a:off x="9831158" y="6220325"/>
              <a:ext cx="795454" cy="454317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Max fees per gas</a:t>
              </a:r>
            </a:p>
          </p:txBody>
        </p:sp>
        <p:sp>
          <p:nvSpPr>
            <p:cNvPr id="277" name="Rectangle 276">
              <a:extLst>
                <a:ext uri="{FF2B5EF4-FFF2-40B4-BE49-F238E27FC236}">
                  <a16:creationId xmlns:a16="http://schemas.microsoft.com/office/drawing/2014/main" id="{B5590EDF-6CA0-BD41-0C12-7257776D11AF}"/>
                </a:ext>
              </a:extLst>
            </p:cNvPr>
            <p:cNvSpPr/>
            <p:nvPr/>
          </p:nvSpPr>
          <p:spPr>
            <a:xfrm>
              <a:off x="10619149" y="6220325"/>
              <a:ext cx="795454" cy="4543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i="1" dirty="0"/>
                <a:t>n/a</a:t>
              </a:r>
            </a:p>
          </p:txBody>
        </p:sp>
        <p:sp>
          <p:nvSpPr>
            <p:cNvPr id="278" name="Rectangle 277">
              <a:extLst>
                <a:ext uri="{FF2B5EF4-FFF2-40B4-BE49-F238E27FC236}">
                  <a16:creationId xmlns:a16="http://schemas.microsoft.com/office/drawing/2014/main" id="{6A2BF0FE-075A-3DAA-1F44-1C95194255AB}"/>
                </a:ext>
              </a:extLst>
            </p:cNvPr>
            <p:cNvSpPr/>
            <p:nvPr/>
          </p:nvSpPr>
          <p:spPr>
            <a:xfrm>
              <a:off x="11407263" y="6220323"/>
              <a:ext cx="465189" cy="45432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Sig</a:t>
              </a:r>
            </a:p>
          </p:txBody>
        </p:sp>
      </p:grpSp>
      <p:grpSp>
        <p:nvGrpSpPr>
          <p:cNvPr id="279" name="Group 278">
            <a:extLst>
              <a:ext uri="{FF2B5EF4-FFF2-40B4-BE49-F238E27FC236}">
                <a16:creationId xmlns:a16="http://schemas.microsoft.com/office/drawing/2014/main" id="{2CDD144B-F8A9-BEEB-0439-1E0B1067CC8D}"/>
              </a:ext>
            </a:extLst>
          </p:cNvPr>
          <p:cNvGrpSpPr/>
          <p:nvPr/>
        </p:nvGrpSpPr>
        <p:grpSpPr>
          <a:xfrm>
            <a:off x="3816431" y="1985547"/>
            <a:ext cx="8056021" cy="454320"/>
            <a:chOff x="3816431" y="6220323"/>
            <a:chExt cx="8056021" cy="454320"/>
          </a:xfrm>
        </p:grpSpPr>
        <p:sp>
          <p:nvSpPr>
            <p:cNvPr id="280" name="Rectangle 279">
              <a:extLst>
                <a:ext uri="{FF2B5EF4-FFF2-40B4-BE49-F238E27FC236}">
                  <a16:creationId xmlns:a16="http://schemas.microsoft.com/office/drawing/2014/main" id="{D773F52A-64C8-9704-F276-76A844AA8D9B}"/>
                </a:ext>
              </a:extLst>
            </p:cNvPr>
            <p:cNvSpPr/>
            <p:nvPr/>
          </p:nvSpPr>
          <p:spPr>
            <a:xfrm>
              <a:off x="5038125" y="6220325"/>
              <a:ext cx="706074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Nonce</a:t>
              </a:r>
            </a:p>
          </p:txBody>
        </p:sp>
        <p:sp>
          <p:nvSpPr>
            <p:cNvPr id="281" name="Rectangle 280">
              <a:extLst>
                <a:ext uri="{FF2B5EF4-FFF2-40B4-BE49-F238E27FC236}">
                  <a16:creationId xmlns:a16="http://schemas.microsoft.com/office/drawing/2014/main" id="{46AC809A-B99E-0A3F-FC30-042EB212A505}"/>
                </a:ext>
              </a:extLst>
            </p:cNvPr>
            <p:cNvSpPr/>
            <p:nvPr/>
          </p:nvSpPr>
          <p:spPr>
            <a:xfrm>
              <a:off x="5744199" y="6220325"/>
              <a:ext cx="542254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Gas limit</a:t>
              </a:r>
            </a:p>
          </p:txBody>
        </p:sp>
        <p:sp>
          <p:nvSpPr>
            <p:cNvPr id="282" name="Rectangle 281">
              <a:extLst>
                <a:ext uri="{FF2B5EF4-FFF2-40B4-BE49-F238E27FC236}">
                  <a16:creationId xmlns:a16="http://schemas.microsoft.com/office/drawing/2014/main" id="{23BC9EB2-7BC5-B616-6FB4-9EAE55FBF204}"/>
                </a:ext>
              </a:extLst>
            </p:cNvPr>
            <p:cNvSpPr/>
            <p:nvPr/>
          </p:nvSpPr>
          <p:spPr>
            <a:xfrm>
              <a:off x="6286453" y="6220325"/>
              <a:ext cx="360112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To</a:t>
              </a:r>
            </a:p>
          </p:txBody>
        </p:sp>
        <p:sp>
          <p:nvSpPr>
            <p:cNvPr id="283" name="Rectangle 282">
              <a:extLst>
                <a:ext uri="{FF2B5EF4-FFF2-40B4-BE49-F238E27FC236}">
                  <a16:creationId xmlns:a16="http://schemas.microsoft.com/office/drawing/2014/main" id="{39932DA2-AB84-A117-C982-A4829CCEB8FD}"/>
                </a:ext>
              </a:extLst>
            </p:cNvPr>
            <p:cNvSpPr/>
            <p:nvPr/>
          </p:nvSpPr>
          <p:spPr>
            <a:xfrm>
              <a:off x="6646566" y="6220325"/>
              <a:ext cx="649630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Value</a:t>
              </a:r>
            </a:p>
          </p:txBody>
        </p:sp>
        <p:sp>
          <p:nvSpPr>
            <p:cNvPr id="284" name="Rectangle 283">
              <a:extLst>
                <a:ext uri="{FF2B5EF4-FFF2-40B4-BE49-F238E27FC236}">
                  <a16:creationId xmlns:a16="http://schemas.microsoft.com/office/drawing/2014/main" id="{85E35CB2-A30A-17F5-F218-8E883D2BCE79}"/>
                </a:ext>
              </a:extLst>
            </p:cNvPr>
            <p:cNvSpPr/>
            <p:nvPr/>
          </p:nvSpPr>
          <p:spPr>
            <a:xfrm>
              <a:off x="7296196" y="6220325"/>
              <a:ext cx="649630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Input</a:t>
              </a:r>
            </a:p>
          </p:txBody>
        </p:sp>
        <p:sp>
          <p:nvSpPr>
            <p:cNvPr id="285" name="Rectangle 284">
              <a:extLst>
                <a:ext uri="{FF2B5EF4-FFF2-40B4-BE49-F238E27FC236}">
                  <a16:creationId xmlns:a16="http://schemas.microsoft.com/office/drawing/2014/main" id="{66497D66-8310-0DD2-693F-40FDCD78CC97}"/>
                </a:ext>
              </a:extLst>
            </p:cNvPr>
            <p:cNvSpPr/>
            <p:nvPr/>
          </p:nvSpPr>
          <p:spPr>
            <a:xfrm>
              <a:off x="3816431" y="6220325"/>
              <a:ext cx="574334" cy="45431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RLP type</a:t>
              </a:r>
            </a:p>
          </p:txBody>
        </p:sp>
        <p:sp>
          <p:nvSpPr>
            <p:cNvPr id="286" name="Rectangle 285">
              <a:extLst>
                <a:ext uri="{FF2B5EF4-FFF2-40B4-BE49-F238E27FC236}">
                  <a16:creationId xmlns:a16="http://schemas.microsoft.com/office/drawing/2014/main" id="{B900CDF3-E3CE-4F1E-43C2-D6DF59FAF1AC}"/>
                </a:ext>
              </a:extLst>
            </p:cNvPr>
            <p:cNvSpPr/>
            <p:nvPr/>
          </p:nvSpPr>
          <p:spPr>
            <a:xfrm>
              <a:off x="4385942" y="6220325"/>
              <a:ext cx="652183" cy="4543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i="1" dirty="0"/>
                <a:t>n/a</a:t>
              </a:r>
            </a:p>
          </p:txBody>
        </p:sp>
        <p:sp>
          <p:nvSpPr>
            <p:cNvPr id="287" name="Rectangle 286">
              <a:extLst>
                <a:ext uri="{FF2B5EF4-FFF2-40B4-BE49-F238E27FC236}">
                  <a16:creationId xmlns:a16="http://schemas.microsoft.com/office/drawing/2014/main" id="{FBE11A6A-EB68-792F-A49E-07DA3A89CFB0}"/>
                </a:ext>
              </a:extLst>
            </p:cNvPr>
            <p:cNvSpPr/>
            <p:nvPr/>
          </p:nvSpPr>
          <p:spPr>
            <a:xfrm>
              <a:off x="7945826" y="6220325"/>
              <a:ext cx="748529" cy="4543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i="1" dirty="0"/>
                <a:t>n/a</a:t>
              </a:r>
            </a:p>
          </p:txBody>
        </p:sp>
        <p:sp>
          <p:nvSpPr>
            <p:cNvPr id="288" name="Rectangle 287">
              <a:extLst>
                <a:ext uri="{FF2B5EF4-FFF2-40B4-BE49-F238E27FC236}">
                  <a16:creationId xmlns:a16="http://schemas.microsoft.com/office/drawing/2014/main" id="{5F25D458-A44B-9891-F3BF-40E301F519F5}"/>
                </a:ext>
              </a:extLst>
            </p:cNvPr>
            <p:cNvSpPr/>
            <p:nvPr/>
          </p:nvSpPr>
          <p:spPr>
            <a:xfrm>
              <a:off x="8694355" y="6220324"/>
              <a:ext cx="679082" cy="4543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i="1" dirty="0"/>
                <a:t>n/a</a:t>
              </a:r>
            </a:p>
          </p:txBody>
        </p:sp>
        <p:sp>
          <p:nvSpPr>
            <p:cNvPr id="289" name="Rectangle 288">
              <a:extLst>
                <a:ext uri="{FF2B5EF4-FFF2-40B4-BE49-F238E27FC236}">
                  <a16:creationId xmlns:a16="http://schemas.microsoft.com/office/drawing/2014/main" id="{13EBE9FF-954F-0BB8-672D-355EA76E0ED6}"/>
                </a:ext>
              </a:extLst>
            </p:cNvPr>
            <p:cNvSpPr/>
            <p:nvPr/>
          </p:nvSpPr>
          <p:spPr>
            <a:xfrm>
              <a:off x="9366633" y="6220325"/>
              <a:ext cx="468181" cy="4543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i="1" dirty="0"/>
                <a:t>n/a</a:t>
              </a:r>
            </a:p>
          </p:txBody>
        </p:sp>
        <p:sp>
          <p:nvSpPr>
            <p:cNvPr id="290" name="Rectangle 289">
              <a:extLst>
                <a:ext uri="{FF2B5EF4-FFF2-40B4-BE49-F238E27FC236}">
                  <a16:creationId xmlns:a16="http://schemas.microsoft.com/office/drawing/2014/main" id="{18999AD4-1930-43D9-1287-C89CE494A4BA}"/>
                </a:ext>
              </a:extLst>
            </p:cNvPr>
            <p:cNvSpPr/>
            <p:nvPr/>
          </p:nvSpPr>
          <p:spPr>
            <a:xfrm>
              <a:off x="9831158" y="6220325"/>
              <a:ext cx="795454" cy="454317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Max fees per gas</a:t>
              </a:r>
            </a:p>
          </p:txBody>
        </p:sp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197F7B0F-E9F1-B4E9-9BD4-04BE3A88EA31}"/>
                </a:ext>
              </a:extLst>
            </p:cNvPr>
            <p:cNvSpPr/>
            <p:nvPr/>
          </p:nvSpPr>
          <p:spPr>
            <a:xfrm>
              <a:off x="10619149" y="6220325"/>
              <a:ext cx="795454" cy="4543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i="1" dirty="0"/>
                <a:t>n/a</a:t>
              </a:r>
            </a:p>
          </p:txBody>
        </p:sp>
        <p:sp>
          <p:nvSpPr>
            <p:cNvPr id="292" name="Rectangle 291">
              <a:extLst>
                <a:ext uri="{FF2B5EF4-FFF2-40B4-BE49-F238E27FC236}">
                  <a16:creationId xmlns:a16="http://schemas.microsoft.com/office/drawing/2014/main" id="{7EF609AB-4548-DBBE-11E9-85FE75DF6E7D}"/>
                </a:ext>
              </a:extLst>
            </p:cNvPr>
            <p:cNvSpPr/>
            <p:nvPr/>
          </p:nvSpPr>
          <p:spPr>
            <a:xfrm>
              <a:off x="11407263" y="6220323"/>
              <a:ext cx="465189" cy="45432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Sig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9216100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64A3ECAF-E9B7-9F4C-F864-C8969744FE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19FE4-370B-089F-2DFE-39D4C88A1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H" dirty="0"/>
              <a:t>EIP-6493: </a:t>
            </a:r>
            <a:r>
              <a:rPr lang="en-GB" dirty="0"/>
              <a:t>SSZ transaction signature scheme</a:t>
            </a:r>
            <a:endParaRPr lang="en-CH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21F6861-FEBC-893F-ABA5-EE50BF13E349}"/>
              </a:ext>
            </a:extLst>
          </p:cNvPr>
          <p:cNvSpPr/>
          <p:nvPr/>
        </p:nvSpPr>
        <p:spPr>
          <a:xfrm>
            <a:off x="838200" y="4100052"/>
            <a:ext cx="9746226" cy="2020529"/>
          </a:xfrm>
          <a:prstGeom prst="rect">
            <a:avLst/>
          </a:prstGeom>
          <a:gradFill flip="none" rotWithShape="1">
            <a:gsLst>
              <a:gs pos="20000">
                <a:schemeClr val="accent5">
                  <a:alpha val="50000"/>
                </a:schemeClr>
              </a:gs>
              <a:gs pos="32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2577A14-B903-0504-731E-C307810ED26F}"/>
              </a:ext>
            </a:extLst>
          </p:cNvPr>
          <p:cNvSpPr/>
          <p:nvPr/>
        </p:nvSpPr>
        <p:spPr>
          <a:xfrm>
            <a:off x="955254" y="1985547"/>
            <a:ext cx="2106592" cy="55558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b="1" dirty="0"/>
              <a:t>4.75 ETH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864ABF-DCC0-6D68-82CC-A73892F3ECCE}"/>
              </a:ext>
            </a:extLst>
          </p:cNvPr>
          <p:cNvSpPr/>
          <p:nvPr/>
        </p:nvSpPr>
        <p:spPr>
          <a:xfrm>
            <a:off x="955254" y="2782708"/>
            <a:ext cx="1018572" cy="55558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0.1</a:t>
            </a:r>
            <a:br>
              <a:rPr lang="en-CH" sz="1400" b="1" dirty="0"/>
            </a:br>
            <a:r>
              <a:rPr lang="en-CH" sz="1400" b="1" dirty="0"/>
              <a:t>BTC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FD65F7C-32AD-33CC-D66F-CC02C945C1DF}"/>
              </a:ext>
            </a:extLst>
          </p:cNvPr>
          <p:cNvSpPr/>
          <p:nvPr/>
        </p:nvSpPr>
        <p:spPr>
          <a:xfrm>
            <a:off x="955254" y="3417661"/>
            <a:ext cx="1018572" cy="55558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500</a:t>
            </a:r>
            <a:br>
              <a:rPr lang="en-CH" sz="1400" b="1" dirty="0"/>
            </a:br>
            <a:r>
              <a:rPr lang="en-CH" sz="1400" b="1" dirty="0"/>
              <a:t>USDC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C302811E-7F6F-ED35-813B-CA9A9E1163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hqprint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1959284" y="2870686"/>
            <a:ext cx="1186552" cy="1018571"/>
          </a:xfrm>
          <a:ln w="19050">
            <a:solidFill>
              <a:schemeClr val="accent1"/>
            </a:solidFill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A478C2AF-B8F2-5FFF-81DE-53943585498B}"/>
              </a:ext>
            </a:extLst>
          </p:cNvPr>
          <p:cNvSpPr/>
          <p:nvPr/>
        </p:nvSpPr>
        <p:spPr>
          <a:xfrm>
            <a:off x="955254" y="4214823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 theprotocolguild.eth 2024-11-12       –50 USDC</a:t>
            </a:r>
            <a:endParaRPr lang="en-CH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51EC0B4-491A-5939-2910-00999E9B539B}"/>
              </a:ext>
            </a:extLst>
          </p:cNvPr>
          <p:cNvSpPr/>
          <p:nvPr/>
        </p:nvSpPr>
        <p:spPr>
          <a:xfrm>
            <a:off x="955254" y="4832215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 vitalik.eth</a:t>
            </a:r>
            <a:br>
              <a:rPr lang="en-CH" sz="1400" dirty="0">
                <a:sym typeface="Wingdings" pitchFamily="2" charset="2"/>
              </a:rPr>
            </a:br>
            <a:r>
              <a:rPr lang="en-CH" sz="1400" dirty="0">
                <a:sym typeface="Wingdings" pitchFamily="2" charset="2"/>
              </a:rPr>
              <a:t>2024-11-11                1 ETH</a:t>
            </a:r>
            <a:endParaRPr lang="en-CH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38B57F9-DFA3-3E60-A039-F7B115C50634}"/>
              </a:ext>
            </a:extLst>
          </p:cNvPr>
          <p:cNvSpPr/>
          <p:nvPr/>
        </p:nvSpPr>
        <p:spPr>
          <a:xfrm>
            <a:off x="955254" y="5452604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🎉 Block #123 produced</a:t>
            </a:r>
            <a:br>
              <a:rPr lang="en-CH" sz="1400" dirty="0">
                <a:sym typeface="Wingdings" pitchFamily="2" charset="2"/>
              </a:rPr>
            </a:br>
            <a:r>
              <a:rPr lang="en-CH" sz="1400" dirty="0">
                <a:sym typeface="Wingdings" pitchFamily="2" charset="2"/>
              </a:rPr>
              <a:t>2024-11-09         0.08 ETH</a:t>
            </a:r>
            <a:endParaRPr lang="en-CH" sz="1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A6683B7-01CF-DE02-1701-EF986B91FEE0}"/>
              </a:ext>
            </a:extLst>
          </p:cNvPr>
          <p:cNvSpPr/>
          <p:nvPr/>
        </p:nvSpPr>
        <p:spPr>
          <a:xfrm>
            <a:off x="3185652" y="1883415"/>
            <a:ext cx="8686800" cy="42371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60E182D-55A8-ED74-E877-92C5500F75CA}"/>
              </a:ext>
            </a:extLst>
          </p:cNvPr>
          <p:cNvSpPr/>
          <p:nvPr/>
        </p:nvSpPr>
        <p:spPr>
          <a:xfrm>
            <a:off x="838200" y="1883415"/>
            <a:ext cx="2347452" cy="423716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FEB6BDF1-B312-FF56-994C-DA7D315ABD87}"/>
              </a:ext>
            </a:extLst>
          </p:cNvPr>
          <p:cNvGrpSpPr/>
          <p:nvPr/>
        </p:nvGrpSpPr>
        <p:grpSpPr>
          <a:xfrm>
            <a:off x="3816431" y="5544415"/>
            <a:ext cx="8056021" cy="454320"/>
            <a:chOff x="3816431" y="6220323"/>
            <a:chExt cx="8056021" cy="45432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E6C7450-78EF-7512-20B0-35766B261C00}"/>
                </a:ext>
              </a:extLst>
            </p:cNvPr>
            <p:cNvSpPr/>
            <p:nvPr/>
          </p:nvSpPr>
          <p:spPr>
            <a:xfrm>
              <a:off x="5038125" y="6220325"/>
              <a:ext cx="706074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Nonce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34BEE43-44F9-495E-2EF8-06B98C4E32A4}"/>
                </a:ext>
              </a:extLst>
            </p:cNvPr>
            <p:cNvSpPr/>
            <p:nvPr/>
          </p:nvSpPr>
          <p:spPr>
            <a:xfrm>
              <a:off x="5744199" y="6220325"/>
              <a:ext cx="542254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Gas limit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E7C60E1-BCCC-3433-6036-A46384F4640C}"/>
                </a:ext>
              </a:extLst>
            </p:cNvPr>
            <p:cNvSpPr/>
            <p:nvPr/>
          </p:nvSpPr>
          <p:spPr>
            <a:xfrm>
              <a:off x="6286453" y="6220325"/>
              <a:ext cx="360112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To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42D6A74-6AC6-D8FC-EF6F-DE2C749931EB}"/>
                </a:ext>
              </a:extLst>
            </p:cNvPr>
            <p:cNvSpPr/>
            <p:nvPr/>
          </p:nvSpPr>
          <p:spPr>
            <a:xfrm>
              <a:off x="6646566" y="6220325"/>
              <a:ext cx="649630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Value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58F89B9-1201-B9D0-5E5D-F55EB42BC818}"/>
                </a:ext>
              </a:extLst>
            </p:cNvPr>
            <p:cNvSpPr/>
            <p:nvPr/>
          </p:nvSpPr>
          <p:spPr>
            <a:xfrm>
              <a:off x="7296196" y="6220325"/>
              <a:ext cx="649630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Input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274DC2D-C61C-546C-ECE5-39A8D9FFDE99}"/>
                </a:ext>
              </a:extLst>
            </p:cNvPr>
            <p:cNvSpPr/>
            <p:nvPr/>
          </p:nvSpPr>
          <p:spPr>
            <a:xfrm>
              <a:off x="3816431" y="6220325"/>
              <a:ext cx="574334" cy="45431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RLP type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0FEE437-9A0C-2AEF-1DF6-D28FF822BC69}"/>
                </a:ext>
              </a:extLst>
            </p:cNvPr>
            <p:cNvSpPr/>
            <p:nvPr/>
          </p:nvSpPr>
          <p:spPr>
            <a:xfrm>
              <a:off x="4385942" y="6220325"/>
              <a:ext cx="652183" cy="45431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Chain ID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33C42050-AECB-3A95-C4D3-8D65A5D541DB}"/>
                </a:ext>
              </a:extLst>
            </p:cNvPr>
            <p:cNvSpPr/>
            <p:nvPr/>
          </p:nvSpPr>
          <p:spPr>
            <a:xfrm>
              <a:off x="7945826" y="6220325"/>
              <a:ext cx="748529" cy="45431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Access list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074F1115-4DF0-C43A-7925-9A6DB693C292}"/>
                </a:ext>
              </a:extLst>
            </p:cNvPr>
            <p:cNvSpPr/>
            <p:nvPr/>
          </p:nvSpPr>
          <p:spPr>
            <a:xfrm>
              <a:off x="8694355" y="6220324"/>
              <a:ext cx="679082" cy="45431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Blob hashes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BBA351D6-D443-FCF7-2203-53218985DE83}"/>
                </a:ext>
              </a:extLst>
            </p:cNvPr>
            <p:cNvSpPr/>
            <p:nvPr/>
          </p:nvSpPr>
          <p:spPr>
            <a:xfrm>
              <a:off x="9366633" y="6220325"/>
              <a:ext cx="468181" cy="45431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Auth list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924CCD11-D3F3-5D11-CF27-C212733DEFA9}"/>
                </a:ext>
              </a:extLst>
            </p:cNvPr>
            <p:cNvSpPr/>
            <p:nvPr/>
          </p:nvSpPr>
          <p:spPr>
            <a:xfrm>
              <a:off x="9831158" y="6220325"/>
              <a:ext cx="795454" cy="454317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Max fees per gas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B50B10B4-6013-70FF-6A38-FC843EE2D14E}"/>
                </a:ext>
              </a:extLst>
            </p:cNvPr>
            <p:cNvSpPr/>
            <p:nvPr/>
          </p:nvSpPr>
          <p:spPr>
            <a:xfrm>
              <a:off x="10619149" y="6220325"/>
              <a:ext cx="795454" cy="454317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Prio fees per gas</a:t>
              </a:r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864D89B4-1D16-03BB-56D3-16A043C94E7B}"/>
                </a:ext>
              </a:extLst>
            </p:cNvPr>
            <p:cNvSpPr/>
            <p:nvPr/>
          </p:nvSpPr>
          <p:spPr>
            <a:xfrm>
              <a:off x="11407263" y="6220323"/>
              <a:ext cx="465189" cy="45432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Sig</a:t>
              </a:r>
            </a:p>
          </p:txBody>
        </p:sp>
      </p:grpSp>
      <p:sp>
        <p:nvSpPr>
          <p:cNvPr id="125" name="TextBox 124">
            <a:extLst>
              <a:ext uri="{FF2B5EF4-FFF2-40B4-BE49-F238E27FC236}">
                <a16:creationId xmlns:a16="http://schemas.microsoft.com/office/drawing/2014/main" id="{F8C45FCA-3AC8-A0E9-7880-F479DE4A4BFD}"/>
              </a:ext>
            </a:extLst>
          </p:cNvPr>
          <p:cNvSpPr txBox="1"/>
          <p:nvPr/>
        </p:nvSpPr>
        <p:spPr>
          <a:xfrm>
            <a:off x="3727937" y="6268065"/>
            <a:ext cx="6531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b="1" dirty="0"/>
              <a:t>Native SSZ (no conversion back to RLP for sig_hash / tx_hash)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F826562D-BDC6-BA0C-9606-1FD2D893AC58}"/>
              </a:ext>
            </a:extLst>
          </p:cNvPr>
          <p:cNvSpPr txBox="1"/>
          <p:nvPr/>
        </p:nvSpPr>
        <p:spPr>
          <a:xfrm>
            <a:off x="3251030" y="6274638"/>
            <a:ext cx="4129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800" dirty="0"/>
              <a:t>✅</a:t>
            </a:r>
          </a:p>
        </p:txBody>
      </p: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68517BBA-92A4-F6EC-05C0-B2F7FAD69FF7}"/>
              </a:ext>
            </a:extLst>
          </p:cNvPr>
          <p:cNvGrpSpPr/>
          <p:nvPr/>
        </p:nvGrpSpPr>
        <p:grpSpPr>
          <a:xfrm>
            <a:off x="3816431" y="4475526"/>
            <a:ext cx="8056021" cy="454320"/>
            <a:chOff x="3816431" y="6220323"/>
            <a:chExt cx="8056021" cy="454320"/>
          </a:xfrm>
        </p:grpSpPr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F5535490-8D05-F602-0E1F-23D7A3B271F2}"/>
                </a:ext>
              </a:extLst>
            </p:cNvPr>
            <p:cNvSpPr/>
            <p:nvPr/>
          </p:nvSpPr>
          <p:spPr>
            <a:xfrm>
              <a:off x="5038125" y="6220325"/>
              <a:ext cx="706074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Nonce</a:t>
              </a:r>
            </a:p>
          </p:txBody>
        </p:sp>
        <p:sp>
          <p:nvSpPr>
            <p:cNvPr id="211" name="Rectangle 210">
              <a:extLst>
                <a:ext uri="{FF2B5EF4-FFF2-40B4-BE49-F238E27FC236}">
                  <a16:creationId xmlns:a16="http://schemas.microsoft.com/office/drawing/2014/main" id="{00B91050-9DCE-0526-B685-88028D3A3254}"/>
                </a:ext>
              </a:extLst>
            </p:cNvPr>
            <p:cNvSpPr/>
            <p:nvPr/>
          </p:nvSpPr>
          <p:spPr>
            <a:xfrm>
              <a:off x="5744199" y="6220325"/>
              <a:ext cx="542254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Gas limit</a:t>
              </a:r>
            </a:p>
          </p:txBody>
        </p:sp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5BA6C480-82EE-A1C2-ED75-10CC8BBBEB1A}"/>
                </a:ext>
              </a:extLst>
            </p:cNvPr>
            <p:cNvSpPr/>
            <p:nvPr/>
          </p:nvSpPr>
          <p:spPr>
            <a:xfrm>
              <a:off x="6286453" y="6220325"/>
              <a:ext cx="360112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To</a:t>
              </a:r>
            </a:p>
          </p:txBody>
        </p:sp>
        <p:sp>
          <p:nvSpPr>
            <p:cNvPr id="213" name="Rectangle 212">
              <a:extLst>
                <a:ext uri="{FF2B5EF4-FFF2-40B4-BE49-F238E27FC236}">
                  <a16:creationId xmlns:a16="http://schemas.microsoft.com/office/drawing/2014/main" id="{88ED2A4C-262E-FE8C-37D4-806876050733}"/>
                </a:ext>
              </a:extLst>
            </p:cNvPr>
            <p:cNvSpPr/>
            <p:nvPr/>
          </p:nvSpPr>
          <p:spPr>
            <a:xfrm>
              <a:off x="6646566" y="6220325"/>
              <a:ext cx="649630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Value</a:t>
              </a:r>
            </a:p>
          </p:txBody>
        </p:sp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id="{FC361DB9-B5D0-80E2-0D7D-6D81FF0F3B0D}"/>
                </a:ext>
              </a:extLst>
            </p:cNvPr>
            <p:cNvSpPr/>
            <p:nvPr/>
          </p:nvSpPr>
          <p:spPr>
            <a:xfrm>
              <a:off x="7296196" y="6220325"/>
              <a:ext cx="649630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Input</a:t>
              </a:r>
            </a:p>
          </p:txBody>
        </p:sp>
        <p:sp>
          <p:nvSpPr>
            <p:cNvPr id="215" name="Rectangle 214">
              <a:extLst>
                <a:ext uri="{FF2B5EF4-FFF2-40B4-BE49-F238E27FC236}">
                  <a16:creationId xmlns:a16="http://schemas.microsoft.com/office/drawing/2014/main" id="{4CCBAEB1-05AB-BE42-15D3-829DD2E8BB5E}"/>
                </a:ext>
              </a:extLst>
            </p:cNvPr>
            <p:cNvSpPr/>
            <p:nvPr/>
          </p:nvSpPr>
          <p:spPr>
            <a:xfrm>
              <a:off x="3816431" y="6220325"/>
              <a:ext cx="574334" cy="4543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i="1" dirty="0"/>
                <a:t>n/a</a:t>
              </a:r>
            </a:p>
          </p:txBody>
        </p:sp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id="{57F6004A-6CDE-E420-71D5-E274433E395B}"/>
                </a:ext>
              </a:extLst>
            </p:cNvPr>
            <p:cNvSpPr/>
            <p:nvPr/>
          </p:nvSpPr>
          <p:spPr>
            <a:xfrm>
              <a:off x="4385942" y="6220325"/>
              <a:ext cx="652183" cy="45431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Chain ID</a:t>
              </a:r>
            </a:p>
          </p:txBody>
        </p:sp>
        <p:sp>
          <p:nvSpPr>
            <p:cNvPr id="217" name="Rectangle 216">
              <a:extLst>
                <a:ext uri="{FF2B5EF4-FFF2-40B4-BE49-F238E27FC236}">
                  <a16:creationId xmlns:a16="http://schemas.microsoft.com/office/drawing/2014/main" id="{7EE51985-D8EC-CDFD-29A1-768046AF455F}"/>
                </a:ext>
              </a:extLst>
            </p:cNvPr>
            <p:cNvSpPr/>
            <p:nvPr/>
          </p:nvSpPr>
          <p:spPr>
            <a:xfrm>
              <a:off x="7945826" y="6220325"/>
              <a:ext cx="748529" cy="45431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Access list</a:t>
              </a:r>
            </a:p>
          </p:txBody>
        </p:sp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E8232905-3328-C72C-09E9-9BE77B33D186}"/>
                </a:ext>
              </a:extLst>
            </p:cNvPr>
            <p:cNvSpPr/>
            <p:nvPr/>
          </p:nvSpPr>
          <p:spPr>
            <a:xfrm>
              <a:off x="8694355" y="6220324"/>
              <a:ext cx="679082" cy="4543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i="1" dirty="0"/>
                <a:t>n/a</a:t>
              </a:r>
            </a:p>
          </p:txBody>
        </p:sp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id="{61BEB967-37F4-62B5-4129-C67AC373AEF6}"/>
                </a:ext>
              </a:extLst>
            </p:cNvPr>
            <p:cNvSpPr/>
            <p:nvPr/>
          </p:nvSpPr>
          <p:spPr>
            <a:xfrm>
              <a:off x="9366633" y="6220325"/>
              <a:ext cx="468181" cy="45431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Auth list</a:t>
              </a:r>
            </a:p>
          </p:txBody>
        </p:sp>
        <p:sp>
          <p:nvSpPr>
            <p:cNvPr id="220" name="Rectangle 219">
              <a:extLst>
                <a:ext uri="{FF2B5EF4-FFF2-40B4-BE49-F238E27FC236}">
                  <a16:creationId xmlns:a16="http://schemas.microsoft.com/office/drawing/2014/main" id="{CC69186C-142D-52F4-3C62-CC7037B5B6E4}"/>
                </a:ext>
              </a:extLst>
            </p:cNvPr>
            <p:cNvSpPr/>
            <p:nvPr/>
          </p:nvSpPr>
          <p:spPr>
            <a:xfrm>
              <a:off x="9831158" y="6220325"/>
              <a:ext cx="795454" cy="454317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Max fees per gas</a:t>
              </a:r>
            </a:p>
          </p:txBody>
        </p:sp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BF81DEB7-EF82-192A-29ED-3C5112679094}"/>
                </a:ext>
              </a:extLst>
            </p:cNvPr>
            <p:cNvSpPr/>
            <p:nvPr/>
          </p:nvSpPr>
          <p:spPr>
            <a:xfrm>
              <a:off x="10619149" y="6220325"/>
              <a:ext cx="795454" cy="454317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Prio fees per gas</a:t>
              </a:r>
            </a:p>
          </p:txBody>
        </p:sp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1B0997F9-564A-7FD7-8F62-442ACB868BC6}"/>
                </a:ext>
              </a:extLst>
            </p:cNvPr>
            <p:cNvSpPr/>
            <p:nvPr/>
          </p:nvSpPr>
          <p:spPr>
            <a:xfrm>
              <a:off x="11407263" y="6220323"/>
              <a:ext cx="465189" cy="45432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Sig</a:t>
              </a:r>
            </a:p>
          </p:txBody>
        </p: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4FB6F6B5-CC02-5214-2BFF-558DC4E89E13}"/>
              </a:ext>
            </a:extLst>
          </p:cNvPr>
          <p:cNvGrpSpPr/>
          <p:nvPr/>
        </p:nvGrpSpPr>
        <p:grpSpPr>
          <a:xfrm>
            <a:off x="3816431" y="3977531"/>
            <a:ext cx="8056021" cy="454320"/>
            <a:chOff x="3816431" y="6220323"/>
            <a:chExt cx="8056021" cy="454320"/>
          </a:xfrm>
        </p:grpSpPr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id="{40797983-DC5B-76F8-D2C6-DB2C91ECEB4E}"/>
                </a:ext>
              </a:extLst>
            </p:cNvPr>
            <p:cNvSpPr/>
            <p:nvPr/>
          </p:nvSpPr>
          <p:spPr>
            <a:xfrm>
              <a:off x="5038125" y="6220325"/>
              <a:ext cx="706074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Nonce</a:t>
              </a:r>
            </a:p>
          </p:txBody>
        </p:sp>
        <p:sp>
          <p:nvSpPr>
            <p:cNvPr id="225" name="Rectangle 224">
              <a:extLst>
                <a:ext uri="{FF2B5EF4-FFF2-40B4-BE49-F238E27FC236}">
                  <a16:creationId xmlns:a16="http://schemas.microsoft.com/office/drawing/2014/main" id="{549F6DEB-10E3-A7AC-DD4A-96BB059F6930}"/>
                </a:ext>
              </a:extLst>
            </p:cNvPr>
            <p:cNvSpPr/>
            <p:nvPr/>
          </p:nvSpPr>
          <p:spPr>
            <a:xfrm>
              <a:off x="5744199" y="6220325"/>
              <a:ext cx="542254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Gas limit</a:t>
              </a:r>
            </a:p>
          </p:txBody>
        </p:sp>
        <p:sp>
          <p:nvSpPr>
            <p:cNvPr id="226" name="Rectangle 225">
              <a:extLst>
                <a:ext uri="{FF2B5EF4-FFF2-40B4-BE49-F238E27FC236}">
                  <a16:creationId xmlns:a16="http://schemas.microsoft.com/office/drawing/2014/main" id="{0A954CAA-DF3C-F6EF-B13A-BA8863CAE226}"/>
                </a:ext>
              </a:extLst>
            </p:cNvPr>
            <p:cNvSpPr/>
            <p:nvPr/>
          </p:nvSpPr>
          <p:spPr>
            <a:xfrm>
              <a:off x="6286453" y="6220325"/>
              <a:ext cx="360112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To</a:t>
              </a:r>
            </a:p>
          </p:txBody>
        </p:sp>
        <p:sp>
          <p:nvSpPr>
            <p:cNvPr id="227" name="Rectangle 226">
              <a:extLst>
                <a:ext uri="{FF2B5EF4-FFF2-40B4-BE49-F238E27FC236}">
                  <a16:creationId xmlns:a16="http://schemas.microsoft.com/office/drawing/2014/main" id="{5443FDD6-E17B-F5FB-73B1-6CBAF89ADA4A}"/>
                </a:ext>
              </a:extLst>
            </p:cNvPr>
            <p:cNvSpPr/>
            <p:nvPr/>
          </p:nvSpPr>
          <p:spPr>
            <a:xfrm>
              <a:off x="6646566" y="6220325"/>
              <a:ext cx="649630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Value</a:t>
              </a:r>
            </a:p>
          </p:txBody>
        </p:sp>
        <p:sp>
          <p:nvSpPr>
            <p:cNvPr id="228" name="Rectangle 227">
              <a:extLst>
                <a:ext uri="{FF2B5EF4-FFF2-40B4-BE49-F238E27FC236}">
                  <a16:creationId xmlns:a16="http://schemas.microsoft.com/office/drawing/2014/main" id="{55893FFE-8F5F-C800-539B-DE4CA889D2EB}"/>
                </a:ext>
              </a:extLst>
            </p:cNvPr>
            <p:cNvSpPr/>
            <p:nvPr/>
          </p:nvSpPr>
          <p:spPr>
            <a:xfrm>
              <a:off x="7296196" y="6220325"/>
              <a:ext cx="649630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Input</a:t>
              </a:r>
            </a:p>
          </p:txBody>
        </p:sp>
        <p:sp>
          <p:nvSpPr>
            <p:cNvPr id="229" name="Rectangle 228">
              <a:extLst>
                <a:ext uri="{FF2B5EF4-FFF2-40B4-BE49-F238E27FC236}">
                  <a16:creationId xmlns:a16="http://schemas.microsoft.com/office/drawing/2014/main" id="{58CD5D88-4556-F6EB-2F2B-CCFAF6BE422F}"/>
                </a:ext>
              </a:extLst>
            </p:cNvPr>
            <p:cNvSpPr/>
            <p:nvPr/>
          </p:nvSpPr>
          <p:spPr>
            <a:xfrm>
              <a:off x="3816431" y="6220325"/>
              <a:ext cx="574334" cy="4543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i="1" dirty="0"/>
                <a:t>n/a</a:t>
              </a:r>
            </a:p>
          </p:txBody>
        </p:sp>
        <p:sp>
          <p:nvSpPr>
            <p:cNvPr id="230" name="Rectangle 229">
              <a:extLst>
                <a:ext uri="{FF2B5EF4-FFF2-40B4-BE49-F238E27FC236}">
                  <a16:creationId xmlns:a16="http://schemas.microsoft.com/office/drawing/2014/main" id="{B466CBD3-0799-7CCE-DD6A-1185CEB848D0}"/>
                </a:ext>
              </a:extLst>
            </p:cNvPr>
            <p:cNvSpPr/>
            <p:nvPr/>
          </p:nvSpPr>
          <p:spPr>
            <a:xfrm>
              <a:off x="4385942" y="6220325"/>
              <a:ext cx="652183" cy="45431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Chain ID</a:t>
              </a:r>
            </a:p>
          </p:txBody>
        </p:sp>
        <p:sp>
          <p:nvSpPr>
            <p:cNvPr id="231" name="Rectangle 230">
              <a:extLst>
                <a:ext uri="{FF2B5EF4-FFF2-40B4-BE49-F238E27FC236}">
                  <a16:creationId xmlns:a16="http://schemas.microsoft.com/office/drawing/2014/main" id="{64C768CE-67B5-6A88-9176-5BB0166A6B5F}"/>
                </a:ext>
              </a:extLst>
            </p:cNvPr>
            <p:cNvSpPr/>
            <p:nvPr/>
          </p:nvSpPr>
          <p:spPr>
            <a:xfrm>
              <a:off x="7945826" y="6220325"/>
              <a:ext cx="748529" cy="45431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Access list</a:t>
              </a:r>
            </a:p>
          </p:txBody>
        </p:sp>
        <p:sp>
          <p:nvSpPr>
            <p:cNvPr id="232" name="Rectangle 231">
              <a:extLst>
                <a:ext uri="{FF2B5EF4-FFF2-40B4-BE49-F238E27FC236}">
                  <a16:creationId xmlns:a16="http://schemas.microsoft.com/office/drawing/2014/main" id="{4A935E22-0A48-5887-7419-D40A56805564}"/>
                </a:ext>
              </a:extLst>
            </p:cNvPr>
            <p:cNvSpPr/>
            <p:nvPr/>
          </p:nvSpPr>
          <p:spPr>
            <a:xfrm>
              <a:off x="8694355" y="6220324"/>
              <a:ext cx="679082" cy="45431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Blob hashes</a:t>
              </a:r>
            </a:p>
          </p:txBody>
        </p:sp>
        <p:sp>
          <p:nvSpPr>
            <p:cNvPr id="233" name="Rectangle 232">
              <a:extLst>
                <a:ext uri="{FF2B5EF4-FFF2-40B4-BE49-F238E27FC236}">
                  <a16:creationId xmlns:a16="http://schemas.microsoft.com/office/drawing/2014/main" id="{F66E6E91-E439-E6C0-086E-A35F877AF39C}"/>
                </a:ext>
              </a:extLst>
            </p:cNvPr>
            <p:cNvSpPr/>
            <p:nvPr/>
          </p:nvSpPr>
          <p:spPr>
            <a:xfrm>
              <a:off x="9366633" y="6220325"/>
              <a:ext cx="468181" cy="4543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i="1" dirty="0"/>
                <a:t>n/a</a:t>
              </a:r>
            </a:p>
          </p:txBody>
        </p:sp>
        <p:sp>
          <p:nvSpPr>
            <p:cNvPr id="234" name="Rectangle 233">
              <a:extLst>
                <a:ext uri="{FF2B5EF4-FFF2-40B4-BE49-F238E27FC236}">
                  <a16:creationId xmlns:a16="http://schemas.microsoft.com/office/drawing/2014/main" id="{EB11558F-9783-471E-447A-156D8689ECD9}"/>
                </a:ext>
              </a:extLst>
            </p:cNvPr>
            <p:cNvSpPr/>
            <p:nvPr/>
          </p:nvSpPr>
          <p:spPr>
            <a:xfrm>
              <a:off x="9831158" y="6220325"/>
              <a:ext cx="795454" cy="454317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Max fees per gas</a:t>
              </a:r>
            </a:p>
          </p:txBody>
        </p:sp>
        <p:sp>
          <p:nvSpPr>
            <p:cNvPr id="235" name="Rectangle 234">
              <a:extLst>
                <a:ext uri="{FF2B5EF4-FFF2-40B4-BE49-F238E27FC236}">
                  <a16:creationId xmlns:a16="http://schemas.microsoft.com/office/drawing/2014/main" id="{220B0B3F-2CDC-B1AE-F4AD-6AB671CD5B3D}"/>
                </a:ext>
              </a:extLst>
            </p:cNvPr>
            <p:cNvSpPr/>
            <p:nvPr/>
          </p:nvSpPr>
          <p:spPr>
            <a:xfrm>
              <a:off x="10619149" y="6220325"/>
              <a:ext cx="795454" cy="454317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Prio fees per gas</a:t>
              </a:r>
            </a:p>
          </p:txBody>
        </p:sp>
        <p:sp>
          <p:nvSpPr>
            <p:cNvPr id="236" name="Rectangle 235">
              <a:extLst>
                <a:ext uri="{FF2B5EF4-FFF2-40B4-BE49-F238E27FC236}">
                  <a16:creationId xmlns:a16="http://schemas.microsoft.com/office/drawing/2014/main" id="{E29DFD3C-D2C5-FAE3-7C4F-EE423E6EC9AA}"/>
                </a:ext>
              </a:extLst>
            </p:cNvPr>
            <p:cNvSpPr/>
            <p:nvPr/>
          </p:nvSpPr>
          <p:spPr>
            <a:xfrm>
              <a:off x="11407263" y="6220323"/>
              <a:ext cx="465189" cy="45432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Sig</a:t>
              </a:r>
            </a:p>
          </p:txBody>
        </p:sp>
      </p:grpSp>
      <p:grpSp>
        <p:nvGrpSpPr>
          <p:cNvPr id="237" name="Group 236">
            <a:extLst>
              <a:ext uri="{FF2B5EF4-FFF2-40B4-BE49-F238E27FC236}">
                <a16:creationId xmlns:a16="http://schemas.microsoft.com/office/drawing/2014/main" id="{A3A01A79-008C-99F5-95F6-65F70F628B38}"/>
              </a:ext>
            </a:extLst>
          </p:cNvPr>
          <p:cNvGrpSpPr/>
          <p:nvPr/>
        </p:nvGrpSpPr>
        <p:grpSpPr>
          <a:xfrm>
            <a:off x="3816431" y="3479535"/>
            <a:ext cx="8056021" cy="454320"/>
            <a:chOff x="3816431" y="6220323"/>
            <a:chExt cx="8056021" cy="454320"/>
          </a:xfrm>
        </p:grpSpPr>
        <p:sp>
          <p:nvSpPr>
            <p:cNvPr id="238" name="Rectangle 237">
              <a:extLst>
                <a:ext uri="{FF2B5EF4-FFF2-40B4-BE49-F238E27FC236}">
                  <a16:creationId xmlns:a16="http://schemas.microsoft.com/office/drawing/2014/main" id="{92989C10-FC5C-1625-1989-43D7D7E73C66}"/>
                </a:ext>
              </a:extLst>
            </p:cNvPr>
            <p:cNvSpPr/>
            <p:nvPr/>
          </p:nvSpPr>
          <p:spPr>
            <a:xfrm>
              <a:off x="5038125" y="6220325"/>
              <a:ext cx="706074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Nonce</a:t>
              </a:r>
            </a:p>
          </p:txBody>
        </p:sp>
        <p:sp>
          <p:nvSpPr>
            <p:cNvPr id="239" name="Rectangle 238">
              <a:extLst>
                <a:ext uri="{FF2B5EF4-FFF2-40B4-BE49-F238E27FC236}">
                  <a16:creationId xmlns:a16="http://schemas.microsoft.com/office/drawing/2014/main" id="{0D4DE6E4-9656-6D73-0FBE-EBF0EA569A9A}"/>
                </a:ext>
              </a:extLst>
            </p:cNvPr>
            <p:cNvSpPr/>
            <p:nvPr/>
          </p:nvSpPr>
          <p:spPr>
            <a:xfrm>
              <a:off x="5744199" y="6220325"/>
              <a:ext cx="542254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Gas limit</a:t>
              </a:r>
            </a:p>
          </p:txBody>
        </p:sp>
        <p:sp>
          <p:nvSpPr>
            <p:cNvPr id="240" name="Rectangle 239">
              <a:extLst>
                <a:ext uri="{FF2B5EF4-FFF2-40B4-BE49-F238E27FC236}">
                  <a16:creationId xmlns:a16="http://schemas.microsoft.com/office/drawing/2014/main" id="{DB4F5648-FA62-3257-BD7F-8CD71846D733}"/>
                </a:ext>
              </a:extLst>
            </p:cNvPr>
            <p:cNvSpPr/>
            <p:nvPr/>
          </p:nvSpPr>
          <p:spPr>
            <a:xfrm>
              <a:off x="6286453" y="6220325"/>
              <a:ext cx="360112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To</a:t>
              </a:r>
            </a:p>
          </p:txBody>
        </p:sp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68E23B35-2710-6099-BCF7-43325E9DE2B7}"/>
                </a:ext>
              </a:extLst>
            </p:cNvPr>
            <p:cNvSpPr/>
            <p:nvPr/>
          </p:nvSpPr>
          <p:spPr>
            <a:xfrm>
              <a:off x="6646566" y="6220325"/>
              <a:ext cx="649630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Value</a:t>
              </a:r>
            </a:p>
          </p:txBody>
        </p:sp>
        <p:sp>
          <p:nvSpPr>
            <p:cNvPr id="242" name="Rectangle 241">
              <a:extLst>
                <a:ext uri="{FF2B5EF4-FFF2-40B4-BE49-F238E27FC236}">
                  <a16:creationId xmlns:a16="http://schemas.microsoft.com/office/drawing/2014/main" id="{D87C0E53-FEE7-44FF-F6CD-3C34D7F09FF1}"/>
                </a:ext>
              </a:extLst>
            </p:cNvPr>
            <p:cNvSpPr/>
            <p:nvPr/>
          </p:nvSpPr>
          <p:spPr>
            <a:xfrm>
              <a:off x="7296196" y="6220325"/>
              <a:ext cx="649630" cy="45431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Input</a:t>
              </a:r>
            </a:p>
          </p:txBody>
        </p:sp>
        <p:sp>
          <p:nvSpPr>
            <p:cNvPr id="243" name="Rectangle 242">
              <a:extLst>
                <a:ext uri="{FF2B5EF4-FFF2-40B4-BE49-F238E27FC236}">
                  <a16:creationId xmlns:a16="http://schemas.microsoft.com/office/drawing/2014/main" id="{4E721D2C-4745-86C4-01E4-8F4A6E2AB300}"/>
                </a:ext>
              </a:extLst>
            </p:cNvPr>
            <p:cNvSpPr/>
            <p:nvPr/>
          </p:nvSpPr>
          <p:spPr>
            <a:xfrm>
              <a:off x="3816431" y="6220325"/>
              <a:ext cx="574334" cy="4543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i="1" dirty="0"/>
                <a:t>n/a</a:t>
              </a:r>
            </a:p>
          </p:txBody>
        </p:sp>
        <p:sp>
          <p:nvSpPr>
            <p:cNvPr id="244" name="Rectangle 243">
              <a:extLst>
                <a:ext uri="{FF2B5EF4-FFF2-40B4-BE49-F238E27FC236}">
                  <a16:creationId xmlns:a16="http://schemas.microsoft.com/office/drawing/2014/main" id="{C4B9E676-92BB-053F-1A28-50D9368F55F3}"/>
                </a:ext>
              </a:extLst>
            </p:cNvPr>
            <p:cNvSpPr/>
            <p:nvPr/>
          </p:nvSpPr>
          <p:spPr>
            <a:xfrm>
              <a:off x="4385942" y="6220325"/>
              <a:ext cx="652183" cy="45431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Chain ID</a:t>
              </a:r>
            </a:p>
          </p:txBody>
        </p:sp>
        <p:sp>
          <p:nvSpPr>
            <p:cNvPr id="245" name="Rectangle 244">
              <a:extLst>
                <a:ext uri="{FF2B5EF4-FFF2-40B4-BE49-F238E27FC236}">
                  <a16:creationId xmlns:a16="http://schemas.microsoft.com/office/drawing/2014/main" id="{43C80877-5BBD-D30E-825B-F21C5A85B365}"/>
                </a:ext>
              </a:extLst>
            </p:cNvPr>
            <p:cNvSpPr/>
            <p:nvPr/>
          </p:nvSpPr>
          <p:spPr>
            <a:xfrm>
              <a:off x="7945826" y="6220325"/>
              <a:ext cx="748529" cy="45431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Access list</a:t>
              </a:r>
            </a:p>
          </p:txBody>
        </p:sp>
        <p:sp>
          <p:nvSpPr>
            <p:cNvPr id="246" name="Rectangle 245">
              <a:extLst>
                <a:ext uri="{FF2B5EF4-FFF2-40B4-BE49-F238E27FC236}">
                  <a16:creationId xmlns:a16="http://schemas.microsoft.com/office/drawing/2014/main" id="{E1DB04AB-8B08-CCDA-2B96-DFE3978B9DF7}"/>
                </a:ext>
              </a:extLst>
            </p:cNvPr>
            <p:cNvSpPr/>
            <p:nvPr/>
          </p:nvSpPr>
          <p:spPr>
            <a:xfrm>
              <a:off x="8694355" y="6220324"/>
              <a:ext cx="679082" cy="4543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i="1" dirty="0"/>
                <a:t>n/a</a:t>
              </a:r>
            </a:p>
          </p:txBody>
        </p:sp>
        <p:sp>
          <p:nvSpPr>
            <p:cNvPr id="247" name="Rectangle 246">
              <a:extLst>
                <a:ext uri="{FF2B5EF4-FFF2-40B4-BE49-F238E27FC236}">
                  <a16:creationId xmlns:a16="http://schemas.microsoft.com/office/drawing/2014/main" id="{6D2C653B-787D-EB4D-9561-DEBB44C14D49}"/>
                </a:ext>
              </a:extLst>
            </p:cNvPr>
            <p:cNvSpPr/>
            <p:nvPr/>
          </p:nvSpPr>
          <p:spPr>
            <a:xfrm>
              <a:off x="9366633" y="6220325"/>
              <a:ext cx="468181" cy="4543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i="1" dirty="0"/>
                <a:t>n/a</a:t>
              </a:r>
            </a:p>
          </p:txBody>
        </p:sp>
        <p:sp>
          <p:nvSpPr>
            <p:cNvPr id="248" name="Rectangle 247">
              <a:extLst>
                <a:ext uri="{FF2B5EF4-FFF2-40B4-BE49-F238E27FC236}">
                  <a16:creationId xmlns:a16="http://schemas.microsoft.com/office/drawing/2014/main" id="{9EFEA652-4984-B838-09D3-42AFF611A8FB}"/>
                </a:ext>
              </a:extLst>
            </p:cNvPr>
            <p:cNvSpPr/>
            <p:nvPr/>
          </p:nvSpPr>
          <p:spPr>
            <a:xfrm>
              <a:off x="9831158" y="6220325"/>
              <a:ext cx="795454" cy="454317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Max fees per gas</a:t>
              </a:r>
            </a:p>
          </p:txBody>
        </p:sp>
        <p:sp>
          <p:nvSpPr>
            <p:cNvPr id="249" name="Rectangle 248">
              <a:extLst>
                <a:ext uri="{FF2B5EF4-FFF2-40B4-BE49-F238E27FC236}">
                  <a16:creationId xmlns:a16="http://schemas.microsoft.com/office/drawing/2014/main" id="{9B6A4CE4-0FA2-4C4B-D3CA-77CBC0F58FA1}"/>
                </a:ext>
              </a:extLst>
            </p:cNvPr>
            <p:cNvSpPr/>
            <p:nvPr/>
          </p:nvSpPr>
          <p:spPr>
            <a:xfrm>
              <a:off x="10619149" y="6220325"/>
              <a:ext cx="795454" cy="454317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Prio fees per gas</a:t>
              </a:r>
            </a:p>
          </p:txBody>
        </p:sp>
        <p:sp>
          <p:nvSpPr>
            <p:cNvPr id="250" name="Rectangle 249">
              <a:extLst>
                <a:ext uri="{FF2B5EF4-FFF2-40B4-BE49-F238E27FC236}">
                  <a16:creationId xmlns:a16="http://schemas.microsoft.com/office/drawing/2014/main" id="{3F6321DE-DCC8-4091-95D1-285CD0D44140}"/>
                </a:ext>
              </a:extLst>
            </p:cNvPr>
            <p:cNvSpPr/>
            <p:nvPr/>
          </p:nvSpPr>
          <p:spPr>
            <a:xfrm>
              <a:off x="11407263" y="6220323"/>
              <a:ext cx="465189" cy="45432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CH" sz="1400" dirty="0"/>
                <a:t>Sig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75F27FF4-68C6-2A99-2B0C-991C37CC0558}"/>
              </a:ext>
            </a:extLst>
          </p:cNvPr>
          <p:cNvSpPr txBox="1"/>
          <p:nvPr/>
        </p:nvSpPr>
        <p:spPr>
          <a:xfrm>
            <a:off x="3727937" y="2106342"/>
            <a:ext cx="2475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b="1" dirty="0"/>
              <a:t>BasicTransaction</a:t>
            </a:r>
          </a:p>
          <a:p>
            <a:r>
              <a:rPr lang="en-CH" dirty="0"/>
              <a:t>EIP-1559 functionality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1E7AC6-1325-2A3C-C30C-CE6FCA8E2604}"/>
              </a:ext>
            </a:extLst>
          </p:cNvPr>
          <p:cNvSpPr txBox="1"/>
          <p:nvPr/>
        </p:nvSpPr>
        <p:spPr>
          <a:xfrm>
            <a:off x="6466509" y="2106342"/>
            <a:ext cx="2475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b="1" dirty="0"/>
              <a:t>BlobTransaction</a:t>
            </a:r>
          </a:p>
          <a:p>
            <a:r>
              <a:rPr lang="en-CH" dirty="0"/>
              <a:t>EIP-4844 functionality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16F3E69-EC2A-8A95-3F97-BCE68BE840D5}"/>
              </a:ext>
            </a:extLst>
          </p:cNvPr>
          <p:cNvSpPr txBox="1"/>
          <p:nvPr/>
        </p:nvSpPr>
        <p:spPr>
          <a:xfrm>
            <a:off x="9396924" y="2106342"/>
            <a:ext cx="2475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b="1" dirty="0"/>
              <a:t>SetCodeTransaction</a:t>
            </a:r>
          </a:p>
          <a:p>
            <a:r>
              <a:rPr lang="en-CH" dirty="0"/>
              <a:t>EIP-7702 functionality</a:t>
            </a:r>
          </a:p>
        </p:txBody>
      </p:sp>
    </p:spTree>
    <p:extLst>
      <p:ext uri="{BB962C8B-B14F-4D97-AF65-F5344CB8AC3E}">
        <p14:creationId xmlns:p14="http://schemas.microsoft.com/office/powerpoint/2010/main" val="338753650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03680285-56D3-1835-DFFC-AB31F638EF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FCB46-5A5D-AF6A-0988-D4174D6AC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H" dirty="0"/>
              <a:t>EIP-7807: SSZ execution blocks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8F63E88-70E8-F07F-28A8-77AFDEF48DF1}"/>
              </a:ext>
            </a:extLst>
          </p:cNvPr>
          <p:cNvSpPr/>
          <p:nvPr/>
        </p:nvSpPr>
        <p:spPr>
          <a:xfrm>
            <a:off x="838200" y="4100052"/>
            <a:ext cx="9746226" cy="2020529"/>
          </a:xfrm>
          <a:prstGeom prst="rect">
            <a:avLst/>
          </a:prstGeom>
          <a:gradFill flip="none" rotWithShape="1">
            <a:gsLst>
              <a:gs pos="20000">
                <a:schemeClr val="accent5">
                  <a:alpha val="50000"/>
                </a:schemeClr>
              </a:gs>
              <a:gs pos="32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55D05C9-FDDD-6569-16B3-DA41551ADB62}"/>
              </a:ext>
            </a:extLst>
          </p:cNvPr>
          <p:cNvSpPr/>
          <p:nvPr/>
        </p:nvSpPr>
        <p:spPr>
          <a:xfrm>
            <a:off x="955254" y="1985547"/>
            <a:ext cx="2106592" cy="55558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b="1" dirty="0"/>
              <a:t>4.75 ETH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A772AE-8DBE-EF1C-2C60-78301D901432}"/>
              </a:ext>
            </a:extLst>
          </p:cNvPr>
          <p:cNvSpPr/>
          <p:nvPr/>
        </p:nvSpPr>
        <p:spPr>
          <a:xfrm>
            <a:off x="955254" y="2782708"/>
            <a:ext cx="1018572" cy="55558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0.1</a:t>
            </a:r>
            <a:br>
              <a:rPr lang="en-CH" sz="1400" b="1" dirty="0"/>
            </a:br>
            <a:r>
              <a:rPr lang="en-CH" sz="1400" b="1" dirty="0"/>
              <a:t>BTC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4625CC3-4CA5-E6BF-3868-8B1EF2038237}"/>
              </a:ext>
            </a:extLst>
          </p:cNvPr>
          <p:cNvSpPr/>
          <p:nvPr/>
        </p:nvSpPr>
        <p:spPr>
          <a:xfrm>
            <a:off x="955254" y="3417661"/>
            <a:ext cx="1018572" cy="55558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500</a:t>
            </a:r>
            <a:br>
              <a:rPr lang="en-CH" sz="1400" b="1" dirty="0"/>
            </a:br>
            <a:r>
              <a:rPr lang="en-CH" sz="1400" b="1" dirty="0"/>
              <a:t>USDC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0E2619B9-1243-6B03-3AE6-02A5C768F7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hqprint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1959284" y="2870686"/>
            <a:ext cx="1186552" cy="1018571"/>
          </a:xfrm>
          <a:ln w="19050">
            <a:solidFill>
              <a:schemeClr val="accent1"/>
            </a:solidFill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28F2F08D-59F4-CD7C-7157-F3B4307ADC63}"/>
              </a:ext>
            </a:extLst>
          </p:cNvPr>
          <p:cNvSpPr/>
          <p:nvPr/>
        </p:nvSpPr>
        <p:spPr>
          <a:xfrm>
            <a:off x="955254" y="4214823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 theprotocolguild.eth 2024-11-12       –50 USDC</a:t>
            </a:r>
            <a:endParaRPr lang="en-CH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40DCF3E-585B-EE6C-FEA6-51973BAE2EB6}"/>
              </a:ext>
            </a:extLst>
          </p:cNvPr>
          <p:cNvSpPr/>
          <p:nvPr/>
        </p:nvSpPr>
        <p:spPr>
          <a:xfrm>
            <a:off x="955254" y="4832215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 vitalik.eth</a:t>
            </a:r>
            <a:br>
              <a:rPr lang="en-CH" sz="1400" dirty="0">
                <a:sym typeface="Wingdings" pitchFamily="2" charset="2"/>
              </a:rPr>
            </a:br>
            <a:r>
              <a:rPr lang="en-CH" sz="1400" dirty="0">
                <a:sym typeface="Wingdings" pitchFamily="2" charset="2"/>
              </a:rPr>
              <a:t>2024-11-11                1 ETH</a:t>
            </a:r>
            <a:endParaRPr lang="en-CH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D85B6E7-2B23-9F4C-5524-8025A1749BBA}"/>
              </a:ext>
            </a:extLst>
          </p:cNvPr>
          <p:cNvSpPr/>
          <p:nvPr/>
        </p:nvSpPr>
        <p:spPr>
          <a:xfrm>
            <a:off x="955254" y="5452604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🎉 Block #123 produced</a:t>
            </a:r>
            <a:br>
              <a:rPr lang="en-CH" sz="1400" dirty="0">
                <a:sym typeface="Wingdings" pitchFamily="2" charset="2"/>
              </a:rPr>
            </a:br>
            <a:r>
              <a:rPr lang="en-CH" sz="1400" dirty="0">
                <a:sym typeface="Wingdings" pitchFamily="2" charset="2"/>
              </a:rPr>
              <a:t>2024-11-09         0.08 ETH</a:t>
            </a:r>
            <a:endParaRPr lang="en-CH" sz="1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73E1F8D-2F44-4564-1716-3D06AB9B5CE2}"/>
              </a:ext>
            </a:extLst>
          </p:cNvPr>
          <p:cNvSpPr/>
          <p:nvPr/>
        </p:nvSpPr>
        <p:spPr>
          <a:xfrm>
            <a:off x="3185652" y="1883415"/>
            <a:ext cx="8686800" cy="42371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DDD1FDB-AF0D-0776-EB24-A02F95DEA046}"/>
              </a:ext>
            </a:extLst>
          </p:cNvPr>
          <p:cNvSpPr/>
          <p:nvPr/>
        </p:nvSpPr>
        <p:spPr>
          <a:xfrm>
            <a:off x="838200" y="1883415"/>
            <a:ext cx="2347452" cy="423716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07DFD01D-C9CF-CDCF-3605-B5B8318E70DF}"/>
              </a:ext>
            </a:extLst>
          </p:cNvPr>
          <p:cNvSpPr txBox="1"/>
          <p:nvPr/>
        </p:nvSpPr>
        <p:spPr>
          <a:xfrm>
            <a:off x="3727937" y="6268065"/>
            <a:ext cx="7553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b="1" dirty="0"/>
              <a:t>Merkle-Patricia Tries (MPT) removed, encoding and hashing normalized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C749256B-4A5B-166D-9A33-18BA82C2C03F}"/>
              </a:ext>
            </a:extLst>
          </p:cNvPr>
          <p:cNvSpPr txBox="1"/>
          <p:nvPr/>
        </p:nvSpPr>
        <p:spPr>
          <a:xfrm>
            <a:off x="3251030" y="6274638"/>
            <a:ext cx="4129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800" dirty="0"/>
              <a:t>✅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637E325-C8CB-290D-C7DB-03FFE4A7C529}"/>
              </a:ext>
            </a:extLst>
          </p:cNvPr>
          <p:cNvSpPr/>
          <p:nvPr/>
        </p:nvSpPr>
        <p:spPr>
          <a:xfrm>
            <a:off x="3813281" y="4501242"/>
            <a:ext cx="911981" cy="53930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/>
              <a:t>Ommers hash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8FC067E-33A1-7627-9AAD-1A175C039617}"/>
              </a:ext>
            </a:extLst>
          </p:cNvPr>
          <p:cNvSpPr txBox="1"/>
          <p:nvPr/>
        </p:nvSpPr>
        <p:spPr>
          <a:xfrm>
            <a:off x="3724788" y="4123849"/>
            <a:ext cx="5065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b="1" dirty="0"/>
              <a:t>Removed fields </a:t>
            </a:r>
            <a:r>
              <a:rPr lang="en-CH" dirty="0"/>
              <a:t>(PoW era / Bloom)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F03296E-88FC-DAE0-75F8-EE46829ED2AB}"/>
              </a:ext>
            </a:extLst>
          </p:cNvPr>
          <p:cNvSpPr/>
          <p:nvPr/>
        </p:nvSpPr>
        <p:spPr>
          <a:xfrm>
            <a:off x="4725262" y="4501242"/>
            <a:ext cx="911981" cy="53930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/>
              <a:t>Difficulty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AB9F32A-7C58-BF5A-5D53-FDF0411C1CEF}"/>
              </a:ext>
            </a:extLst>
          </p:cNvPr>
          <p:cNvSpPr/>
          <p:nvPr/>
        </p:nvSpPr>
        <p:spPr>
          <a:xfrm>
            <a:off x="3816430" y="3437061"/>
            <a:ext cx="911981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/>
              <a:t>Gas limits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1F2D2DE-9B55-6F9C-7DE9-EBCA39BCBA75}"/>
              </a:ext>
            </a:extLst>
          </p:cNvPr>
          <p:cNvSpPr txBox="1"/>
          <p:nvPr/>
        </p:nvSpPr>
        <p:spPr>
          <a:xfrm>
            <a:off x="3727937" y="3059668"/>
            <a:ext cx="5065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b="1" dirty="0"/>
              <a:t>Gas accounting </a:t>
            </a:r>
            <a:r>
              <a:rPr lang="en-CH" dirty="0"/>
              <a:t>(separate gas types)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22C7167-3279-3622-6BC2-79F802602726}"/>
              </a:ext>
            </a:extLst>
          </p:cNvPr>
          <p:cNvSpPr/>
          <p:nvPr/>
        </p:nvSpPr>
        <p:spPr>
          <a:xfrm>
            <a:off x="4727648" y="3437061"/>
            <a:ext cx="911981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/>
              <a:t>Gas</a:t>
            </a:r>
            <a:br>
              <a:rPr lang="en-CH" sz="1400" dirty="0"/>
            </a:br>
            <a:r>
              <a:rPr lang="en-CH" sz="1400" dirty="0"/>
              <a:t>used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A306153-81E2-B282-4A27-6A09E3594391}"/>
              </a:ext>
            </a:extLst>
          </p:cNvPr>
          <p:cNvSpPr/>
          <p:nvPr/>
        </p:nvSpPr>
        <p:spPr>
          <a:xfrm>
            <a:off x="5639629" y="3437061"/>
            <a:ext cx="911981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/>
              <a:t>Base fees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2B06D1E-7321-2466-7424-7F2A137500F8}"/>
              </a:ext>
            </a:extLst>
          </p:cNvPr>
          <p:cNvSpPr/>
          <p:nvPr/>
        </p:nvSpPr>
        <p:spPr>
          <a:xfrm>
            <a:off x="6550847" y="3437061"/>
            <a:ext cx="911981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/>
              <a:t>Excess gas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02EE2EC-7E6A-5189-2EB3-6A01C51113BF}"/>
              </a:ext>
            </a:extLst>
          </p:cNvPr>
          <p:cNvSpPr txBox="1"/>
          <p:nvPr/>
        </p:nvSpPr>
        <p:spPr>
          <a:xfrm>
            <a:off x="8328294" y="3059668"/>
            <a:ext cx="2430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b="1" dirty="0"/>
              <a:t>Operations</a:t>
            </a:r>
            <a:endParaRPr lang="en-CH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4DBA3B0-558B-26EB-7BB2-0387AF86E2E1}"/>
              </a:ext>
            </a:extLst>
          </p:cNvPr>
          <p:cNvSpPr/>
          <p:nvPr/>
        </p:nvSpPr>
        <p:spPr>
          <a:xfrm>
            <a:off x="9590677" y="3437061"/>
            <a:ext cx="1216631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/>
              <a:t>Withdrawals</a:t>
            </a:r>
            <a:br>
              <a:rPr lang="en-CH" sz="1400" dirty="0"/>
            </a:br>
            <a:r>
              <a:rPr lang="en-CH" sz="1400" dirty="0"/>
              <a:t>root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A48F9B4-64DD-7241-F88B-26028B1031EA}"/>
              </a:ext>
            </a:extLst>
          </p:cNvPr>
          <p:cNvSpPr/>
          <p:nvPr/>
        </p:nvSpPr>
        <p:spPr>
          <a:xfrm>
            <a:off x="8374046" y="3437061"/>
            <a:ext cx="1216631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/>
              <a:t>Transactions</a:t>
            </a:r>
            <a:br>
              <a:rPr lang="en-CH" sz="1400" dirty="0"/>
            </a:br>
            <a:r>
              <a:rPr lang="en-CH" sz="1400" dirty="0"/>
              <a:t>root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60D74B6-64BC-7EA5-0799-9C1FAF5F916B}"/>
              </a:ext>
            </a:extLst>
          </p:cNvPr>
          <p:cNvSpPr/>
          <p:nvPr/>
        </p:nvSpPr>
        <p:spPr>
          <a:xfrm>
            <a:off x="8374046" y="3978736"/>
            <a:ext cx="1216631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/>
              <a:t>Receipts</a:t>
            </a:r>
            <a:br>
              <a:rPr lang="en-CH" sz="1400" dirty="0"/>
            </a:br>
            <a:r>
              <a:rPr lang="en-CH" sz="1400" dirty="0"/>
              <a:t>root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04707DB-EA02-A704-50C5-875D9A25E9F8}"/>
              </a:ext>
            </a:extLst>
          </p:cNvPr>
          <p:cNvSpPr/>
          <p:nvPr/>
        </p:nvSpPr>
        <p:spPr>
          <a:xfrm>
            <a:off x="9590676" y="3978736"/>
            <a:ext cx="1216631" cy="53930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/>
              <a:t>System logs</a:t>
            </a:r>
            <a:br>
              <a:rPr lang="en-CH" sz="1400" dirty="0"/>
            </a:br>
            <a:r>
              <a:rPr lang="en-CH" sz="1400" dirty="0"/>
              <a:t>root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FADD79A2-FC4F-4A24-24C1-FA577C58E343}"/>
              </a:ext>
            </a:extLst>
          </p:cNvPr>
          <p:cNvSpPr/>
          <p:nvPr/>
        </p:nvSpPr>
        <p:spPr>
          <a:xfrm>
            <a:off x="8374045" y="4514403"/>
            <a:ext cx="1216631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/>
              <a:t>Requests hash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DE13417F-13C1-C731-1965-5D8E8068735B}"/>
              </a:ext>
            </a:extLst>
          </p:cNvPr>
          <p:cNvSpPr/>
          <p:nvPr/>
        </p:nvSpPr>
        <p:spPr>
          <a:xfrm>
            <a:off x="3816430" y="2265228"/>
            <a:ext cx="911981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/>
              <a:t>Parent hash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0FFFFD4-58A5-2FC9-DB3D-2E514BF1B281}"/>
              </a:ext>
            </a:extLst>
          </p:cNvPr>
          <p:cNvSpPr txBox="1"/>
          <p:nvPr/>
        </p:nvSpPr>
        <p:spPr>
          <a:xfrm>
            <a:off x="3727937" y="1887835"/>
            <a:ext cx="5065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b="1" dirty="0"/>
              <a:t>Block metadata</a:t>
            </a:r>
            <a:endParaRPr lang="en-CH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641A9AB-2C44-DADE-A512-6DB83FD0EA60}"/>
              </a:ext>
            </a:extLst>
          </p:cNvPr>
          <p:cNvSpPr/>
          <p:nvPr/>
        </p:nvSpPr>
        <p:spPr>
          <a:xfrm>
            <a:off x="4728411" y="2265228"/>
            <a:ext cx="911981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/>
              <a:t>Miner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B5D633D2-7818-0AED-0717-ADCD5D696122}"/>
              </a:ext>
            </a:extLst>
          </p:cNvPr>
          <p:cNvSpPr/>
          <p:nvPr/>
        </p:nvSpPr>
        <p:spPr>
          <a:xfrm>
            <a:off x="5639629" y="2265228"/>
            <a:ext cx="911981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/>
              <a:t>State root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9AD5748-2289-9AF4-810B-47DCB97771B9}"/>
              </a:ext>
            </a:extLst>
          </p:cNvPr>
          <p:cNvSpPr/>
          <p:nvPr/>
        </p:nvSpPr>
        <p:spPr>
          <a:xfrm>
            <a:off x="6550847" y="2265228"/>
            <a:ext cx="911981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/>
              <a:t>Number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C0C69193-73DE-D35D-5D71-EC16927353CA}"/>
              </a:ext>
            </a:extLst>
          </p:cNvPr>
          <p:cNvSpPr/>
          <p:nvPr/>
        </p:nvSpPr>
        <p:spPr>
          <a:xfrm>
            <a:off x="7462065" y="2265228"/>
            <a:ext cx="911981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/>
              <a:t>Time-stamp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BE404499-1807-C715-4B49-F6DDBDE71182}"/>
              </a:ext>
            </a:extLst>
          </p:cNvPr>
          <p:cNvSpPr/>
          <p:nvPr/>
        </p:nvSpPr>
        <p:spPr>
          <a:xfrm>
            <a:off x="8374046" y="2265228"/>
            <a:ext cx="911981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/>
              <a:t>Extra data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3947C59C-5AFB-88CA-57A8-9281C27FB24B}"/>
              </a:ext>
            </a:extLst>
          </p:cNvPr>
          <p:cNvSpPr/>
          <p:nvPr/>
        </p:nvSpPr>
        <p:spPr>
          <a:xfrm>
            <a:off x="9284501" y="2265228"/>
            <a:ext cx="911981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/>
              <a:t>Mix</a:t>
            </a:r>
            <a:br>
              <a:rPr lang="en-CH" sz="1400" dirty="0"/>
            </a:br>
            <a:r>
              <a:rPr lang="en-CH" sz="1400" dirty="0"/>
              <a:t>hash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E6E1986C-0A9C-1554-DBC4-855CF7EB9061}"/>
              </a:ext>
            </a:extLst>
          </p:cNvPr>
          <p:cNvSpPr/>
          <p:nvPr/>
        </p:nvSpPr>
        <p:spPr>
          <a:xfrm>
            <a:off x="10196824" y="2265228"/>
            <a:ext cx="911981" cy="5393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/>
              <a:t>Parent CL root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3135384A-A37F-354A-FEDF-C88011DAC169}"/>
              </a:ext>
            </a:extLst>
          </p:cNvPr>
          <p:cNvSpPr/>
          <p:nvPr/>
        </p:nvSpPr>
        <p:spPr>
          <a:xfrm>
            <a:off x="5642778" y="4501242"/>
            <a:ext cx="911981" cy="53930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/>
              <a:t>Block nonce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E909803-94C8-0080-187C-9D30D560A7A5}"/>
              </a:ext>
            </a:extLst>
          </p:cNvPr>
          <p:cNvSpPr/>
          <p:nvPr/>
        </p:nvSpPr>
        <p:spPr>
          <a:xfrm>
            <a:off x="6554759" y="4501242"/>
            <a:ext cx="911981" cy="5393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/>
              <a:t>Logs</a:t>
            </a:r>
            <a:br>
              <a:rPr lang="en-CH" sz="1400" dirty="0"/>
            </a:br>
            <a:r>
              <a:rPr lang="en-CH" sz="1400" dirty="0"/>
              <a:t>Bloom</a:t>
            </a:r>
          </a:p>
        </p:txBody>
      </p:sp>
    </p:spTree>
    <p:extLst>
      <p:ext uri="{BB962C8B-B14F-4D97-AF65-F5344CB8AC3E}">
        <p14:creationId xmlns:p14="http://schemas.microsoft.com/office/powerpoint/2010/main" val="337912512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0CCA835E-AAB2-2527-CF6B-AE38C976EF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8E5D6-DC18-3128-3BEA-D8719FC92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H" dirty="0"/>
              <a:t>Inclusion proofs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6CEE9E4-AA27-B72B-8097-ADCD453204F0}"/>
              </a:ext>
            </a:extLst>
          </p:cNvPr>
          <p:cNvSpPr/>
          <p:nvPr/>
        </p:nvSpPr>
        <p:spPr>
          <a:xfrm>
            <a:off x="838200" y="4100052"/>
            <a:ext cx="9746226" cy="2020529"/>
          </a:xfrm>
          <a:prstGeom prst="rect">
            <a:avLst/>
          </a:prstGeom>
          <a:gradFill flip="none" rotWithShape="1">
            <a:gsLst>
              <a:gs pos="20000">
                <a:schemeClr val="accent5">
                  <a:alpha val="50000"/>
                </a:schemeClr>
              </a:gs>
              <a:gs pos="32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FD04B7-48C1-2E16-7D10-D7D6C9536196}"/>
              </a:ext>
            </a:extLst>
          </p:cNvPr>
          <p:cNvSpPr/>
          <p:nvPr/>
        </p:nvSpPr>
        <p:spPr>
          <a:xfrm>
            <a:off x="955254" y="1985547"/>
            <a:ext cx="2106592" cy="55558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b="1" dirty="0"/>
              <a:t>4.75 ETH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90A57B6-311A-BA5D-1393-CD2B7DA9B145}"/>
              </a:ext>
            </a:extLst>
          </p:cNvPr>
          <p:cNvSpPr/>
          <p:nvPr/>
        </p:nvSpPr>
        <p:spPr>
          <a:xfrm>
            <a:off x="955254" y="2782708"/>
            <a:ext cx="1018572" cy="55558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0.1</a:t>
            </a:r>
            <a:br>
              <a:rPr lang="en-CH" sz="1400" b="1" dirty="0"/>
            </a:br>
            <a:r>
              <a:rPr lang="en-CH" sz="1400" b="1" dirty="0"/>
              <a:t>BTC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9B9CEF-5FE8-9804-2E39-D9BF2DE8F853}"/>
              </a:ext>
            </a:extLst>
          </p:cNvPr>
          <p:cNvSpPr/>
          <p:nvPr/>
        </p:nvSpPr>
        <p:spPr>
          <a:xfrm>
            <a:off x="955254" y="3417661"/>
            <a:ext cx="1018572" cy="55558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500</a:t>
            </a:r>
            <a:br>
              <a:rPr lang="en-CH" sz="1400" b="1" dirty="0"/>
            </a:br>
            <a:r>
              <a:rPr lang="en-CH" sz="1400" b="1" dirty="0"/>
              <a:t>USDC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C2F4D4B2-6AD3-08C1-12D3-FDFA0E07D2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hqprint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1959284" y="2870686"/>
            <a:ext cx="1186552" cy="1018571"/>
          </a:xfrm>
          <a:ln w="19050">
            <a:solidFill>
              <a:schemeClr val="accent1"/>
            </a:solidFill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426BC974-8274-C37F-9F0A-F6355721FF88}"/>
              </a:ext>
            </a:extLst>
          </p:cNvPr>
          <p:cNvSpPr/>
          <p:nvPr/>
        </p:nvSpPr>
        <p:spPr>
          <a:xfrm>
            <a:off x="955254" y="4214823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 theprotocolguild.eth 2024-11-12       –50 USDC</a:t>
            </a:r>
            <a:endParaRPr lang="en-CH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96CD4F2-6893-749C-37B7-AAE1B8406E33}"/>
              </a:ext>
            </a:extLst>
          </p:cNvPr>
          <p:cNvSpPr/>
          <p:nvPr/>
        </p:nvSpPr>
        <p:spPr>
          <a:xfrm>
            <a:off x="955254" y="4832215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 vitalik.eth</a:t>
            </a:r>
            <a:br>
              <a:rPr lang="en-CH" sz="1400" dirty="0">
                <a:sym typeface="Wingdings" pitchFamily="2" charset="2"/>
              </a:rPr>
            </a:br>
            <a:r>
              <a:rPr lang="en-CH" sz="1400" dirty="0">
                <a:sym typeface="Wingdings" pitchFamily="2" charset="2"/>
              </a:rPr>
              <a:t>2024-11-11                1 ETH</a:t>
            </a:r>
            <a:endParaRPr lang="en-CH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BAFF588-D6C5-80D0-301D-C592B36F8949}"/>
              </a:ext>
            </a:extLst>
          </p:cNvPr>
          <p:cNvSpPr/>
          <p:nvPr/>
        </p:nvSpPr>
        <p:spPr>
          <a:xfrm>
            <a:off x="955254" y="5452604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🎉 Block #123 produced</a:t>
            </a:r>
            <a:br>
              <a:rPr lang="en-CH" sz="1400" dirty="0">
                <a:sym typeface="Wingdings" pitchFamily="2" charset="2"/>
              </a:rPr>
            </a:br>
            <a:r>
              <a:rPr lang="en-CH" sz="1400" dirty="0">
                <a:sym typeface="Wingdings" pitchFamily="2" charset="2"/>
              </a:rPr>
              <a:t>2024-11-09         0.08 ETH</a:t>
            </a:r>
            <a:endParaRPr lang="en-CH" sz="1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3417100-1AF6-77E2-D134-B45256C057C4}"/>
              </a:ext>
            </a:extLst>
          </p:cNvPr>
          <p:cNvSpPr/>
          <p:nvPr/>
        </p:nvSpPr>
        <p:spPr>
          <a:xfrm>
            <a:off x="3185652" y="1883415"/>
            <a:ext cx="8686800" cy="42371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EB882CF-FB0C-D4B0-6CB4-EEF1A6A710D9}"/>
              </a:ext>
            </a:extLst>
          </p:cNvPr>
          <p:cNvSpPr/>
          <p:nvPr/>
        </p:nvSpPr>
        <p:spPr>
          <a:xfrm>
            <a:off x="838200" y="1883415"/>
            <a:ext cx="2347452" cy="423716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0E80C7D2-9088-A2F9-7543-075DD7B0833E}"/>
              </a:ext>
            </a:extLst>
          </p:cNvPr>
          <p:cNvSpPr txBox="1"/>
          <p:nvPr/>
        </p:nvSpPr>
        <p:spPr>
          <a:xfrm>
            <a:off x="3251030" y="6274638"/>
            <a:ext cx="4129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800" dirty="0"/>
              <a:t>✅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500170-9502-D66C-39FE-BA87067AF6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04157" y="46528"/>
            <a:ext cx="6632247" cy="6790395"/>
          </a:xfrm>
          <a:prstGeom prst="rect">
            <a:avLst/>
          </a:prstGeom>
        </p:spPr>
      </p:pic>
      <p:sp>
        <p:nvSpPr>
          <p:cNvPr id="125" name="TextBox 124">
            <a:extLst>
              <a:ext uri="{FF2B5EF4-FFF2-40B4-BE49-F238E27FC236}">
                <a16:creationId xmlns:a16="http://schemas.microsoft.com/office/drawing/2014/main" id="{8BD62197-FE58-3018-E498-D0BE3D8208DA}"/>
              </a:ext>
            </a:extLst>
          </p:cNvPr>
          <p:cNvSpPr txBox="1"/>
          <p:nvPr/>
        </p:nvSpPr>
        <p:spPr>
          <a:xfrm>
            <a:off x="3727935" y="5959010"/>
            <a:ext cx="24923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b="1" dirty="0"/>
              <a:t>No extra data</a:t>
            </a:r>
          </a:p>
          <a:p>
            <a:r>
              <a:rPr lang="en-CH" b="1" dirty="0"/>
              <a:t>required to </a:t>
            </a:r>
            <a:br>
              <a:rPr lang="en-CH" b="1" dirty="0"/>
            </a:br>
            <a:r>
              <a:rPr lang="en-CH" b="1" dirty="0"/>
              <a:t>verify tx</a:t>
            </a:r>
          </a:p>
        </p:txBody>
      </p:sp>
    </p:spTree>
    <p:extLst>
      <p:ext uri="{BB962C8B-B14F-4D97-AF65-F5344CB8AC3E}">
        <p14:creationId xmlns:p14="http://schemas.microsoft.com/office/powerpoint/2010/main" val="21665005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190F18-FA6F-9A65-F144-DD33EE6EB7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FEF5C12-49E7-21AD-F954-92FC5446E777}"/>
              </a:ext>
            </a:extLst>
          </p:cNvPr>
          <p:cNvSpPr txBox="1"/>
          <p:nvPr/>
        </p:nvSpPr>
        <p:spPr>
          <a:xfrm>
            <a:off x="3935358" y="3338293"/>
            <a:ext cx="64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❓ </a:t>
            </a:r>
            <a:r>
              <a:rPr lang="en-CH" sz="2800"/>
              <a:t>History</a:t>
            </a:r>
            <a:endParaRPr lang="en-CH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5B6CEF-B61C-3F75-FDBB-031E8DE030E1}"/>
              </a:ext>
            </a:extLst>
          </p:cNvPr>
          <p:cNvSpPr txBox="1"/>
          <p:nvPr/>
        </p:nvSpPr>
        <p:spPr>
          <a:xfrm>
            <a:off x="3935358" y="2664408"/>
            <a:ext cx="64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❓ </a:t>
            </a:r>
            <a:r>
              <a:rPr lang="en-CH" sz="2800"/>
              <a:t>Tokens / NFTs</a:t>
            </a:r>
            <a:endParaRPr lang="en-CH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425642-701D-4883-1B16-3A61219A54FE}"/>
              </a:ext>
            </a:extLst>
          </p:cNvPr>
          <p:cNvSpPr txBox="1"/>
          <p:nvPr/>
        </p:nvSpPr>
        <p:spPr>
          <a:xfrm>
            <a:off x="3935358" y="1985547"/>
            <a:ext cx="64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❓ </a:t>
            </a:r>
            <a:r>
              <a:rPr lang="en-CH" sz="2800"/>
              <a:t>ETH </a:t>
            </a:r>
            <a:r>
              <a:rPr lang="en-CH" sz="2800" dirty="0"/>
              <a:t>balance</a:t>
            </a:r>
            <a:endParaRPr lang="en-CH" sz="2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4248A7-0CAF-586F-9AC2-CEC3D3C5B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Wallet (run your own node)</a:t>
            </a:r>
            <a:endParaRPr lang="en-CH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7E8952A-1CBE-AB53-3436-D699015A877B}"/>
              </a:ext>
            </a:extLst>
          </p:cNvPr>
          <p:cNvSpPr/>
          <p:nvPr/>
        </p:nvSpPr>
        <p:spPr>
          <a:xfrm>
            <a:off x="838200" y="1883415"/>
            <a:ext cx="2347452" cy="78099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511646-22A5-D323-92D5-3D5B6B84E606}"/>
              </a:ext>
            </a:extLst>
          </p:cNvPr>
          <p:cNvSpPr/>
          <p:nvPr/>
        </p:nvSpPr>
        <p:spPr>
          <a:xfrm>
            <a:off x="838200" y="2655903"/>
            <a:ext cx="2347452" cy="144414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479D3D4-E598-943C-30F4-74F6DE180083}"/>
              </a:ext>
            </a:extLst>
          </p:cNvPr>
          <p:cNvSpPr/>
          <p:nvPr/>
        </p:nvSpPr>
        <p:spPr>
          <a:xfrm>
            <a:off x="838200" y="4100052"/>
            <a:ext cx="2347452" cy="2020529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FC46603-F497-1CDF-D698-CF856DCA36D0}"/>
              </a:ext>
            </a:extLst>
          </p:cNvPr>
          <p:cNvSpPr/>
          <p:nvPr/>
        </p:nvSpPr>
        <p:spPr>
          <a:xfrm>
            <a:off x="955254" y="1985547"/>
            <a:ext cx="2106592" cy="55558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b="1" dirty="0"/>
              <a:t>4.75 ETH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D27C2F-88C3-A388-1A05-EF35176711F2}"/>
              </a:ext>
            </a:extLst>
          </p:cNvPr>
          <p:cNvSpPr/>
          <p:nvPr/>
        </p:nvSpPr>
        <p:spPr>
          <a:xfrm>
            <a:off x="955254" y="2782708"/>
            <a:ext cx="1018572" cy="55558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0.1</a:t>
            </a:r>
            <a:br>
              <a:rPr lang="en-CH" sz="1400" b="1" dirty="0"/>
            </a:br>
            <a:r>
              <a:rPr lang="en-CH" sz="1400" b="1" dirty="0"/>
              <a:t>BTC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1024127-1E7E-E632-4738-ED87B03E965E}"/>
              </a:ext>
            </a:extLst>
          </p:cNvPr>
          <p:cNvSpPr/>
          <p:nvPr/>
        </p:nvSpPr>
        <p:spPr>
          <a:xfrm>
            <a:off x="955254" y="3417661"/>
            <a:ext cx="1018572" cy="55558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b="1" dirty="0"/>
              <a:t>500</a:t>
            </a:r>
            <a:br>
              <a:rPr lang="en-CH" sz="1400" b="1" dirty="0"/>
            </a:br>
            <a:r>
              <a:rPr lang="en-CH" sz="1400" b="1" dirty="0"/>
              <a:t>USDC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91806A78-1DA9-832E-B142-E15D420D71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hq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1959284" y="2870686"/>
            <a:ext cx="1186552" cy="1018571"/>
          </a:xfrm>
          <a:ln w="19050">
            <a:solidFill>
              <a:schemeClr val="accent1"/>
            </a:solidFill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10FF1D63-D65E-EF9B-9FB6-593438832D33}"/>
              </a:ext>
            </a:extLst>
          </p:cNvPr>
          <p:cNvSpPr/>
          <p:nvPr/>
        </p:nvSpPr>
        <p:spPr>
          <a:xfrm>
            <a:off x="955254" y="4214823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 theprotocolguild.</a:t>
            </a:r>
            <a:r>
              <a:rPr lang="en-CH" sz="1400">
                <a:sym typeface="Wingdings" pitchFamily="2" charset="2"/>
              </a:rPr>
              <a:t>eth 202</a:t>
            </a:r>
            <a:r>
              <a:rPr lang="en-US" sz="1400" dirty="0">
                <a:sym typeface="Wingdings" pitchFamily="2" charset="2"/>
              </a:rPr>
              <a:t>5</a:t>
            </a:r>
            <a:r>
              <a:rPr lang="en-CH" sz="1400">
                <a:sym typeface="Wingdings" pitchFamily="2" charset="2"/>
              </a:rPr>
              <a:t>-</a:t>
            </a:r>
            <a:r>
              <a:rPr lang="en-US" sz="1400" dirty="0">
                <a:sym typeface="Wingdings" pitchFamily="2" charset="2"/>
              </a:rPr>
              <a:t>01</a:t>
            </a:r>
            <a:r>
              <a:rPr lang="en-CH" sz="1400">
                <a:sym typeface="Wingdings" pitchFamily="2" charset="2"/>
              </a:rPr>
              <a:t>-</a:t>
            </a:r>
            <a:r>
              <a:rPr lang="en-US" sz="1400" dirty="0">
                <a:sym typeface="Wingdings" pitchFamily="2" charset="2"/>
              </a:rPr>
              <a:t>30</a:t>
            </a:r>
            <a:r>
              <a:rPr lang="en-CH" sz="1400">
                <a:sym typeface="Wingdings" pitchFamily="2" charset="2"/>
              </a:rPr>
              <a:t>       </a:t>
            </a:r>
            <a:r>
              <a:rPr lang="en-CH" sz="1400" dirty="0">
                <a:sym typeface="Wingdings" pitchFamily="2" charset="2"/>
              </a:rPr>
              <a:t>–50 USDC</a:t>
            </a:r>
            <a:endParaRPr lang="en-CH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353C492-85E1-BFF4-74F1-DCEA5C53DEFD}"/>
              </a:ext>
            </a:extLst>
          </p:cNvPr>
          <p:cNvSpPr/>
          <p:nvPr/>
        </p:nvSpPr>
        <p:spPr>
          <a:xfrm>
            <a:off x="955254" y="4832215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 vitalik.eth</a:t>
            </a:r>
            <a:br>
              <a:rPr lang="en-CH" sz="1400">
                <a:sym typeface="Wingdings" pitchFamily="2" charset="2"/>
              </a:rPr>
            </a:br>
            <a:r>
              <a:rPr lang="en-CH" sz="1400">
                <a:sym typeface="Wingdings" pitchFamily="2" charset="2"/>
              </a:rPr>
              <a:t>202</a:t>
            </a:r>
            <a:r>
              <a:rPr lang="en-US" sz="1400" dirty="0">
                <a:sym typeface="Wingdings" pitchFamily="2" charset="2"/>
              </a:rPr>
              <a:t>5-01</a:t>
            </a:r>
            <a:r>
              <a:rPr lang="en-CH" sz="1400">
                <a:sym typeface="Wingdings" pitchFamily="2" charset="2"/>
              </a:rPr>
              <a:t>-1</a:t>
            </a:r>
            <a:r>
              <a:rPr lang="en-US" sz="1400" dirty="0">
                <a:sym typeface="Wingdings" pitchFamily="2" charset="2"/>
              </a:rPr>
              <a:t>5</a:t>
            </a:r>
            <a:r>
              <a:rPr lang="en-CH" sz="1400">
                <a:sym typeface="Wingdings" pitchFamily="2" charset="2"/>
              </a:rPr>
              <a:t>                </a:t>
            </a:r>
            <a:r>
              <a:rPr lang="en-CH" sz="1400" dirty="0">
                <a:sym typeface="Wingdings" pitchFamily="2" charset="2"/>
              </a:rPr>
              <a:t>1 ETH</a:t>
            </a:r>
            <a:endParaRPr lang="en-CH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69D48CF-AC08-03B0-130F-C03E16A5C044}"/>
              </a:ext>
            </a:extLst>
          </p:cNvPr>
          <p:cNvSpPr/>
          <p:nvPr/>
        </p:nvSpPr>
        <p:spPr>
          <a:xfrm>
            <a:off x="955254" y="5452604"/>
            <a:ext cx="2106592" cy="5456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400" dirty="0">
                <a:sym typeface="Wingdings" pitchFamily="2" charset="2"/>
              </a:rPr>
              <a:t>🎉 Block #123 produced</a:t>
            </a:r>
            <a:br>
              <a:rPr lang="en-CH" sz="1400">
                <a:sym typeface="Wingdings" pitchFamily="2" charset="2"/>
              </a:rPr>
            </a:br>
            <a:r>
              <a:rPr lang="en-CH" sz="1400">
                <a:sym typeface="Wingdings" pitchFamily="2" charset="2"/>
              </a:rPr>
              <a:t>202</a:t>
            </a:r>
            <a:r>
              <a:rPr lang="en-US" sz="1400" dirty="0">
                <a:sym typeface="Wingdings" pitchFamily="2" charset="2"/>
              </a:rPr>
              <a:t>5</a:t>
            </a:r>
            <a:r>
              <a:rPr lang="en-CH" sz="1400">
                <a:sym typeface="Wingdings" pitchFamily="2" charset="2"/>
              </a:rPr>
              <a:t>-</a:t>
            </a:r>
            <a:r>
              <a:rPr lang="en-US" sz="1400" dirty="0">
                <a:sym typeface="Wingdings" pitchFamily="2" charset="2"/>
              </a:rPr>
              <a:t>01</a:t>
            </a:r>
            <a:r>
              <a:rPr lang="en-CH" sz="1400">
                <a:sym typeface="Wingdings" pitchFamily="2" charset="2"/>
              </a:rPr>
              <a:t>-09         </a:t>
            </a:r>
            <a:r>
              <a:rPr lang="en-CH" sz="1400" dirty="0">
                <a:sym typeface="Wingdings" pitchFamily="2" charset="2"/>
              </a:rPr>
              <a:t>0.08 ETH</a:t>
            </a:r>
            <a:endParaRPr lang="en-CH" sz="1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F3EE0FE-6D89-56BC-9B55-031839752D65}"/>
              </a:ext>
            </a:extLst>
          </p:cNvPr>
          <p:cNvSpPr/>
          <p:nvPr/>
        </p:nvSpPr>
        <p:spPr>
          <a:xfrm>
            <a:off x="838200" y="1883415"/>
            <a:ext cx="2347452" cy="423716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E49A809-CA18-13D6-2321-41E607AF9D46}"/>
              </a:ext>
            </a:extLst>
          </p:cNvPr>
          <p:cNvGrpSpPr/>
          <p:nvPr/>
        </p:nvGrpSpPr>
        <p:grpSpPr>
          <a:xfrm>
            <a:off x="8661015" y="4608096"/>
            <a:ext cx="1387734" cy="1387734"/>
            <a:chOff x="8661015" y="4608096"/>
            <a:chExt cx="1387734" cy="1387734"/>
          </a:xfrm>
        </p:grpSpPr>
        <p:sp>
          <p:nvSpPr>
            <p:cNvPr id="12" name="Bevel 11">
              <a:extLst>
                <a:ext uri="{FF2B5EF4-FFF2-40B4-BE49-F238E27FC236}">
                  <a16:creationId xmlns:a16="http://schemas.microsoft.com/office/drawing/2014/main" id="{28680736-AA1B-351F-4DBB-EC9A5A2A5515}"/>
                </a:ext>
              </a:extLst>
            </p:cNvPr>
            <p:cNvSpPr/>
            <p:nvPr/>
          </p:nvSpPr>
          <p:spPr>
            <a:xfrm rot="2700000">
              <a:off x="8661015" y="4608096"/>
              <a:ext cx="1387734" cy="1387734"/>
            </a:xfrm>
            <a:prstGeom prst="bevel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248325C5-E76A-D9D2-F608-85F548440FB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109951" y="4893542"/>
              <a:ext cx="489862" cy="816842"/>
            </a:xfrm>
            <a:prstGeom prst="rect">
              <a:avLst/>
            </a:prstGeom>
          </p:spPr>
        </p:pic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191ED74-515E-A840-5D80-1A496D1FCC8E}"/>
              </a:ext>
            </a:extLst>
          </p:cNvPr>
          <p:cNvGrpSpPr/>
          <p:nvPr/>
        </p:nvGrpSpPr>
        <p:grpSpPr>
          <a:xfrm>
            <a:off x="9966066" y="3293097"/>
            <a:ext cx="1387734" cy="1387734"/>
            <a:chOff x="10046755" y="3279379"/>
            <a:chExt cx="1387734" cy="1387734"/>
          </a:xfrm>
        </p:grpSpPr>
        <p:sp>
          <p:nvSpPr>
            <p:cNvPr id="19" name="Bevel 18">
              <a:extLst>
                <a:ext uri="{FF2B5EF4-FFF2-40B4-BE49-F238E27FC236}">
                  <a16:creationId xmlns:a16="http://schemas.microsoft.com/office/drawing/2014/main" id="{4E5F9D96-9942-D49F-5C37-3B3469145C3C}"/>
                </a:ext>
              </a:extLst>
            </p:cNvPr>
            <p:cNvSpPr/>
            <p:nvPr/>
          </p:nvSpPr>
          <p:spPr>
            <a:xfrm rot="2700000">
              <a:off x="10046755" y="3279379"/>
              <a:ext cx="1387734" cy="1387734"/>
            </a:xfrm>
            <a:prstGeom prst="bevel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6D31E695-F76E-3EE7-42DE-BCE71D70444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495691" y="3564825"/>
              <a:ext cx="489862" cy="816842"/>
            </a:xfrm>
            <a:prstGeom prst="rect">
              <a:avLst/>
            </a:prstGeom>
          </p:spPr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DB59D1E-F576-FCFF-9020-61315E633D03}"/>
              </a:ext>
            </a:extLst>
          </p:cNvPr>
          <p:cNvGrpSpPr/>
          <p:nvPr/>
        </p:nvGrpSpPr>
        <p:grpSpPr>
          <a:xfrm>
            <a:off x="8661014" y="1978097"/>
            <a:ext cx="1387734" cy="1387734"/>
            <a:chOff x="8661014" y="1978097"/>
            <a:chExt cx="1387734" cy="1387734"/>
          </a:xfrm>
        </p:grpSpPr>
        <p:sp>
          <p:nvSpPr>
            <p:cNvPr id="21" name="Bevel 20">
              <a:extLst>
                <a:ext uri="{FF2B5EF4-FFF2-40B4-BE49-F238E27FC236}">
                  <a16:creationId xmlns:a16="http://schemas.microsoft.com/office/drawing/2014/main" id="{02508288-0EFF-0970-899B-D8DABD4D0C6F}"/>
                </a:ext>
              </a:extLst>
            </p:cNvPr>
            <p:cNvSpPr/>
            <p:nvPr/>
          </p:nvSpPr>
          <p:spPr>
            <a:xfrm rot="2700000">
              <a:off x="8661014" y="1978097"/>
              <a:ext cx="1387734" cy="1387734"/>
            </a:xfrm>
            <a:prstGeom prst="bevel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436236C5-0E39-1C01-26E3-5A749F1A461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109950" y="2263543"/>
              <a:ext cx="489862" cy="816842"/>
            </a:xfrm>
            <a:prstGeom prst="rect">
              <a:avLst/>
            </a:prstGeom>
          </p:spPr>
        </p:pic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FB396C6-DDB5-15E0-72C4-5ADAD73F00D1}"/>
              </a:ext>
            </a:extLst>
          </p:cNvPr>
          <p:cNvGrpSpPr/>
          <p:nvPr/>
        </p:nvGrpSpPr>
        <p:grpSpPr>
          <a:xfrm>
            <a:off x="9966066" y="663098"/>
            <a:ext cx="1387734" cy="1387734"/>
            <a:chOff x="10046755" y="3279379"/>
            <a:chExt cx="1387734" cy="1387734"/>
          </a:xfrm>
        </p:grpSpPr>
        <p:sp>
          <p:nvSpPr>
            <p:cNvPr id="34" name="Bevel 33">
              <a:extLst>
                <a:ext uri="{FF2B5EF4-FFF2-40B4-BE49-F238E27FC236}">
                  <a16:creationId xmlns:a16="http://schemas.microsoft.com/office/drawing/2014/main" id="{0965B59B-3681-C593-78BF-510797F66DAC}"/>
                </a:ext>
              </a:extLst>
            </p:cNvPr>
            <p:cNvSpPr/>
            <p:nvPr/>
          </p:nvSpPr>
          <p:spPr>
            <a:xfrm rot="2700000">
              <a:off x="10046755" y="3279379"/>
              <a:ext cx="1387734" cy="1387734"/>
            </a:xfrm>
            <a:prstGeom prst="bevel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CC35C99F-13CE-B236-E9A8-DF99FFA3756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495691" y="3564825"/>
              <a:ext cx="489862" cy="816842"/>
            </a:xfrm>
            <a:prstGeom prst="rect">
              <a:avLst/>
            </a:prstGeom>
          </p:spPr>
        </p:pic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C1336E12-F64E-1D24-BF4E-AC5D411EE4A3}"/>
              </a:ext>
            </a:extLst>
          </p:cNvPr>
          <p:cNvGrpSpPr/>
          <p:nvPr/>
        </p:nvGrpSpPr>
        <p:grpSpPr>
          <a:xfrm>
            <a:off x="9966066" y="5909456"/>
            <a:ext cx="1387734" cy="1387734"/>
            <a:chOff x="10046755" y="3279379"/>
            <a:chExt cx="1387734" cy="1387734"/>
          </a:xfrm>
        </p:grpSpPr>
        <p:sp>
          <p:nvSpPr>
            <p:cNvPr id="37" name="Bevel 36">
              <a:extLst>
                <a:ext uri="{FF2B5EF4-FFF2-40B4-BE49-F238E27FC236}">
                  <a16:creationId xmlns:a16="http://schemas.microsoft.com/office/drawing/2014/main" id="{3F72AC06-8B04-FE6B-08BC-886085542125}"/>
                </a:ext>
              </a:extLst>
            </p:cNvPr>
            <p:cNvSpPr/>
            <p:nvPr/>
          </p:nvSpPr>
          <p:spPr>
            <a:xfrm rot="2700000">
              <a:off x="10046755" y="3279379"/>
              <a:ext cx="1387734" cy="1387734"/>
            </a:xfrm>
            <a:prstGeom prst="bevel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2837A0F8-BA6B-5E17-38D6-F682FEB5324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495691" y="3564825"/>
              <a:ext cx="489862" cy="816842"/>
            </a:xfrm>
            <a:prstGeom prst="rect">
              <a:avLst/>
            </a:prstGeom>
          </p:spPr>
        </p:pic>
      </p:grp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99881C1-7D78-1A34-098A-86C22D53783D}"/>
              </a:ext>
            </a:extLst>
          </p:cNvPr>
          <p:cNvCxnSpPr>
            <a:endCxn id="19" idx="4"/>
          </p:cNvCxnSpPr>
          <p:nvPr/>
        </p:nvCxnSpPr>
        <p:spPr>
          <a:xfrm>
            <a:off x="9841584" y="3187628"/>
            <a:ext cx="327711" cy="308698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6E0EDDF-9CDA-4194-145A-A32A40733A68}"/>
              </a:ext>
            </a:extLst>
          </p:cNvPr>
          <p:cNvCxnSpPr>
            <a:cxnSpLocks/>
            <a:stCxn id="21" idx="6"/>
            <a:endCxn id="34" idx="2"/>
          </p:cNvCxnSpPr>
          <p:nvPr/>
        </p:nvCxnSpPr>
        <p:spPr>
          <a:xfrm flipV="1">
            <a:off x="9845519" y="1847603"/>
            <a:ext cx="323776" cy="333723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C4015FA-999A-DDC0-518D-450A98B9B6FF}"/>
              </a:ext>
            </a:extLst>
          </p:cNvPr>
          <p:cNvCxnSpPr>
            <a:stCxn id="19" idx="2"/>
            <a:endCxn id="12" idx="6"/>
          </p:cNvCxnSpPr>
          <p:nvPr/>
        </p:nvCxnSpPr>
        <p:spPr>
          <a:xfrm flipH="1">
            <a:off x="9845520" y="4477602"/>
            <a:ext cx="323775" cy="333723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FBAB3CBE-7747-D4BA-7B26-6318290DF572}"/>
              </a:ext>
            </a:extLst>
          </p:cNvPr>
          <p:cNvCxnSpPr>
            <a:cxnSpLocks/>
            <a:stCxn id="34" idx="0"/>
            <a:endCxn id="19" idx="6"/>
          </p:cNvCxnSpPr>
          <p:nvPr/>
        </p:nvCxnSpPr>
        <p:spPr>
          <a:xfrm>
            <a:off x="11150571" y="1847603"/>
            <a:ext cx="0" cy="1648723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E610F2B9-1837-B46A-2227-35D91D38D140}"/>
              </a:ext>
            </a:extLst>
          </p:cNvPr>
          <p:cNvCxnSpPr>
            <a:stCxn id="19" idx="0"/>
            <a:endCxn id="37" idx="6"/>
          </p:cNvCxnSpPr>
          <p:nvPr/>
        </p:nvCxnSpPr>
        <p:spPr>
          <a:xfrm>
            <a:off x="11150571" y="4477602"/>
            <a:ext cx="0" cy="1635083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E28297B-4A09-6A0F-01CE-DDEB8BD4E999}"/>
              </a:ext>
            </a:extLst>
          </p:cNvPr>
          <p:cNvCxnSpPr>
            <a:stCxn id="12" idx="0"/>
            <a:endCxn id="37" idx="4"/>
          </p:cNvCxnSpPr>
          <p:nvPr/>
        </p:nvCxnSpPr>
        <p:spPr>
          <a:xfrm>
            <a:off x="9845520" y="5792601"/>
            <a:ext cx="323775" cy="320084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FA6F1635-1C99-5F34-6F06-5059DAFD62DB}"/>
              </a:ext>
            </a:extLst>
          </p:cNvPr>
          <p:cNvCxnSpPr>
            <a:cxnSpLocks/>
          </p:cNvCxnSpPr>
          <p:nvPr/>
        </p:nvCxnSpPr>
        <p:spPr>
          <a:xfrm>
            <a:off x="3185652" y="4969691"/>
            <a:ext cx="3441391" cy="0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57FFA0E0-626D-8B4C-5EBF-0DEEEB63F2A3}"/>
              </a:ext>
            </a:extLst>
          </p:cNvPr>
          <p:cNvSpPr txBox="1"/>
          <p:nvPr/>
        </p:nvSpPr>
        <p:spPr>
          <a:xfrm>
            <a:off x="3013479" y="4505752"/>
            <a:ext cx="4227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sz="2400" dirty="0"/>
              <a:t>eth_getBalance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43DF943-0E52-C768-3180-4554FE096954}"/>
              </a:ext>
            </a:extLst>
          </p:cNvPr>
          <p:cNvCxnSpPr>
            <a:cxnSpLocks/>
          </p:cNvCxnSpPr>
          <p:nvPr/>
        </p:nvCxnSpPr>
        <p:spPr>
          <a:xfrm>
            <a:off x="3185652" y="5700293"/>
            <a:ext cx="3441391" cy="0"/>
          </a:xfrm>
          <a:prstGeom prst="straightConnector1">
            <a:avLst/>
          </a:prstGeom>
          <a:ln w="38100">
            <a:headEnd type="stealth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06B741D8-07D5-B60B-C79A-7F00C7FD746D}"/>
              </a:ext>
            </a:extLst>
          </p:cNvPr>
          <p:cNvSpPr/>
          <p:nvPr/>
        </p:nvSpPr>
        <p:spPr>
          <a:xfrm>
            <a:off x="4655154" y="5228344"/>
            <a:ext cx="943897" cy="943897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4.75 ETH</a:t>
            </a:r>
          </a:p>
        </p:txBody>
      </p:sp>
      <p:pic>
        <p:nvPicPr>
          <p:cNvPr id="29" name="Picture 2">
            <a:extLst>
              <a:ext uri="{FF2B5EF4-FFF2-40B4-BE49-F238E27FC236}">
                <a16:creationId xmlns:a16="http://schemas.microsoft.com/office/drawing/2014/main" id="{9AC820E6-9EE5-F9D2-61DC-F19654AF9E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4989" y="4642309"/>
            <a:ext cx="1215458" cy="1552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E60D801-B0AC-636C-0822-E26AB4940011}"/>
              </a:ext>
            </a:extLst>
          </p:cNvPr>
          <p:cNvCxnSpPr>
            <a:cxnSpLocks/>
          </p:cNvCxnSpPr>
          <p:nvPr/>
        </p:nvCxnSpPr>
        <p:spPr>
          <a:xfrm>
            <a:off x="7659821" y="5301963"/>
            <a:ext cx="713783" cy="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3A99471E-ED42-E212-5672-D09E381EEB5F}"/>
              </a:ext>
            </a:extLst>
          </p:cNvPr>
          <p:cNvSpPr txBox="1"/>
          <p:nvPr/>
        </p:nvSpPr>
        <p:spPr>
          <a:xfrm>
            <a:off x="5268413" y="3736172"/>
            <a:ext cx="37686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4 core CPU</a:t>
            </a:r>
          </a:p>
          <a:p>
            <a:pPr algn="ctr"/>
            <a:r>
              <a:rPr lang="en-US" sz="1600" dirty="0"/>
              <a:t>16 GB RAM</a:t>
            </a:r>
          </a:p>
          <a:p>
            <a:pPr algn="ctr"/>
            <a:r>
              <a:rPr lang="en-US" sz="1600" dirty="0"/>
              <a:t>2 TB SSD</a:t>
            </a:r>
          </a:p>
        </p:txBody>
      </p:sp>
    </p:spTree>
    <p:extLst>
      <p:ext uri="{BB962C8B-B14F-4D97-AF65-F5344CB8AC3E}">
        <p14:creationId xmlns:p14="http://schemas.microsoft.com/office/powerpoint/2010/main" val="32286139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11397</TotalTime>
  <Words>7421</Words>
  <Application>Microsoft Macintosh PowerPoint</Application>
  <PresentationFormat>Widescreen</PresentationFormat>
  <Paragraphs>2353</Paragraphs>
  <Slides>83</Slides>
  <Notes>82</Notes>
  <HiddenSlides>12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83</vt:i4>
      </vt:variant>
    </vt:vector>
  </HeadingPairs>
  <TitlesOfParts>
    <vt:vector size="89" baseType="lpstr">
      <vt:lpstr>Aptos Display</vt:lpstr>
      <vt:lpstr>system-ui</vt:lpstr>
      <vt:lpstr>Aptos</vt:lpstr>
      <vt:lpstr>Arial</vt:lpstr>
      <vt:lpstr>Wingdings</vt:lpstr>
      <vt:lpstr>Office Theme</vt:lpstr>
      <vt:lpstr>Trust-minimized wallets with purified web3</vt:lpstr>
      <vt:lpstr>Wallet</vt:lpstr>
      <vt:lpstr>Wallet security</vt:lpstr>
      <vt:lpstr>Wallet security</vt:lpstr>
      <vt:lpstr>Wallet security</vt:lpstr>
      <vt:lpstr>Wallet (obtaining data)</vt:lpstr>
      <vt:lpstr>Wallet (obtaining data)</vt:lpstr>
      <vt:lpstr>Wallet (obtaining data)</vt:lpstr>
      <vt:lpstr>Wallet (run your own node)</vt:lpstr>
      <vt:lpstr>Wallet (RPC provider)</vt:lpstr>
      <vt:lpstr>Decentralization?</vt:lpstr>
      <vt:lpstr>Decentralization?</vt:lpstr>
      <vt:lpstr>Decentralization?</vt:lpstr>
      <vt:lpstr>Decentralization?</vt:lpstr>
      <vt:lpstr>Today’s reality</vt:lpstr>
      <vt:lpstr>How to fix it?</vt:lpstr>
      <vt:lpstr>EIP-1186: eth_getProof</vt:lpstr>
      <vt:lpstr>EIP-1186: eth_getProof</vt:lpstr>
      <vt:lpstr>EIP-1186: eth_getProof</vt:lpstr>
      <vt:lpstr>Merkle trees</vt:lpstr>
      <vt:lpstr>Merkle trees</vt:lpstr>
      <vt:lpstr>Merkle trees</vt:lpstr>
      <vt:lpstr>Merkle trees</vt:lpstr>
      <vt:lpstr>EIP-1186: eth_getProof</vt:lpstr>
      <vt:lpstr>Altair light client protocol</vt:lpstr>
      <vt:lpstr>Altair light client protocol</vt:lpstr>
      <vt:lpstr>Altair light client protocol</vt:lpstr>
      <vt:lpstr>Altair light client protocol</vt:lpstr>
      <vt:lpstr>Web3 purifier library</vt:lpstr>
      <vt:lpstr>Web3 purifier library</vt:lpstr>
      <vt:lpstr>Web3 purifier library</vt:lpstr>
      <vt:lpstr>Web3 purifier library</vt:lpstr>
      <vt:lpstr>Web3 purifier library</vt:lpstr>
      <vt:lpstr>Token balance</vt:lpstr>
      <vt:lpstr>Token balance</vt:lpstr>
      <vt:lpstr>Token balance</vt:lpstr>
      <vt:lpstr>Token balance</vt:lpstr>
      <vt:lpstr>Token balance</vt:lpstr>
      <vt:lpstr>Token balance</vt:lpstr>
      <vt:lpstr>History</vt:lpstr>
      <vt:lpstr>History</vt:lpstr>
      <vt:lpstr>History</vt:lpstr>
      <vt:lpstr>History</vt:lpstr>
      <vt:lpstr>History</vt:lpstr>
      <vt:lpstr>Bloom filter</vt:lpstr>
      <vt:lpstr>Bloom filter</vt:lpstr>
      <vt:lpstr>Bloom filter</vt:lpstr>
      <vt:lpstr>Bloom filter</vt:lpstr>
      <vt:lpstr>Bloom filter</vt:lpstr>
      <vt:lpstr>Bloom filter</vt:lpstr>
      <vt:lpstr>Bloom filter</vt:lpstr>
      <vt:lpstr>EIP-7745: Two dimensional log filter</vt:lpstr>
      <vt:lpstr>EIP-7745: Two dimensional log filter</vt:lpstr>
      <vt:lpstr>EIP-7745: Two dimensional log filter</vt:lpstr>
      <vt:lpstr>EIP-7745: Two dimensional log filter</vt:lpstr>
      <vt:lpstr>EIP-7745: Two dimensional log filter</vt:lpstr>
      <vt:lpstr>EIP-7745: Two dimensional log filter</vt:lpstr>
      <vt:lpstr>EIP-7745: Two dimensional log filter</vt:lpstr>
      <vt:lpstr>EIP-7745: Two dimensional log filter</vt:lpstr>
      <vt:lpstr>EIP-7745: Two dimensional log filter</vt:lpstr>
      <vt:lpstr>EIP-7745: Two dimensional log filter</vt:lpstr>
      <vt:lpstr>EIP-7745: Two dimensional log filter</vt:lpstr>
      <vt:lpstr>EIP-7745: Two dimensional log filter</vt:lpstr>
      <vt:lpstr>EIP-7745: Two dimensional log filter</vt:lpstr>
      <vt:lpstr>EIP-7745: Two dimensional log filter</vt:lpstr>
      <vt:lpstr>EIP-7745: Two dimensional log filter</vt:lpstr>
      <vt:lpstr>EIP-7745: Two dimensional log filter</vt:lpstr>
      <vt:lpstr>EIP-7708: ETH transfers emit a log</vt:lpstr>
      <vt:lpstr>EIP-7799: System logs</vt:lpstr>
      <vt:lpstr>Purified web3</vt:lpstr>
      <vt:lpstr>Purified web3</vt:lpstr>
      <vt:lpstr>PowerPoint Presentation</vt:lpstr>
      <vt:lpstr>Transaction details</vt:lpstr>
      <vt:lpstr>Transaction details</vt:lpstr>
      <vt:lpstr>Transaction details</vt:lpstr>
      <vt:lpstr>Transaction details</vt:lpstr>
      <vt:lpstr>EIP-6466: SSZ receipts</vt:lpstr>
      <vt:lpstr>EIP-7706: Separate gas types</vt:lpstr>
      <vt:lpstr>EIP-6404: SSZ transactions</vt:lpstr>
      <vt:lpstr>EIP-7495: SSZ StableContainer</vt:lpstr>
      <vt:lpstr>EIP-6493: SSZ transaction signature scheme</vt:lpstr>
      <vt:lpstr>EIP-7807: SSZ execution blocks</vt:lpstr>
      <vt:lpstr>Inclusion proofs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Etan Kissling</dc:creator>
  <cp:lastModifiedBy>Etan Kissling</cp:lastModifiedBy>
  <cp:revision>444</cp:revision>
  <cp:lastPrinted>2024-11-11T05:12:40Z</cp:lastPrinted>
  <dcterms:created xsi:type="dcterms:W3CDTF">2024-11-04T14:43:11Z</dcterms:created>
  <dcterms:modified xsi:type="dcterms:W3CDTF">2025-01-30T12:52:48Z</dcterms:modified>
</cp:coreProperties>
</file>