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75" r:id="rId3"/>
    <p:sldId id="259" r:id="rId4"/>
    <p:sldId id="261" r:id="rId5"/>
    <p:sldId id="265" r:id="rId6"/>
    <p:sldId id="267" r:id="rId7"/>
    <p:sldId id="274" r:id="rId8"/>
    <p:sldId id="269" r:id="rId9"/>
    <p:sldId id="276" r:id="rId10"/>
    <p:sldId id="277"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EF5"/>
    <a:srgbClr val="333238"/>
    <a:srgbClr val="F3F0E6"/>
    <a:srgbClr val="13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p:restoredTop sz="86304"/>
  </p:normalViewPr>
  <p:slideViewPr>
    <p:cSldViewPr snapToGrid="0" snapToObjects="1">
      <p:cViewPr varScale="1">
        <p:scale>
          <a:sx n="73" d="100"/>
          <a:sy n="73" d="100"/>
        </p:scale>
        <p:origin x="38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BD92-DD1E-6447-9825-438C3467A038}"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240F8-3EBF-1146-86FE-8029DA0FEAE8}" type="slidenum">
              <a:rPr lang="en-US" smtClean="0"/>
              <a:t>‹#›</a:t>
            </a:fld>
            <a:endParaRPr lang="en-US"/>
          </a:p>
        </p:txBody>
      </p:sp>
    </p:spTree>
    <p:extLst>
      <p:ext uri="{BB962C8B-B14F-4D97-AF65-F5344CB8AC3E}">
        <p14:creationId xmlns:p14="http://schemas.microsoft.com/office/powerpoint/2010/main" val="293044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tima" panose="02000503060000020004" pitchFamily="2" charset="0"/>
              </a:rPr>
              <a:t>SOURCE: https://</a:t>
            </a:r>
            <a:r>
              <a:rPr lang="en-US" sz="1200" dirty="0" err="1">
                <a:latin typeface="Optima" panose="02000503060000020004" pitchFamily="2" charset="0"/>
              </a:rPr>
              <a:t>app.databox.com</a:t>
            </a:r>
            <a:r>
              <a:rPr lang="en-US" sz="1200" dirty="0">
                <a:latin typeface="Optima" panose="02000503060000020004" pitchFamily="2" charset="0"/>
              </a:rPr>
              <a:t>/</a:t>
            </a:r>
            <a:r>
              <a:rPr lang="en-US" sz="1200" dirty="0" err="1">
                <a:latin typeface="Optima" panose="02000503060000020004" pitchFamily="2" charset="0"/>
              </a:rPr>
              <a:t>datawall</a:t>
            </a:r>
            <a:r>
              <a:rPr lang="en-US" sz="1200" dirty="0">
                <a:latin typeface="Optima" panose="02000503060000020004" pitchFamily="2" charset="0"/>
              </a:rPr>
              <a:t>/7c95c96e907c2ca1dfda3804ae1bb852058da24e1</a:t>
            </a:r>
          </a:p>
          <a:p>
            <a:endParaRPr lang="en-US" sz="1200" dirty="0">
              <a:latin typeface="Optima" panose="02000503060000020004" pitchFamily="2" charset="0"/>
            </a:endParaRPr>
          </a:p>
          <a:p>
            <a:r>
              <a:rPr lang="en-US" sz="1200" dirty="0">
                <a:latin typeface="Optima" panose="02000503060000020004" pitchFamily="2" charset="0"/>
              </a:rPr>
              <a:t>This is a template dashboard with some data sources connected to it. Things that worked for this dashboard</a:t>
            </a:r>
          </a:p>
          <a:p>
            <a:pPr marL="228600" indent="-228600">
              <a:buAutoNum type="arabicParenR"/>
            </a:pPr>
            <a:r>
              <a:rPr lang="en-US" sz="1200" dirty="0">
                <a:latin typeface="Optima" panose="02000503060000020004" pitchFamily="2" charset="0"/>
              </a:rPr>
              <a:t>Settle color scheme. It is not distracting. I would still make the gray bars in the bar chart a bit darker so there is contrast with the axes. </a:t>
            </a:r>
          </a:p>
          <a:p>
            <a:pPr marL="228600" indent="-228600">
              <a:buAutoNum type="arabicParenR"/>
            </a:pPr>
            <a:r>
              <a:rPr lang="en-US" sz="1200" dirty="0">
                <a:latin typeface="Optima" panose="02000503060000020004" pitchFamily="2" charset="0"/>
              </a:rPr>
              <a:t>No grid lines therefore charts are easily visible. </a:t>
            </a:r>
          </a:p>
          <a:p>
            <a:pPr marL="228600" indent="-228600">
              <a:buAutoNum type="arabicParenR"/>
            </a:pPr>
            <a:r>
              <a:rPr lang="en-US" sz="1200" dirty="0">
                <a:latin typeface="Optima" panose="02000503060000020004" pitchFamily="2" charset="0"/>
              </a:rPr>
              <a:t>No markers; rather, a simple mouse over displays observation. </a:t>
            </a:r>
          </a:p>
          <a:p>
            <a:pPr marL="228600" indent="-228600">
              <a:buAutoNum type="arabicParenR"/>
            </a:pPr>
            <a:r>
              <a:rPr lang="en-US" sz="1200" dirty="0">
                <a:latin typeface="Optima" panose="02000503060000020004" pitchFamily="2" charset="0"/>
              </a:rPr>
              <a:t>Hovering over the bar chart also highlights the desired information.</a:t>
            </a:r>
          </a:p>
          <a:p>
            <a:pPr marL="228600" indent="-228600">
              <a:buAutoNum type="arabicParenR"/>
            </a:pPr>
            <a:r>
              <a:rPr lang="en-US" sz="1200" dirty="0">
                <a:latin typeface="Optima" panose="02000503060000020004" pitchFamily="2" charset="0"/>
              </a:rPr>
              <a:t>Axis Labels are dimmer but visible enough.</a:t>
            </a:r>
          </a:p>
          <a:p>
            <a:pPr marL="228600" indent="-228600">
              <a:buAutoNum type="arabicParenR"/>
            </a:pPr>
            <a:r>
              <a:rPr lang="en-US" sz="1200" dirty="0">
                <a:latin typeface="Optima" panose="02000503060000020004" pitchFamily="2" charset="0"/>
              </a:rPr>
              <a:t>It is also a live data that can be set to include current day’s data. </a:t>
            </a:r>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2</a:t>
            </a:fld>
            <a:endParaRPr lang="en-US"/>
          </a:p>
        </p:txBody>
      </p:sp>
    </p:spTree>
    <p:extLst>
      <p:ext uri="{BB962C8B-B14F-4D97-AF65-F5344CB8AC3E}">
        <p14:creationId xmlns:p14="http://schemas.microsoft.com/office/powerpoint/2010/main" val="143918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www.chicago.gov</a:t>
            </a:r>
            <a:r>
              <a:rPr lang="en-US" sz="1200" dirty="0">
                <a:solidFill>
                  <a:schemeClr val="bg1"/>
                </a:solidFill>
                <a:latin typeface="Optima" panose="02000503060000020004" pitchFamily="2" charset="0"/>
              </a:rPr>
              <a:t>/city/</a:t>
            </a:r>
            <a:r>
              <a:rPr lang="en-US" sz="1200" dirty="0" err="1">
                <a:solidFill>
                  <a:schemeClr val="bg1"/>
                </a:solidFill>
                <a:latin typeface="Optima" panose="02000503060000020004" pitchFamily="2" charset="0"/>
              </a:rPr>
              <a:t>en</a:t>
            </a:r>
            <a:r>
              <a:rPr lang="en-US" sz="1200" dirty="0">
                <a:solidFill>
                  <a:schemeClr val="bg1"/>
                </a:solidFill>
                <a:latin typeface="Optima" panose="02000503060000020004" pitchFamily="2" charset="0"/>
              </a:rPr>
              <a:t>/sites/covid-19/home/</a:t>
            </a:r>
            <a:r>
              <a:rPr lang="en-US" sz="1200" dirty="0" err="1">
                <a:solidFill>
                  <a:schemeClr val="bg1"/>
                </a:solidFill>
                <a:latin typeface="Optima" panose="02000503060000020004" pitchFamily="2" charset="0"/>
              </a:rPr>
              <a:t>covid-dashboard.html</a:t>
            </a:r>
            <a:endParaRPr lang="en-US" sz="1200" dirty="0">
              <a:solidFill>
                <a:schemeClr val="bg1"/>
              </a:solidFill>
              <a:latin typeface="Optima" panose="0200050306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Optima" panose="0200050306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tima" panose="02000503060000020004" pitchFamily="2" charset="0"/>
              </a:rPr>
              <a:t>This dashboard is the Chicago city COVID-19 tracking website.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Optima" panose="02000503060000020004" pitchFamily="2"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solidFill>
                  <a:schemeClr val="bg1"/>
                </a:solidFill>
                <a:latin typeface="Optima" panose="02000503060000020004" pitchFamily="2" charset="0"/>
              </a:rPr>
              <a:t>The charts visualize essential pandemic information.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solidFill>
                  <a:schemeClr val="bg1"/>
                </a:solidFill>
                <a:latin typeface="Optima" panose="02000503060000020004" pitchFamily="2" charset="0"/>
              </a:rPr>
              <a:t>Conventional red and green colors are used to indicate negative and positive gains in that order.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solidFill>
                  <a:schemeClr val="bg1"/>
                </a:solidFill>
                <a:latin typeface="Optima" panose="02000503060000020004" pitchFamily="2" charset="0"/>
              </a:rPr>
              <a:t>No distracting colors.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a:solidFill>
                  <a:schemeClr val="bg1"/>
                </a:solidFill>
                <a:latin typeface="Optima" panose="02000503060000020004" pitchFamily="2" charset="0"/>
              </a:rPr>
              <a:t>Simple mouse over display of data instead of markers make it simple to learn from the dashboard.</a:t>
            </a:r>
          </a:p>
        </p:txBody>
      </p:sp>
      <p:sp>
        <p:nvSpPr>
          <p:cNvPr id="4" name="Slide Number Placeholder 3"/>
          <p:cNvSpPr>
            <a:spLocks noGrp="1"/>
          </p:cNvSpPr>
          <p:nvPr>
            <p:ph type="sldNum" sz="quarter" idx="5"/>
          </p:nvPr>
        </p:nvSpPr>
        <p:spPr/>
        <p:txBody>
          <a:bodyPr/>
          <a:lstStyle/>
          <a:p>
            <a:fld id="{B7C240F8-3EBF-1146-86FE-8029DA0FEAE8}" type="slidenum">
              <a:rPr lang="en-US" smtClean="0"/>
              <a:t>3</a:t>
            </a:fld>
            <a:endParaRPr lang="en-US"/>
          </a:p>
        </p:txBody>
      </p:sp>
    </p:spTree>
    <p:extLst>
      <p:ext uri="{BB962C8B-B14F-4D97-AF65-F5344CB8AC3E}">
        <p14:creationId xmlns:p14="http://schemas.microsoft.com/office/powerpoint/2010/main" val="17564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ptima" panose="02000503060000020004" pitchFamily="2" charset="0"/>
              </a:rPr>
              <a:t>SOURCE: https://</a:t>
            </a:r>
            <a:r>
              <a:rPr lang="en-US" sz="1200" dirty="0" err="1">
                <a:latin typeface="Optima" panose="02000503060000020004" pitchFamily="2" charset="0"/>
              </a:rPr>
              <a:t>www.ldh.la.gov</a:t>
            </a:r>
            <a:r>
              <a:rPr lang="en-US" sz="1200" dirty="0">
                <a:latin typeface="Optima" panose="02000503060000020004" pitchFamily="2" charset="0"/>
              </a:rPr>
              <a:t>/coronavirus/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tima" panose="02000503060000020004" pitchFamily="2" charset="0"/>
            </a:endParaRPr>
          </a:p>
          <a:p>
            <a:r>
              <a:rPr lang="en-US" dirty="0"/>
              <a:t>This is the Louisiana State COVID-19 Dashboard. Here:-</a:t>
            </a:r>
          </a:p>
          <a:p>
            <a:pPr marL="228600" indent="-228600">
              <a:buAutoNum type="arabicParenR"/>
            </a:pPr>
            <a:r>
              <a:rPr lang="en-US" dirty="0"/>
              <a:t>It is a LIVE data; which makes it very useful</a:t>
            </a:r>
          </a:p>
          <a:p>
            <a:pPr marL="228600" indent="-228600">
              <a:buAutoNum type="arabicParenR"/>
            </a:pPr>
            <a:r>
              <a:rPr lang="en-US" dirty="0"/>
              <a:t>Only essential information relevant to the pandemic were visualized. </a:t>
            </a:r>
          </a:p>
          <a:p>
            <a:pPr marL="228600" indent="-228600">
              <a:buAutoNum type="arabicParenR"/>
            </a:pPr>
            <a:r>
              <a:rPr lang="en-US" dirty="0"/>
              <a:t>Minimalist color usage that corresponds with the graph.</a:t>
            </a:r>
          </a:p>
          <a:p>
            <a:pPr marL="228600" indent="-228600">
              <a:buAutoNum type="arabicParenR"/>
            </a:pPr>
            <a:r>
              <a:rPr lang="en-US" dirty="0"/>
              <a:t>Easy mouseover displays data over all the visualization tools used. </a:t>
            </a:r>
          </a:p>
          <a:p>
            <a:pPr marL="228600" indent="-228600">
              <a:buAutoNum type="arabicParenR"/>
            </a:pPr>
            <a:r>
              <a:rPr lang="en-US" dirty="0"/>
              <a:t>Appropriate use of fonts faces and font sizes to display important details.</a:t>
            </a:r>
          </a:p>
        </p:txBody>
      </p:sp>
      <p:sp>
        <p:nvSpPr>
          <p:cNvPr id="4" name="Slide Number Placeholder 3"/>
          <p:cNvSpPr>
            <a:spLocks noGrp="1"/>
          </p:cNvSpPr>
          <p:nvPr>
            <p:ph type="sldNum" sz="quarter" idx="5"/>
          </p:nvPr>
        </p:nvSpPr>
        <p:spPr/>
        <p:txBody>
          <a:bodyPr/>
          <a:lstStyle/>
          <a:p>
            <a:fld id="{B7C240F8-3EBF-1146-86FE-8029DA0FEAE8}" type="slidenum">
              <a:rPr lang="en-US" smtClean="0"/>
              <a:t>4</a:t>
            </a:fld>
            <a:endParaRPr lang="en-US"/>
          </a:p>
        </p:txBody>
      </p:sp>
    </p:spTree>
    <p:extLst>
      <p:ext uri="{BB962C8B-B14F-4D97-AF65-F5344CB8AC3E}">
        <p14:creationId xmlns:p14="http://schemas.microsoft.com/office/powerpoint/2010/main" val="29667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doh.wa.gov</a:t>
            </a:r>
            <a:r>
              <a:rPr lang="en-US" dirty="0"/>
              <a:t>/emergencies/covid-19/data-dashboard</a:t>
            </a:r>
          </a:p>
          <a:p>
            <a:endParaRPr lang="en-US" dirty="0"/>
          </a:p>
          <a:p>
            <a:r>
              <a:rPr lang="en-US" dirty="0"/>
              <a:t>This is the Washington State COVID-19 dashboard. There are things that work. However, I will focus on things that could be changed. </a:t>
            </a:r>
          </a:p>
          <a:p>
            <a:pPr marL="228600" indent="-228600">
              <a:buAutoNum type="arabicParenR"/>
            </a:pPr>
            <a:r>
              <a:rPr lang="en-US" dirty="0"/>
              <a:t>Some of the information presented could have been more simplified. “82 CASES PER 100,000 POPULATION” could have been either visualized or be used as part of other data point to showcase a more relevant information. </a:t>
            </a:r>
          </a:p>
          <a:p>
            <a:pPr marL="228600" indent="-228600">
              <a:buAutoNum type="arabicParenR"/>
            </a:pPr>
            <a:r>
              <a:rPr lang="en-US" dirty="0"/>
              <a:t>The same thing with ”7% OF HOSPITAL BEDS OCCUPIED BY COVID-19 PA…”, and “69% OF POPULATION OCMPLETING PRIMARY SE…” the sentences are not displaying completely. </a:t>
            </a:r>
          </a:p>
          <a:p>
            <a:pPr marL="228600" indent="-228600">
              <a:buAutoNum type="arabicParenR"/>
            </a:pPr>
            <a:r>
              <a:rPr lang="en-US" dirty="0"/>
              <a:t>The category colors in the first column (low, moderate, substantial and high) are supposed to be keys to the map in the second panel which is confusing. Because, similar colors are also used in the summary above it. </a:t>
            </a:r>
          </a:p>
          <a:p>
            <a:pPr marL="228600" indent="-228600">
              <a:buAutoNum type="arabicParenR"/>
            </a:pPr>
            <a:r>
              <a:rPr lang="en-US" dirty="0"/>
              <a:t>In comparison to other COVID-19 dashboard, this dashboard could have included more information such as COVID-19 related deaths that will bring more actionable insight to the site visitors. </a:t>
            </a:r>
          </a:p>
        </p:txBody>
      </p:sp>
      <p:sp>
        <p:nvSpPr>
          <p:cNvPr id="4" name="Slide Number Placeholder 3"/>
          <p:cNvSpPr>
            <a:spLocks noGrp="1"/>
          </p:cNvSpPr>
          <p:nvPr>
            <p:ph type="sldNum" sz="quarter" idx="5"/>
          </p:nvPr>
        </p:nvSpPr>
        <p:spPr/>
        <p:txBody>
          <a:bodyPr/>
          <a:lstStyle/>
          <a:p>
            <a:fld id="{B7C240F8-3EBF-1146-86FE-8029DA0FEAE8}" type="slidenum">
              <a:rPr lang="en-US" smtClean="0"/>
              <a:t>5</a:t>
            </a:fld>
            <a:endParaRPr lang="en-US"/>
          </a:p>
        </p:txBody>
      </p:sp>
    </p:spTree>
    <p:extLst>
      <p:ext uri="{BB962C8B-B14F-4D97-AF65-F5344CB8AC3E}">
        <p14:creationId xmlns:p14="http://schemas.microsoft.com/office/powerpoint/2010/main" val="415269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Optima" panose="02000503060000020004" pitchFamily="2" charset="0"/>
              </a:rPr>
              <a:t>SOURCE: https://</a:t>
            </a:r>
            <a:r>
              <a:rPr lang="en-US" sz="1200" dirty="0" err="1">
                <a:latin typeface="Optima" panose="02000503060000020004" pitchFamily="2" charset="0"/>
              </a:rPr>
              <a:t>austin.maps.arcgis.com</a:t>
            </a:r>
            <a:r>
              <a:rPr lang="en-US" sz="1200" dirty="0">
                <a:latin typeface="Optima" panose="02000503060000020004" pitchFamily="2" charset="0"/>
              </a:rPr>
              <a:t>/apps/dashboards/39e4f8d4acb0433baae6d15a931fa984</a:t>
            </a:r>
          </a:p>
          <a:p>
            <a:endParaRPr lang="en-US" sz="1200" dirty="0">
              <a:latin typeface="Optima" panose="02000503060000020004" pitchFamily="2" charset="0"/>
            </a:endParaRPr>
          </a:p>
          <a:p>
            <a:r>
              <a:rPr lang="en-US" sz="1200" dirty="0">
                <a:latin typeface="Optima" panose="02000503060000020004" pitchFamily="2" charset="0"/>
              </a:rPr>
              <a:t>This is Austin – Travis County TX COVID-19 Dashboard. This is also just one of the five tabs which could be seen at the very bottom. </a:t>
            </a:r>
          </a:p>
          <a:p>
            <a:pPr marL="228600" indent="-228600">
              <a:buAutoNum type="arabicParenR"/>
            </a:pPr>
            <a:r>
              <a:rPr lang="en-US" sz="1200" dirty="0">
                <a:latin typeface="Optima" panose="02000503060000020004" pitchFamily="2" charset="0"/>
              </a:rPr>
              <a:t>Lets start from the background color. It is distracting. It doesn’t work with the logo on the top left corner. </a:t>
            </a:r>
          </a:p>
          <a:p>
            <a:pPr marL="228600" indent="-228600">
              <a:buAutoNum type="arabicParenR"/>
            </a:pPr>
            <a:r>
              <a:rPr lang="en-US" sz="1200" dirty="0">
                <a:latin typeface="Optima" panose="02000503060000020004" pitchFamily="2" charset="0"/>
              </a:rPr>
              <a:t>The two categorical colors used (blue and orange) indicate PCR and Antigen COVID-19 testing are very randomly used to also indicate hyperlinks and “Death” in the right bottom section. </a:t>
            </a:r>
          </a:p>
          <a:p>
            <a:pPr marL="228600" indent="-228600">
              <a:buAutoNum type="arabicParenR"/>
            </a:pPr>
            <a:r>
              <a:rPr lang="en-US" sz="1200" dirty="0">
                <a:latin typeface="Optima" panose="02000503060000020004" pitchFamily="2" charset="0"/>
              </a:rPr>
              <a:t>Font sizes used are at times very large and at times very small to even read. </a:t>
            </a:r>
          </a:p>
          <a:p>
            <a:pPr marL="228600" indent="-228600">
              <a:buAutoNum type="arabicParenR"/>
            </a:pPr>
            <a:r>
              <a:rPr lang="en-US" sz="1200" dirty="0">
                <a:latin typeface="Optima" panose="02000503060000020004" pitchFamily="2" charset="0"/>
              </a:rPr>
              <a:t>The Line Chart/Bar Chart (not sure) is so slim, barely any data is visible. </a:t>
            </a:r>
          </a:p>
          <a:p>
            <a:pPr marL="228600" indent="-228600">
              <a:buAutoNum type="arabicParenR"/>
            </a:pPr>
            <a:r>
              <a:rPr lang="en-US" sz="1200" dirty="0">
                <a:latin typeface="Optima" panose="02000503060000020004" pitchFamily="2" charset="0"/>
              </a:rPr>
              <a:t>The markers make it impossible to see the lines/bars. </a:t>
            </a:r>
          </a:p>
          <a:p>
            <a:pPr marL="228600" indent="-228600">
              <a:buAutoNum type="arabicParenR"/>
            </a:pPr>
            <a:r>
              <a:rPr lang="en-US" sz="1200" dirty="0">
                <a:latin typeface="Optima" panose="02000503060000020004" pitchFamily="2" charset="0"/>
              </a:rPr>
              <a:t>Irrelevant information such as data sources and other information could have been displayed elsewhere. </a:t>
            </a:r>
          </a:p>
          <a:p>
            <a:pPr marL="228600" indent="-228600">
              <a:buAutoNum type="arabicParenR"/>
            </a:pPr>
            <a:r>
              <a:rPr lang="en-US" sz="1200" dirty="0">
                <a:latin typeface="Optima" panose="02000503060000020004" pitchFamily="2" charset="0"/>
              </a:rPr>
              <a:t>THE PIE CHARTS: Not sure if the colors are sequential or highlighting or diverging. It is confusing. (Continued in the next slide)</a:t>
            </a:r>
          </a:p>
          <a:p>
            <a:pPr marL="228600" indent="-228600">
              <a:buAutoNum type="arabicParenR"/>
            </a:pPr>
            <a:endParaRPr lang="en-US" sz="1200" dirty="0">
              <a:latin typeface="Optima" panose="02000503060000020004" pitchFamily="2" charset="0"/>
            </a:endParaRPr>
          </a:p>
        </p:txBody>
      </p:sp>
      <p:sp>
        <p:nvSpPr>
          <p:cNvPr id="4" name="Slide Number Placeholder 3"/>
          <p:cNvSpPr>
            <a:spLocks noGrp="1"/>
          </p:cNvSpPr>
          <p:nvPr>
            <p:ph type="sldNum" sz="quarter" idx="5"/>
          </p:nvPr>
        </p:nvSpPr>
        <p:spPr/>
        <p:txBody>
          <a:bodyPr/>
          <a:lstStyle/>
          <a:p>
            <a:fld id="{B7C240F8-3EBF-1146-86FE-8029DA0FEAE8}" type="slidenum">
              <a:rPr lang="en-US" smtClean="0"/>
              <a:t>6</a:t>
            </a:fld>
            <a:endParaRPr lang="en-US"/>
          </a:p>
        </p:txBody>
      </p:sp>
    </p:spTree>
    <p:extLst>
      <p:ext uri="{BB962C8B-B14F-4D97-AF65-F5344CB8AC3E}">
        <p14:creationId xmlns:p14="http://schemas.microsoft.com/office/powerpoint/2010/main" val="39952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Continued from the previous slide…</a:t>
            </a:r>
          </a:p>
          <a:p>
            <a:r>
              <a:rPr lang="en-US" dirty="0"/>
              <a:t>8) Look how race and ethnicity mixed in the percentage numbers listed above. </a:t>
            </a:r>
          </a:p>
          <a:p>
            <a:r>
              <a:rPr lang="en-US" dirty="0"/>
              <a:t>9) The PIE CHART is so frustrating to mouse over as some of the area is hardly possible to hover on. As you can see, I had to work hard to find out there were 0.3% of cumulative hospitalized patients were American Indian/Alaskan Native. </a:t>
            </a:r>
          </a:p>
          <a:p>
            <a:r>
              <a:rPr lang="en-US" dirty="0"/>
              <a:t>10) Again, the categorical colors are confusing. One can barely differentiate between white and light gray on the line chart. </a:t>
            </a:r>
          </a:p>
          <a:p>
            <a:r>
              <a:rPr lang="en-US" dirty="0"/>
              <a:t>11) The line markers are confusing. A simple bar chart with distinct colors would have been a better visualization. </a:t>
            </a:r>
          </a:p>
          <a:p>
            <a:r>
              <a:rPr lang="en-US" dirty="0"/>
              <a:t>12) Over all, this dashboard was disappointing in such a way that I have learned so much from it. </a:t>
            </a:r>
          </a:p>
        </p:txBody>
      </p:sp>
      <p:sp>
        <p:nvSpPr>
          <p:cNvPr id="4" name="Slide Number Placeholder 3"/>
          <p:cNvSpPr>
            <a:spLocks noGrp="1"/>
          </p:cNvSpPr>
          <p:nvPr>
            <p:ph type="sldNum" sz="quarter" idx="5"/>
          </p:nvPr>
        </p:nvSpPr>
        <p:spPr/>
        <p:txBody>
          <a:bodyPr/>
          <a:lstStyle/>
          <a:p>
            <a:fld id="{B7C240F8-3EBF-1146-86FE-8029DA0FEAE8}" type="slidenum">
              <a:rPr lang="en-US" smtClean="0"/>
              <a:t>7</a:t>
            </a:fld>
            <a:endParaRPr lang="en-US"/>
          </a:p>
        </p:txBody>
      </p:sp>
    </p:spTree>
    <p:extLst>
      <p:ext uri="{BB962C8B-B14F-4D97-AF65-F5344CB8AC3E}">
        <p14:creationId xmlns:p14="http://schemas.microsoft.com/office/powerpoint/2010/main" val="257059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carmel.es</a:t>
            </a:r>
            <a:r>
              <a:rPr lang="en-US" dirty="0"/>
              <a:t>/2018/07/03/opensouthcode-resultados-de-la-encuesta-y-datos-de-la-experiencia/</a:t>
            </a:r>
          </a:p>
          <a:p>
            <a:endParaRPr lang="en-US" dirty="0"/>
          </a:p>
          <a:p>
            <a:r>
              <a:rPr lang="en-US" dirty="0"/>
              <a:t>This is a Spanish website that posted a data dashboard to visualize results from a survey that it conducted. </a:t>
            </a:r>
          </a:p>
          <a:p>
            <a:pPr marL="228600" indent="-228600">
              <a:buAutoNum type="arabicParenR"/>
            </a:pPr>
            <a:r>
              <a:rPr lang="en-US" dirty="0"/>
              <a:t>Unnecessary pie charts here. A simple bar chart could have consolidated the four pie charts on top. </a:t>
            </a:r>
          </a:p>
          <a:p>
            <a:pPr marL="228600" indent="-228600">
              <a:buAutoNum type="arabicParenR"/>
            </a:pPr>
            <a:r>
              <a:rPr lang="en-US" dirty="0"/>
              <a:t>Appreciated the direct labeling; however, the overglow font effect makes reading difficult. </a:t>
            </a:r>
          </a:p>
          <a:p>
            <a:pPr marL="228600" indent="-228600">
              <a:buAutoNum type="arabicParenR"/>
            </a:pPr>
            <a:r>
              <a:rPr lang="en-US" dirty="0"/>
              <a:t>Once again, I would removed the pie chart in the second row and change it with another visualization tool.</a:t>
            </a:r>
          </a:p>
          <a:p>
            <a:pPr marL="228600" indent="-228600">
              <a:buAutoNum type="arabicParenR"/>
            </a:pPr>
            <a:r>
              <a:rPr lang="en-US" dirty="0"/>
              <a:t>The other bothersome thing is how unorganized the colors and the list of steps.</a:t>
            </a:r>
          </a:p>
          <a:p>
            <a:pPr marL="228600" indent="-228600">
              <a:buAutoNum type="arabicParenR"/>
            </a:pPr>
            <a:r>
              <a:rPr lang="en-US" dirty="0"/>
              <a:t>I appreciate how uncluttered it is; however, there is also several unused space. </a:t>
            </a:r>
          </a:p>
        </p:txBody>
      </p:sp>
      <p:sp>
        <p:nvSpPr>
          <p:cNvPr id="4" name="Slide Number Placeholder 3"/>
          <p:cNvSpPr>
            <a:spLocks noGrp="1"/>
          </p:cNvSpPr>
          <p:nvPr>
            <p:ph type="sldNum" sz="quarter" idx="5"/>
          </p:nvPr>
        </p:nvSpPr>
        <p:spPr/>
        <p:txBody>
          <a:bodyPr/>
          <a:lstStyle/>
          <a:p>
            <a:fld id="{B7C240F8-3EBF-1146-86FE-8029DA0FEAE8}" type="slidenum">
              <a:rPr lang="en-US" smtClean="0"/>
              <a:t>8</a:t>
            </a:fld>
            <a:endParaRPr lang="en-US"/>
          </a:p>
        </p:txBody>
      </p:sp>
    </p:spTree>
    <p:extLst>
      <p:ext uri="{BB962C8B-B14F-4D97-AF65-F5344CB8AC3E}">
        <p14:creationId xmlns:p14="http://schemas.microsoft.com/office/powerpoint/2010/main" val="1389256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9</a:t>
            </a:fld>
            <a:endParaRPr lang="en-US"/>
          </a:p>
        </p:txBody>
      </p:sp>
    </p:spTree>
    <p:extLst>
      <p:ext uri="{BB962C8B-B14F-4D97-AF65-F5344CB8AC3E}">
        <p14:creationId xmlns:p14="http://schemas.microsoft.com/office/powerpoint/2010/main" val="144586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AB4B-3B91-414C-B6CE-94C27B33010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7B5E6D-1E4C-764B-A6FA-66C2CE092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1CB5C-B9AB-6B4C-857F-D081D722B6DC}"/>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C6CAF16F-2B7A-5841-B9F1-6681A897D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0C2EF-5D18-8245-B2E2-6912CAB9EB32}"/>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72466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4061-E957-F24C-B827-C631C55BF1C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69BC0-C323-2442-87AA-10FE31454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C8B58-9F8E-574C-BF0B-C4F2501C0B68}"/>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7511D5F4-4167-CF4C-9B8C-5D19DEF9D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6B2A-CE59-B847-B3C6-796B2243A56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379755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FB5E6-EB58-9B45-942E-6B94363AD70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18BF5-00D5-B743-B93B-8C2436B8C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ACEEE-19B7-E641-B338-BC2C5E298F37}"/>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8D9C7204-50A9-5D4E-9BCF-F0FDDD0AE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AE23E-7075-EA45-B213-8801B479E95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3375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D92-F212-1A48-BCAA-ADDE84FBFDBA}"/>
              </a:ext>
            </a:extLst>
          </p:cNvPr>
          <p:cNvSpPr>
            <a:spLocks noGrp="1"/>
          </p:cNvSpPr>
          <p:nvPr>
            <p:ph type="title"/>
          </p:nvPr>
        </p:nvSpPr>
        <p:spPr>
          <a:xfrm>
            <a:off x="838200" y="268830"/>
            <a:ext cx="10515600" cy="82441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0C3D9D5-C8B3-054A-BC1A-F859E15A7447}"/>
              </a:ext>
            </a:extLst>
          </p:cNvPr>
          <p:cNvSpPr>
            <a:spLocks noGrp="1"/>
          </p:cNvSpPr>
          <p:nvPr>
            <p:ph idx="1"/>
          </p:nvPr>
        </p:nvSpPr>
        <p:spPr>
          <a:xfrm>
            <a:off x="838200" y="1219200"/>
            <a:ext cx="10515600" cy="495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4DF85-F5FE-6445-AA8A-1F8882B9DFB0}"/>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550FDD7D-D604-604E-8241-FBAB5B0CF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B8788-8A0E-C442-B550-362E52467F5E}"/>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5368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F2BE-ADCD-7D4B-9E7A-9425D6B858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B23CE-0C5C-D549-8368-5E8F94894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4C886-F761-3640-B4B7-BBB6A3513509}"/>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03CC76F3-C947-314E-8F3F-AA632A57B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265EF-A28E-2E4C-BA75-6F5BCA872A7C}"/>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96623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D88B1-3F1B-CC48-B93E-FC13A16C2117}"/>
              </a:ext>
            </a:extLst>
          </p:cNvPr>
          <p:cNvSpPr>
            <a:spLocks noGrp="1"/>
          </p:cNvSpPr>
          <p:nvPr>
            <p:ph sz="half" idx="1"/>
          </p:nvPr>
        </p:nvSpPr>
        <p:spPr>
          <a:xfrm>
            <a:off x="838200" y="1272631"/>
            <a:ext cx="5181600" cy="49043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0C27FD3-8EDD-A344-8842-14B0EF2491E7}"/>
              </a:ext>
            </a:extLst>
          </p:cNvPr>
          <p:cNvSpPr>
            <a:spLocks noGrp="1"/>
          </p:cNvSpPr>
          <p:nvPr>
            <p:ph sz="half" idx="2"/>
          </p:nvPr>
        </p:nvSpPr>
        <p:spPr>
          <a:xfrm>
            <a:off x="6172200" y="1272631"/>
            <a:ext cx="5181600" cy="4904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99595-5BB6-644B-89FA-B57E594168BB}"/>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6" name="Footer Placeholder 5">
            <a:extLst>
              <a:ext uri="{FF2B5EF4-FFF2-40B4-BE49-F238E27FC236}">
                <a16:creationId xmlns:a16="http://schemas.microsoft.com/office/drawing/2014/main" id="{E6A91AAB-8024-BA47-AF85-B24E195F3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A3155-CB61-9C4F-96B3-B4F60DDE9FF2}"/>
              </a:ext>
            </a:extLst>
          </p:cNvPr>
          <p:cNvSpPr>
            <a:spLocks noGrp="1"/>
          </p:cNvSpPr>
          <p:nvPr>
            <p:ph type="sldNum" sz="quarter" idx="12"/>
          </p:nvPr>
        </p:nvSpPr>
        <p:spPr/>
        <p:txBody>
          <a:bodyPr/>
          <a:lstStyle/>
          <a:p>
            <a:fld id="{37CE14EE-CCEE-B848-92EE-456D5C8C2F95}" type="slidenum">
              <a:rPr lang="en-US" smtClean="0"/>
              <a:t>‹#›</a:t>
            </a:fld>
            <a:endParaRPr lang="en-US"/>
          </a:p>
        </p:txBody>
      </p:sp>
      <p:sp>
        <p:nvSpPr>
          <p:cNvPr id="8" name="Title 1">
            <a:extLst>
              <a:ext uri="{FF2B5EF4-FFF2-40B4-BE49-F238E27FC236}">
                <a16:creationId xmlns:a16="http://schemas.microsoft.com/office/drawing/2014/main" id="{AED33E94-1AB3-3844-A7F7-B7409B227AA2}"/>
              </a:ext>
            </a:extLst>
          </p:cNvPr>
          <p:cNvSpPr>
            <a:spLocks noGrp="1"/>
          </p:cNvSpPr>
          <p:nvPr>
            <p:ph type="title"/>
          </p:nvPr>
        </p:nvSpPr>
        <p:spPr>
          <a:xfrm>
            <a:off x="838200" y="268830"/>
            <a:ext cx="10515600" cy="824414"/>
          </a:xfrm>
        </p:spPr>
        <p:txBody>
          <a:bodyPr/>
          <a:lstStyle/>
          <a:p>
            <a:r>
              <a:rPr lang="en-US"/>
              <a:t>Click to edit Master title style</a:t>
            </a:r>
          </a:p>
        </p:txBody>
      </p:sp>
    </p:spTree>
    <p:extLst>
      <p:ext uri="{BB962C8B-B14F-4D97-AF65-F5344CB8AC3E}">
        <p14:creationId xmlns:p14="http://schemas.microsoft.com/office/powerpoint/2010/main" val="398117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5ED9-CC85-7241-BFF1-E9B66E1D0C7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ACBB041-107B-CD43-B0EF-068368B68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17BE6-E23E-9D42-A88E-4447593B7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9DD72-3370-724B-9655-CF0D90EFC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A1340-C284-7E47-8958-C84030BBD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2FF5B-A160-2945-8928-1DDF8C0EF39E}"/>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8" name="Footer Placeholder 7">
            <a:extLst>
              <a:ext uri="{FF2B5EF4-FFF2-40B4-BE49-F238E27FC236}">
                <a16:creationId xmlns:a16="http://schemas.microsoft.com/office/drawing/2014/main" id="{687AA6AF-FB24-DE48-8A73-A8B8269F5F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0E429-5529-D740-8869-869A038BC80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2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2B0E-950F-6E48-9329-8C9993872F0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3458146-FE97-034D-BF0C-D35FEAA1E4CA}"/>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4" name="Footer Placeholder 3">
            <a:extLst>
              <a:ext uri="{FF2B5EF4-FFF2-40B4-BE49-F238E27FC236}">
                <a16:creationId xmlns:a16="http://schemas.microsoft.com/office/drawing/2014/main" id="{80594DF2-0518-914B-901A-F0AC2EEC3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B3884-0498-9B4C-A71E-6C72FE4AFFC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74883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F07D8-F756-AF4F-92A0-5C6E2C20AAE5}"/>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3" name="Footer Placeholder 2">
            <a:extLst>
              <a:ext uri="{FF2B5EF4-FFF2-40B4-BE49-F238E27FC236}">
                <a16:creationId xmlns:a16="http://schemas.microsoft.com/office/drawing/2014/main" id="{A9DB534B-5CE2-D34F-867D-4571D0B7E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4624C-D65D-9142-8CA3-B08DE9862BA6}"/>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24868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F0A6-5FCB-4946-BC96-66B75CE4836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DDCE1-7011-3B4C-BB7F-69B9D71E8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0262F-6048-644A-B82C-1A8712425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18B0D-B530-4043-B8E5-08F147E560E4}"/>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6" name="Footer Placeholder 5">
            <a:extLst>
              <a:ext uri="{FF2B5EF4-FFF2-40B4-BE49-F238E27FC236}">
                <a16:creationId xmlns:a16="http://schemas.microsoft.com/office/drawing/2014/main" id="{7B61D305-04B7-EB4E-A5B5-236591B34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9FA7-E1A2-C14B-AB05-BEC9C9CABFC5}"/>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91378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4CBF-88A5-334D-B941-61CAA9D8B23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7F7A6-6E65-C14C-A018-41313EAA6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16529-64DD-DF4B-B339-DA10E5968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B9C1B-E3C2-E041-898F-7AAFDCAC1CD0}"/>
              </a:ext>
            </a:extLst>
          </p:cNvPr>
          <p:cNvSpPr>
            <a:spLocks noGrp="1"/>
          </p:cNvSpPr>
          <p:nvPr>
            <p:ph type="dt" sz="half" idx="10"/>
          </p:nvPr>
        </p:nvSpPr>
        <p:spPr/>
        <p:txBody>
          <a:bodyPr/>
          <a:lstStyle/>
          <a:p>
            <a:fld id="{C187F693-6C8E-D449-98E9-E772C209CAE0}" type="datetimeFigureOut">
              <a:rPr lang="en-US" smtClean="0"/>
              <a:t>9/20/22</a:t>
            </a:fld>
            <a:endParaRPr lang="en-US"/>
          </a:p>
        </p:txBody>
      </p:sp>
      <p:sp>
        <p:nvSpPr>
          <p:cNvPr id="6" name="Footer Placeholder 5">
            <a:extLst>
              <a:ext uri="{FF2B5EF4-FFF2-40B4-BE49-F238E27FC236}">
                <a16:creationId xmlns:a16="http://schemas.microsoft.com/office/drawing/2014/main" id="{0F1A52E7-5115-BB46-B806-F6BD31E7A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7CEEF-E69C-144C-9D81-AA3A5CC6AE84}"/>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9568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2A5BA-FD0D-7D4E-9C28-4BBBD1B09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75E5F12-0A3C-3D4D-9159-C47AED45E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B3BA67-B46E-A04D-A103-46F760B2A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7F693-6C8E-D449-98E9-E772C209CAE0}" type="datetimeFigureOut">
              <a:rPr lang="en-US" smtClean="0"/>
              <a:t>9/20/22</a:t>
            </a:fld>
            <a:endParaRPr lang="en-US"/>
          </a:p>
        </p:txBody>
      </p:sp>
      <p:sp>
        <p:nvSpPr>
          <p:cNvPr id="5" name="Footer Placeholder 4">
            <a:extLst>
              <a:ext uri="{FF2B5EF4-FFF2-40B4-BE49-F238E27FC236}">
                <a16:creationId xmlns:a16="http://schemas.microsoft.com/office/drawing/2014/main" id="{F439C38D-8EEC-B843-A393-35FCE7D5D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3864F-A584-E94C-9338-94177BDA2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E14EE-CCEE-B848-92EE-456D5C8C2F95}" type="slidenum">
              <a:rPr lang="en-US" smtClean="0"/>
              <a:t>‹#›</a:t>
            </a:fld>
            <a:endParaRPr lang="en-US"/>
          </a:p>
        </p:txBody>
      </p:sp>
    </p:spTree>
    <p:extLst>
      <p:ext uri="{BB962C8B-B14F-4D97-AF65-F5344CB8AC3E}">
        <p14:creationId xmlns:p14="http://schemas.microsoft.com/office/powerpoint/2010/main" val="108583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Optima" panose="0200050306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pp.databox.com/datawall/7c95c96e907c2ca1dfda3804ae1bb852058da24e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9C4-F07D-F84C-B834-5833A3377403}"/>
              </a:ext>
            </a:extLst>
          </p:cNvPr>
          <p:cNvSpPr>
            <a:spLocks noGrp="1"/>
          </p:cNvSpPr>
          <p:nvPr>
            <p:ph type="ctrTitle"/>
          </p:nvPr>
        </p:nvSpPr>
        <p:spPr/>
        <p:txBody>
          <a:bodyPr/>
          <a:lstStyle/>
          <a:p>
            <a:r>
              <a:rPr lang="en-US" dirty="0"/>
              <a:t>Data Dashboards</a:t>
            </a:r>
          </a:p>
        </p:txBody>
      </p:sp>
      <p:sp>
        <p:nvSpPr>
          <p:cNvPr id="3" name="Subtitle 2">
            <a:extLst>
              <a:ext uri="{FF2B5EF4-FFF2-40B4-BE49-F238E27FC236}">
                <a16:creationId xmlns:a16="http://schemas.microsoft.com/office/drawing/2014/main" id="{C059A1F1-DF37-0F4C-A5FA-54CBBBD21B64}"/>
              </a:ext>
            </a:extLst>
          </p:cNvPr>
          <p:cNvSpPr>
            <a:spLocks noGrp="1"/>
          </p:cNvSpPr>
          <p:nvPr>
            <p:ph type="subTitle" idx="1"/>
          </p:nvPr>
        </p:nvSpPr>
        <p:spPr/>
        <p:txBody>
          <a:bodyPr>
            <a:normAutofit fontScale="92500" lnSpcReduction="10000"/>
          </a:bodyPr>
          <a:lstStyle/>
          <a:p>
            <a:r>
              <a:rPr lang="en-US" dirty="0"/>
              <a:t>3 Best and 3 Worst Examples</a:t>
            </a:r>
          </a:p>
          <a:p>
            <a:pPr marR="0">
              <a:spcAft>
                <a:spcPts val="0"/>
              </a:spcAft>
            </a:pPr>
            <a:r>
              <a:rPr lang="en-US" dirty="0" err="1"/>
              <a:t>Etana</a:t>
            </a:r>
            <a:r>
              <a:rPr lang="en-US" dirty="0"/>
              <a:t> </a:t>
            </a:r>
            <a:r>
              <a:rPr lang="en-US" dirty="0" err="1"/>
              <a:t>Disasa</a:t>
            </a:r>
            <a:endParaRPr lang="en-US" dirty="0"/>
          </a:p>
          <a:p>
            <a:pPr marR="0">
              <a:spcAft>
                <a:spcPts val="0"/>
              </a:spcAft>
            </a:pPr>
            <a:r>
              <a:rPr lang="en-US" dirty="0"/>
              <a:t>College of Computer &amp; Information Sciences</a:t>
            </a:r>
          </a:p>
          <a:p>
            <a:pPr marR="0">
              <a:spcAft>
                <a:spcPts val="0"/>
              </a:spcAft>
            </a:pPr>
            <a:r>
              <a:rPr lang="en-US" dirty="0"/>
              <a:t>Regis University</a:t>
            </a:r>
          </a:p>
          <a:p>
            <a:endParaRPr lang="en-US" dirty="0"/>
          </a:p>
        </p:txBody>
      </p:sp>
    </p:spTree>
    <p:extLst>
      <p:ext uri="{BB962C8B-B14F-4D97-AF65-F5344CB8AC3E}">
        <p14:creationId xmlns:p14="http://schemas.microsoft.com/office/powerpoint/2010/main" val="25736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1CBD-5392-3E48-A94F-22631772BC01}"/>
              </a:ext>
            </a:extLst>
          </p:cNvPr>
          <p:cNvSpPr>
            <a:spLocks noGrp="1"/>
          </p:cNvSpPr>
          <p:nvPr>
            <p:ph type="title"/>
          </p:nvPr>
        </p:nvSpPr>
        <p:spPr/>
        <p:txBody>
          <a:bodyPr/>
          <a:lstStyle/>
          <a:p>
            <a:r>
              <a:rPr lang="en-US" dirty="0"/>
              <a:t>Worst Data Dashboard</a:t>
            </a:r>
            <a:r>
              <a:rPr lang="en-US"/>
              <a:t>: Five</a:t>
            </a:r>
            <a:endParaRPr lang="en-US" dirty="0"/>
          </a:p>
        </p:txBody>
      </p:sp>
      <p:sp>
        <p:nvSpPr>
          <p:cNvPr id="4" name="TextBox 3">
            <a:extLst>
              <a:ext uri="{FF2B5EF4-FFF2-40B4-BE49-F238E27FC236}">
                <a16:creationId xmlns:a16="http://schemas.microsoft.com/office/drawing/2014/main" id="{E8961A3E-7576-D846-BECB-83F3B828BB0E}"/>
              </a:ext>
            </a:extLst>
          </p:cNvPr>
          <p:cNvSpPr txBox="1"/>
          <p:nvPr/>
        </p:nvSpPr>
        <p:spPr>
          <a:xfrm>
            <a:off x="240632" y="6354376"/>
            <a:ext cx="9747430" cy="276999"/>
          </a:xfrm>
          <a:prstGeom prst="rect">
            <a:avLst/>
          </a:prstGeom>
          <a:noFill/>
        </p:spPr>
        <p:txBody>
          <a:bodyPr wrap="square">
            <a:spAutoFit/>
          </a:bodyPr>
          <a:lstStyle/>
          <a:p>
            <a:r>
              <a:rPr lang="en-US" sz="1200" dirty="0" err="1">
                <a:latin typeface="Optima" panose="02000503060000020004" pitchFamily="2" charset="0"/>
              </a:rPr>
              <a:t>SOURCE:https</a:t>
            </a:r>
            <a:r>
              <a:rPr lang="en-US" sz="1200" dirty="0">
                <a:latin typeface="Optima" panose="02000503060000020004" pitchFamily="2" charset="0"/>
              </a:rPr>
              <a:t>://i0.wp.com/</a:t>
            </a:r>
            <a:r>
              <a:rPr lang="en-US" sz="1200" dirty="0" err="1">
                <a:latin typeface="Optima" panose="02000503060000020004" pitchFamily="2" charset="0"/>
              </a:rPr>
              <a:t>www.fusioncharts.com</a:t>
            </a:r>
            <a:r>
              <a:rPr lang="en-US" sz="1200" dirty="0">
                <a:latin typeface="Optima" panose="02000503060000020004" pitchFamily="2" charset="0"/>
              </a:rPr>
              <a:t>/blog/wp-content/uploads/2017/12/10-Just-plain-ugly.png?ssl=1</a:t>
            </a:r>
          </a:p>
        </p:txBody>
      </p:sp>
      <p:pic>
        <p:nvPicPr>
          <p:cNvPr id="2050" name="Picture 2">
            <a:extLst>
              <a:ext uri="{FF2B5EF4-FFF2-40B4-BE49-F238E27FC236}">
                <a16:creationId xmlns:a16="http://schemas.microsoft.com/office/drawing/2014/main" id="{52E57CAE-F871-E049-95B4-CB84E85D2E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02" t="3292" r="1598" b="14080"/>
          <a:stretch/>
        </p:blipFill>
        <p:spPr bwMode="auto">
          <a:xfrm>
            <a:off x="838200" y="1222131"/>
            <a:ext cx="6265985" cy="441373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448B9C8-AFFF-A047-9E1C-82859E252E63}"/>
              </a:ext>
            </a:extLst>
          </p:cNvPr>
          <p:cNvSpPr txBox="1">
            <a:spLocks/>
          </p:cNvSpPr>
          <p:nvPr/>
        </p:nvSpPr>
        <p:spPr>
          <a:xfrm>
            <a:off x="7367954" y="1151101"/>
            <a:ext cx="4401409"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This dash pretty much uses ”all” graphic effects on these visualization tools. </a:t>
            </a:r>
          </a:p>
          <a:p>
            <a:pPr marL="342900" indent="-342900">
              <a:buAutoNum type="arabicParenR"/>
            </a:pPr>
            <a:r>
              <a:rPr lang="en-US" sz="1500" dirty="0"/>
              <a:t>The 3-D line charts are very difficult to see. The blue gradient background are just flat out awful looking. </a:t>
            </a:r>
          </a:p>
          <a:p>
            <a:pPr marL="342900" indent="-342900">
              <a:buAutoNum type="arabicParenR"/>
            </a:pPr>
            <a:r>
              <a:rPr lang="en-US" sz="1500" dirty="0"/>
              <a:t>The pie chart is also terrible with unnecessary border. </a:t>
            </a:r>
          </a:p>
          <a:p>
            <a:pPr marL="342900" indent="-342900">
              <a:buAutoNum type="arabicParenR"/>
            </a:pPr>
            <a:r>
              <a:rPr lang="en-US" sz="1500" dirty="0"/>
              <a:t>Next the 3-D bar charts were also just failure.</a:t>
            </a:r>
          </a:p>
          <a:p>
            <a:pPr marL="342900" indent="-342900">
              <a:buAutoNum type="arabicParenR"/>
            </a:pPr>
            <a:r>
              <a:rPr lang="en-US" sz="1500" dirty="0"/>
              <a:t>Over all, the unnecessary shads, colors, gradients, grids make these dashboard just terrible. </a:t>
            </a:r>
          </a:p>
          <a:p>
            <a:pPr marL="342900" indent="-342900">
              <a:buAutoNum type="arabicParenR"/>
            </a:pPr>
            <a:r>
              <a:rPr lang="en-US" sz="1500" dirty="0"/>
              <a:t>Furthermore, the amount of </a:t>
            </a:r>
            <a:r>
              <a:rPr lang="en-US" sz="1500" dirty="0">
                <a:solidFill>
                  <a:srgbClr val="FF0000"/>
                </a:solidFill>
              </a:rPr>
              <a:t>RED</a:t>
            </a:r>
            <a:r>
              <a:rPr lang="en-US" sz="1500" dirty="0"/>
              <a:t> used makes it look like a message of </a:t>
            </a:r>
            <a:r>
              <a:rPr lang="en-US" sz="1500" dirty="0">
                <a:solidFill>
                  <a:srgbClr val="FF0000"/>
                </a:solidFill>
              </a:rPr>
              <a:t>urgency </a:t>
            </a:r>
            <a:r>
              <a:rPr lang="en-US" sz="1500" dirty="0"/>
              <a:t>or </a:t>
            </a:r>
            <a:r>
              <a:rPr lang="en-US" sz="1500" dirty="0">
                <a:solidFill>
                  <a:srgbClr val="FF0000"/>
                </a:solidFill>
              </a:rPr>
              <a:t>alert. </a:t>
            </a:r>
          </a:p>
        </p:txBody>
      </p:sp>
    </p:spTree>
    <p:extLst>
      <p:ext uri="{BB962C8B-B14F-4D97-AF65-F5344CB8AC3E}">
        <p14:creationId xmlns:p14="http://schemas.microsoft.com/office/powerpoint/2010/main" val="249114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EAF6-1A75-A045-A425-0FD4AB54AF7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40D3FA8-CB3E-9245-8A73-284AE43EF440}"/>
              </a:ext>
            </a:extLst>
          </p:cNvPr>
          <p:cNvSpPr>
            <a:spLocks noGrp="1"/>
          </p:cNvSpPr>
          <p:nvPr>
            <p:ph idx="1"/>
          </p:nvPr>
        </p:nvSpPr>
        <p:spPr>
          <a:xfrm>
            <a:off x="838200" y="1219200"/>
            <a:ext cx="10814823" cy="4957763"/>
          </a:xfrm>
        </p:spPr>
        <p:txBody>
          <a:bodyPr>
            <a:normAutofit/>
          </a:bodyPr>
          <a:lstStyle/>
          <a:p>
            <a:pPr marL="0" indent="0">
              <a:buNone/>
            </a:pPr>
            <a:r>
              <a:rPr lang="en-US" sz="1600" dirty="0">
                <a:solidFill>
                  <a:srgbClr val="2A2A2A"/>
                </a:solidFill>
              </a:rPr>
              <a:t>Sources</a:t>
            </a:r>
          </a:p>
          <a:p>
            <a:pPr marL="0" indent="0">
              <a:lnSpc>
                <a:spcPct val="150000"/>
              </a:lnSpc>
              <a:spcBef>
                <a:spcPts val="0"/>
              </a:spcBef>
              <a:buNone/>
              <a:defRPr/>
            </a:pPr>
            <a:r>
              <a:rPr lang="en-US" sz="1200" dirty="0"/>
              <a:t>https://</a:t>
            </a:r>
            <a:r>
              <a:rPr lang="en-US" sz="1200" dirty="0" err="1"/>
              <a:t>carmel.es</a:t>
            </a:r>
            <a:r>
              <a:rPr lang="en-US" sz="1200" dirty="0"/>
              <a:t>/2018/07/03/opensouthcode-resultados-de-la-encuesta-y-datos-de-la-experiencia/</a:t>
            </a:r>
          </a:p>
          <a:p>
            <a:pPr marL="0" indent="0">
              <a:lnSpc>
                <a:spcPct val="150000"/>
              </a:lnSpc>
              <a:spcBef>
                <a:spcPts val="0"/>
              </a:spcBef>
              <a:buNone/>
              <a:defRPr/>
            </a:pPr>
            <a:r>
              <a:rPr lang="en-US" sz="1200" dirty="0"/>
              <a:t>https://</a:t>
            </a:r>
            <a:r>
              <a:rPr lang="en-US" sz="1200" dirty="0" err="1"/>
              <a:t>austin.maps.arcgis.com</a:t>
            </a:r>
            <a:r>
              <a:rPr lang="en-US" sz="1200" dirty="0"/>
              <a:t>/apps/dashboards/39e4f8d4acb0433baae6d15a931fa984</a:t>
            </a:r>
          </a:p>
          <a:p>
            <a:pPr marL="0" indent="0">
              <a:lnSpc>
                <a:spcPct val="150000"/>
              </a:lnSpc>
              <a:spcBef>
                <a:spcPts val="0"/>
              </a:spcBef>
              <a:buNone/>
              <a:defRPr/>
            </a:pPr>
            <a:r>
              <a:rPr lang="en-US" sz="1200" dirty="0"/>
              <a:t>https://</a:t>
            </a:r>
            <a:r>
              <a:rPr lang="en-US" sz="1200" dirty="0" err="1"/>
              <a:t>doh.wa.gov</a:t>
            </a:r>
            <a:r>
              <a:rPr lang="en-US" sz="1200" dirty="0"/>
              <a:t>/emergencies/covid-19/data-dashboard</a:t>
            </a:r>
          </a:p>
          <a:p>
            <a:pPr marL="0" indent="0">
              <a:lnSpc>
                <a:spcPct val="150000"/>
              </a:lnSpc>
              <a:spcBef>
                <a:spcPts val="0"/>
              </a:spcBef>
              <a:buNone/>
              <a:defRPr/>
            </a:pPr>
            <a:r>
              <a:rPr lang="en-US" sz="1200" dirty="0"/>
              <a:t>https://i0.wp.com/</a:t>
            </a:r>
            <a:r>
              <a:rPr lang="en-US" sz="1200" dirty="0" err="1"/>
              <a:t>www.fusioncharts.com</a:t>
            </a:r>
            <a:r>
              <a:rPr lang="en-US" sz="1200" dirty="0"/>
              <a:t>/blog/wp-content/uploads/2017/12/02-Too-many-colors-1.png?ssl=1 </a:t>
            </a:r>
          </a:p>
          <a:p>
            <a:pPr marL="0" indent="0">
              <a:lnSpc>
                <a:spcPct val="150000"/>
              </a:lnSpc>
              <a:spcBef>
                <a:spcPts val="0"/>
              </a:spcBef>
              <a:buNone/>
              <a:defRPr/>
            </a:pPr>
            <a:r>
              <a:rPr lang="en-US" sz="1200" dirty="0"/>
              <a:t>https://</a:t>
            </a:r>
            <a:r>
              <a:rPr lang="en-US" sz="1200" dirty="0" err="1"/>
              <a:t>www.chicago.gov</a:t>
            </a:r>
            <a:r>
              <a:rPr lang="en-US" sz="1200" dirty="0"/>
              <a:t>/city/</a:t>
            </a:r>
            <a:r>
              <a:rPr lang="en-US" sz="1200" dirty="0" err="1"/>
              <a:t>en</a:t>
            </a:r>
            <a:r>
              <a:rPr lang="en-US" sz="1200" dirty="0"/>
              <a:t>/sites/covid-19/home/</a:t>
            </a:r>
            <a:r>
              <a:rPr lang="en-US" sz="1200" dirty="0" err="1"/>
              <a:t>covid-dashboard.html</a:t>
            </a:r>
            <a:endParaRPr lang="en-US" sz="1200" dirty="0"/>
          </a:p>
          <a:p>
            <a:pPr marL="0" indent="0">
              <a:lnSpc>
                <a:spcPct val="150000"/>
              </a:lnSpc>
              <a:spcBef>
                <a:spcPts val="0"/>
              </a:spcBef>
              <a:buNone/>
              <a:defRPr/>
            </a:pPr>
            <a:r>
              <a:rPr lang="en-US" sz="1200" dirty="0">
                <a:hlinkClick r:id="rId2"/>
              </a:rPr>
              <a:t>https://app.databox.com/datawall/7c95c96e907c2ca1dfda3804ae1bb852058da24e1</a:t>
            </a:r>
            <a:endParaRPr lang="en-US" sz="1200" dirty="0"/>
          </a:p>
          <a:p>
            <a:pPr marL="0" indent="0">
              <a:lnSpc>
                <a:spcPct val="150000"/>
              </a:lnSpc>
              <a:spcBef>
                <a:spcPts val="0"/>
              </a:spcBef>
              <a:buNone/>
              <a:defRPr/>
            </a:pPr>
            <a:r>
              <a:rPr lang="en-US" sz="1200" dirty="0"/>
              <a:t>https://i0.wp.com/</a:t>
            </a:r>
            <a:r>
              <a:rPr lang="en-US" sz="1200" dirty="0" err="1"/>
              <a:t>www.fusioncharts.com</a:t>
            </a:r>
            <a:r>
              <a:rPr lang="en-US" sz="1200" dirty="0"/>
              <a:t>/blog/wp-content/uploads/2017/12/10-Just-plain-ugly.png?ssl=1</a:t>
            </a:r>
          </a:p>
          <a:p>
            <a:pPr marL="0" indent="0">
              <a:buNone/>
            </a:pPr>
            <a:endParaRPr lang="en-US" sz="1200" dirty="0">
              <a:solidFill>
                <a:schemeClr val="bg1"/>
              </a:solidFill>
            </a:endParaRPr>
          </a:p>
          <a:p>
            <a:pPr marL="0" indent="0">
              <a:buNone/>
            </a:pPr>
            <a:endParaRPr lang="en-US" sz="1200" dirty="0"/>
          </a:p>
          <a:p>
            <a:pPr marL="0" indent="0">
              <a:buNone/>
            </a:pPr>
            <a:endParaRPr lang="en-US" sz="1200" dirty="0">
              <a:latin typeface="Optima" panose="02000503060000020004" pitchFamily="2" charset="0"/>
            </a:endParaRPr>
          </a:p>
          <a:p>
            <a:pPr marL="0" indent="0">
              <a:buNone/>
            </a:pPr>
            <a:endParaRPr lang="en-US" sz="1200" dirty="0">
              <a:solidFill>
                <a:srgbClr val="2A2A2A"/>
              </a:solidFill>
            </a:endParaRPr>
          </a:p>
          <a:p>
            <a:pPr marL="0" indent="0">
              <a:buNone/>
            </a:pPr>
            <a:endParaRPr lang="en-US" sz="1200" dirty="0">
              <a:solidFill>
                <a:srgbClr val="2A2A2A"/>
              </a:solidFill>
            </a:endParaRPr>
          </a:p>
          <a:p>
            <a:pPr marL="0" indent="0">
              <a:buNone/>
            </a:pPr>
            <a:endParaRPr lang="en-US" sz="1200" dirty="0"/>
          </a:p>
        </p:txBody>
      </p:sp>
    </p:spTree>
    <p:extLst>
      <p:ext uri="{BB962C8B-B14F-4D97-AF65-F5344CB8AC3E}">
        <p14:creationId xmlns:p14="http://schemas.microsoft.com/office/powerpoint/2010/main" val="316307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689BC-A4D7-A047-BFC2-4FACF34F6219}"/>
              </a:ext>
            </a:extLst>
          </p:cNvPr>
          <p:cNvSpPr>
            <a:spLocks noGrp="1"/>
          </p:cNvSpPr>
          <p:nvPr>
            <p:ph sz="half" idx="2"/>
          </p:nvPr>
        </p:nvSpPr>
        <p:spPr>
          <a:xfrm>
            <a:off x="7244862" y="1272631"/>
            <a:ext cx="4108938" cy="4904332"/>
          </a:xfrm>
        </p:spPr>
        <p:txBody>
          <a:bodyPr>
            <a:normAutofit fontScale="92500"/>
          </a:bodyPr>
          <a:lstStyle/>
          <a:p>
            <a:pPr marL="0" indent="0">
              <a:lnSpc>
                <a:spcPct val="110000"/>
              </a:lnSpc>
              <a:buNone/>
            </a:pPr>
            <a:r>
              <a:rPr lang="en-US" sz="1600" dirty="0">
                <a:latin typeface="Optima" panose="02000503060000020004" pitchFamily="2" charset="0"/>
              </a:rPr>
              <a:t>This is a template dashboard with some data source connected to it. Things that worked for this dashboard</a:t>
            </a:r>
          </a:p>
          <a:p>
            <a:pPr marL="228600" indent="-228600">
              <a:lnSpc>
                <a:spcPct val="110000"/>
              </a:lnSpc>
              <a:buAutoNum type="arabicParenR"/>
            </a:pPr>
            <a:r>
              <a:rPr lang="en-US" sz="1600" dirty="0">
                <a:latin typeface="Optima" panose="02000503060000020004" pitchFamily="2" charset="0"/>
              </a:rPr>
              <a:t>Settle color scheme. It is not distracting. I would still make the gray bars in the bar chart a bit darker so there is contrast with the axes. </a:t>
            </a:r>
          </a:p>
          <a:p>
            <a:pPr marL="228600" indent="-228600">
              <a:lnSpc>
                <a:spcPct val="110000"/>
              </a:lnSpc>
              <a:buAutoNum type="arabicParenR"/>
            </a:pPr>
            <a:r>
              <a:rPr lang="en-US" sz="1600" dirty="0">
                <a:latin typeface="Optima" panose="02000503060000020004" pitchFamily="2" charset="0"/>
              </a:rPr>
              <a:t>No grid lines therefore charts are easily visible. </a:t>
            </a:r>
          </a:p>
          <a:p>
            <a:pPr marL="228600" indent="-228600">
              <a:lnSpc>
                <a:spcPct val="110000"/>
              </a:lnSpc>
              <a:buAutoNum type="arabicParenR"/>
            </a:pPr>
            <a:r>
              <a:rPr lang="en-US" sz="1600" dirty="0">
                <a:latin typeface="Optima" panose="02000503060000020004" pitchFamily="2" charset="0"/>
              </a:rPr>
              <a:t>No markers; rather, a simple mouse over displays observation. </a:t>
            </a:r>
          </a:p>
          <a:p>
            <a:pPr marL="228600" indent="-228600">
              <a:lnSpc>
                <a:spcPct val="110000"/>
              </a:lnSpc>
              <a:buAutoNum type="arabicParenR"/>
            </a:pPr>
            <a:r>
              <a:rPr lang="en-US" sz="1600" dirty="0">
                <a:latin typeface="Optima" panose="02000503060000020004" pitchFamily="2" charset="0"/>
              </a:rPr>
              <a:t>Hovering over the bar chart also highlights the desired information.</a:t>
            </a:r>
          </a:p>
          <a:p>
            <a:pPr marL="228600" indent="-228600">
              <a:lnSpc>
                <a:spcPct val="110000"/>
              </a:lnSpc>
              <a:buAutoNum type="arabicParenR"/>
            </a:pPr>
            <a:r>
              <a:rPr lang="en-US" sz="1600" dirty="0">
                <a:latin typeface="Optima" panose="02000503060000020004" pitchFamily="2" charset="0"/>
              </a:rPr>
              <a:t>Axis Labels are dimmer but visible enough.</a:t>
            </a:r>
          </a:p>
          <a:p>
            <a:pPr marL="228600" indent="-228600">
              <a:lnSpc>
                <a:spcPct val="110000"/>
              </a:lnSpc>
              <a:buAutoNum type="arabicParenR"/>
            </a:pPr>
            <a:r>
              <a:rPr lang="en-US" sz="1600" dirty="0">
                <a:latin typeface="Optima" panose="02000503060000020004" pitchFamily="2" charset="0"/>
              </a:rPr>
              <a:t>It is also a live data that can be set to include current day’s data. </a:t>
            </a:r>
          </a:p>
        </p:txBody>
      </p:sp>
      <p:sp>
        <p:nvSpPr>
          <p:cNvPr id="4" name="Title 3">
            <a:extLst>
              <a:ext uri="{FF2B5EF4-FFF2-40B4-BE49-F238E27FC236}">
                <a16:creationId xmlns:a16="http://schemas.microsoft.com/office/drawing/2014/main" id="{E36BA3D7-1A0D-0E46-8FDF-BFBB79FD2B38}"/>
              </a:ext>
            </a:extLst>
          </p:cNvPr>
          <p:cNvSpPr>
            <a:spLocks noGrp="1"/>
          </p:cNvSpPr>
          <p:nvPr>
            <p:ph type="title"/>
          </p:nvPr>
        </p:nvSpPr>
        <p:spPr/>
        <p:txBody>
          <a:bodyPr/>
          <a:lstStyle/>
          <a:p>
            <a:r>
              <a:rPr lang="en-US" dirty="0"/>
              <a:t>Best Data Dashboard: One</a:t>
            </a:r>
          </a:p>
        </p:txBody>
      </p:sp>
      <p:pic>
        <p:nvPicPr>
          <p:cNvPr id="5" name="Content Placeholder 4">
            <a:extLst>
              <a:ext uri="{FF2B5EF4-FFF2-40B4-BE49-F238E27FC236}">
                <a16:creationId xmlns:a16="http://schemas.microsoft.com/office/drawing/2014/main" id="{3842B5AC-6A04-564B-9D8F-CDB0A18CEFC9}"/>
              </a:ext>
            </a:extLst>
          </p:cNvPr>
          <p:cNvPicPr>
            <a:picLocks noGrp="1" noChangeAspect="1"/>
          </p:cNvPicPr>
          <p:nvPr>
            <p:ph sz="half" idx="1"/>
          </p:nvPr>
        </p:nvPicPr>
        <p:blipFill>
          <a:blip r:embed="rId3"/>
          <a:stretch>
            <a:fillRect/>
          </a:stretch>
        </p:blipFill>
        <p:spPr>
          <a:xfrm>
            <a:off x="504092" y="1746408"/>
            <a:ext cx="6406662" cy="3365183"/>
          </a:xfrm>
          <a:prstGeom prst="rect">
            <a:avLst/>
          </a:prstGeom>
        </p:spPr>
      </p:pic>
      <p:sp>
        <p:nvSpPr>
          <p:cNvPr id="7" name="TextBox 6">
            <a:extLst>
              <a:ext uri="{FF2B5EF4-FFF2-40B4-BE49-F238E27FC236}">
                <a16:creationId xmlns:a16="http://schemas.microsoft.com/office/drawing/2014/main" id="{FD27CA35-E369-3046-9C91-D3DB27D55164}"/>
              </a:ext>
            </a:extLst>
          </p:cNvPr>
          <p:cNvSpPr txBox="1"/>
          <p:nvPr/>
        </p:nvSpPr>
        <p:spPr>
          <a:xfrm>
            <a:off x="247332" y="6366430"/>
            <a:ext cx="900818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app.databox.com</a:t>
            </a:r>
            <a:r>
              <a:rPr lang="en-US" sz="1200" dirty="0">
                <a:latin typeface="Optima" panose="02000503060000020004" pitchFamily="2" charset="0"/>
              </a:rPr>
              <a:t>/</a:t>
            </a:r>
            <a:r>
              <a:rPr lang="en-US" sz="1200" dirty="0" err="1">
                <a:latin typeface="Optima" panose="02000503060000020004" pitchFamily="2" charset="0"/>
              </a:rPr>
              <a:t>datawall</a:t>
            </a:r>
            <a:r>
              <a:rPr lang="en-US" sz="1200" dirty="0">
                <a:latin typeface="Optima" panose="02000503060000020004" pitchFamily="2" charset="0"/>
              </a:rPr>
              <a:t>/7c95c96e907c2ca1dfda3804ae1bb852058da24e1</a:t>
            </a:r>
          </a:p>
        </p:txBody>
      </p:sp>
    </p:spTree>
    <p:extLst>
      <p:ext uri="{BB962C8B-B14F-4D97-AF65-F5344CB8AC3E}">
        <p14:creationId xmlns:p14="http://schemas.microsoft.com/office/powerpoint/2010/main" val="353338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8DC4-CEC9-B949-9BA1-2538C1B638B2}"/>
              </a:ext>
            </a:extLst>
          </p:cNvPr>
          <p:cNvSpPr>
            <a:spLocks noGrp="1"/>
          </p:cNvSpPr>
          <p:nvPr>
            <p:ph type="title"/>
          </p:nvPr>
        </p:nvSpPr>
        <p:spPr/>
        <p:txBody>
          <a:bodyPr/>
          <a:lstStyle/>
          <a:p>
            <a:r>
              <a:rPr lang="en-US" dirty="0"/>
              <a:t>Best Data Dashboard: Two</a:t>
            </a:r>
          </a:p>
        </p:txBody>
      </p:sp>
      <p:sp>
        <p:nvSpPr>
          <p:cNvPr id="5" name="TextBox 4">
            <a:extLst>
              <a:ext uri="{FF2B5EF4-FFF2-40B4-BE49-F238E27FC236}">
                <a16:creationId xmlns:a16="http://schemas.microsoft.com/office/drawing/2014/main" id="{F86A0799-43DD-2946-BA16-FC0545D17E76}"/>
              </a:ext>
            </a:extLst>
          </p:cNvPr>
          <p:cNvSpPr txBox="1"/>
          <p:nvPr/>
        </p:nvSpPr>
        <p:spPr>
          <a:xfrm>
            <a:off x="247331" y="6366430"/>
            <a:ext cx="10755547"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www.chicago.gov</a:t>
            </a:r>
            <a:r>
              <a:rPr lang="en-US" sz="1200" dirty="0">
                <a:latin typeface="Optima" panose="02000503060000020004" pitchFamily="2" charset="0"/>
              </a:rPr>
              <a:t>/city/</a:t>
            </a:r>
            <a:r>
              <a:rPr lang="en-US" sz="1200" dirty="0" err="1">
                <a:latin typeface="Optima" panose="02000503060000020004" pitchFamily="2" charset="0"/>
              </a:rPr>
              <a:t>en</a:t>
            </a:r>
            <a:r>
              <a:rPr lang="en-US" sz="1200" dirty="0">
                <a:latin typeface="Optima" panose="02000503060000020004" pitchFamily="2" charset="0"/>
              </a:rPr>
              <a:t>/sites/covid-19/home/</a:t>
            </a:r>
            <a:r>
              <a:rPr lang="en-US" sz="1200" dirty="0" err="1">
                <a:latin typeface="Optima" panose="02000503060000020004" pitchFamily="2" charset="0"/>
              </a:rPr>
              <a:t>covid-dashboard.html</a:t>
            </a:r>
            <a:endParaRPr lang="en-US" sz="1200" dirty="0">
              <a:latin typeface="Optima" panose="02000503060000020004" pitchFamily="2" charset="0"/>
            </a:endParaRPr>
          </a:p>
        </p:txBody>
      </p:sp>
      <p:pic>
        <p:nvPicPr>
          <p:cNvPr id="3" name="Picture 2">
            <a:extLst>
              <a:ext uri="{FF2B5EF4-FFF2-40B4-BE49-F238E27FC236}">
                <a16:creationId xmlns:a16="http://schemas.microsoft.com/office/drawing/2014/main" id="{AD2A8156-8A9D-5E48-A17F-3B73E27654DF}"/>
              </a:ext>
            </a:extLst>
          </p:cNvPr>
          <p:cNvPicPr>
            <a:picLocks noChangeAspect="1"/>
          </p:cNvPicPr>
          <p:nvPr/>
        </p:nvPicPr>
        <p:blipFill>
          <a:blip r:embed="rId3"/>
          <a:stretch>
            <a:fillRect/>
          </a:stretch>
        </p:blipFill>
        <p:spPr>
          <a:xfrm>
            <a:off x="558483" y="1277671"/>
            <a:ext cx="7008845" cy="3952093"/>
          </a:xfrm>
          <a:prstGeom prst="rect">
            <a:avLst/>
          </a:prstGeom>
        </p:spPr>
      </p:pic>
      <p:sp>
        <p:nvSpPr>
          <p:cNvPr id="6" name="Content Placeholder 2">
            <a:extLst>
              <a:ext uri="{FF2B5EF4-FFF2-40B4-BE49-F238E27FC236}">
                <a16:creationId xmlns:a16="http://schemas.microsoft.com/office/drawing/2014/main" id="{471ADCE7-4A5D-1D40-BB4D-842681D022C5}"/>
              </a:ext>
            </a:extLst>
          </p:cNvPr>
          <p:cNvSpPr txBox="1">
            <a:spLocks/>
          </p:cNvSpPr>
          <p:nvPr/>
        </p:nvSpPr>
        <p:spPr>
          <a:xfrm>
            <a:off x="7719647" y="1277671"/>
            <a:ext cx="4108938" cy="49043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500" dirty="0"/>
              <a:t>This dashboard is the Chicago city COVID-19 tracking website. </a:t>
            </a:r>
          </a:p>
          <a:p>
            <a:pPr>
              <a:lnSpc>
                <a:spcPct val="110000"/>
              </a:lnSpc>
              <a:buFont typeface="Arial" panose="020B0604020202020204" pitchFamily="34" charset="0"/>
              <a:buAutoNum type="arabicParenR"/>
            </a:pPr>
            <a:r>
              <a:rPr lang="en-US" sz="1500" dirty="0"/>
              <a:t>The charts visualize essential pandemic information. </a:t>
            </a:r>
          </a:p>
          <a:p>
            <a:pPr marR="0" lvl="0" fontAlgn="auto">
              <a:lnSpc>
                <a:spcPct val="110000"/>
              </a:lnSpc>
              <a:spcAft>
                <a:spcPts val="0"/>
              </a:spcAft>
              <a:buClrTx/>
              <a:buSzTx/>
              <a:buFont typeface="Arial" panose="020B0604020202020204" pitchFamily="34" charset="0"/>
              <a:buAutoNum type="arabicParenR"/>
              <a:tabLst/>
              <a:defRPr/>
            </a:pPr>
            <a:r>
              <a:rPr lang="en-US" sz="1500" dirty="0"/>
              <a:t>Conventional red and green colors are used to indicate negative and positive gains in that order. </a:t>
            </a:r>
          </a:p>
          <a:p>
            <a:pPr marR="0" lvl="0" fontAlgn="auto">
              <a:lnSpc>
                <a:spcPct val="110000"/>
              </a:lnSpc>
              <a:spcAft>
                <a:spcPts val="0"/>
              </a:spcAft>
              <a:buClrTx/>
              <a:buSzTx/>
              <a:buFont typeface="Arial" panose="020B0604020202020204" pitchFamily="34" charset="0"/>
              <a:buAutoNum type="arabicParenR"/>
              <a:tabLst/>
              <a:defRPr/>
            </a:pPr>
            <a:r>
              <a:rPr lang="en-US" sz="1500" dirty="0"/>
              <a:t>No distracting colors. </a:t>
            </a:r>
          </a:p>
          <a:p>
            <a:pPr marR="0" lvl="0" fontAlgn="auto">
              <a:lnSpc>
                <a:spcPct val="110000"/>
              </a:lnSpc>
              <a:spcAft>
                <a:spcPts val="0"/>
              </a:spcAft>
              <a:buClrTx/>
              <a:buSzTx/>
              <a:buFont typeface="Arial" panose="020B0604020202020204" pitchFamily="34" charset="0"/>
              <a:buAutoNum type="arabicParenR"/>
              <a:tabLst/>
              <a:defRPr/>
            </a:pPr>
            <a:r>
              <a:rPr lang="en-US" sz="1500" dirty="0"/>
              <a:t>Simple mouse over display of data instead of markers make it simple to learn from the dashboard.</a:t>
            </a:r>
          </a:p>
        </p:txBody>
      </p:sp>
    </p:spTree>
    <p:extLst>
      <p:ext uri="{BB962C8B-B14F-4D97-AF65-F5344CB8AC3E}">
        <p14:creationId xmlns:p14="http://schemas.microsoft.com/office/powerpoint/2010/main" val="419414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2BB9-A344-4845-B333-878F9B3799DD}"/>
              </a:ext>
            </a:extLst>
          </p:cNvPr>
          <p:cNvSpPr>
            <a:spLocks noGrp="1"/>
          </p:cNvSpPr>
          <p:nvPr>
            <p:ph type="title"/>
          </p:nvPr>
        </p:nvSpPr>
        <p:spPr/>
        <p:txBody>
          <a:bodyPr/>
          <a:lstStyle/>
          <a:p>
            <a:r>
              <a:rPr lang="en-US" dirty="0"/>
              <a:t>Best Data Dashboard: Three</a:t>
            </a:r>
          </a:p>
        </p:txBody>
      </p:sp>
      <p:sp>
        <p:nvSpPr>
          <p:cNvPr id="6" name="TextBox 5">
            <a:extLst>
              <a:ext uri="{FF2B5EF4-FFF2-40B4-BE49-F238E27FC236}">
                <a16:creationId xmlns:a16="http://schemas.microsoft.com/office/drawing/2014/main" id="{907CCFB5-3298-D24E-877C-BB1CA990592E}"/>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www.ldh.la.gov</a:t>
            </a:r>
            <a:r>
              <a:rPr lang="en-US" sz="1200" dirty="0">
                <a:latin typeface="Optima" panose="02000503060000020004" pitchFamily="2" charset="0"/>
              </a:rPr>
              <a:t>/coronavirus/</a:t>
            </a:r>
          </a:p>
        </p:txBody>
      </p:sp>
      <p:pic>
        <p:nvPicPr>
          <p:cNvPr id="3" name="Picture 2">
            <a:extLst>
              <a:ext uri="{FF2B5EF4-FFF2-40B4-BE49-F238E27FC236}">
                <a16:creationId xmlns:a16="http://schemas.microsoft.com/office/drawing/2014/main" id="{8386DC87-1883-4D43-9EA3-9789190921C8}"/>
              </a:ext>
            </a:extLst>
          </p:cNvPr>
          <p:cNvPicPr>
            <a:picLocks noChangeAspect="1"/>
          </p:cNvPicPr>
          <p:nvPr/>
        </p:nvPicPr>
        <p:blipFill>
          <a:blip r:embed="rId3"/>
          <a:stretch>
            <a:fillRect/>
          </a:stretch>
        </p:blipFill>
        <p:spPr>
          <a:xfrm>
            <a:off x="668823" y="1249324"/>
            <a:ext cx="6558454" cy="4359352"/>
          </a:xfrm>
          <a:prstGeom prst="rect">
            <a:avLst/>
          </a:prstGeom>
        </p:spPr>
      </p:pic>
      <p:sp>
        <p:nvSpPr>
          <p:cNvPr id="5" name="Content Placeholder 2">
            <a:extLst>
              <a:ext uri="{FF2B5EF4-FFF2-40B4-BE49-F238E27FC236}">
                <a16:creationId xmlns:a16="http://schemas.microsoft.com/office/drawing/2014/main" id="{4FC6E261-252B-0A48-AC1F-7071792D616A}"/>
              </a:ext>
            </a:extLst>
          </p:cNvPr>
          <p:cNvSpPr txBox="1">
            <a:spLocks/>
          </p:cNvSpPr>
          <p:nvPr/>
        </p:nvSpPr>
        <p:spPr>
          <a:xfrm>
            <a:off x="7414239" y="1151102"/>
            <a:ext cx="4108938" cy="49043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effectLst/>
              </a:rPr>
              <a:t>This is the Louisiana State COVID-19 Dashboard. Here:-</a:t>
            </a:r>
          </a:p>
          <a:p>
            <a:pPr marL="342900" indent="-342900">
              <a:buFont typeface="+mj-lt"/>
              <a:buAutoNum type="arabicPeriod"/>
            </a:pPr>
            <a:r>
              <a:rPr lang="en-US" sz="1500" dirty="0">
                <a:effectLst/>
              </a:rPr>
              <a:t>It is a LIVE data; which makes it very useful.</a:t>
            </a:r>
          </a:p>
          <a:p>
            <a:pPr marL="342900" indent="-342900">
              <a:buFont typeface="+mj-lt"/>
              <a:buAutoNum type="arabicPeriod"/>
            </a:pPr>
            <a:r>
              <a:rPr lang="en-US" sz="1500" dirty="0">
                <a:effectLst/>
              </a:rPr>
              <a:t>Only essential information relevant to the pandemic were visualized. </a:t>
            </a:r>
          </a:p>
          <a:p>
            <a:pPr marL="342900" indent="-342900">
              <a:buFont typeface="+mj-lt"/>
              <a:buAutoNum type="arabicPeriod"/>
            </a:pPr>
            <a:r>
              <a:rPr lang="en-US" sz="1500" dirty="0">
                <a:effectLst/>
              </a:rPr>
              <a:t>Minimalist color usage that corresponds with the graph.</a:t>
            </a:r>
          </a:p>
          <a:p>
            <a:pPr marL="342900" indent="-342900">
              <a:buFont typeface="+mj-lt"/>
              <a:buAutoNum type="arabicPeriod"/>
            </a:pPr>
            <a:r>
              <a:rPr lang="en-US" sz="1500" dirty="0">
                <a:effectLst/>
              </a:rPr>
              <a:t>Easy mouseover displays data over all the visualization tools used. </a:t>
            </a:r>
          </a:p>
          <a:p>
            <a:pPr marL="342900" indent="-342900">
              <a:buFont typeface="+mj-lt"/>
              <a:buAutoNum type="arabicPeriod"/>
            </a:pPr>
            <a:r>
              <a:rPr lang="en-US" sz="1500" dirty="0">
                <a:effectLst/>
              </a:rPr>
              <a:t>Appropriate use of fonts faces and font sizes to display important details.</a:t>
            </a:r>
          </a:p>
        </p:txBody>
      </p:sp>
    </p:spTree>
    <p:extLst>
      <p:ext uri="{BB962C8B-B14F-4D97-AF65-F5344CB8AC3E}">
        <p14:creationId xmlns:p14="http://schemas.microsoft.com/office/powerpoint/2010/main" val="413121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870E-1EF0-C642-A9B0-767925B19607}"/>
              </a:ext>
            </a:extLst>
          </p:cNvPr>
          <p:cNvSpPr>
            <a:spLocks noGrp="1"/>
          </p:cNvSpPr>
          <p:nvPr>
            <p:ph type="title"/>
          </p:nvPr>
        </p:nvSpPr>
        <p:spPr/>
        <p:txBody>
          <a:bodyPr/>
          <a:lstStyle/>
          <a:p>
            <a:r>
              <a:rPr lang="en-US" dirty="0"/>
              <a:t>Worst Data Dashboard: One</a:t>
            </a:r>
          </a:p>
        </p:txBody>
      </p:sp>
      <p:sp>
        <p:nvSpPr>
          <p:cNvPr id="5" name="TextBox 4">
            <a:extLst>
              <a:ext uri="{FF2B5EF4-FFF2-40B4-BE49-F238E27FC236}">
                <a16:creationId xmlns:a16="http://schemas.microsoft.com/office/drawing/2014/main" id="{2D8E9992-4466-DD4C-B5AA-2A9E5D919B4E}"/>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doh.wa.gov</a:t>
            </a:r>
            <a:r>
              <a:rPr lang="en-US" sz="1200" dirty="0">
                <a:latin typeface="Optima" panose="02000503060000020004" pitchFamily="2" charset="0"/>
              </a:rPr>
              <a:t>/emergencies/covid-19/data-dashboard</a:t>
            </a:r>
          </a:p>
        </p:txBody>
      </p:sp>
      <p:pic>
        <p:nvPicPr>
          <p:cNvPr id="7" name="Picture 6">
            <a:extLst>
              <a:ext uri="{FF2B5EF4-FFF2-40B4-BE49-F238E27FC236}">
                <a16:creationId xmlns:a16="http://schemas.microsoft.com/office/drawing/2014/main" id="{1459D65D-7044-8444-B635-54F65D1FA8B9}"/>
              </a:ext>
            </a:extLst>
          </p:cNvPr>
          <p:cNvPicPr>
            <a:picLocks noChangeAspect="1"/>
          </p:cNvPicPr>
          <p:nvPr/>
        </p:nvPicPr>
        <p:blipFill>
          <a:blip r:embed="rId3"/>
          <a:stretch>
            <a:fillRect/>
          </a:stretch>
        </p:blipFill>
        <p:spPr>
          <a:xfrm>
            <a:off x="422639" y="1151101"/>
            <a:ext cx="6611208" cy="3706283"/>
          </a:xfrm>
          <a:prstGeom prst="rect">
            <a:avLst/>
          </a:prstGeom>
        </p:spPr>
      </p:pic>
      <p:sp>
        <p:nvSpPr>
          <p:cNvPr id="6" name="Content Placeholder 2">
            <a:extLst>
              <a:ext uri="{FF2B5EF4-FFF2-40B4-BE49-F238E27FC236}">
                <a16:creationId xmlns:a16="http://schemas.microsoft.com/office/drawing/2014/main" id="{06AE7F92-EC40-F449-9322-E5C33977EE80}"/>
              </a:ext>
            </a:extLst>
          </p:cNvPr>
          <p:cNvSpPr txBox="1">
            <a:spLocks/>
          </p:cNvSpPr>
          <p:nvPr/>
        </p:nvSpPr>
        <p:spPr>
          <a:xfrm>
            <a:off x="7244863" y="1151101"/>
            <a:ext cx="4524500"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This is the Washington State COVID-19 dashboard. There are things that work. However, I will focus on things that could be changed. </a:t>
            </a:r>
          </a:p>
          <a:p>
            <a:pPr marL="228600" indent="-228600">
              <a:buAutoNum type="arabicParenR"/>
            </a:pPr>
            <a:r>
              <a:rPr lang="en-US" sz="1500" dirty="0"/>
              <a:t>Some of the information presented could have been more simplified. “82 CASES PER 100,000 POPULATION” could have been either visualized or be used as part of other data point to showcase a more relevant information. </a:t>
            </a:r>
          </a:p>
          <a:p>
            <a:pPr marL="228600" indent="-228600">
              <a:buAutoNum type="arabicParenR"/>
            </a:pPr>
            <a:r>
              <a:rPr lang="en-US" sz="1500" dirty="0"/>
              <a:t>The same thing with ”7% OF HOSPITAL BEDS OCCUPIED BY COVID-19 PA…”, and “69% OF POPULATION OCMPLETING PRIMARY SE…” the sentences are not displaying completely. </a:t>
            </a:r>
          </a:p>
          <a:p>
            <a:pPr marL="228600" indent="-228600">
              <a:buAutoNum type="arabicParenR"/>
            </a:pPr>
            <a:r>
              <a:rPr lang="en-US" sz="1500" dirty="0"/>
              <a:t>The category colors in the first column (low, moderate, substantial and high) are supposed to be keys to the map in the second panel which is confusing. Because, similar colors are also used in the summary above it. </a:t>
            </a:r>
          </a:p>
          <a:p>
            <a:pPr marL="228600" indent="-228600">
              <a:buAutoNum type="arabicParenR"/>
            </a:pPr>
            <a:r>
              <a:rPr lang="en-US" sz="1500" dirty="0"/>
              <a:t>In comparison to other COVID-19 dashboards, this dashboard could have included more information such as COVID-19 related deaths that will bring more actionable insight to the site visitors. </a:t>
            </a:r>
          </a:p>
        </p:txBody>
      </p:sp>
    </p:spTree>
    <p:extLst>
      <p:ext uri="{BB962C8B-B14F-4D97-AF65-F5344CB8AC3E}">
        <p14:creationId xmlns:p14="http://schemas.microsoft.com/office/powerpoint/2010/main" val="236779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0A74-4402-974D-A7BC-EDD8B1DC5220}"/>
              </a:ext>
            </a:extLst>
          </p:cNvPr>
          <p:cNvSpPr>
            <a:spLocks noGrp="1"/>
          </p:cNvSpPr>
          <p:nvPr>
            <p:ph type="title"/>
          </p:nvPr>
        </p:nvSpPr>
        <p:spPr/>
        <p:txBody>
          <a:bodyPr/>
          <a:lstStyle/>
          <a:p>
            <a:r>
              <a:rPr lang="en-US" dirty="0"/>
              <a:t>Worst Data Dashboard: Two</a:t>
            </a:r>
          </a:p>
        </p:txBody>
      </p:sp>
      <p:sp>
        <p:nvSpPr>
          <p:cNvPr id="5" name="TextBox 4">
            <a:extLst>
              <a:ext uri="{FF2B5EF4-FFF2-40B4-BE49-F238E27FC236}">
                <a16:creationId xmlns:a16="http://schemas.microsoft.com/office/drawing/2014/main" id="{35EEE0E3-C019-2D42-871E-BDA592778A18}"/>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austin.maps.arcgis.com</a:t>
            </a:r>
            <a:r>
              <a:rPr lang="en-US" sz="1200" dirty="0">
                <a:latin typeface="Optima" panose="02000503060000020004" pitchFamily="2" charset="0"/>
              </a:rPr>
              <a:t>/apps/dashboards/39e4f8d4acb0433baae6d15a931fa984</a:t>
            </a:r>
          </a:p>
        </p:txBody>
      </p:sp>
      <p:pic>
        <p:nvPicPr>
          <p:cNvPr id="4" name="Picture 3">
            <a:extLst>
              <a:ext uri="{FF2B5EF4-FFF2-40B4-BE49-F238E27FC236}">
                <a16:creationId xmlns:a16="http://schemas.microsoft.com/office/drawing/2014/main" id="{F8C88D12-60F4-814B-8E50-44FE4043FED4}"/>
              </a:ext>
            </a:extLst>
          </p:cNvPr>
          <p:cNvPicPr>
            <a:picLocks noChangeAspect="1"/>
          </p:cNvPicPr>
          <p:nvPr/>
        </p:nvPicPr>
        <p:blipFill>
          <a:blip r:embed="rId3"/>
          <a:stretch>
            <a:fillRect/>
          </a:stretch>
        </p:blipFill>
        <p:spPr>
          <a:xfrm>
            <a:off x="492369" y="1174284"/>
            <a:ext cx="5752339" cy="2549525"/>
          </a:xfrm>
          <a:prstGeom prst="rect">
            <a:avLst/>
          </a:prstGeom>
        </p:spPr>
      </p:pic>
      <p:sp>
        <p:nvSpPr>
          <p:cNvPr id="8" name="Content Placeholder 2">
            <a:extLst>
              <a:ext uri="{FF2B5EF4-FFF2-40B4-BE49-F238E27FC236}">
                <a16:creationId xmlns:a16="http://schemas.microsoft.com/office/drawing/2014/main" id="{08C36170-0A63-1047-87A3-418D72FEF21C}"/>
              </a:ext>
            </a:extLst>
          </p:cNvPr>
          <p:cNvSpPr txBox="1">
            <a:spLocks/>
          </p:cNvSpPr>
          <p:nvPr/>
        </p:nvSpPr>
        <p:spPr>
          <a:xfrm>
            <a:off x="6400800" y="1151101"/>
            <a:ext cx="5368563"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latin typeface="Optima" panose="02000503060000020004" pitchFamily="2" charset="0"/>
              </a:rPr>
              <a:t>This is Austin – Travis County TX COVID-19 Dashboard. This is also just one of the five tabs which could be seen at the very bottom. </a:t>
            </a:r>
          </a:p>
          <a:p>
            <a:pPr marL="228600" indent="-228600">
              <a:buAutoNum type="arabicParenR"/>
            </a:pPr>
            <a:r>
              <a:rPr lang="en-US" sz="1500" dirty="0">
                <a:latin typeface="Optima" panose="02000503060000020004" pitchFamily="2" charset="0"/>
              </a:rPr>
              <a:t>Lets start from the background color. It is distracting. It doesn’t work with the logo on the top left corner. </a:t>
            </a:r>
          </a:p>
          <a:p>
            <a:pPr marL="228600" indent="-228600">
              <a:buAutoNum type="arabicParenR"/>
            </a:pPr>
            <a:r>
              <a:rPr lang="en-US" sz="1500" dirty="0">
                <a:latin typeface="Optima" panose="02000503060000020004" pitchFamily="2" charset="0"/>
              </a:rPr>
              <a:t>The two categorical colors used (blue and orange) indicate PCR and Antigen COVID-19 testing are very randomly used to also indicate hyperlinks and “Death” in the right bottom section. </a:t>
            </a:r>
          </a:p>
          <a:p>
            <a:pPr marL="228600" indent="-228600">
              <a:buAutoNum type="arabicParenR"/>
            </a:pPr>
            <a:r>
              <a:rPr lang="en-US" sz="1500" dirty="0">
                <a:latin typeface="Optima" panose="02000503060000020004" pitchFamily="2" charset="0"/>
              </a:rPr>
              <a:t>Font sizes used are at times very large and at times very small to even read. </a:t>
            </a:r>
          </a:p>
          <a:p>
            <a:pPr marL="228600" indent="-228600">
              <a:buAutoNum type="arabicParenR"/>
            </a:pPr>
            <a:r>
              <a:rPr lang="en-US" sz="1500" dirty="0">
                <a:latin typeface="Optima" panose="02000503060000020004" pitchFamily="2" charset="0"/>
              </a:rPr>
              <a:t>The Line Chart/Bar Chart (not sure) is so slim, barely any data is visible. </a:t>
            </a:r>
          </a:p>
          <a:p>
            <a:pPr marL="228600" indent="-228600">
              <a:buAutoNum type="arabicParenR"/>
            </a:pPr>
            <a:r>
              <a:rPr lang="en-US" sz="1500" dirty="0">
                <a:latin typeface="Optima" panose="02000503060000020004" pitchFamily="2" charset="0"/>
              </a:rPr>
              <a:t>The markers make it impossible to see the lines/bars. </a:t>
            </a:r>
          </a:p>
          <a:p>
            <a:pPr marL="228600" indent="-228600">
              <a:buAutoNum type="arabicParenR"/>
            </a:pPr>
            <a:r>
              <a:rPr lang="en-US" sz="1500" dirty="0">
                <a:latin typeface="Optima" panose="02000503060000020004" pitchFamily="2" charset="0"/>
              </a:rPr>
              <a:t>Irrelevant information such as data sources and other information could have been displayed elsewhere. </a:t>
            </a:r>
          </a:p>
          <a:p>
            <a:pPr marL="228600" indent="-228600">
              <a:buAutoNum type="arabicParenR"/>
            </a:pPr>
            <a:r>
              <a:rPr lang="en-US" sz="1500" dirty="0">
                <a:latin typeface="Optima" panose="02000503060000020004" pitchFamily="2" charset="0"/>
              </a:rPr>
              <a:t>THE PIE CHARTS: Not sure if the colors are sequential or highlighting or diverging. It is confusing. (Continued in the next slide)</a:t>
            </a:r>
          </a:p>
        </p:txBody>
      </p:sp>
    </p:spTree>
    <p:extLst>
      <p:ext uri="{BB962C8B-B14F-4D97-AF65-F5344CB8AC3E}">
        <p14:creationId xmlns:p14="http://schemas.microsoft.com/office/powerpoint/2010/main" val="34213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FD56-75D1-984A-9E2E-224946D8ECFA}"/>
              </a:ext>
            </a:extLst>
          </p:cNvPr>
          <p:cNvSpPr>
            <a:spLocks noGrp="1"/>
          </p:cNvSpPr>
          <p:nvPr>
            <p:ph type="title"/>
          </p:nvPr>
        </p:nvSpPr>
        <p:spPr/>
        <p:txBody>
          <a:bodyPr/>
          <a:lstStyle/>
          <a:p>
            <a:r>
              <a:rPr lang="en-US" dirty="0"/>
              <a:t>Worst Data Dashboard: Two continued…</a:t>
            </a:r>
          </a:p>
        </p:txBody>
      </p:sp>
      <p:pic>
        <p:nvPicPr>
          <p:cNvPr id="4" name="Picture 3">
            <a:extLst>
              <a:ext uri="{FF2B5EF4-FFF2-40B4-BE49-F238E27FC236}">
                <a16:creationId xmlns:a16="http://schemas.microsoft.com/office/drawing/2014/main" id="{2A5CA6E7-C6EA-5D4A-8614-89CAFD93ED4F}"/>
              </a:ext>
            </a:extLst>
          </p:cNvPr>
          <p:cNvPicPr>
            <a:picLocks noChangeAspect="1"/>
          </p:cNvPicPr>
          <p:nvPr/>
        </p:nvPicPr>
        <p:blipFill>
          <a:blip r:embed="rId3"/>
          <a:stretch>
            <a:fillRect/>
          </a:stretch>
        </p:blipFill>
        <p:spPr>
          <a:xfrm>
            <a:off x="533400" y="1093244"/>
            <a:ext cx="5726723" cy="2519590"/>
          </a:xfrm>
          <a:prstGeom prst="rect">
            <a:avLst/>
          </a:prstGeom>
        </p:spPr>
      </p:pic>
      <p:sp>
        <p:nvSpPr>
          <p:cNvPr id="5" name="Content Placeholder 2">
            <a:extLst>
              <a:ext uri="{FF2B5EF4-FFF2-40B4-BE49-F238E27FC236}">
                <a16:creationId xmlns:a16="http://schemas.microsoft.com/office/drawing/2014/main" id="{B08F0D4F-CD05-6347-95E1-6BAE4B8DECE1}"/>
              </a:ext>
            </a:extLst>
          </p:cNvPr>
          <p:cNvSpPr txBox="1">
            <a:spLocks/>
          </p:cNvSpPr>
          <p:nvPr/>
        </p:nvSpPr>
        <p:spPr>
          <a:xfrm>
            <a:off x="6400800" y="1151101"/>
            <a:ext cx="5368563"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Continued from the previous slide…</a:t>
            </a:r>
          </a:p>
          <a:p>
            <a:pPr marL="0" indent="0">
              <a:buNone/>
            </a:pPr>
            <a:r>
              <a:rPr lang="en-US" sz="1500" dirty="0"/>
              <a:t>8) Look how race and ethnicity mixed in the percentage numbers listed above. </a:t>
            </a:r>
          </a:p>
          <a:p>
            <a:pPr marL="0" indent="0">
              <a:buNone/>
            </a:pPr>
            <a:r>
              <a:rPr lang="en-US" sz="1500" dirty="0"/>
              <a:t>9) The PIE CHART is so frustrating to mouse over as some of the area is hardly possible to hover on. As you can see, I had to work hard to find out there were 0.3% of cumulative hospitalized patients were American Indian/Alaskan Native. </a:t>
            </a:r>
          </a:p>
          <a:p>
            <a:pPr marL="0" indent="0">
              <a:buNone/>
            </a:pPr>
            <a:r>
              <a:rPr lang="en-US" sz="1500" dirty="0"/>
              <a:t>10) Again, the categorical colors are confusing. One can barely differentiate between white and light gray on the line chart. </a:t>
            </a:r>
          </a:p>
          <a:p>
            <a:pPr marL="0" indent="0">
              <a:buNone/>
            </a:pPr>
            <a:r>
              <a:rPr lang="en-US" sz="1500" dirty="0"/>
              <a:t>11) The line markers are confusing. A simple bar chart with distinct colors would have been a better visualization. </a:t>
            </a:r>
          </a:p>
          <a:p>
            <a:pPr marL="0" indent="0">
              <a:buNone/>
            </a:pPr>
            <a:r>
              <a:rPr lang="en-US" sz="1500" dirty="0"/>
              <a:t>12) Over all, this dashboard was disappointing in such a way that I have learned so much from it. </a:t>
            </a:r>
          </a:p>
        </p:txBody>
      </p:sp>
    </p:spTree>
    <p:extLst>
      <p:ext uri="{BB962C8B-B14F-4D97-AF65-F5344CB8AC3E}">
        <p14:creationId xmlns:p14="http://schemas.microsoft.com/office/powerpoint/2010/main" val="420993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132B-4BDC-E247-85B2-3D306471533C}"/>
              </a:ext>
            </a:extLst>
          </p:cNvPr>
          <p:cNvSpPr>
            <a:spLocks noGrp="1"/>
          </p:cNvSpPr>
          <p:nvPr>
            <p:ph type="title"/>
          </p:nvPr>
        </p:nvSpPr>
        <p:spPr/>
        <p:txBody>
          <a:bodyPr/>
          <a:lstStyle/>
          <a:p>
            <a:r>
              <a:rPr lang="en-US" dirty="0"/>
              <a:t>Worst Data Dashboard: Three</a:t>
            </a:r>
          </a:p>
        </p:txBody>
      </p:sp>
      <p:sp>
        <p:nvSpPr>
          <p:cNvPr id="5" name="TextBox 4">
            <a:extLst>
              <a:ext uri="{FF2B5EF4-FFF2-40B4-BE49-F238E27FC236}">
                <a16:creationId xmlns:a16="http://schemas.microsoft.com/office/drawing/2014/main" id="{E5673AB3-2AD0-4542-B7E5-31A745D88BB1}"/>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carmel.es</a:t>
            </a:r>
            <a:r>
              <a:rPr lang="en-US" sz="1200" dirty="0">
                <a:latin typeface="Optima" panose="02000503060000020004" pitchFamily="2" charset="0"/>
              </a:rPr>
              <a:t>/2018/07/03/opensouthcode-resultados-de-la-encuesta-y-datos-de-la-experiencia/</a:t>
            </a:r>
          </a:p>
        </p:txBody>
      </p:sp>
      <p:pic>
        <p:nvPicPr>
          <p:cNvPr id="4" name="Picture 2" descr="task performance opensouthcode survey">
            <a:extLst>
              <a:ext uri="{FF2B5EF4-FFF2-40B4-BE49-F238E27FC236}">
                <a16:creationId xmlns:a16="http://schemas.microsoft.com/office/drawing/2014/main" id="{15860EC9-72A8-1B46-B3B9-E0C75BEB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88" y="1242845"/>
            <a:ext cx="6586204" cy="263105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B1B90CA-3433-6348-963A-80C345336917}"/>
              </a:ext>
            </a:extLst>
          </p:cNvPr>
          <p:cNvSpPr txBox="1">
            <a:spLocks/>
          </p:cNvSpPr>
          <p:nvPr/>
        </p:nvSpPr>
        <p:spPr>
          <a:xfrm>
            <a:off x="7367954" y="1151101"/>
            <a:ext cx="4401409"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This is a Spanish website that posted a data dashboard to visualize results from a survey that it conducted. </a:t>
            </a:r>
          </a:p>
          <a:p>
            <a:pPr marL="228600" indent="-228600">
              <a:buAutoNum type="arabicParenR"/>
            </a:pPr>
            <a:r>
              <a:rPr lang="en-US" sz="1500" dirty="0"/>
              <a:t>Unnecessary pie charts here. A simple bar chart could have consolidated the four pie charts on top. </a:t>
            </a:r>
          </a:p>
          <a:p>
            <a:pPr marL="228600" indent="-228600">
              <a:buAutoNum type="arabicParenR"/>
            </a:pPr>
            <a:r>
              <a:rPr lang="en-US" sz="1500" dirty="0"/>
              <a:t>Appreciated the direct labeling; however, the overglow font effect makes reading difficult. </a:t>
            </a:r>
          </a:p>
          <a:p>
            <a:pPr marL="228600" indent="-228600">
              <a:buAutoNum type="arabicParenR"/>
            </a:pPr>
            <a:r>
              <a:rPr lang="en-US" sz="1500" dirty="0"/>
              <a:t>Once again, I would removed the pie chart in the second row and change it with another visualization tool.</a:t>
            </a:r>
          </a:p>
          <a:p>
            <a:pPr marL="228600" indent="-228600">
              <a:buAutoNum type="arabicParenR"/>
            </a:pPr>
            <a:r>
              <a:rPr lang="en-US" sz="1500" dirty="0"/>
              <a:t>The other bothersome thing is how unorganized the colors and the list of steps.</a:t>
            </a:r>
          </a:p>
          <a:p>
            <a:pPr marL="228600" indent="-228600">
              <a:buAutoNum type="arabicParenR"/>
            </a:pPr>
            <a:r>
              <a:rPr lang="en-US" sz="1500" dirty="0"/>
              <a:t>I appreciate how uncluttered it is; however, there is also several unused space.</a:t>
            </a:r>
          </a:p>
        </p:txBody>
      </p:sp>
    </p:spTree>
    <p:extLst>
      <p:ext uri="{BB962C8B-B14F-4D97-AF65-F5344CB8AC3E}">
        <p14:creationId xmlns:p14="http://schemas.microsoft.com/office/powerpoint/2010/main" val="1599514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D9F3-FF33-3E4F-A801-0DDD4D228A4F}"/>
              </a:ext>
            </a:extLst>
          </p:cNvPr>
          <p:cNvSpPr>
            <a:spLocks noGrp="1"/>
          </p:cNvSpPr>
          <p:nvPr>
            <p:ph type="title"/>
          </p:nvPr>
        </p:nvSpPr>
        <p:spPr/>
        <p:txBody>
          <a:bodyPr/>
          <a:lstStyle/>
          <a:p>
            <a:r>
              <a:rPr lang="en-US" dirty="0"/>
              <a:t>Worst Data Dashboard: Four</a:t>
            </a:r>
          </a:p>
        </p:txBody>
      </p:sp>
      <p:pic>
        <p:nvPicPr>
          <p:cNvPr id="1026" name="Picture 2">
            <a:extLst>
              <a:ext uri="{FF2B5EF4-FFF2-40B4-BE49-F238E27FC236}">
                <a16:creationId xmlns:a16="http://schemas.microsoft.com/office/drawing/2014/main" id="{8FCBFFBD-427A-7441-8EF3-C5E199FAE8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27" t="-757" b="757"/>
          <a:stretch/>
        </p:blipFill>
        <p:spPr bwMode="auto">
          <a:xfrm>
            <a:off x="838200" y="1366168"/>
            <a:ext cx="6295285" cy="464777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94A9F8D-7828-8842-9A2A-2A6692D1185A}"/>
              </a:ext>
            </a:extLst>
          </p:cNvPr>
          <p:cNvSpPr txBox="1">
            <a:spLocks/>
          </p:cNvSpPr>
          <p:nvPr/>
        </p:nvSpPr>
        <p:spPr>
          <a:xfrm>
            <a:off x="7367954" y="1151101"/>
            <a:ext cx="4401409" cy="52032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This is a company sales dashboard integrated into their company web portal. </a:t>
            </a:r>
          </a:p>
          <a:p>
            <a:pPr marL="228600" indent="-228600">
              <a:buAutoNum type="arabicParenR"/>
            </a:pPr>
            <a:r>
              <a:rPr lang="en-US" sz="1500" dirty="0"/>
              <a:t>Overall, there are several bright colors used which is distracting viewers from the story bring communicated. </a:t>
            </a:r>
          </a:p>
          <a:p>
            <a:pPr marL="228600" indent="-228600">
              <a:buAutoNum type="arabicParenR"/>
            </a:pPr>
            <a:r>
              <a:rPr lang="en-US" sz="1500" dirty="0"/>
              <a:t>World Sales map is too bright to see what it is showing. The percentage of sales globally would be best showed by a horizontal bar chart. </a:t>
            </a:r>
          </a:p>
          <a:p>
            <a:pPr marL="228600" indent="-228600">
              <a:buAutoNum type="arabicParenR"/>
            </a:pPr>
            <a:r>
              <a:rPr lang="en-US" sz="1500" dirty="0"/>
              <a:t>The Site Report may come confusing because it has the green, yellow, reddish colors which don’t represent any pattern. </a:t>
            </a:r>
          </a:p>
          <a:p>
            <a:pPr marL="228600" indent="-228600">
              <a:buAutoNum type="arabicParenR"/>
            </a:pPr>
            <a:r>
              <a:rPr lang="en-US" sz="1500" dirty="0"/>
              <a:t>Today Sale section uses a line chart that is colored which is unnecessary. Also, lightly labeled axes would be better. </a:t>
            </a:r>
          </a:p>
          <a:p>
            <a:pPr marL="228600" indent="-228600">
              <a:buAutoNum type="arabicParenR"/>
            </a:pPr>
            <a:r>
              <a:rPr lang="en-US" sz="1500" dirty="0"/>
              <a:t>Users Trend section; getting rid of the background color by itself would change a lot visually. Again, appropriate axis labeling is necessary. </a:t>
            </a:r>
          </a:p>
        </p:txBody>
      </p:sp>
      <p:sp>
        <p:nvSpPr>
          <p:cNvPr id="6" name="TextBox 5">
            <a:extLst>
              <a:ext uri="{FF2B5EF4-FFF2-40B4-BE49-F238E27FC236}">
                <a16:creationId xmlns:a16="http://schemas.microsoft.com/office/drawing/2014/main" id="{9622251B-FEBD-0E48-966B-911816B708E6}"/>
              </a:ext>
            </a:extLst>
          </p:cNvPr>
          <p:cNvSpPr txBox="1"/>
          <p:nvPr/>
        </p:nvSpPr>
        <p:spPr>
          <a:xfrm>
            <a:off x="240632" y="6354376"/>
            <a:ext cx="9747430" cy="276999"/>
          </a:xfrm>
          <a:prstGeom prst="rect">
            <a:avLst/>
          </a:prstGeom>
          <a:noFill/>
        </p:spPr>
        <p:txBody>
          <a:bodyPr wrap="square">
            <a:spAutoFit/>
          </a:bodyPr>
          <a:lstStyle/>
          <a:p>
            <a:r>
              <a:rPr lang="en-US" sz="1200" dirty="0">
                <a:latin typeface="Optima" panose="02000503060000020004" pitchFamily="2" charset="0"/>
              </a:rPr>
              <a:t>SOURCE: https://i0.wp.com/</a:t>
            </a:r>
            <a:r>
              <a:rPr lang="en-US" sz="1200" dirty="0" err="1">
                <a:latin typeface="Optima" panose="02000503060000020004" pitchFamily="2" charset="0"/>
              </a:rPr>
              <a:t>www.fusioncharts.com</a:t>
            </a:r>
            <a:r>
              <a:rPr lang="en-US" sz="1200" dirty="0">
                <a:latin typeface="Optima" panose="02000503060000020004" pitchFamily="2" charset="0"/>
              </a:rPr>
              <a:t>/blog/wp-content/uploads/2017/12/02-Too-many-colors-1.png?ssl=1</a:t>
            </a:r>
          </a:p>
        </p:txBody>
      </p:sp>
    </p:spTree>
    <p:extLst>
      <p:ext uri="{BB962C8B-B14F-4D97-AF65-F5344CB8AC3E}">
        <p14:creationId xmlns:p14="http://schemas.microsoft.com/office/powerpoint/2010/main" val="3739020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TotalTime>
  <Words>2308</Words>
  <Application>Microsoft Macintosh PowerPoint</Application>
  <PresentationFormat>Widescreen</PresentationFormat>
  <Paragraphs>154</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Optima</vt:lpstr>
      <vt:lpstr>Office Theme</vt:lpstr>
      <vt:lpstr>Data Dashboards</vt:lpstr>
      <vt:lpstr>Best Data Dashboard: One</vt:lpstr>
      <vt:lpstr>Best Data Dashboard: Two</vt:lpstr>
      <vt:lpstr>Best Data Dashboard: Three</vt:lpstr>
      <vt:lpstr>Worst Data Dashboard: One</vt:lpstr>
      <vt:lpstr>Worst Data Dashboard: Two</vt:lpstr>
      <vt:lpstr>Worst Data Dashboard: Two continued…</vt:lpstr>
      <vt:lpstr>Worst Data Dashboard: Three</vt:lpstr>
      <vt:lpstr>Worst Data Dashboard: Four</vt:lpstr>
      <vt:lpstr>Worst Data Dashboard: Five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Etana C. Disasa</dc:creator>
  <cp:lastModifiedBy>Etana C. Disasa</cp:lastModifiedBy>
  <cp:revision>9</cp:revision>
  <dcterms:created xsi:type="dcterms:W3CDTF">2022-09-13T14:55:14Z</dcterms:created>
  <dcterms:modified xsi:type="dcterms:W3CDTF">2022-09-22T16:15:35Z</dcterms:modified>
</cp:coreProperties>
</file>