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75" r:id="rId3"/>
    <p:sldId id="277" r:id="rId4"/>
    <p:sldId id="278" r:id="rId5"/>
    <p:sldId id="27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EF5"/>
    <a:srgbClr val="333238"/>
    <a:srgbClr val="F3F0E6"/>
    <a:srgbClr val="131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62"/>
    <p:restoredTop sz="60788"/>
  </p:normalViewPr>
  <p:slideViewPr>
    <p:cSldViewPr snapToGrid="0" snapToObjects="1">
      <p:cViewPr>
        <p:scale>
          <a:sx n="90" d="100"/>
          <a:sy n="90" d="100"/>
        </p:scale>
        <p:origin x="9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399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8BD92-DD1E-6447-9825-438C3467A038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240F8-3EBF-1146-86FE-8029DA0F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44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240F8-3EBF-1146-86FE-8029DA0FEA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0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240F8-3EBF-1146-86FE-8029DA0FEA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32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240F8-3EBF-1146-86FE-8029DA0FEA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7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240F8-3EBF-1146-86FE-8029DA0FEA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5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AB4B-3B91-414C-B6CE-94C27B330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B5E6D-1E4C-764B-A6FA-66C2CE092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1CB5C-B9AB-6B4C-857F-D081D722B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693-6C8E-D449-98E9-E772C209CAE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F16F-2B7A-5841-B9F1-6681A897D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0C2EF-5D18-8245-B2E2-6912CAB9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4EE-CCEE-B848-92EE-456D5C8C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6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4061-E957-F24C-B827-C631C55BF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69BC0-C323-2442-87AA-10FE31454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C8B58-9F8E-574C-BF0B-C4F2501C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693-6C8E-D449-98E9-E772C209CAE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1D5F4-4167-CF4C-9B8C-5D19DEF9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C6B2A-CE59-B847-B3C6-796B2243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4EE-CCEE-B848-92EE-456D5C8C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5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5FB5E6-EB58-9B45-942E-6B94363AD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18BF5-00D5-B743-B93B-8C2436B8C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ACEEE-19B7-E641-B338-BC2C5E29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693-6C8E-D449-98E9-E772C209CAE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C7204-50A9-5D4E-9BCF-F0FDDD0A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AE23E-7075-EA45-B213-8801B479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4EE-CCEE-B848-92EE-456D5C8C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5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FD92-F212-1A48-BCAA-ADDE84FB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830"/>
            <a:ext cx="10515600" cy="8244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3D9D5-C8B3-054A-BC1A-F859E15A7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4DF85-F5FE-6445-AA8A-1F8882B9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693-6C8E-D449-98E9-E772C209CAE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FDD7D-D604-604E-8241-FBAB5B0C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B8788-8A0E-C442-B550-362E5246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4EE-CCEE-B848-92EE-456D5C8C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7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F2BE-ADCD-7D4B-9E7A-9425D6B8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B23CE-0C5C-D549-8368-5E8F94894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4C886-F761-3640-B4B7-BBB6A3513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693-6C8E-D449-98E9-E772C209CAE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C76F3-C947-314E-8F3F-AA632A57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265EF-A28E-2E4C-BA75-6F5BCA87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4EE-CCEE-B848-92EE-456D5C8C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3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D88B1-3F1B-CC48-B93E-FC13A16C2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2631"/>
            <a:ext cx="5181600" cy="49043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27FD3-8EDD-A344-8842-14B0EF249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72631"/>
            <a:ext cx="5181600" cy="49043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99595-5BB6-644B-89FA-B57E59416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693-6C8E-D449-98E9-E772C209CAE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91AAB-8024-BA47-AF85-B24E195F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A3155-CB61-9C4F-96B3-B4F60DDE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4EE-CCEE-B848-92EE-456D5C8C2F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ED33E94-1AB3-3844-A7F7-B7409B227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830"/>
            <a:ext cx="10515600" cy="8244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117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15ED9-CC85-7241-BFF1-E9B66E1D0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BB041-107B-CD43-B0EF-068368B68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17BE6-E23E-9D42-A88E-4447593B7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29DD72-3370-724B-9655-CF0D90EFC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A1340-C284-7E47-8958-C84030BBD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52FF5B-A160-2945-8928-1DDF8C0EF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693-6C8E-D449-98E9-E772C209CAE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7AA6AF-FB24-DE48-8A73-A8B8269F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10E429-5529-D740-8869-869A038B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4EE-CCEE-B848-92EE-456D5C8C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2B0E-950F-6E48-9329-8C9993872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58146-FE97-034D-BF0C-D35FEAA1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693-6C8E-D449-98E9-E772C209CAE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94DF2-0518-914B-901A-F0AC2EEC3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B3884-0498-9B4C-A71E-6C72FE4A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4EE-CCEE-B848-92EE-456D5C8C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3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F07D8-F756-AF4F-92A0-5C6E2C20A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693-6C8E-D449-98E9-E772C209CAE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DB534B-5CE2-D34F-867D-4571D0B7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4624C-D65D-9142-8CA3-B08DE986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4EE-CCEE-B848-92EE-456D5C8C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8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4F0A6-5FCB-4946-BC96-66B75CE48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DDCE1-7011-3B4C-BB7F-69B9D71E8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0262F-6048-644A-B82C-1A8712425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18B0D-B530-4043-B8E5-08F147E5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693-6C8E-D449-98E9-E772C209CAE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1D305-04B7-EB4E-A5B5-236591B3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49FA7-E1A2-C14B-AB05-BEC9C9CA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4EE-CCEE-B848-92EE-456D5C8C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8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4CBF-88A5-334D-B941-61CAA9D8B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97F7A6-6E65-C14C-A018-41313EAA6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16529-64DD-DF4B-B339-DA10E5968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B9C1B-E3C2-E041-898F-7AAFDCAC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693-6C8E-D449-98E9-E772C209CAE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A52E7-5115-BB46-B806-F6BD31E7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7CEEF-E69C-144C-9D81-AA3A5CC6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4EE-CCEE-B848-92EE-456D5C8C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8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72A5BA-FD0D-7D4E-9C28-4BBBD1B09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E5F12-0A3C-3D4D-9159-C47AED45E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3BA67-B46E-A04D-A103-46F760B2A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7F693-6C8E-D449-98E9-E772C209CAE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9C38D-8EEC-B843-A393-35FCE7D5D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3864F-A584-E94C-9338-94177BDA2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E14EE-CCEE-B848-92EE-456D5C8C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3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tima" panose="0200050306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tima" panose="0200050306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tima" panose="0200050306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tima" panose="0200050306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tima" panose="0200050306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tima" panose="0200050306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09C4-F07D-F84C-B834-5833A3377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6312" y="450846"/>
            <a:ext cx="10239375" cy="2349505"/>
          </a:xfrm>
        </p:spPr>
        <p:txBody>
          <a:bodyPr/>
          <a:lstStyle/>
          <a:p>
            <a:r>
              <a:rPr lang="en-US" dirty="0"/>
              <a:t>Data Visualization using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9A1F1-DF37-0F4C-A5FA-54CBBBD21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87684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Company Sales Data from 2014 Qtr3 to 2015 Qtr2</a:t>
            </a:r>
          </a:p>
          <a:p>
            <a:pPr marR="0">
              <a:spcAft>
                <a:spcPts val="0"/>
              </a:spcAft>
            </a:pPr>
            <a:r>
              <a:rPr lang="en-US" dirty="0" err="1"/>
              <a:t>Etana</a:t>
            </a:r>
            <a:r>
              <a:rPr lang="en-US" dirty="0"/>
              <a:t> </a:t>
            </a:r>
            <a:r>
              <a:rPr lang="en-US" dirty="0" err="1"/>
              <a:t>Disasa</a:t>
            </a:r>
            <a:endParaRPr lang="en-US" dirty="0"/>
          </a:p>
          <a:p>
            <a:pPr marR="0">
              <a:spcAft>
                <a:spcPts val="0"/>
              </a:spcAft>
            </a:pPr>
            <a:r>
              <a:rPr lang="en-US" dirty="0"/>
              <a:t>College of Computer &amp; Information Sciences</a:t>
            </a:r>
          </a:p>
          <a:p>
            <a:pPr marR="0">
              <a:spcAft>
                <a:spcPts val="0"/>
              </a:spcAft>
            </a:pPr>
            <a:r>
              <a:rPr lang="en-US" dirty="0"/>
              <a:t>Regis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6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689BC-A4D7-A047-BFC2-4FACF34F6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74957" y="1093243"/>
            <a:ext cx="3826518" cy="409311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dirty="0">
                <a:latin typeface="Optima" panose="02000503060000020004" pitchFamily="2" charset="0"/>
              </a:rPr>
              <a:t>The data utilized is ‘Easy Sales </a:t>
            </a:r>
            <a:r>
              <a:rPr lang="en-US" sz="1400" dirty="0" err="1">
                <a:latin typeface="Optima" panose="02000503060000020004" pitchFamily="2" charset="0"/>
              </a:rPr>
              <a:t>Data.xls</a:t>
            </a:r>
            <a:r>
              <a:rPr lang="en-US" sz="1400" dirty="0">
                <a:latin typeface="Optima" panose="02000503060000020004" pitchFamily="2" charset="0"/>
              </a:rPr>
              <a:t>’.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Optima" panose="02000503060000020004" pitchFamily="2" charset="0"/>
              </a:rPr>
              <a:t>This first stacked column chart with data table at the bottom that displays the annual sales by each sales representative.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Matthew’s combined sales stands leading the rest of the team. However, Susan’s performance in just year 2014 alone is shy of a few dollars to over take Matthew’s sales.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Bill is also a Rep who’s performance profoundly grew from 2014 to 2015.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Optima" panose="02000503060000020004" pitchFamily="2" charset="0"/>
              </a:rPr>
              <a:t>Rachel’s per</a:t>
            </a:r>
            <a:r>
              <a:rPr lang="en-US" sz="1400" dirty="0"/>
              <a:t>formance relatively came back low followed by Nick.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Overall, sales have declined from 2014 to 2015.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6BA3D7-1A0D-0E46-8FDF-BFBB79FD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Annual Sales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9653B377-BC21-5145-46CD-55162780A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093244"/>
            <a:ext cx="68199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8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15B8C605-C524-3293-5EF2-F741CA038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093244"/>
            <a:ext cx="6794500" cy="37338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689BC-A4D7-A047-BFC2-4FACF34F6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74957" y="1093244"/>
            <a:ext cx="3531243" cy="407298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dirty="0">
                <a:latin typeface="Optima" panose="02000503060000020004" pitchFamily="2" charset="0"/>
              </a:rPr>
              <a:t>This line charts shows the unit sales of item per quarter between 2014 </a:t>
            </a:r>
            <a:r>
              <a:rPr lang="en-US" sz="1400" dirty="0" err="1">
                <a:latin typeface="Optima" panose="02000503060000020004" pitchFamily="2" charset="0"/>
              </a:rPr>
              <a:t>Qtr</a:t>
            </a:r>
            <a:r>
              <a:rPr lang="en-US" sz="1400" dirty="0">
                <a:latin typeface="Optima" panose="02000503060000020004" pitchFamily="2" charset="0"/>
              </a:rPr>
              <a:t> 3 through 2015 </a:t>
            </a:r>
            <a:r>
              <a:rPr lang="en-US" sz="1400" dirty="0" err="1">
                <a:latin typeface="Optima" panose="02000503060000020004" pitchFamily="2" charset="0"/>
              </a:rPr>
              <a:t>Qtr</a:t>
            </a:r>
            <a:r>
              <a:rPr lang="en-US" sz="1400" dirty="0">
                <a:latin typeface="Optima" panose="02000503060000020004" pitchFamily="2" charset="0"/>
              </a:rPr>
              <a:t> 2.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The total unit sale for Pencil continued to grow as other items fluctuated.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Optima" panose="02000503060000020004" pitchFamily="2" charset="0"/>
              </a:rPr>
              <a:t>From a total of 42</a:t>
            </a:r>
            <a:r>
              <a:rPr lang="en-US" sz="1400" dirty="0"/>
              <a:t>units, by the end of 2015 Qtr2, salves grew to 406units.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Optima" panose="02000503060000020004" pitchFamily="2" charset="0"/>
              </a:rPr>
              <a:t>Pen </a:t>
            </a:r>
            <a:r>
              <a:rPr lang="en-US" sz="1400" dirty="0"/>
              <a:t>S</a:t>
            </a:r>
            <a:r>
              <a:rPr lang="en-US" sz="1400" dirty="0">
                <a:latin typeface="Optima" panose="02000503060000020004" pitchFamily="2" charset="0"/>
              </a:rPr>
              <a:t>et unit sales, however, has been declining during this time period.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6BA3D7-1A0D-0E46-8FDF-BFBB79FD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Unit Sales per Quarter</a:t>
            </a:r>
          </a:p>
        </p:txBody>
      </p:sp>
    </p:spTree>
    <p:extLst>
      <p:ext uri="{BB962C8B-B14F-4D97-AF65-F5344CB8AC3E}">
        <p14:creationId xmlns:p14="http://schemas.microsoft.com/office/powerpoint/2010/main" val="320495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3ACBB90-9D9C-56AA-2777-646A1278E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093244"/>
            <a:ext cx="6858000" cy="37211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689BC-A4D7-A047-BFC2-4FACF34F6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74957" y="1093244"/>
            <a:ext cx="3812231" cy="406454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dirty="0">
                <a:latin typeface="Optima" panose="02000503060000020004" pitchFamily="2" charset="0"/>
              </a:rPr>
              <a:t>This 100% stack bar displays total sales by item for the 2014 Qtr3 through 2015 Qtr2.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Even though, the quantity of sold Pencil units increased, it appears that Binder sale brought significantly more revenue during this period.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Pen Set sales were the largest sales generators of approximately 40% of the total sale during the 2014 Qtr3 period.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However, the sales gradually slowed until in 2015 Qtr2, no sales was registered.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Pen sales also generated encouraging growth.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Optima" panose="02000503060000020004" pitchFamily="2" charset="0"/>
              </a:rPr>
              <a:t>Nevertheless, </a:t>
            </a:r>
            <a:r>
              <a:rPr lang="en-US" sz="1400" dirty="0"/>
              <a:t>all other items have been showing a relatively promising gain except for Desk. No revenue was generated for 2014 Qtr4 and 2015 Qtr1.  </a:t>
            </a:r>
          </a:p>
          <a:p>
            <a:pPr>
              <a:lnSpc>
                <a:spcPct val="110000"/>
              </a:lnSpc>
            </a:pPr>
            <a:endParaRPr lang="en-US" sz="1400" dirty="0">
              <a:latin typeface="Optima" panose="02000503060000020004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6BA3D7-1A0D-0E46-8FDF-BFBB79FD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Sales per Quarter</a:t>
            </a:r>
          </a:p>
        </p:txBody>
      </p:sp>
    </p:spTree>
    <p:extLst>
      <p:ext uri="{BB962C8B-B14F-4D97-AF65-F5344CB8AC3E}">
        <p14:creationId xmlns:p14="http://schemas.microsoft.com/office/powerpoint/2010/main" val="61552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25D0-40E9-AC11-26BF-02518C20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318E-3E4B-0EA1-7974-136B518C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company’s overall sales revenue declined from 2014 to 2015. Even though, Bill’s performance grew tremendously, most reps performed poorly in 2014 compared the year before.</a:t>
            </a:r>
          </a:p>
          <a:p>
            <a:r>
              <a:rPr lang="en-US" sz="2000" dirty="0"/>
              <a:t>There was a significant uptick in Pencil unit sales from 2014 Qtr3 through 2015 </a:t>
            </a:r>
            <a:r>
              <a:rPr lang="en-US" sz="2000" dirty="0" err="1"/>
              <a:t>Qtr</a:t>
            </a:r>
            <a:r>
              <a:rPr lang="en-US" sz="2000" dirty="0"/>
              <a:t> 2. However, Binder sales appear to be bring more revenue after all.</a:t>
            </a:r>
          </a:p>
          <a:p>
            <a:r>
              <a:rPr lang="en-US" sz="2000" dirty="0"/>
              <a:t>Pen sales was also another promising item that showed continuing growth during this time period. However, Pen Set sale declined drastically.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01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8462</TotalTime>
  <Words>402</Words>
  <Application>Microsoft Macintosh PowerPoint</Application>
  <PresentationFormat>Widescreen</PresentationFormat>
  <Paragraphs>32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Optima</vt:lpstr>
      <vt:lpstr>Office Theme</vt:lpstr>
      <vt:lpstr>Data Visualization using Excel</vt:lpstr>
      <vt:lpstr>Annual Sales</vt:lpstr>
      <vt:lpstr>Item Unit Sales per Quarter</vt:lpstr>
      <vt:lpstr>Total Sales per Quarter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Etana C. Disasa</dc:creator>
  <cp:lastModifiedBy>Etana C. Disasa</cp:lastModifiedBy>
  <cp:revision>14</cp:revision>
  <dcterms:created xsi:type="dcterms:W3CDTF">2022-09-13T14:55:14Z</dcterms:created>
  <dcterms:modified xsi:type="dcterms:W3CDTF">2022-09-27T05:03:03Z</dcterms:modified>
</cp:coreProperties>
</file>