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72" r:id="rId3"/>
    <p:sldId id="257" r:id="rId4"/>
    <p:sldId id="258" r:id="rId5"/>
    <p:sldId id="259" r:id="rId6"/>
    <p:sldId id="264" r:id="rId7"/>
    <p:sldId id="261" r:id="rId8"/>
    <p:sldId id="262" r:id="rId9"/>
    <p:sldId id="265" r:id="rId10"/>
    <p:sldId id="266" r:id="rId11"/>
    <p:sldId id="267" r:id="rId12"/>
    <p:sldId id="268" r:id="rId13"/>
    <p:sldId id="269" r:id="rId14"/>
    <p:sldId id="270" r:id="rId15"/>
    <p:sldId id="273"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238"/>
    <a:srgbClr val="F3F0E6"/>
    <a:srgbClr val="13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48"/>
    <p:restoredTop sz="86337"/>
  </p:normalViewPr>
  <p:slideViewPr>
    <p:cSldViewPr snapToGrid="0" snapToObjects="1">
      <p:cViewPr>
        <p:scale>
          <a:sx n="114" d="100"/>
          <a:sy n="114" d="100"/>
        </p:scale>
        <p:origin x="144" y="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BD92-DD1E-6447-9825-438C3467A038}" type="datetimeFigureOut">
              <a:rPr lang="en-US" smtClean="0"/>
              <a:t>9/14/22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240F8-3EBF-1146-86FE-8029DA0FEAE8}" type="slidenum">
              <a:rPr lang="en-US" smtClean="0"/>
              <a:t>‹#›</a:t>
            </a:fld>
            <a:endParaRPr lang="en-US"/>
          </a:p>
        </p:txBody>
      </p:sp>
    </p:spTree>
    <p:extLst>
      <p:ext uri="{BB962C8B-B14F-4D97-AF65-F5344CB8AC3E}">
        <p14:creationId xmlns:p14="http://schemas.microsoft.com/office/powerpoint/2010/main" val="293044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geographical data visualization I found was very effective. The full image is included in the next slide. </a:t>
            </a:r>
          </a:p>
        </p:txBody>
      </p:sp>
      <p:sp>
        <p:nvSpPr>
          <p:cNvPr id="4" name="Slide Number Placeholder 3"/>
          <p:cNvSpPr>
            <a:spLocks noGrp="1"/>
          </p:cNvSpPr>
          <p:nvPr>
            <p:ph type="sldNum" sz="quarter" idx="5"/>
          </p:nvPr>
        </p:nvSpPr>
        <p:spPr/>
        <p:txBody>
          <a:bodyPr/>
          <a:lstStyle/>
          <a:p>
            <a:fld id="{B7C240F8-3EBF-1146-86FE-8029DA0FEAE8}" type="slidenum">
              <a:rPr lang="en-US" smtClean="0"/>
              <a:t>3</a:t>
            </a:fld>
            <a:endParaRPr lang="en-US"/>
          </a:p>
        </p:txBody>
      </p:sp>
    </p:spTree>
    <p:extLst>
      <p:ext uri="{BB962C8B-B14F-4D97-AF65-F5344CB8AC3E}">
        <p14:creationId xmlns:p14="http://schemas.microsoft.com/office/powerpoint/2010/main" val="327072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Visibility</a:t>
            </a:r>
          </a:p>
          <a:p>
            <a:pPr marL="457200" lvl="1" indent="0">
              <a:buNone/>
            </a:pPr>
            <a:r>
              <a:rPr lang="en-US" dirty="0"/>
              <a:t>This </a:t>
            </a:r>
            <a:r>
              <a:rPr lang="en-US" dirty="0" err="1"/>
              <a:t>treemap</a:t>
            </a:r>
            <a:r>
              <a:rPr lang="en-US" dirty="0"/>
              <a:t> shows “how when an android phone is released, lots of different versions can spin off it.”</a:t>
            </a:r>
            <a:r>
              <a:rPr lang="en-US" sz="1800" baseline="30000" dirty="0"/>
              <a:t>1</a:t>
            </a:r>
            <a:r>
              <a:rPr lang="en-US" dirty="0"/>
              <a:t> However, the colors and the number of observations has made it impossible to understand what is being communicated. </a:t>
            </a:r>
          </a:p>
          <a:p>
            <a:pPr marL="457200" lvl="1" indent="0">
              <a:buNone/>
            </a:pPr>
            <a:r>
              <a:rPr lang="en-US" dirty="0"/>
              <a:t>The main reason data visualization is important is to communicate information that would otherwise will be difficult to understand. This </a:t>
            </a:r>
            <a:r>
              <a:rPr lang="en-US" dirty="0" err="1"/>
              <a:t>treemap</a:t>
            </a:r>
            <a:r>
              <a:rPr lang="en-US" dirty="0"/>
              <a:t> doesn’t appear to be a good tool. </a:t>
            </a:r>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14</a:t>
            </a:fld>
            <a:endParaRPr lang="en-US"/>
          </a:p>
        </p:txBody>
      </p:sp>
    </p:spTree>
    <p:extLst>
      <p:ext uri="{BB962C8B-B14F-4D97-AF65-F5344CB8AC3E}">
        <p14:creationId xmlns:p14="http://schemas.microsoft.com/office/powerpoint/2010/main" val="549066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bg1"/>
                </a:solidFill>
              </a:rPr>
              <a:t>Simplicity</a:t>
            </a:r>
          </a:p>
          <a:p>
            <a:pPr marL="457200" lvl="1" indent="0">
              <a:buNone/>
            </a:pPr>
            <a:r>
              <a:rPr lang="en-US" dirty="0">
                <a:solidFill>
                  <a:schemeClr val="bg1"/>
                </a:solidFill>
              </a:rPr>
              <a:t>This presentation is very simple. Anyone with a functional relationship with the map of the world would be able to understand what countries are included in the yellow, and in the gray shades.</a:t>
            </a:r>
          </a:p>
          <a:p>
            <a:pPr marL="0" indent="0">
              <a:buNone/>
            </a:pPr>
            <a:r>
              <a:rPr lang="en-US" dirty="0">
                <a:solidFill>
                  <a:schemeClr val="bg1"/>
                </a:solidFill>
              </a:rPr>
              <a:t>Clarity</a:t>
            </a:r>
          </a:p>
          <a:p>
            <a:pPr marL="457200" lvl="1" indent="0">
              <a:buNone/>
            </a:pPr>
            <a:r>
              <a:rPr lang="en-US" dirty="0">
                <a:solidFill>
                  <a:schemeClr val="bg1"/>
                </a:solidFill>
              </a:rPr>
              <a:t>Furthermore, the title, the key and description offer more clarity to what information is being communicated. </a:t>
            </a:r>
          </a:p>
          <a:p>
            <a:endParaRPr lang="en-US" dirty="0">
              <a:solidFill>
                <a:schemeClr val="bg1"/>
              </a:solidFill>
            </a:endParaRPr>
          </a:p>
        </p:txBody>
      </p:sp>
      <p:sp>
        <p:nvSpPr>
          <p:cNvPr id="4" name="Slide Number Placeholder 3"/>
          <p:cNvSpPr>
            <a:spLocks noGrp="1"/>
          </p:cNvSpPr>
          <p:nvPr>
            <p:ph type="sldNum" sz="quarter" idx="5"/>
          </p:nvPr>
        </p:nvSpPr>
        <p:spPr/>
        <p:txBody>
          <a:bodyPr/>
          <a:lstStyle/>
          <a:p>
            <a:fld id="{B7C240F8-3EBF-1146-86FE-8029DA0FEAE8}" type="slidenum">
              <a:rPr lang="en-US" smtClean="0"/>
              <a:t>4</a:t>
            </a:fld>
            <a:endParaRPr lang="en-US"/>
          </a:p>
        </p:txBody>
      </p:sp>
    </p:spTree>
    <p:extLst>
      <p:ext uri="{BB962C8B-B14F-4D97-AF65-F5344CB8AC3E}">
        <p14:creationId xmlns:p14="http://schemas.microsoft.com/office/powerpoint/2010/main" val="4263600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www.visualcapitalist.com</a:t>
            </a:r>
            <a:r>
              <a:rPr lang="en-US" sz="1200" dirty="0">
                <a:solidFill>
                  <a:schemeClr val="bg1"/>
                </a:solidFill>
                <a:latin typeface="Optima" panose="02000503060000020004" pitchFamily="2" charset="0"/>
              </a:rPr>
              <a:t>/the-tech-giants-worth-compared-economies-countries/</a:t>
            </a:r>
          </a:p>
        </p:txBody>
      </p:sp>
      <p:sp>
        <p:nvSpPr>
          <p:cNvPr id="4" name="Slide Number Placeholder 3"/>
          <p:cNvSpPr>
            <a:spLocks noGrp="1"/>
          </p:cNvSpPr>
          <p:nvPr>
            <p:ph type="sldNum" sz="quarter" idx="5"/>
          </p:nvPr>
        </p:nvSpPr>
        <p:spPr/>
        <p:txBody>
          <a:bodyPr/>
          <a:lstStyle/>
          <a:p>
            <a:fld id="{B7C240F8-3EBF-1146-86FE-8029DA0FEAE8}" type="slidenum">
              <a:rPr lang="en-US" smtClean="0"/>
              <a:t>5</a:t>
            </a:fld>
            <a:endParaRPr lang="en-US"/>
          </a:p>
        </p:txBody>
      </p:sp>
    </p:spTree>
    <p:extLst>
      <p:ext uri="{BB962C8B-B14F-4D97-AF65-F5344CB8AC3E}">
        <p14:creationId xmlns:p14="http://schemas.microsoft.com/office/powerpoint/2010/main" val="175644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solidFill>
                  <a:schemeClr val="bg1"/>
                </a:solidFill>
              </a:rPr>
              <a:t>Color Code</a:t>
            </a:r>
          </a:p>
          <a:p>
            <a:pPr marL="457200" lvl="1" indent="0">
              <a:buNone/>
            </a:pPr>
            <a:r>
              <a:rPr lang="en-US" dirty="0">
                <a:solidFill>
                  <a:schemeClr val="bg1"/>
                </a:solidFill>
              </a:rPr>
              <a:t>In a spectrum from dimmer to bright yellow, the color shades represent potential solar power production per state, low to high. Supplemental information and comparison are also displayed.</a:t>
            </a:r>
          </a:p>
          <a:p>
            <a:pPr marL="0" indent="0">
              <a:buNone/>
            </a:pPr>
            <a:r>
              <a:rPr lang="en-US" dirty="0">
                <a:solidFill>
                  <a:schemeClr val="bg1"/>
                </a:solidFill>
              </a:rPr>
              <a:t>Simplified</a:t>
            </a:r>
          </a:p>
          <a:p>
            <a:pPr marL="457200" lvl="1" indent="0">
              <a:buNone/>
            </a:pPr>
            <a:r>
              <a:rPr lang="en-US" dirty="0">
                <a:solidFill>
                  <a:schemeClr val="bg1"/>
                </a:solidFill>
              </a:rPr>
              <a:t>This presentation addresses the difficulty of visualizing states that are either small on the map or scattered out by tabulating the map. </a:t>
            </a:r>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6</a:t>
            </a:fld>
            <a:endParaRPr lang="en-US"/>
          </a:p>
        </p:txBody>
      </p:sp>
    </p:spTree>
    <p:extLst>
      <p:ext uri="{BB962C8B-B14F-4D97-AF65-F5344CB8AC3E}">
        <p14:creationId xmlns:p14="http://schemas.microsoft.com/office/powerpoint/2010/main" val="3639745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7</a:t>
            </a:fld>
            <a:endParaRPr lang="en-US"/>
          </a:p>
        </p:txBody>
      </p:sp>
    </p:spTree>
    <p:extLst>
      <p:ext uri="{BB962C8B-B14F-4D97-AF65-F5344CB8AC3E}">
        <p14:creationId xmlns:p14="http://schemas.microsoft.com/office/powerpoint/2010/main" val="296670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Visually Considerate</a:t>
            </a:r>
          </a:p>
          <a:p>
            <a:pPr lvl="1"/>
            <a:r>
              <a:rPr lang="en-US" dirty="0"/>
              <a:t>This word cloud is an interactive data visualization for non-fiction books recommended. Each color represents different genres. The color selection is used conservatively; meaning, it is not disturbing in particular to a more mature viewer. There were also several different font-faces so that titles can be seen clearly. </a:t>
            </a:r>
          </a:p>
          <a:p>
            <a:r>
              <a:rPr lang="en-US" dirty="0"/>
              <a:t>Function</a:t>
            </a:r>
          </a:p>
          <a:p>
            <a:pPr lvl="1"/>
            <a:r>
              <a:rPr lang="en-US" dirty="0"/>
              <a:t>Furthermore, each book title is hyperlinked so viewers can be directed to where they can buy these books.  </a:t>
            </a:r>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8</a:t>
            </a:fld>
            <a:endParaRPr lang="en-US"/>
          </a:p>
        </p:txBody>
      </p:sp>
    </p:spTree>
    <p:extLst>
      <p:ext uri="{BB962C8B-B14F-4D97-AF65-F5344CB8AC3E}">
        <p14:creationId xmlns:p14="http://schemas.microsoft.com/office/powerpoint/2010/main" val="3224893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Misleading</a:t>
            </a:r>
          </a:p>
          <a:p>
            <a:pPr marL="457200" lvl="1" indent="0">
              <a:buNone/>
            </a:pPr>
            <a:r>
              <a:rPr lang="en-US" dirty="0"/>
              <a:t>This graph’s y-axis, for whatever reason, was labeled upside down. Unlike the convention, the chart is upside down—showing an increase in gun death upside-down; meaning, the observation going down actually means, up. </a:t>
            </a:r>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10</a:t>
            </a:fld>
            <a:endParaRPr lang="en-US"/>
          </a:p>
        </p:txBody>
      </p:sp>
    </p:spTree>
    <p:extLst>
      <p:ext uri="{BB962C8B-B14F-4D97-AF65-F5344CB8AC3E}">
        <p14:creationId xmlns:p14="http://schemas.microsoft.com/office/powerpoint/2010/main" val="172464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vimeo.com</a:t>
            </a:r>
            <a:r>
              <a:rPr lang="en-US" dirty="0"/>
              <a:t>/45658298?embedded=</a:t>
            </a:r>
            <a:r>
              <a:rPr lang="en-US" dirty="0" err="1"/>
              <a:t>true&amp;source</a:t>
            </a:r>
            <a:r>
              <a:rPr lang="en-US" dirty="0"/>
              <a:t>=</a:t>
            </a:r>
            <a:r>
              <a:rPr lang="en-US" dirty="0" err="1"/>
              <a:t>video_title&amp;owner</a:t>
            </a:r>
            <a:r>
              <a:rPr lang="en-US" dirty="0"/>
              <a:t>=12513236</a:t>
            </a:r>
          </a:p>
        </p:txBody>
      </p:sp>
      <p:sp>
        <p:nvSpPr>
          <p:cNvPr id="4" name="Slide Number Placeholder 3"/>
          <p:cNvSpPr>
            <a:spLocks noGrp="1"/>
          </p:cNvSpPr>
          <p:nvPr>
            <p:ph type="sldNum" sz="quarter" idx="5"/>
          </p:nvPr>
        </p:nvSpPr>
        <p:spPr/>
        <p:txBody>
          <a:bodyPr/>
          <a:lstStyle/>
          <a:p>
            <a:fld id="{B7C240F8-3EBF-1146-86FE-8029DA0FEAE8}" type="slidenum">
              <a:rPr lang="en-US" smtClean="0"/>
              <a:t>11</a:t>
            </a:fld>
            <a:endParaRPr lang="en-US"/>
          </a:p>
        </p:txBody>
      </p:sp>
    </p:spTree>
    <p:extLst>
      <p:ext uri="{BB962C8B-B14F-4D97-AF65-F5344CB8AC3E}">
        <p14:creationId xmlns:p14="http://schemas.microsoft.com/office/powerpoint/2010/main" val="39952823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Labeling</a:t>
            </a:r>
          </a:p>
          <a:p>
            <a:pPr marL="457200" lvl="1" indent="0">
              <a:buNone/>
            </a:pPr>
            <a:r>
              <a:rPr lang="en-US" dirty="0"/>
              <a:t>This visualization utilizes the Olympic rings to visualize different observations in five different continents. How do I know that? The title of the video which is “</a:t>
            </a:r>
            <a:r>
              <a:rPr lang="en-US" dirty="0" err="1"/>
              <a:t>oceaniaeuropeamericasafricaasia</a:t>
            </a:r>
            <a:r>
              <a:rPr lang="en-US" dirty="0"/>
              <a:t>“. Obesity, Gun Ownership, McDonald’s Outlet, Population, CO</a:t>
            </a:r>
            <a:r>
              <a:rPr lang="en-US" baseline="-25000" dirty="0"/>
              <a:t>2</a:t>
            </a:r>
            <a:r>
              <a:rPr lang="en-US" dirty="0"/>
              <a:t> Emissions Per Capita, Homicides and others were the observations where the rings grow up and shrink down to showcase the values. However, nowhere in this video the creator labels the circles. I had to learn about it from the comments section where viewers were sharing this challenge of understanding the visualization. </a:t>
            </a:r>
          </a:p>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12</a:t>
            </a:fld>
            <a:endParaRPr lang="en-US"/>
          </a:p>
        </p:txBody>
      </p:sp>
    </p:spTree>
    <p:extLst>
      <p:ext uri="{BB962C8B-B14F-4D97-AF65-F5344CB8AC3E}">
        <p14:creationId xmlns:p14="http://schemas.microsoft.com/office/powerpoint/2010/main" val="3363853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AB4B-3B91-414C-B6CE-94C27B33010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7B5E6D-1E4C-764B-A6FA-66C2CE0923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1CB5C-B9AB-6B4C-857F-D081D722B6DC}"/>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C6CAF16F-2B7A-5841-B9F1-6681A897D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0C2EF-5D18-8245-B2E2-6912CAB9EB32}"/>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72466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4061-E957-F24C-B827-C631C55BF1C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69BC0-C323-2442-87AA-10FE31454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C8B58-9F8E-574C-BF0B-C4F2501C0B68}"/>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7511D5F4-4167-CF4C-9B8C-5D19DEF9D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6B2A-CE59-B847-B3C6-796B2243A56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379755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FB5E6-EB58-9B45-942E-6B94363AD70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18BF5-00D5-B743-B93B-8C2436B8C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ACEEE-19B7-E641-B338-BC2C5E298F37}"/>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8D9C7204-50A9-5D4E-9BCF-F0FDDD0AE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AE23E-7075-EA45-B213-8801B479E95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3375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D92-F212-1A48-BCAA-ADDE84FBFDBA}"/>
              </a:ext>
            </a:extLst>
          </p:cNvPr>
          <p:cNvSpPr>
            <a:spLocks noGrp="1"/>
          </p:cNvSpPr>
          <p:nvPr>
            <p:ph type="title"/>
          </p:nvPr>
        </p:nvSpPr>
        <p:spPr>
          <a:xfrm>
            <a:off x="838200" y="268830"/>
            <a:ext cx="10515600" cy="82441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0C3D9D5-C8B3-054A-BC1A-F859E15A7447}"/>
              </a:ext>
            </a:extLst>
          </p:cNvPr>
          <p:cNvSpPr>
            <a:spLocks noGrp="1"/>
          </p:cNvSpPr>
          <p:nvPr>
            <p:ph idx="1"/>
          </p:nvPr>
        </p:nvSpPr>
        <p:spPr>
          <a:xfrm>
            <a:off x="838200" y="1219200"/>
            <a:ext cx="10515600" cy="495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4DF85-F5FE-6445-AA8A-1F8882B9DFB0}"/>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550FDD7D-D604-604E-8241-FBAB5B0CF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B8788-8A0E-C442-B550-362E52467F5E}"/>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5368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F2BE-ADCD-7D4B-9E7A-9425D6B858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B23CE-0C5C-D549-8368-5E8F94894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4C886-F761-3640-B4B7-BBB6A3513509}"/>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03CC76F3-C947-314E-8F3F-AA632A57B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265EF-A28E-2E4C-BA75-6F5BCA872A7C}"/>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96623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D88B1-3F1B-CC48-B93E-FC13A16C2117}"/>
              </a:ext>
            </a:extLst>
          </p:cNvPr>
          <p:cNvSpPr>
            <a:spLocks noGrp="1"/>
          </p:cNvSpPr>
          <p:nvPr>
            <p:ph sz="half" idx="1"/>
          </p:nvPr>
        </p:nvSpPr>
        <p:spPr>
          <a:xfrm>
            <a:off x="838200" y="1272631"/>
            <a:ext cx="5181600" cy="49043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0C27FD3-8EDD-A344-8842-14B0EF2491E7}"/>
              </a:ext>
            </a:extLst>
          </p:cNvPr>
          <p:cNvSpPr>
            <a:spLocks noGrp="1"/>
          </p:cNvSpPr>
          <p:nvPr>
            <p:ph sz="half" idx="2"/>
          </p:nvPr>
        </p:nvSpPr>
        <p:spPr>
          <a:xfrm>
            <a:off x="6172200" y="1272631"/>
            <a:ext cx="5181600" cy="4904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99595-5BB6-644B-89FA-B57E594168BB}"/>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6" name="Footer Placeholder 5">
            <a:extLst>
              <a:ext uri="{FF2B5EF4-FFF2-40B4-BE49-F238E27FC236}">
                <a16:creationId xmlns:a16="http://schemas.microsoft.com/office/drawing/2014/main" id="{E6A91AAB-8024-BA47-AF85-B24E195F3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A3155-CB61-9C4F-96B3-B4F60DDE9FF2}"/>
              </a:ext>
            </a:extLst>
          </p:cNvPr>
          <p:cNvSpPr>
            <a:spLocks noGrp="1"/>
          </p:cNvSpPr>
          <p:nvPr>
            <p:ph type="sldNum" sz="quarter" idx="12"/>
          </p:nvPr>
        </p:nvSpPr>
        <p:spPr/>
        <p:txBody>
          <a:bodyPr/>
          <a:lstStyle/>
          <a:p>
            <a:fld id="{37CE14EE-CCEE-B848-92EE-456D5C8C2F95}" type="slidenum">
              <a:rPr lang="en-US" smtClean="0"/>
              <a:t>‹#›</a:t>
            </a:fld>
            <a:endParaRPr lang="en-US"/>
          </a:p>
        </p:txBody>
      </p:sp>
      <p:sp>
        <p:nvSpPr>
          <p:cNvPr id="8" name="Title 1">
            <a:extLst>
              <a:ext uri="{FF2B5EF4-FFF2-40B4-BE49-F238E27FC236}">
                <a16:creationId xmlns:a16="http://schemas.microsoft.com/office/drawing/2014/main" id="{AED33E94-1AB3-3844-A7F7-B7409B227AA2}"/>
              </a:ext>
            </a:extLst>
          </p:cNvPr>
          <p:cNvSpPr>
            <a:spLocks noGrp="1"/>
          </p:cNvSpPr>
          <p:nvPr>
            <p:ph type="title"/>
          </p:nvPr>
        </p:nvSpPr>
        <p:spPr>
          <a:xfrm>
            <a:off x="838200" y="268830"/>
            <a:ext cx="10515600" cy="824414"/>
          </a:xfrm>
        </p:spPr>
        <p:txBody>
          <a:bodyPr/>
          <a:lstStyle/>
          <a:p>
            <a:r>
              <a:rPr lang="en-US"/>
              <a:t>Click to edit Master title style</a:t>
            </a:r>
          </a:p>
        </p:txBody>
      </p:sp>
    </p:spTree>
    <p:extLst>
      <p:ext uri="{BB962C8B-B14F-4D97-AF65-F5344CB8AC3E}">
        <p14:creationId xmlns:p14="http://schemas.microsoft.com/office/powerpoint/2010/main" val="398117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5ED9-CC85-7241-BFF1-E9B66E1D0C7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ACBB041-107B-CD43-B0EF-068368B68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17BE6-E23E-9D42-A88E-4447593B7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9DD72-3370-724B-9655-CF0D90EFC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A1340-C284-7E47-8958-C84030BBD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2FF5B-A160-2945-8928-1DDF8C0EF39E}"/>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8" name="Footer Placeholder 7">
            <a:extLst>
              <a:ext uri="{FF2B5EF4-FFF2-40B4-BE49-F238E27FC236}">
                <a16:creationId xmlns:a16="http://schemas.microsoft.com/office/drawing/2014/main" id="{687AA6AF-FB24-DE48-8A73-A8B8269F5F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0E429-5529-D740-8869-869A038BC80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2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2B0E-950F-6E48-9329-8C9993872F0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3458146-FE97-034D-BF0C-D35FEAA1E4CA}"/>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4" name="Footer Placeholder 3">
            <a:extLst>
              <a:ext uri="{FF2B5EF4-FFF2-40B4-BE49-F238E27FC236}">
                <a16:creationId xmlns:a16="http://schemas.microsoft.com/office/drawing/2014/main" id="{80594DF2-0518-914B-901A-F0AC2EEC3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B3884-0498-9B4C-A71E-6C72FE4AFFC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74883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F07D8-F756-AF4F-92A0-5C6E2C20AAE5}"/>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3" name="Footer Placeholder 2">
            <a:extLst>
              <a:ext uri="{FF2B5EF4-FFF2-40B4-BE49-F238E27FC236}">
                <a16:creationId xmlns:a16="http://schemas.microsoft.com/office/drawing/2014/main" id="{A9DB534B-5CE2-D34F-867D-4571D0B7E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4624C-D65D-9142-8CA3-B08DE9862BA6}"/>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24868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F0A6-5FCB-4946-BC96-66B75CE4836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DDCE1-7011-3B4C-BB7F-69B9D71E8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0262F-6048-644A-B82C-1A8712425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18B0D-B530-4043-B8E5-08F147E560E4}"/>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6" name="Footer Placeholder 5">
            <a:extLst>
              <a:ext uri="{FF2B5EF4-FFF2-40B4-BE49-F238E27FC236}">
                <a16:creationId xmlns:a16="http://schemas.microsoft.com/office/drawing/2014/main" id="{7B61D305-04B7-EB4E-A5B5-236591B34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9FA7-E1A2-C14B-AB05-BEC9C9CABFC5}"/>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91378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4CBF-88A5-334D-B941-61CAA9D8B23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7F7A6-6E65-C14C-A018-41313EAA6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16529-64DD-DF4B-B339-DA10E5968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B9C1B-E3C2-E041-898F-7AAFDCAC1CD0}"/>
              </a:ext>
            </a:extLst>
          </p:cNvPr>
          <p:cNvSpPr>
            <a:spLocks noGrp="1"/>
          </p:cNvSpPr>
          <p:nvPr>
            <p:ph type="dt" sz="half" idx="10"/>
          </p:nvPr>
        </p:nvSpPr>
        <p:spPr/>
        <p:txBody>
          <a:bodyPr/>
          <a:lstStyle/>
          <a:p>
            <a:fld id="{C187F693-6C8E-D449-98E9-E772C209CAE0}" type="datetimeFigureOut">
              <a:rPr lang="en-US" smtClean="0"/>
              <a:t>9/14/22</a:t>
            </a:fld>
            <a:endParaRPr lang="en-US"/>
          </a:p>
        </p:txBody>
      </p:sp>
      <p:sp>
        <p:nvSpPr>
          <p:cNvPr id="6" name="Footer Placeholder 5">
            <a:extLst>
              <a:ext uri="{FF2B5EF4-FFF2-40B4-BE49-F238E27FC236}">
                <a16:creationId xmlns:a16="http://schemas.microsoft.com/office/drawing/2014/main" id="{0F1A52E7-5115-BB46-B806-F6BD31E7A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7CEEF-E69C-144C-9D81-AA3A5CC6AE84}"/>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9568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2A5BA-FD0D-7D4E-9C28-4BBBD1B09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75E5F12-0A3C-3D4D-9159-C47AED45E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B3BA67-B46E-A04D-A103-46F760B2A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87F693-6C8E-D449-98E9-E772C209CAE0}" type="datetimeFigureOut">
              <a:rPr lang="en-US" smtClean="0"/>
              <a:t>9/14/22</a:t>
            </a:fld>
            <a:endParaRPr lang="en-US"/>
          </a:p>
        </p:txBody>
      </p:sp>
      <p:sp>
        <p:nvSpPr>
          <p:cNvPr id="5" name="Footer Placeholder 4">
            <a:extLst>
              <a:ext uri="{FF2B5EF4-FFF2-40B4-BE49-F238E27FC236}">
                <a16:creationId xmlns:a16="http://schemas.microsoft.com/office/drawing/2014/main" id="{F439C38D-8EEC-B843-A393-35FCE7D5D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73864F-A584-E94C-9338-94177BDA2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E14EE-CCEE-B848-92EE-456D5C8C2F95}" type="slidenum">
              <a:rPr lang="en-US" smtClean="0"/>
              <a:t>‹#›</a:t>
            </a:fld>
            <a:endParaRPr lang="en-US"/>
          </a:p>
        </p:txBody>
      </p:sp>
    </p:spTree>
    <p:extLst>
      <p:ext uri="{BB962C8B-B14F-4D97-AF65-F5344CB8AC3E}">
        <p14:creationId xmlns:p14="http://schemas.microsoft.com/office/powerpoint/2010/main" val="108583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Optima" panose="0200050306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ideo" Target="https://player.vimeo.com/video/45658298?h=597a284bfa&amp;app_id=122963" TargetMode="Externa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vimeo.com/45658298?embedded=true&amp;source=video_title&amp;owner=12513236" TargetMode="External"/><Relationship Id="rId7" Type="http://schemas.openxmlformats.org/officeDocument/2006/relationships/hyperlink" Target="https://www.visualcapitalist.com/the-tech-giants-worth-compared-economies-countries/" TargetMode="External"/><Relationship Id="rId2" Type="http://schemas.openxmlformats.org/officeDocument/2006/relationships/hyperlink" Target="https://www.theguardian.com/news/datablog/gallery/2013/aug/01/16-useless-infographics" TargetMode="External"/><Relationship Id="rId1" Type="http://schemas.openxmlformats.org/officeDocument/2006/relationships/slideLayout" Target="../slideLayouts/slideLayout2.xml"/><Relationship Id="rId6" Type="http://schemas.openxmlformats.org/officeDocument/2006/relationships/hyperlink" Target="https://informationisbeautiful.net/visualizations/how-to-get-the-usa-to-carbon-netzero/" TargetMode="External"/><Relationship Id="rId5" Type="http://schemas.openxmlformats.org/officeDocument/2006/relationships/hyperlink" Target="https://www.informationisbeautiful.net/visualizations/non-fiction-books-everyone-should-read-interactive/" TargetMode="External"/><Relationship Id="rId4" Type="http://schemas.openxmlformats.org/officeDocument/2006/relationships/hyperlink" Target="https://www.businessinsider.com/gun-deaths-in-florida-increased-with-stand-your-ground-2014-2?op=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9C4-F07D-F84C-B834-5833A3377403}"/>
              </a:ext>
            </a:extLst>
          </p:cNvPr>
          <p:cNvSpPr>
            <a:spLocks noGrp="1"/>
          </p:cNvSpPr>
          <p:nvPr>
            <p:ph type="ctrTitle"/>
          </p:nvPr>
        </p:nvSpPr>
        <p:spPr/>
        <p:txBody>
          <a:bodyPr/>
          <a:lstStyle/>
          <a:p>
            <a:r>
              <a:rPr lang="en-US" dirty="0"/>
              <a:t>Data Visualizations</a:t>
            </a:r>
          </a:p>
        </p:txBody>
      </p:sp>
      <p:sp>
        <p:nvSpPr>
          <p:cNvPr id="3" name="Subtitle 2">
            <a:extLst>
              <a:ext uri="{FF2B5EF4-FFF2-40B4-BE49-F238E27FC236}">
                <a16:creationId xmlns:a16="http://schemas.microsoft.com/office/drawing/2014/main" id="{C059A1F1-DF37-0F4C-A5FA-54CBBBD21B64}"/>
              </a:ext>
            </a:extLst>
          </p:cNvPr>
          <p:cNvSpPr>
            <a:spLocks noGrp="1"/>
          </p:cNvSpPr>
          <p:nvPr>
            <p:ph type="subTitle" idx="1"/>
          </p:nvPr>
        </p:nvSpPr>
        <p:spPr/>
        <p:txBody>
          <a:bodyPr>
            <a:normAutofit fontScale="92500" lnSpcReduction="10000"/>
          </a:bodyPr>
          <a:lstStyle/>
          <a:p>
            <a:r>
              <a:rPr lang="en-US" dirty="0"/>
              <a:t>3 Best and 3 Worst Examples</a:t>
            </a:r>
          </a:p>
          <a:p>
            <a:pPr marR="0">
              <a:spcAft>
                <a:spcPts val="0"/>
              </a:spcAft>
            </a:pPr>
            <a:r>
              <a:rPr lang="en-US" dirty="0" err="1"/>
              <a:t>Etana</a:t>
            </a:r>
            <a:r>
              <a:rPr lang="en-US" dirty="0"/>
              <a:t> </a:t>
            </a:r>
            <a:r>
              <a:rPr lang="en-US" dirty="0" err="1"/>
              <a:t>Disasa</a:t>
            </a:r>
            <a:endParaRPr lang="en-US" dirty="0"/>
          </a:p>
          <a:p>
            <a:pPr marR="0">
              <a:spcAft>
                <a:spcPts val="0"/>
              </a:spcAft>
            </a:pPr>
            <a:r>
              <a:rPr lang="en-US" dirty="0"/>
              <a:t>College of Computer &amp; Information Sciences</a:t>
            </a:r>
          </a:p>
          <a:p>
            <a:pPr marR="0">
              <a:spcAft>
                <a:spcPts val="0"/>
              </a:spcAft>
            </a:pPr>
            <a:r>
              <a:rPr lang="en-US" dirty="0"/>
              <a:t>Regis University</a:t>
            </a:r>
          </a:p>
          <a:p>
            <a:endParaRPr lang="en-US" dirty="0"/>
          </a:p>
        </p:txBody>
      </p:sp>
    </p:spTree>
    <p:extLst>
      <p:ext uri="{BB962C8B-B14F-4D97-AF65-F5344CB8AC3E}">
        <p14:creationId xmlns:p14="http://schemas.microsoft.com/office/powerpoint/2010/main" val="257365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085D7A-6505-E34C-AC9C-2232BACEEEEF}"/>
              </a:ext>
            </a:extLst>
          </p:cNvPr>
          <p:cNvSpPr>
            <a:spLocks noGrp="1"/>
          </p:cNvSpPr>
          <p:nvPr>
            <p:ph sz="half" idx="2"/>
          </p:nvPr>
        </p:nvSpPr>
        <p:spPr/>
        <p:txBody>
          <a:bodyPr/>
          <a:lstStyle/>
          <a:p>
            <a:pPr marL="0" indent="0">
              <a:buNone/>
            </a:pPr>
            <a:r>
              <a:rPr lang="en-US" dirty="0"/>
              <a:t>Misleading</a:t>
            </a:r>
          </a:p>
          <a:p>
            <a:pPr marL="457200" lvl="1" indent="0">
              <a:buNone/>
            </a:pPr>
            <a:r>
              <a:rPr lang="en-US" dirty="0"/>
              <a:t>This graph’s y-axis, for whatever reason, was labeled upside down. Unlike the convention, the chart is upside down—showing an increase in gun death upside-down; meaning, the observation going down actually means, up. </a:t>
            </a:r>
          </a:p>
          <a:p>
            <a:pPr marL="0" indent="0">
              <a:buNone/>
            </a:pPr>
            <a:endParaRPr lang="en-US" dirty="0"/>
          </a:p>
        </p:txBody>
      </p:sp>
      <p:sp>
        <p:nvSpPr>
          <p:cNvPr id="4" name="Title 3">
            <a:extLst>
              <a:ext uri="{FF2B5EF4-FFF2-40B4-BE49-F238E27FC236}">
                <a16:creationId xmlns:a16="http://schemas.microsoft.com/office/drawing/2014/main" id="{9C4EBA77-DFAF-5948-8FF6-FB98242D801A}"/>
              </a:ext>
            </a:extLst>
          </p:cNvPr>
          <p:cNvSpPr>
            <a:spLocks noGrp="1"/>
          </p:cNvSpPr>
          <p:nvPr>
            <p:ph type="title"/>
          </p:nvPr>
        </p:nvSpPr>
        <p:spPr/>
        <p:txBody>
          <a:bodyPr/>
          <a:lstStyle/>
          <a:p>
            <a:r>
              <a:rPr lang="en-US" dirty="0"/>
              <a:t>Worst Data Visualization: One</a:t>
            </a:r>
          </a:p>
        </p:txBody>
      </p:sp>
      <p:pic>
        <p:nvPicPr>
          <p:cNvPr id="1026" name="Picture 2" descr="Florida gun deaths">
            <a:extLst>
              <a:ext uri="{FF2B5EF4-FFF2-40B4-BE49-F238E27FC236}">
                <a16:creationId xmlns:a16="http://schemas.microsoft.com/office/drawing/2014/main" id="{04426A24-869B-8545-A8C3-211925FADEF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273175"/>
            <a:ext cx="3917841" cy="4903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0C652F4-29E8-544C-AB11-D5BFBF35543C}"/>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www.businessinsider.com</a:t>
            </a:r>
            <a:r>
              <a:rPr lang="en-US" sz="1200" dirty="0">
                <a:latin typeface="Optima" panose="02000503060000020004" pitchFamily="2" charset="0"/>
              </a:rPr>
              <a:t>/gun-deaths-in-florida-increased-with-stand-your-ground-2014-2?op=1</a:t>
            </a:r>
          </a:p>
        </p:txBody>
      </p:sp>
    </p:spTree>
    <p:extLst>
      <p:ext uri="{BB962C8B-B14F-4D97-AF65-F5344CB8AC3E}">
        <p14:creationId xmlns:p14="http://schemas.microsoft.com/office/powerpoint/2010/main" val="329003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0A74-4402-974D-A7BC-EDD8B1DC5220}"/>
              </a:ext>
            </a:extLst>
          </p:cNvPr>
          <p:cNvSpPr>
            <a:spLocks noGrp="1"/>
          </p:cNvSpPr>
          <p:nvPr>
            <p:ph type="title"/>
          </p:nvPr>
        </p:nvSpPr>
        <p:spPr/>
        <p:txBody>
          <a:bodyPr/>
          <a:lstStyle/>
          <a:p>
            <a:r>
              <a:rPr lang="en-US" dirty="0"/>
              <a:t>Worst Data Visualization: Two</a:t>
            </a:r>
          </a:p>
        </p:txBody>
      </p:sp>
      <p:pic>
        <p:nvPicPr>
          <p:cNvPr id="4" name="Online Media 3" descr="oceaniaeuropeamericasafricaasia">
            <a:hlinkClick r:id="" action="ppaction://media"/>
            <a:extLst>
              <a:ext uri="{FF2B5EF4-FFF2-40B4-BE49-F238E27FC236}">
                <a16:creationId xmlns:a16="http://schemas.microsoft.com/office/drawing/2014/main" id="{7A8B8731-7D3E-4D45-B02E-FCCE6E591B68}"/>
              </a:ext>
            </a:extLst>
          </p:cNvPr>
          <p:cNvPicPr>
            <a:picLocks noGrp="1" noRot="1" noChangeAspect="1"/>
          </p:cNvPicPr>
          <p:nvPr>
            <p:ph idx="1"/>
            <a:videoFile r:link="rId1"/>
          </p:nvPr>
        </p:nvPicPr>
        <p:blipFill>
          <a:blip r:embed="rId4"/>
          <a:stretch>
            <a:fillRect/>
          </a:stretch>
        </p:blipFill>
        <p:spPr>
          <a:xfrm>
            <a:off x="1689100" y="1219200"/>
            <a:ext cx="8813800" cy="4957763"/>
          </a:xfrm>
          <a:prstGeom prst="rect">
            <a:avLst/>
          </a:prstGeom>
        </p:spPr>
      </p:pic>
      <p:sp>
        <p:nvSpPr>
          <p:cNvPr id="5" name="TextBox 4">
            <a:extLst>
              <a:ext uri="{FF2B5EF4-FFF2-40B4-BE49-F238E27FC236}">
                <a16:creationId xmlns:a16="http://schemas.microsoft.com/office/drawing/2014/main" id="{35EEE0E3-C019-2D42-871E-BDA592778A18}"/>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vimeo.com</a:t>
            </a:r>
            <a:r>
              <a:rPr lang="en-US" sz="1200" dirty="0">
                <a:latin typeface="Optima" panose="02000503060000020004" pitchFamily="2" charset="0"/>
              </a:rPr>
              <a:t>/45658298?embedded=</a:t>
            </a:r>
            <a:r>
              <a:rPr lang="en-US" sz="1200" dirty="0" err="1">
                <a:latin typeface="Optima" panose="02000503060000020004" pitchFamily="2" charset="0"/>
              </a:rPr>
              <a:t>true&amp;source</a:t>
            </a:r>
            <a:r>
              <a:rPr lang="en-US" sz="1200" dirty="0">
                <a:latin typeface="Optima" panose="02000503060000020004" pitchFamily="2" charset="0"/>
              </a:rPr>
              <a:t>=</a:t>
            </a:r>
            <a:r>
              <a:rPr lang="en-US" sz="1200" dirty="0" err="1">
                <a:latin typeface="Optima" panose="02000503060000020004" pitchFamily="2" charset="0"/>
              </a:rPr>
              <a:t>video_title&amp;owner</a:t>
            </a:r>
            <a:r>
              <a:rPr lang="en-US" sz="1200" dirty="0">
                <a:latin typeface="Optima" panose="02000503060000020004" pitchFamily="2" charset="0"/>
              </a:rPr>
              <a:t>=12513236</a:t>
            </a:r>
          </a:p>
        </p:txBody>
      </p:sp>
    </p:spTree>
    <p:extLst>
      <p:ext uri="{BB962C8B-B14F-4D97-AF65-F5344CB8AC3E}">
        <p14:creationId xmlns:p14="http://schemas.microsoft.com/office/powerpoint/2010/main" val="34213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D996B7A-201D-7C4F-A625-B34130BA6259}"/>
              </a:ext>
            </a:extLst>
          </p:cNvPr>
          <p:cNvPicPr>
            <a:picLocks noGrp="1" noChangeAspect="1"/>
          </p:cNvPicPr>
          <p:nvPr>
            <p:ph sz="half" idx="1"/>
          </p:nvPr>
        </p:nvPicPr>
        <p:blipFill>
          <a:blip r:embed="rId3"/>
          <a:stretch>
            <a:fillRect/>
          </a:stretch>
        </p:blipFill>
        <p:spPr>
          <a:xfrm>
            <a:off x="926681" y="1273175"/>
            <a:ext cx="5004637" cy="4903788"/>
          </a:xfrm>
          <a:prstGeom prst="rect">
            <a:avLst/>
          </a:prstGeom>
        </p:spPr>
      </p:pic>
      <p:sp>
        <p:nvSpPr>
          <p:cNvPr id="3" name="Content Placeholder 2">
            <a:extLst>
              <a:ext uri="{FF2B5EF4-FFF2-40B4-BE49-F238E27FC236}">
                <a16:creationId xmlns:a16="http://schemas.microsoft.com/office/drawing/2014/main" id="{03DD27E7-6ECC-E443-956B-600AB0A99DEE}"/>
              </a:ext>
            </a:extLst>
          </p:cNvPr>
          <p:cNvSpPr>
            <a:spLocks noGrp="1"/>
          </p:cNvSpPr>
          <p:nvPr>
            <p:ph sz="half" idx="2"/>
          </p:nvPr>
        </p:nvSpPr>
        <p:spPr/>
        <p:txBody>
          <a:bodyPr>
            <a:normAutofit fontScale="92500" lnSpcReduction="20000"/>
          </a:bodyPr>
          <a:lstStyle/>
          <a:p>
            <a:pPr marL="0" indent="0">
              <a:buNone/>
            </a:pPr>
            <a:r>
              <a:rPr lang="en-US" dirty="0"/>
              <a:t>Labeling</a:t>
            </a:r>
          </a:p>
          <a:p>
            <a:pPr marL="457200" lvl="1" indent="0">
              <a:buNone/>
            </a:pPr>
            <a:r>
              <a:rPr lang="en-US" dirty="0"/>
              <a:t>This visualization utilizes the Olympic rings to visualize different observations in five different continents. How do I know that? The title of the video which is “</a:t>
            </a:r>
            <a:r>
              <a:rPr lang="en-US" dirty="0" err="1"/>
              <a:t>oceaniaeuropeamericasafricaasia</a:t>
            </a:r>
            <a:r>
              <a:rPr lang="en-US" dirty="0"/>
              <a:t>“. Obesity, Gun Ownership, McDonald’s Outlet, Population, CO</a:t>
            </a:r>
            <a:r>
              <a:rPr lang="en-US" baseline="-25000" dirty="0"/>
              <a:t>2</a:t>
            </a:r>
            <a:r>
              <a:rPr lang="en-US" dirty="0"/>
              <a:t> Emissions Per Capita, Homicides and others were the observations where the rings grow up and shrink down to showcase the values. However, nowhere in this video the creator labels the circles. I had to learn about it from the comments section where viewers were sharing this challenge of understanding the visualization. </a:t>
            </a:r>
          </a:p>
        </p:txBody>
      </p:sp>
      <p:sp>
        <p:nvSpPr>
          <p:cNvPr id="4" name="Title 3">
            <a:extLst>
              <a:ext uri="{FF2B5EF4-FFF2-40B4-BE49-F238E27FC236}">
                <a16:creationId xmlns:a16="http://schemas.microsoft.com/office/drawing/2014/main" id="{F20FBA24-D314-504B-8E8B-89B994E55693}"/>
              </a:ext>
            </a:extLst>
          </p:cNvPr>
          <p:cNvSpPr>
            <a:spLocks noGrp="1"/>
          </p:cNvSpPr>
          <p:nvPr>
            <p:ph type="title"/>
          </p:nvPr>
        </p:nvSpPr>
        <p:spPr/>
        <p:txBody>
          <a:bodyPr/>
          <a:lstStyle/>
          <a:p>
            <a:r>
              <a:rPr lang="en-US" dirty="0"/>
              <a:t>Worst Data Visualization: Two</a:t>
            </a:r>
          </a:p>
        </p:txBody>
      </p:sp>
    </p:spTree>
    <p:extLst>
      <p:ext uri="{BB962C8B-B14F-4D97-AF65-F5344CB8AC3E}">
        <p14:creationId xmlns:p14="http://schemas.microsoft.com/office/powerpoint/2010/main" val="31592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132B-4BDC-E247-85B2-3D306471533C}"/>
              </a:ext>
            </a:extLst>
          </p:cNvPr>
          <p:cNvSpPr>
            <a:spLocks noGrp="1"/>
          </p:cNvSpPr>
          <p:nvPr>
            <p:ph type="title"/>
          </p:nvPr>
        </p:nvSpPr>
        <p:spPr/>
        <p:txBody>
          <a:bodyPr/>
          <a:lstStyle/>
          <a:p>
            <a:r>
              <a:rPr lang="en-US" dirty="0"/>
              <a:t>Worst Data Visualization: Three</a:t>
            </a:r>
          </a:p>
        </p:txBody>
      </p:sp>
      <p:sp>
        <p:nvSpPr>
          <p:cNvPr id="3" name="Content Placeholder 2">
            <a:extLst>
              <a:ext uri="{FF2B5EF4-FFF2-40B4-BE49-F238E27FC236}">
                <a16:creationId xmlns:a16="http://schemas.microsoft.com/office/drawing/2014/main" id="{7DF5439F-95CA-8748-AEDD-ABF86C567EFA}"/>
              </a:ext>
            </a:extLst>
          </p:cNvPr>
          <p:cNvSpPr>
            <a:spLocks noGrp="1"/>
          </p:cNvSpPr>
          <p:nvPr>
            <p:ph idx="1"/>
          </p:nvPr>
        </p:nvSpPr>
        <p:spPr/>
        <p:txBody>
          <a:bodyPr/>
          <a:lstStyle/>
          <a:p>
            <a:endParaRPr lang="en-US" dirty="0"/>
          </a:p>
        </p:txBody>
      </p:sp>
      <p:pic>
        <p:nvPicPr>
          <p:cNvPr id="3074" name="Picture 2" descr="Treemap">
            <a:extLst>
              <a:ext uri="{FF2B5EF4-FFF2-40B4-BE49-F238E27FC236}">
                <a16:creationId xmlns:a16="http://schemas.microsoft.com/office/drawing/2014/main" id="{8F6514EB-6CD1-F341-A796-E2DB557FE8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4507" y="1219201"/>
            <a:ext cx="8402986" cy="495776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673AB3-2AD0-4542-B7E5-31A745D88BB1}"/>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www.theguardian.com</a:t>
            </a:r>
            <a:r>
              <a:rPr lang="en-US" sz="1200" dirty="0">
                <a:latin typeface="Optima" panose="02000503060000020004" pitchFamily="2" charset="0"/>
              </a:rPr>
              <a:t>/news/</a:t>
            </a:r>
            <a:r>
              <a:rPr lang="en-US" sz="1200" dirty="0" err="1">
                <a:latin typeface="Optima" panose="02000503060000020004" pitchFamily="2" charset="0"/>
              </a:rPr>
              <a:t>datablog</a:t>
            </a:r>
            <a:r>
              <a:rPr lang="en-US" sz="1200" dirty="0">
                <a:latin typeface="Optima" panose="02000503060000020004" pitchFamily="2" charset="0"/>
              </a:rPr>
              <a:t>/gallery/2013/</a:t>
            </a:r>
            <a:r>
              <a:rPr lang="en-US" sz="1200" dirty="0" err="1">
                <a:latin typeface="Optima" panose="02000503060000020004" pitchFamily="2" charset="0"/>
              </a:rPr>
              <a:t>aug</a:t>
            </a:r>
            <a:r>
              <a:rPr lang="en-US" sz="1200" dirty="0">
                <a:latin typeface="Optima" panose="02000503060000020004" pitchFamily="2" charset="0"/>
              </a:rPr>
              <a:t>/01/16-useless-infographics</a:t>
            </a:r>
          </a:p>
        </p:txBody>
      </p:sp>
    </p:spTree>
    <p:extLst>
      <p:ext uri="{BB962C8B-B14F-4D97-AF65-F5344CB8AC3E}">
        <p14:creationId xmlns:p14="http://schemas.microsoft.com/office/powerpoint/2010/main" val="1599514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D6E9B9-825C-8F4E-AC73-17B4CA41A753}"/>
              </a:ext>
            </a:extLst>
          </p:cNvPr>
          <p:cNvSpPr>
            <a:spLocks noGrp="1"/>
          </p:cNvSpPr>
          <p:nvPr>
            <p:ph sz="half" idx="2"/>
          </p:nvPr>
        </p:nvSpPr>
        <p:spPr/>
        <p:txBody>
          <a:bodyPr/>
          <a:lstStyle/>
          <a:p>
            <a:pPr marL="0" indent="0">
              <a:buNone/>
            </a:pPr>
            <a:r>
              <a:rPr lang="en-US" dirty="0"/>
              <a:t>Visibility</a:t>
            </a:r>
          </a:p>
          <a:p>
            <a:pPr marL="457200" lvl="1" indent="0">
              <a:buNone/>
            </a:pPr>
            <a:r>
              <a:rPr lang="en-US" dirty="0"/>
              <a:t>This </a:t>
            </a:r>
            <a:r>
              <a:rPr lang="en-US" dirty="0" err="1"/>
              <a:t>treemap</a:t>
            </a:r>
            <a:r>
              <a:rPr lang="en-US" dirty="0"/>
              <a:t> shows “how when an android phone is released, lots of different versions can spin off it.”</a:t>
            </a:r>
            <a:r>
              <a:rPr lang="en-US" sz="1800" baseline="30000" dirty="0"/>
              <a:t>1</a:t>
            </a:r>
            <a:r>
              <a:rPr lang="en-US" dirty="0"/>
              <a:t> However, the colors and the number of observations has made it impossible to understand what is being communicated. </a:t>
            </a:r>
          </a:p>
          <a:p>
            <a:pPr marL="457200" lvl="1" indent="0">
              <a:buNone/>
            </a:pPr>
            <a:r>
              <a:rPr lang="en-US" dirty="0"/>
              <a:t>The main reason data visualization is important is to communicate information that would otherwise will be difficult to understand. This </a:t>
            </a:r>
            <a:r>
              <a:rPr lang="en-US" dirty="0" err="1"/>
              <a:t>treemap</a:t>
            </a:r>
            <a:r>
              <a:rPr lang="en-US" dirty="0"/>
              <a:t> doesn’t appear to be a good tool. </a:t>
            </a:r>
          </a:p>
        </p:txBody>
      </p:sp>
      <p:sp>
        <p:nvSpPr>
          <p:cNvPr id="4" name="Title 3">
            <a:extLst>
              <a:ext uri="{FF2B5EF4-FFF2-40B4-BE49-F238E27FC236}">
                <a16:creationId xmlns:a16="http://schemas.microsoft.com/office/drawing/2014/main" id="{2007CB2F-69C6-4B44-891E-19EE1438D3CC}"/>
              </a:ext>
            </a:extLst>
          </p:cNvPr>
          <p:cNvSpPr>
            <a:spLocks noGrp="1"/>
          </p:cNvSpPr>
          <p:nvPr>
            <p:ph type="title"/>
          </p:nvPr>
        </p:nvSpPr>
        <p:spPr/>
        <p:txBody>
          <a:bodyPr/>
          <a:lstStyle/>
          <a:p>
            <a:r>
              <a:rPr lang="en-US" dirty="0"/>
              <a:t>Worst Data Visualization: Three</a:t>
            </a:r>
          </a:p>
        </p:txBody>
      </p:sp>
      <p:pic>
        <p:nvPicPr>
          <p:cNvPr id="9" name="Picture 2" descr="Treemap">
            <a:extLst>
              <a:ext uri="{FF2B5EF4-FFF2-40B4-BE49-F238E27FC236}">
                <a16:creationId xmlns:a16="http://schemas.microsoft.com/office/drawing/2014/main" id="{70EA7EF0-32D3-8D43-83D6-88234CAA5BD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03354" y="2601118"/>
            <a:ext cx="4330646" cy="255508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A7BD884-264B-2E49-9871-A7B0EC26A45B}"/>
              </a:ext>
            </a:extLst>
          </p:cNvPr>
          <p:cNvSpPr txBox="1"/>
          <p:nvPr/>
        </p:nvSpPr>
        <p:spPr>
          <a:xfrm>
            <a:off x="89208" y="6354375"/>
            <a:ext cx="11987561" cy="461665"/>
          </a:xfrm>
          <a:prstGeom prst="rect">
            <a:avLst/>
          </a:prstGeom>
          <a:noFill/>
        </p:spPr>
        <p:txBody>
          <a:bodyPr wrap="square">
            <a:spAutoFit/>
          </a:bodyPr>
          <a:lstStyle/>
          <a:p>
            <a:r>
              <a:rPr lang="en-US" sz="1200" dirty="0">
                <a:latin typeface="Optima" panose="02000503060000020004" pitchFamily="2" charset="0"/>
              </a:rPr>
              <a:t>1. </a:t>
            </a:r>
            <a:r>
              <a:rPr lang="en-US" sz="1200" b="0" i="0" u="none" strike="noStrike" dirty="0">
                <a:solidFill>
                  <a:srgbClr val="2A2A2A"/>
                </a:solidFill>
                <a:effectLst/>
                <a:latin typeface="Optima" panose="02000503060000020004" pitchFamily="2" charset="0"/>
              </a:rPr>
              <a:t>Mona Chalabi, “16 Useless Infographics | News | The Guardian,” accessed September 1, 2022, https://</a:t>
            </a:r>
            <a:r>
              <a:rPr lang="en-US" sz="1200" b="0" i="0" u="none" strike="noStrike" dirty="0" err="1">
                <a:solidFill>
                  <a:srgbClr val="2A2A2A"/>
                </a:solidFill>
                <a:effectLst/>
                <a:latin typeface="Optima" panose="02000503060000020004" pitchFamily="2" charset="0"/>
              </a:rPr>
              <a:t>www.theguardian.com</a:t>
            </a:r>
            <a:r>
              <a:rPr lang="en-US" sz="1200" b="0" i="0" u="none" strike="noStrike" dirty="0">
                <a:solidFill>
                  <a:srgbClr val="2A2A2A"/>
                </a:solidFill>
                <a:effectLst/>
                <a:latin typeface="Optima" panose="02000503060000020004" pitchFamily="2" charset="0"/>
              </a:rPr>
              <a:t>/news/</a:t>
            </a:r>
            <a:r>
              <a:rPr lang="en-US" sz="1200" b="0" i="0" u="none" strike="noStrike" dirty="0" err="1">
                <a:solidFill>
                  <a:srgbClr val="2A2A2A"/>
                </a:solidFill>
                <a:effectLst/>
                <a:latin typeface="Optima" panose="02000503060000020004" pitchFamily="2" charset="0"/>
              </a:rPr>
              <a:t>datablog</a:t>
            </a:r>
            <a:r>
              <a:rPr lang="en-US" sz="1200" b="0" i="0" u="none" strike="noStrike" dirty="0">
                <a:solidFill>
                  <a:srgbClr val="2A2A2A"/>
                </a:solidFill>
                <a:effectLst/>
                <a:latin typeface="Optima" panose="02000503060000020004" pitchFamily="2" charset="0"/>
              </a:rPr>
              <a:t>/gallery/2013/</a:t>
            </a:r>
            <a:r>
              <a:rPr lang="en-US" sz="1200" b="0" i="0" u="none" strike="noStrike" dirty="0" err="1">
                <a:solidFill>
                  <a:srgbClr val="2A2A2A"/>
                </a:solidFill>
                <a:effectLst/>
                <a:latin typeface="Optima" panose="02000503060000020004" pitchFamily="2" charset="0"/>
              </a:rPr>
              <a:t>aug</a:t>
            </a:r>
            <a:r>
              <a:rPr lang="en-US" sz="1200" b="0" i="0" u="none" strike="noStrike" dirty="0">
                <a:solidFill>
                  <a:srgbClr val="2A2A2A"/>
                </a:solidFill>
                <a:effectLst/>
                <a:latin typeface="Optima" panose="02000503060000020004" pitchFamily="2" charset="0"/>
              </a:rPr>
              <a:t>/01/16-useless-infographics.</a:t>
            </a:r>
            <a:endParaRPr lang="en-US" sz="1200" dirty="0">
              <a:latin typeface="Optima" panose="02000503060000020004" pitchFamily="2" charset="0"/>
            </a:endParaRPr>
          </a:p>
        </p:txBody>
      </p:sp>
    </p:spTree>
    <p:extLst>
      <p:ext uri="{BB962C8B-B14F-4D97-AF65-F5344CB8AC3E}">
        <p14:creationId xmlns:p14="http://schemas.microsoft.com/office/powerpoint/2010/main" val="416409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FCFB-D4F9-5245-8F9F-7354AFA8B12E}"/>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4E45355-F84B-6145-9F58-D264BFFEDB4B}"/>
              </a:ext>
            </a:extLst>
          </p:cNvPr>
          <p:cNvSpPr>
            <a:spLocks noGrp="1"/>
          </p:cNvSpPr>
          <p:nvPr>
            <p:ph idx="1"/>
          </p:nvPr>
        </p:nvSpPr>
        <p:spPr/>
        <p:txBody>
          <a:bodyPr>
            <a:normAutofit/>
          </a:bodyPr>
          <a:lstStyle/>
          <a:p>
            <a:r>
              <a:rPr lang="en-US" sz="2200" dirty="0"/>
              <a:t>Visibility was one of the factors that came up multiple times during this presentation. </a:t>
            </a:r>
          </a:p>
          <a:p>
            <a:r>
              <a:rPr lang="en-US" sz="2200" dirty="0"/>
              <a:t>This includes the colors used in the visualization tools, font-faces, labeling and other factors contribute to whether viewers would be able to understand the information. </a:t>
            </a:r>
          </a:p>
          <a:p>
            <a:r>
              <a:rPr lang="en-US" sz="2200" dirty="0"/>
              <a:t>Furthermore, choosing visualization tool to appropriately showcase information would be key. Every tool is not necessarily the right tool for the data that is being used. </a:t>
            </a:r>
          </a:p>
          <a:p>
            <a:r>
              <a:rPr lang="en-US" sz="2200" dirty="0"/>
              <a:t>Finally, simplicity is one other factor that makes visualization intelligible. </a:t>
            </a:r>
          </a:p>
        </p:txBody>
      </p:sp>
    </p:spTree>
    <p:extLst>
      <p:ext uri="{BB962C8B-B14F-4D97-AF65-F5344CB8AC3E}">
        <p14:creationId xmlns:p14="http://schemas.microsoft.com/office/powerpoint/2010/main" val="783676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EAF6-1A75-A045-A425-0FD4AB54AF7B}"/>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40D3FA8-CB3E-9245-8A73-284AE43EF440}"/>
              </a:ext>
            </a:extLst>
          </p:cNvPr>
          <p:cNvSpPr>
            <a:spLocks noGrp="1"/>
          </p:cNvSpPr>
          <p:nvPr>
            <p:ph idx="1"/>
          </p:nvPr>
        </p:nvSpPr>
        <p:spPr>
          <a:xfrm>
            <a:off x="838200" y="1219200"/>
            <a:ext cx="10814823" cy="4957763"/>
          </a:xfrm>
        </p:spPr>
        <p:txBody>
          <a:bodyPr>
            <a:normAutofit/>
          </a:bodyPr>
          <a:lstStyle/>
          <a:p>
            <a:pPr marL="0" indent="0">
              <a:buNone/>
            </a:pPr>
            <a:r>
              <a:rPr lang="en-US" sz="1400" b="0" i="0" u="none" strike="noStrike" dirty="0">
                <a:solidFill>
                  <a:srgbClr val="2A2A2A"/>
                </a:solidFill>
                <a:effectLst/>
              </a:rPr>
              <a:t>References</a:t>
            </a:r>
          </a:p>
          <a:p>
            <a:pPr marL="0" indent="0">
              <a:buNone/>
            </a:pPr>
            <a:r>
              <a:rPr lang="en-US" sz="1200" b="0" i="0" u="none" strike="noStrike" dirty="0">
                <a:solidFill>
                  <a:srgbClr val="2A2A2A"/>
                </a:solidFill>
                <a:effectLst/>
              </a:rPr>
              <a:t>Chalabi, Mona. “16 Useless Infographics | News | The Guardian.” Accessed September 1, 2022. 	</a:t>
            </a:r>
            <a:r>
              <a:rPr lang="en-US" sz="1200" b="0" i="0" u="none" strike="noStrike" dirty="0">
                <a:solidFill>
                  <a:srgbClr val="2A2A2A"/>
                </a:solidFill>
                <a:effectLst/>
                <a:hlinkClick r:id="rId2"/>
              </a:rPr>
              <a:t>https://www.theguardian.com/news/datablog/gallery/2013/aug/01/16-useless-infographics</a:t>
            </a:r>
            <a:r>
              <a:rPr lang="en-US" sz="1200" b="0" i="0" u="none" strike="noStrike" dirty="0">
                <a:solidFill>
                  <a:srgbClr val="2A2A2A"/>
                </a:solidFill>
                <a:effectLst/>
              </a:rPr>
              <a:t>.</a:t>
            </a:r>
          </a:p>
          <a:p>
            <a:pPr marL="0" indent="0">
              <a:buNone/>
            </a:pPr>
            <a:r>
              <a:rPr lang="en-US" sz="1400" dirty="0">
                <a:solidFill>
                  <a:srgbClr val="2A2A2A"/>
                </a:solidFill>
              </a:rPr>
              <a:t>Sources</a:t>
            </a:r>
          </a:p>
          <a:p>
            <a:pPr marL="0" indent="0">
              <a:buNone/>
            </a:pPr>
            <a:r>
              <a:rPr lang="en-US" sz="1200" dirty="0">
                <a:latin typeface="Optima" panose="02000503060000020004" pitchFamily="2" charset="0"/>
                <a:hlinkClick r:id="rId2"/>
              </a:rPr>
              <a:t>https://www.theguardian.com/news/datablog/gallery/2013/aug/01/16-useless-infographics</a:t>
            </a:r>
            <a:endParaRPr lang="en-US" sz="1200" dirty="0">
              <a:latin typeface="Optima" panose="02000503060000020004" pitchFamily="2" charset="0"/>
            </a:endParaRPr>
          </a:p>
          <a:p>
            <a:pPr marL="0" indent="0">
              <a:buNone/>
            </a:pPr>
            <a:r>
              <a:rPr lang="en-US" sz="1200" dirty="0">
                <a:latin typeface="Optima" panose="02000503060000020004" pitchFamily="2" charset="0"/>
                <a:hlinkClick r:id="rId3"/>
              </a:rPr>
              <a:t>https://vimeo.com/45658298?embedded=true&amp;source=video_title&amp;owner=12513236</a:t>
            </a:r>
            <a:endParaRPr lang="en-US" sz="1200" dirty="0"/>
          </a:p>
          <a:p>
            <a:pPr marL="0" indent="0">
              <a:buNone/>
            </a:pPr>
            <a:r>
              <a:rPr lang="en-US" sz="1200" dirty="0">
                <a:latin typeface="Optima" panose="02000503060000020004" pitchFamily="2" charset="0"/>
                <a:hlinkClick r:id="rId4"/>
              </a:rPr>
              <a:t>https://www.businessinsider.com/gun-deaths-in-florida-increased-with-stand-your-ground-2014-2?op=1</a:t>
            </a:r>
            <a:endParaRPr lang="en-US" sz="1200" dirty="0">
              <a:latin typeface="Optima" panose="02000503060000020004" pitchFamily="2" charset="0"/>
            </a:endParaRPr>
          </a:p>
          <a:p>
            <a:pPr marL="0" indent="0">
              <a:buNone/>
            </a:pPr>
            <a:r>
              <a:rPr lang="en-US" sz="1200" dirty="0">
                <a:latin typeface="Optima" panose="02000503060000020004" pitchFamily="2" charset="0"/>
                <a:hlinkClick r:id="rId5"/>
              </a:rPr>
              <a:t>https://www.informationisbeautiful.net/visualizations/non-fiction-books-everyone-should-read-interactive/</a:t>
            </a:r>
            <a:endParaRPr lang="en-US" sz="1200" dirty="0">
              <a:latin typeface="Optima" panose="02000503060000020004" pitchFamily="2" charset="0"/>
            </a:endParaRPr>
          </a:p>
          <a:p>
            <a:pPr marL="0" indent="0">
              <a:buNone/>
            </a:pPr>
            <a:r>
              <a:rPr lang="en-US" sz="1200" dirty="0">
                <a:solidFill>
                  <a:schemeClr val="bg1"/>
                </a:solidFill>
                <a:latin typeface="Optima" panose="02000503060000020004" pitchFamily="2" charset="0"/>
                <a:hlinkClick r:id="rId6"/>
              </a:rPr>
              <a:t>https://informationisbeautiful.net/visualizations/how-to-get-the-usa-to-carbon-netzero/</a:t>
            </a:r>
            <a:endParaRPr lang="en-US" sz="1200" dirty="0">
              <a:solidFill>
                <a:schemeClr val="bg1"/>
              </a:solidFill>
              <a:latin typeface="Optima" panose="02000503060000020004" pitchFamily="2" charset="0"/>
            </a:endParaRPr>
          </a:p>
          <a:p>
            <a:pPr marL="0" indent="0">
              <a:buNone/>
            </a:pPr>
            <a:r>
              <a:rPr lang="en-US" sz="1200" dirty="0">
                <a:solidFill>
                  <a:schemeClr val="bg1"/>
                </a:solidFill>
                <a:latin typeface="Optima" panose="02000503060000020004" pitchFamily="2" charset="0"/>
                <a:hlinkClick r:id="rId7"/>
              </a:rPr>
              <a:t>https://www.visualcapitalist.com/the-tech-giants-worth-compared-economies-countries/</a:t>
            </a:r>
            <a:endParaRPr lang="en-US" sz="1200" dirty="0">
              <a:solidFill>
                <a:schemeClr val="bg1"/>
              </a:solidFill>
            </a:endParaRPr>
          </a:p>
          <a:p>
            <a:pPr marL="0" indent="0">
              <a:buNone/>
            </a:pPr>
            <a:endParaRPr lang="en-US" sz="1200" dirty="0">
              <a:solidFill>
                <a:schemeClr val="bg1"/>
              </a:solidFill>
            </a:endParaRPr>
          </a:p>
          <a:p>
            <a:pPr marL="0" indent="0">
              <a:buNone/>
            </a:pPr>
            <a:endParaRPr lang="en-US" sz="1200" dirty="0"/>
          </a:p>
          <a:p>
            <a:pPr marL="0" indent="0">
              <a:buNone/>
            </a:pPr>
            <a:endParaRPr lang="en-US" sz="1200" dirty="0">
              <a:latin typeface="Optima" panose="02000503060000020004" pitchFamily="2" charset="0"/>
            </a:endParaRPr>
          </a:p>
          <a:p>
            <a:pPr marL="0" indent="0">
              <a:buNone/>
            </a:pPr>
            <a:endParaRPr lang="en-US" sz="1200" dirty="0">
              <a:solidFill>
                <a:srgbClr val="2A2A2A"/>
              </a:solidFill>
            </a:endParaRPr>
          </a:p>
          <a:p>
            <a:pPr marL="0" indent="0">
              <a:buNone/>
            </a:pPr>
            <a:endParaRPr lang="en-US" sz="1200" dirty="0">
              <a:solidFill>
                <a:srgbClr val="2A2A2A"/>
              </a:solidFill>
            </a:endParaRPr>
          </a:p>
          <a:p>
            <a:pPr marL="0" indent="0">
              <a:buNone/>
            </a:pPr>
            <a:endParaRPr lang="en-US" sz="1200" dirty="0"/>
          </a:p>
        </p:txBody>
      </p:sp>
    </p:spTree>
    <p:extLst>
      <p:ext uri="{BB962C8B-B14F-4D97-AF65-F5344CB8AC3E}">
        <p14:creationId xmlns:p14="http://schemas.microsoft.com/office/powerpoint/2010/main" val="316307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A8B-D641-3842-8F88-01BA43FE74E4}"/>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721902C-3546-3747-A853-2ED97DACCEA1}"/>
              </a:ext>
            </a:extLst>
          </p:cNvPr>
          <p:cNvSpPr>
            <a:spLocks noGrp="1"/>
          </p:cNvSpPr>
          <p:nvPr>
            <p:ph idx="1"/>
          </p:nvPr>
        </p:nvSpPr>
        <p:spPr/>
        <p:txBody>
          <a:bodyPr>
            <a:normAutofit/>
          </a:bodyPr>
          <a:lstStyle/>
          <a:p>
            <a:r>
              <a:rPr lang="en-US" sz="2200" dirty="0"/>
              <a:t>This presentation attempts to showcase three best and three worst data visualization examples. </a:t>
            </a:r>
          </a:p>
          <a:p>
            <a:r>
              <a:rPr lang="en-US" sz="2200" dirty="0"/>
              <a:t>Several factors such as simplicity, visibility, labeling and more are discussed.</a:t>
            </a:r>
          </a:p>
          <a:p>
            <a:r>
              <a:rPr lang="en-US" sz="2200" dirty="0"/>
              <a:t>These discussed points are also included in the notes of each slide. </a:t>
            </a:r>
          </a:p>
        </p:txBody>
      </p:sp>
    </p:spTree>
    <p:extLst>
      <p:ext uri="{BB962C8B-B14F-4D97-AF65-F5344CB8AC3E}">
        <p14:creationId xmlns:p14="http://schemas.microsoft.com/office/powerpoint/2010/main" val="3595201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1B24"/>
        </a:solidFill>
        <a:effectLst/>
      </p:bgPr>
    </p:bg>
    <p:spTree>
      <p:nvGrpSpPr>
        <p:cNvPr id="1" name=""/>
        <p:cNvGrpSpPr/>
        <p:nvPr/>
      </p:nvGrpSpPr>
      <p:grpSpPr>
        <a:xfrm>
          <a:off x="0" y="0"/>
          <a:ext cx="0" cy="0"/>
          <a:chOff x="0" y="0"/>
          <a:chExt cx="0" cy="0"/>
        </a:xfrm>
      </p:grpSpPr>
      <p:pic>
        <p:nvPicPr>
          <p:cNvPr id="1026" name="Picture 2" descr="Tech Giants Country GDP Amazon">
            <a:extLst>
              <a:ext uri="{FF2B5EF4-FFF2-40B4-BE49-F238E27FC236}">
                <a16:creationId xmlns:a16="http://schemas.microsoft.com/office/drawing/2014/main" id="{CAD14A83-DBA8-0D40-8722-AD0C4BB6F817}"/>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22175" b="26208"/>
          <a:stretch/>
        </p:blipFill>
        <p:spPr bwMode="auto">
          <a:xfrm>
            <a:off x="709448" y="1095121"/>
            <a:ext cx="10160081" cy="53977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21DD2C-C7D0-9B45-AD1A-22C06D418E1E}"/>
              </a:ext>
            </a:extLst>
          </p:cNvPr>
          <p:cNvSpPr>
            <a:spLocks noGrp="1"/>
          </p:cNvSpPr>
          <p:nvPr>
            <p:ph type="title"/>
          </p:nvPr>
        </p:nvSpPr>
        <p:spPr/>
        <p:txBody>
          <a:bodyPr/>
          <a:lstStyle/>
          <a:p>
            <a:r>
              <a:rPr lang="en-US" dirty="0">
                <a:solidFill>
                  <a:schemeClr val="bg1"/>
                </a:solidFill>
              </a:rPr>
              <a:t>Best Data Visualization: One</a:t>
            </a:r>
          </a:p>
        </p:txBody>
      </p:sp>
      <p:pic>
        <p:nvPicPr>
          <p:cNvPr id="5" name="Picture 4">
            <a:extLst>
              <a:ext uri="{FF2B5EF4-FFF2-40B4-BE49-F238E27FC236}">
                <a16:creationId xmlns:a16="http://schemas.microsoft.com/office/drawing/2014/main" id="{BEF8202B-AB9C-D946-A9EF-33B15BBE9102}"/>
              </a:ext>
            </a:extLst>
          </p:cNvPr>
          <p:cNvPicPr>
            <a:picLocks noChangeAspect="1"/>
          </p:cNvPicPr>
          <p:nvPr/>
        </p:nvPicPr>
        <p:blipFill>
          <a:blip r:embed="rId4"/>
          <a:stretch>
            <a:fillRect/>
          </a:stretch>
        </p:blipFill>
        <p:spPr>
          <a:xfrm>
            <a:off x="8359654" y="890169"/>
            <a:ext cx="3657830" cy="713226"/>
          </a:xfrm>
          <a:prstGeom prst="rect">
            <a:avLst/>
          </a:prstGeom>
        </p:spPr>
      </p:pic>
      <p:sp>
        <p:nvSpPr>
          <p:cNvPr id="8" name="TextBox 7">
            <a:extLst>
              <a:ext uri="{FF2B5EF4-FFF2-40B4-BE49-F238E27FC236}">
                <a16:creationId xmlns:a16="http://schemas.microsoft.com/office/drawing/2014/main" id="{43BF5A87-A9DD-7249-8BF8-E458F530B67B}"/>
              </a:ext>
            </a:extLst>
          </p:cNvPr>
          <p:cNvSpPr txBox="1"/>
          <p:nvPr/>
        </p:nvSpPr>
        <p:spPr>
          <a:xfrm>
            <a:off x="247332" y="6366430"/>
            <a:ext cx="9008180" cy="276999"/>
          </a:xfrm>
          <a:prstGeom prst="rect">
            <a:avLst/>
          </a:prstGeom>
          <a:noFill/>
        </p:spPr>
        <p:txBody>
          <a:bodyPr wrap="square">
            <a:spAutoFit/>
          </a:bodyPr>
          <a:lstStyle/>
          <a:p>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www.visualcapitalist.com</a:t>
            </a:r>
            <a:r>
              <a:rPr lang="en-US" sz="1200" dirty="0">
                <a:solidFill>
                  <a:schemeClr val="bg1"/>
                </a:solidFill>
                <a:latin typeface="Optima" panose="02000503060000020004" pitchFamily="2" charset="0"/>
              </a:rPr>
              <a:t>/the-tech-giants-worth-compared-economies-countries/</a:t>
            </a:r>
          </a:p>
        </p:txBody>
      </p:sp>
    </p:spTree>
    <p:extLst>
      <p:ext uri="{BB962C8B-B14F-4D97-AF65-F5344CB8AC3E}">
        <p14:creationId xmlns:p14="http://schemas.microsoft.com/office/powerpoint/2010/main" val="2892825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1B24"/>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B17E414-62EB-654C-974F-D6C4DF670FCE}"/>
              </a:ext>
            </a:extLst>
          </p:cNvPr>
          <p:cNvSpPr>
            <a:spLocks noGrp="1"/>
          </p:cNvSpPr>
          <p:nvPr>
            <p:ph sz="half" idx="2"/>
          </p:nvPr>
        </p:nvSpPr>
        <p:spPr/>
        <p:txBody>
          <a:bodyPr>
            <a:normAutofit/>
          </a:bodyPr>
          <a:lstStyle/>
          <a:p>
            <a:pPr marL="0" indent="0">
              <a:buNone/>
            </a:pPr>
            <a:r>
              <a:rPr lang="en-US" dirty="0">
                <a:solidFill>
                  <a:schemeClr val="bg1"/>
                </a:solidFill>
              </a:rPr>
              <a:t>Simplicity</a:t>
            </a:r>
          </a:p>
          <a:p>
            <a:pPr marL="457200" lvl="1" indent="0">
              <a:buNone/>
            </a:pPr>
            <a:r>
              <a:rPr lang="en-US" dirty="0">
                <a:solidFill>
                  <a:schemeClr val="bg1"/>
                </a:solidFill>
              </a:rPr>
              <a:t>This presentation is very simple. Anyone with a functional relationship with the map of the world would be able to understand what countries are included in the yellow, and in the gray shades.</a:t>
            </a:r>
          </a:p>
          <a:p>
            <a:pPr marL="0" indent="0">
              <a:buNone/>
            </a:pPr>
            <a:r>
              <a:rPr lang="en-US" dirty="0">
                <a:solidFill>
                  <a:schemeClr val="bg1"/>
                </a:solidFill>
              </a:rPr>
              <a:t>Clarity</a:t>
            </a:r>
          </a:p>
          <a:p>
            <a:pPr marL="457200" lvl="1" indent="0">
              <a:buNone/>
            </a:pPr>
            <a:r>
              <a:rPr lang="en-US" dirty="0">
                <a:solidFill>
                  <a:schemeClr val="bg1"/>
                </a:solidFill>
              </a:rPr>
              <a:t>Furthermore, the title, the key and description offer more clarity to what information is being communicated. </a:t>
            </a:r>
          </a:p>
          <a:p>
            <a:endParaRPr lang="en-US" dirty="0">
              <a:solidFill>
                <a:schemeClr val="bg1"/>
              </a:solidFill>
            </a:endParaRPr>
          </a:p>
        </p:txBody>
      </p:sp>
      <p:pic>
        <p:nvPicPr>
          <p:cNvPr id="2050" name="Picture 2" descr="Tech Giants Country GDP Amazon">
            <a:extLst>
              <a:ext uri="{FF2B5EF4-FFF2-40B4-BE49-F238E27FC236}">
                <a16:creationId xmlns:a16="http://schemas.microsoft.com/office/drawing/2014/main" id="{515EBD7D-596E-4F45-B58A-B4570D8DBDCA}"/>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042482" y="1334664"/>
            <a:ext cx="4704603" cy="4842299"/>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EDBF4E88-517C-7843-99E6-0A7BB9418D19}"/>
              </a:ext>
            </a:extLst>
          </p:cNvPr>
          <p:cNvSpPr>
            <a:spLocks noGrp="1"/>
          </p:cNvSpPr>
          <p:nvPr>
            <p:ph type="title"/>
          </p:nvPr>
        </p:nvSpPr>
        <p:spPr/>
        <p:txBody>
          <a:bodyPr/>
          <a:lstStyle/>
          <a:p>
            <a:r>
              <a:rPr lang="en-US" dirty="0">
                <a:solidFill>
                  <a:schemeClr val="bg1"/>
                </a:solidFill>
              </a:rPr>
              <a:t>Best Data Visualization: One</a:t>
            </a:r>
            <a:endParaRPr lang="en-US" dirty="0"/>
          </a:p>
        </p:txBody>
      </p:sp>
      <p:sp>
        <p:nvSpPr>
          <p:cNvPr id="6" name="TextBox 5">
            <a:extLst>
              <a:ext uri="{FF2B5EF4-FFF2-40B4-BE49-F238E27FC236}">
                <a16:creationId xmlns:a16="http://schemas.microsoft.com/office/drawing/2014/main" id="{91BE045A-720A-4B49-A7CB-2E8E3FD3CA45}"/>
              </a:ext>
            </a:extLst>
          </p:cNvPr>
          <p:cNvSpPr txBox="1"/>
          <p:nvPr/>
        </p:nvSpPr>
        <p:spPr>
          <a:xfrm>
            <a:off x="247332" y="6366430"/>
            <a:ext cx="9008180" cy="276999"/>
          </a:xfrm>
          <a:prstGeom prst="rect">
            <a:avLst/>
          </a:prstGeom>
          <a:noFill/>
        </p:spPr>
        <p:txBody>
          <a:bodyPr wrap="square">
            <a:spAutoFit/>
          </a:bodyPr>
          <a:lstStyle/>
          <a:p>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www.visualcapitalist.com</a:t>
            </a:r>
            <a:r>
              <a:rPr lang="en-US" sz="1200" dirty="0">
                <a:solidFill>
                  <a:schemeClr val="bg1"/>
                </a:solidFill>
                <a:latin typeface="Optima" panose="02000503060000020004" pitchFamily="2" charset="0"/>
              </a:rPr>
              <a:t>/the-tech-giants-worth-compared-economies-countries/</a:t>
            </a:r>
          </a:p>
        </p:txBody>
      </p:sp>
    </p:spTree>
    <p:extLst>
      <p:ext uri="{BB962C8B-B14F-4D97-AF65-F5344CB8AC3E}">
        <p14:creationId xmlns:p14="http://schemas.microsoft.com/office/powerpoint/2010/main" val="101606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3323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A8DC4-CEC9-B949-9BA1-2538C1B638B2}"/>
              </a:ext>
            </a:extLst>
          </p:cNvPr>
          <p:cNvSpPr>
            <a:spLocks noGrp="1"/>
          </p:cNvSpPr>
          <p:nvPr>
            <p:ph type="title"/>
          </p:nvPr>
        </p:nvSpPr>
        <p:spPr/>
        <p:txBody>
          <a:bodyPr/>
          <a:lstStyle/>
          <a:p>
            <a:r>
              <a:rPr lang="en-US" dirty="0">
                <a:solidFill>
                  <a:schemeClr val="bg1"/>
                </a:solidFill>
              </a:rPr>
              <a:t>Best Data Visualization: Two</a:t>
            </a:r>
          </a:p>
        </p:txBody>
      </p:sp>
      <p:pic>
        <p:nvPicPr>
          <p:cNvPr id="4102" name="Picture 6">
            <a:extLst>
              <a:ext uri="{FF2B5EF4-FFF2-40B4-BE49-F238E27FC236}">
                <a16:creationId xmlns:a16="http://schemas.microsoft.com/office/drawing/2014/main" id="{9C43FC77-D692-614A-B314-D5A1FD17A1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9121" y="1093244"/>
            <a:ext cx="9813758" cy="54755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86A0799-43DD-2946-BA16-FC0545D17E76}"/>
              </a:ext>
            </a:extLst>
          </p:cNvPr>
          <p:cNvSpPr txBox="1"/>
          <p:nvPr/>
        </p:nvSpPr>
        <p:spPr>
          <a:xfrm>
            <a:off x="247331" y="6366430"/>
            <a:ext cx="10755547" cy="276999"/>
          </a:xfrm>
          <a:prstGeom prst="rect">
            <a:avLst/>
          </a:prstGeom>
          <a:noFill/>
        </p:spPr>
        <p:txBody>
          <a:bodyPr wrap="square">
            <a:spAutoFit/>
          </a:bodyPr>
          <a:lstStyle/>
          <a:p>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informationisbeautiful.net</a:t>
            </a:r>
            <a:r>
              <a:rPr lang="en-US" sz="1200" dirty="0">
                <a:solidFill>
                  <a:schemeClr val="bg1"/>
                </a:solidFill>
                <a:latin typeface="Optima" panose="02000503060000020004" pitchFamily="2" charset="0"/>
              </a:rPr>
              <a:t>/visualizations/how-to-get-the-</a:t>
            </a:r>
            <a:r>
              <a:rPr lang="en-US" sz="1200" dirty="0" err="1">
                <a:solidFill>
                  <a:schemeClr val="bg1"/>
                </a:solidFill>
                <a:latin typeface="Optima" panose="02000503060000020004" pitchFamily="2" charset="0"/>
              </a:rPr>
              <a:t>usa</a:t>
            </a:r>
            <a:r>
              <a:rPr lang="en-US" sz="1200" dirty="0">
                <a:solidFill>
                  <a:schemeClr val="bg1"/>
                </a:solidFill>
                <a:latin typeface="Optima" panose="02000503060000020004" pitchFamily="2" charset="0"/>
              </a:rPr>
              <a:t>-to-carbon-</a:t>
            </a:r>
            <a:r>
              <a:rPr lang="en-US" sz="1200" dirty="0" err="1">
                <a:solidFill>
                  <a:schemeClr val="bg1"/>
                </a:solidFill>
                <a:latin typeface="Optima" panose="02000503060000020004" pitchFamily="2" charset="0"/>
              </a:rPr>
              <a:t>netzero</a:t>
            </a:r>
            <a:r>
              <a:rPr lang="en-US" sz="1200" dirty="0">
                <a:solidFill>
                  <a:schemeClr val="bg1"/>
                </a:solidFill>
                <a:latin typeface="Optima" panose="02000503060000020004" pitchFamily="2" charset="0"/>
              </a:rPr>
              <a:t>/</a:t>
            </a:r>
          </a:p>
        </p:txBody>
      </p:sp>
    </p:spTree>
    <p:extLst>
      <p:ext uri="{BB962C8B-B14F-4D97-AF65-F5344CB8AC3E}">
        <p14:creationId xmlns:p14="http://schemas.microsoft.com/office/powerpoint/2010/main" val="419414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3238"/>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55E9EF-F16E-F643-B0F1-D672C72356BE}"/>
              </a:ext>
            </a:extLst>
          </p:cNvPr>
          <p:cNvSpPr>
            <a:spLocks noGrp="1"/>
          </p:cNvSpPr>
          <p:nvPr>
            <p:ph sz="half" idx="2"/>
          </p:nvPr>
        </p:nvSpPr>
        <p:spPr>
          <a:xfrm>
            <a:off x="7956884" y="1093243"/>
            <a:ext cx="3396915" cy="5083719"/>
          </a:xfrm>
        </p:spPr>
        <p:txBody>
          <a:bodyPr>
            <a:normAutofit fontScale="92500" lnSpcReduction="10000"/>
          </a:bodyPr>
          <a:lstStyle/>
          <a:p>
            <a:pPr marL="0" indent="0">
              <a:buNone/>
            </a:pPr>
            <a:r>
              <a:rPr lang="en-US" dirty="0">
                <a:solidFill>
                  <a:schemeClr val="bg1"/>
                </a:solidFill>
              </a:rPr>
              <a:t>Color Code</a:t>
            </a:r>
          </a:p>
          <a:p>
            <a:pPr marL="457200" lvl="1" indent="0">
              <a:buNone/>
            </a:pPr>
            <a:r>
              <a:rPr lang="en-US" dirty="0">
                <a:solidFill>
                  <a:schemeClr val="bg1"/>
                </a:solidFill>
              </a:rPr>
              <a:t>In a spectrum from dimmer to bright yellow, the color shades represent potential solar power production per state, low to high.</a:t>
            </a:r>
          </a:p>
          <a:p>
            <a:pPr marL="0" indent="0">
              <a:buNone/>
            </a:pPr>
            <a:r>
              <a:rPr lang="en-US" dirty="0">
                <a:solidFill>
                  <a:schemeClr val="bg1"/>
                </a:solidFill>
              </a:rPr>
              <a:t>Simplified</a:t>
            </a:r>
          </a:p>
          <a:p>
            <a:pPr marL="457200" lvl="1" indent="0">
              <a:buNone/>
            </a:pPr>
            <a:r>
              <a:rPr lang="en-US" dirty="0">
                <a:solidFill>
                  <a:schemeClr val="bg1"/>
                </a:solidFill>
              </a:rPr>
              <a:t>This presentation addresses the difficulty of visualizing states that are either small on the map or scattered out by tabulating the map. </a:t>
            </a:r>
          </a:p>
        </p:txBody>
      </p:sp>
      <p:sp>
        <p:nvSpPr>
          <p:cNvPr id="4" name="Title 3">
            <a:extLst>
              <a:ext uri="{FF2B5EF4-FFF2-40B4-BE49-F238E27FC236}">
                <a16:creationId xmlns:a16="http://schemas.microsoft.com/office/drawing/2014/main" id="{A26B81B0-952A-7747-B8BB-BBE65F9AE4FD}"/>
              </a:ext>
            </a:extLst>
          </p:cNvPr>
          <p:cNvSpPr>
            <a:spLocks noGrp="1"/>
          </p:cNvSpPr>
          <p:nvPr>
            <p:ph type="title"/>
          </p:nvPr>
        </p:nvSpPr>
        <p:spPr/>
        <p:txBody>
          <a:bodyPr/>
          <a:lstStyle/>
          <a:p>
            <a:r>
              <a:rPr lang="en-US" dirty="0">
                <a:solidFill>
                  <a:schemeClr val="bg1"/>
                </a:solidFill>
              </a:rPr>
              <a:t>Best Data Visualization: Two</a:t>
            </a:r>
            <a:endParaRPr lang="en-US" dirty="0"/>
          </a:p>
        </p:txBody>
      </p:sp>
      <p:sp>
        <p:nvSpPr>
          <p:cNvPr id="7" name="TextBox 6">
            <a:extLst>
              <a:ext uri="{FF2B5EF4-FFF2-40B4-BE49-F238E27FC236}">
                <a16:creationId xmlns:a16="http://schemas.microsoft.com/office/drawing/2014/main" id="{A3DBECA7-6E64-B64A-A6A9-E87B77F8B208}"/>
              </a:ext>
            </a:extLst>
          </p:cNvPr>
          <p:cNvSpPr txBox="1"/>
          <p:nvPr/>
        </p:nvSpPr>
        <p:spPr>
          <a:xfrm>
            <a:off x="247332" y="6366430"/>
            <a:ext cx="9008180" cy="276999"/>
          </a:xfrm>
          <a:prstGeom prst="rect">
            <a:avLst/>
          </a:prstGeom>
          <a:noFill/>
        </p:spPr>
        <p:txBody>
          <a:bodyPr wrap="square">
            <a:spAutoFit/>
          </a:bodyPr>
          <a:lstStyle/>
          <a:p>
            <a:r>
              <a:rPr lang="en-US" sz="1200" dirty="0">
                <a:solidFill>
                  <a:schemeClr val="bg1"/>
                </a:solidFill>
                <a:latin typeface="Optima" panose="02000503060000020004" pitchFamily="2" charset="0"/>
              </a:rPr>
              <a:t>SOURCE: https://</a:t>
            </a:r>
            <a:r>
              <a:rPr lang="en-US" sz="1200" dirty="0" err="1">
                <a:solidFill>
                  <a:schemeClr val="bg1"/>
                </a:solidFill>
                <a:latin typeface="Optima" panose="02000503060000020004" pitchFamily="2" charset="0"/>
              </a:rPr>
              <a:t>informationisbeautiful.net</a:t>
            </a:r>
            <a:r>
              <a:rPr lang="en-US" sz="1200" dirty="0">
                <a:solidFill>
                  <a:schemeClr val="bg1"/>
                </a:solidFill>
                <a:latin typeface="Optima" panose="02000503060000020004" pitchFamily="2" charset="0"/>
              </a:rPr>
              <a:t>/visualizations/how-to-get-the-</a:t>
            </a:r>
            <a:r>
              <a:rPr lang="en-US" sz="1200" dirty="0" err="1">
                <a:solidFill>
                  <a:schemeClr val="bg1"/>
                </a:solidFill>
                <a:latin typeface="Optima" panose="02000503060000020004" pitchFamily="2" charset="0"/>
              </a:rPr>
              <a:t>usa</a:t>
            </a:r>
            <a:r>
              <a:rPr lang="en-US" sz="1200" dirty="0">
                <a:solidFill>
                  <a:schemeClr val="bg1"/>
                </a:solidFill>
                <a:latin typeface="Optima" panose="02000503060000020004" pitchFamily="2" charset="0"/>
              </a:rPr>
              <a:t>-to-carbon-</a:t>
            </a:r>
            <a:r>
              <a:rPr lang="en-US" sz="1200" dirty="0" err="1">
                <a:solidFill>
                  <a:schemeClr val="bg1"/>
                </a:solidFill>
                <a:latin typeface="Optima" panose="02000503060000020004" pitchFamily="2" charset="0"/>
              </a:rPr>
              <a:t>netzero</a:t>
            </a:r>
            <a:r>
              <a:rPr lang="en-US" sz="1200" dirty="0">
                <a:solidFill>
                  <a:schemeClr val="bg1"/>
                </a:solidFill>
                <a:latin typeface="Optima" panose="02000503060000020004" pitchFamily="2" charset="0"/>
              </a:rPr>
              <a:t>/</a:t>
            </a:r>
          </a:p>
        </p:txBody>
      </p:sp>
      <p:pic>
        <p:nvPicPr>
          <p:cNvPr id="5122" name="Picture 2">
            <a:extLst>
              <a:ext uri="{FF2B5EF4-FFF2-40B4-BE49-F238E27FC236}">
                <a16:creationId xmlns:a16="http://schemas.microsoft.com/office/drawing/2014/main" id="{6CBFE562-5A11-B24B-A78F-C1D200FC1F0C}"/>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838200" y="1741566"/>
            <a:ext cx="7118684" cy="3972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291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0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2BB9-A344-4845-B333-878F9B3799DD}"/>
              </a:ext>
            </a:extLst>
          </p:cNvPr>
          <p:cNvSpPr>
            <a:spLocks noGrp="1"/>
          </p:cNvSpPr>
          <p:nvPr>
            <p:ph type="title"/>
          </p:nvPr>
        </p:nvSpPr>
        <p:spPr/>
        <p:txBody>
          <a:bodyPr/>
          <a:lstStyle/>
          <a:p>
            <a:r>
              <a:rPr lang="en-US" dirty="0"/>
              <a:t>Best Data Visualization: Three</a:t>
            </a:r>
          </a:p>
        </p:txBody>
      </p:sp>
      <p:pic>
        <p:nvPicPr>
          <p:cNvPr id="4" name="Picture 3">
            <a:extLst>
              <a:ext uri="{FF2B5EF4-FFF2-40B4-BE49-F238E27FC236}">
                <a16:creationId xmlns:a16="http://schemas.microsoft.com/office/drawing/2014/main" id="{24FEF8FF-993C-5149-8C18-96D15C5D2FF3}"/>
              </a:ext>
            </a:extLst>
          </p:cNvPr>
          <p:cNvPicPr>
            <a:picLocks noChangeAspect="1"/>
          </p:cNvPicPr>
          <p:nvPr/>
        </p:nvPicPr>
        <p:blipFill rotWithShape="1">
          <a:blip r:embed="rId3"/>
          <a:srcRect b="2779"/>
          <a:stretch/>
        </p:blipFill>
        <p:spPr>
          <a:xfrm>
            <a:off x="1994569" y="1352300"/>
            <a:ext cx="8447666" cy="4815330"/>
          </a:xfrm>
          <a:prstGeom prst="rect">
            <a:avLst/>
          </a:prstGeom>
        </p:spPr>
      </p:pic>
      <p:sp>
        <p:nvSpPr>
          <p:cNvPr id="6" name="TextBox 5">
            <a:extLst>
              <a:ext uri="{FF2B5EF4-FFF2-40B4-BE49-F238E27FC236}">
                <a16:creationId xmlns:a16="http://schemas.microsoft.com/office/drawing/2014/main" id="{907CCFB5-3298-D24E-877C-BB1CA990592E}"/>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www.informationisbeautiful.net</a:t>
            </a:r>
            <a:r>
              <a:rPr lang="en-US" sz="1200" dirty="0">
                <a:latin typeface="Optima" panose="02000503060000020004" pitchFamily="2" charset="0"/>
              </a:rPr>
              <a:t>/visualizations/non-fiction-books-everyone-should-read-interactive/</a:t>
            </a:r>
          </a:p>
        </p:txBody>
      </p:sp>
    </p:spTree>
    <p:extLst>
      <p:ext uri="{BB962C8B-B14F-4D97-AF65-F5344CB8AC3E}">
        <p14:creationId xmlns:p14="http://schemas.microsoft.com/office/powerpoint/2010/main" val="4131211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0E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DA3F0-5E1E-FC44-B229-07254F1E3074}"/>
              </a:ext>
            </a:extLst>
          </p:cNvPr>
          <p:cNvSpPr>
            <a:spLocks noGrp="1"/>
          </p:cNvSpPr>
          <p:nvPr>
            <p:ph type="title"/>
          </p:nvPr>
        </p:nvSpPr>
        <p:spPr>
          <a:xfrm>
            <a:off x="838200" y="365125"/>
            <a:ext cx="10515600" cy="1325563"/>
          </a:xfrm>
        </p:spPr>
        <p:txBody>
          <a:bodyPr/>
          <a:lstStyle/>
          <a:p>
            <a:r>
              <a:rPr lang="en-US" dirty="0"/>
              <a:t>Best Data Visualization: Three</a:t>
            </a:r>
          </a:p>
        </p:txBody>
      </p:sp>
      <p:pic>
        <p:nvPicPr>
          <p:cNvPr id="7" name="Content Placeholder 6">
            <a:extLst>
              <a:ext uri="{FF2B5EF4-FFF2-40B4-BE49-F238E27FC236}">
                <a16:creationId xmlns:a16="http://schemas.microsoft.com/office/drawing/2014/main" id="{EB78D8ED-3010-6D48-A168-BE92F5825E0E}"/>
              </a:ext>
            </a:extLst>
          </p:cNvPr>
          <p:cNvPicPr>
            <a:picLocks noGrp="1" noChangeAspect="1"/>
          </p:cNvPicPr>
          <p:nvPr>
            <p:ph sz="half" idx="1"/>
          </p:nvPr>
        </p:nvPicPr>
        <p:blipFill>
          <a:blip r:embed="rId3"/>
          <a:stretch>
            <a:fillRect/>
          </a:stretch>
        </p:blipFill>
        <p:spPr>
          <a:xfrm>
            <a:off x="339988" y="1825625"/>
            <a:ext cx="5946512" cy="4351337"/>
          </a:xfrm>
          <a:prstGeom prst="rect">
            <a:avLst/>
          </a:prstGeom>
        </p:spPr>
      </p:pic>
      <p:sp>
        <p:nvSpPr>
          <p:cNvPr id="4" name="Content Placeholder 3">
            <a:extLst>
              <a:ext uri="{FF2B5EF4-FFF2-40B4-BE49-F238E27FC236}">
                <a16:creationId xmlns:a16="http://schemas.microsoft.com/office/drawing/2014/main" id="{0F980B1B-D8C7-5B42-8458-69DCD28D979F}"/>
              </a:ext>
            </a:extLst>
          </p:cNvPr>
          <p:cNvSpPr>
            <a:spLocks noGrp="1"/>
          </p:cNvSpPr>
          <p:nvPr>
            <p:ph sz="half" idx="2"/>
          </p:nvPr>
        </p:nvSpPr>
        <p:spPr>
          <a:xfrm>
            <a:off x="6607342" y="1825625"/>
            <a:ext cx="5067300" cy="4351338"/>
          </a:xfrm>
        </p:spPr>
        <p:txBody>
          <a:bodyPr>
            <a:normAutofit fontScale="92500" lnSpcReduction="20000"/>
          </a:bodyPr>
          <a:lstStyle/>
          <a:p>
            <a:r>
              <a:rPr lang="en-US" dirty="0"/>
              <a:t>Visually Considerate</a:t>
            </a:r>
          </a:p>
          <a:p>
            <a:pPr lvl="1"/>
            <a:r>
              <a:rPr lang="en-US" dirty="0"/>
              <a:t>This word cloud is an interactive data visualization for non-fiction books recommended. Each color represents different genres. The color selection is used conservatively; meaning, it is not disturbing in particular to a more mature viewer. There were also several different font-faces so that titles can be seen clearly. </a:t>
            </a:r>
          </a:p>
          <a:p>
            <a:r>
              <a:rPr lang="en-US" dirty="0"/>
              <a:t>Function</a:t>
            </a:r>
          </a:p>
          <a:p>
            <a:pPr lvl="1"/>
            <a:r>
              <a:rPr lang="en-US" dirty="0"/>
              <a:t>Furthermore, each book title is hyperlinked so viewers can be directed to where they can buy these books.  </a:t>
            </a:r>
          </a:p>
        </p:txBody>
      </p:sp>
    </p:spTree>
    <p:extLst>
      <p:ext uri="{BB962C8B-B14F-4D97-AF65-F5344CB8AC3E}">
        <p14:creationId xmlns:p14="http://schemas.microsoft.com/office/powerpoint/2010/main" val="3679209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870E-1EF0-C642-A9B0-767925B19607}"/>
              </a:ext>
            </a:extLst>
          </p:cNvPr>
          <p:cNvSpPr>
            <a:spLocks noGrp="1"/>
          </p:cNvSpPr>
          <p:nvPr>
            <p:ph type="title"/>
          </p:nvPr>
        </p:nvSpPr>
        <p:spPr/>
        <p:txBody>
          <a:bodyPr/>
          <a:lstStyle/>
          <a:p>
            <a:r>
              <a:rPr lang="en-US" dirty="0"/>
              <a:t>Worst Data Visualization: One</a:t>
            </a:r>
          </a:p>
        </p:txBody>
      </p:sp>
      <p:pic>
        <p:nvPicPr>
          <p:cNvPr id="4" name="Picture 2" descr="Florida gun deaths">
            <a:extLst>
              <a:ext uri="{FF2B5EF4-FFF2-40B4-BE49-F238E27FC236}">
                <a16:creationId xmlns:a16="http://schemas.microsoft.com/office/drawing/2014/main" id="{FCA252D2-3B9E-D649-8A69-81581A19E7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15518" y="1219200"/>
            <a:ext cx="3960964" cy="49577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D8E9992-4466-DD4C-B5AA-2A9E5D919B4E}"/>
              </a:ext>
            </a:extLst>
          </p:cNvPr>
          <p:cNvSpPr txBox="1"/>
          <p:nvPr/>
        </p:nvSpPr>
        <p:spPr>
          <a:xfrm>
            <a:off x="240632" y="6354375"/>
            <a:ext cx="8305800" cy="276999"/>
          </a:xfrm>
          <a:prstGeom prst="rect">
            <a:avLst/>
          </a:prstGeom>
          <a:noFill/>
        </p:spPr>
        <p:txBody>
          <a:bodyPr wrap="square">
            <a:spAutoFit/>
          </a:bodyPr>
          <a:lstStyle/>
          <a:p>
            <a:r>
              <a:rPr lang="en-US" sz="1200" dirty="0">
                <a:latin typeface="Optima" panose="02000503060000020004" pitchFamily="2" charset="0"/>
              </a:rPr>
              <a:t>SOURCE: https://</a:t>
            </a:r>
            <a:r>
              <a:rPr lang="en-US" sz="1200" dirty="0" err="1">
                <a:latin typeface="Optima" panose="02000503060000020004" pitchFamily="2" charset="0"/>
              </a:rPr>
              <a:t>www.businessinsider.com</a:t>
            </a:r>
            <a:r>
              <a:rPr lang="en-US" sz="1200" dirty="0">
                <a:latin typeface="Optima" panose="02000503060000020004" pitchFamily="2" charset="0"/>
              </a:rPr>
              <a:t>/gun-deaths-in-florida-increased-with-stand-your-ground-2014-2?op=1</a:t>
            </a:r>
          </a:p>
        </p:txBody>
      </p:sp>
    </p:spTree>
    <p:extLst>
      <p:ext uri="{BB962C8B-B14F-4D97-AF65-F5344CB8AC3E}">
        <p14:creationId xmlns:p14="http://schemas.microsoft.com/office/powerpoint/2010/main" val="2367790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487</TotalTime>
  <Words>1381</Words>
  <Application>Microsoft Macintosh PowerPoint</Application>
  <PresentationFormat>Widescreen</PresentationFormat>
  <Paragraphs>101</Paragraphs>
  <Slides>16</Slides>
  <Notes>10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Optima</vt:lpstr>
      <vt:lpstr>Office Theme</vt:lpstr>
      <vt:lpstr>Data Visualizations</vt:lpstr>
      <vt:lpstr>Introduction </vt:lpstr>
      <vt:lpstr>Best Data Visualization: One</vt:lpstr>
      <vt:lpstr>Best Data Visualization: One</vt:lpstr>
      <vt:lpstr>Best Data Visualization: Two</vt:lpstr>
      <vt:lpstr>Best Data Visualization: Two</vt:lpstr>
      <vt:lpstr>Best Data Visualization: Three</vt:lpstr>
      <vt:lpstr>Best Data Visualization: Three</vt:lpstr>
      <vt:lpstr>Worst Data Visualization: One</vt:lpstr>
      <vt:lpstr>Worst Data Visualization: One</vt:lpstr>
      <vt:lpstr>Worst Data Visualization: Two</vt:lpstr>
      <vt:lpstr>Worst Data Visualization: Two</vt:lpstr>
      <vt:lpstr>Worst Data Visualization: Three</vt:lpstr>
      <vt:lpstr>Worst Data Visualization: Three</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Etana C. Disasa</dc:creator>
  <cp:lastModifiedBy>Etana C. Disasa</cp:lastModifiedBy>
  <cp:revision>2</cp:revision>
  <dcterms:created xsi:type="dcterms:W3CDTF">2022-09-13T14:55:14Z</dcterms:created>
  <dcterms:modified xsi:type="dcterms:W3CDTF">2022-09-14T17:34:40Z</dcterms:modified>
</cp:coreProperties>
</file>