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5" r:id="rId3"/>
    <p:sldId id="282" r:id="rId4"/>
    <p:sldId id="281" r:id="rId5"/>
    <p:sldId id="279" r:id="rId6"/>
    <p:sldId id="280" r:id="rId7"/>
    <p:sldId id="283" r:id="rId8"/>
    <p:sldId id="28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EF5"/>
    <a:srgbClr val="333238"/>
    <a:srgbClr val="F3F0E6"/>
    <a:srgbClr val="131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8"/>
    <p:restoredTop sz="90994"/>
  </p:normalViewPr>
  <p:slideViewPr>
    <p:cSldViewPr snapToGrid="0" snapToObjects="1">
      <p:cViewPr>
        <p:scale>
          <a:sx n="100" d="100"/>
          <a:sy n="100" d="100"/>
        </p:scale>
        <p:origin x="520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399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8BD92-DD1E-6447-9825-438C3467A038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240F8-3EBF-1146-86FE-8029DA0FE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44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0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62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6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3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2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4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5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240F8-3EBF-1146-86FE-8029DA0FEA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5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AB4B-3B91-414C-B6CE-94C27B330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B5E6D-1E4C-764B-A6FA-66C2CE092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1CB5C-B9AB-6B4C-857F-D081D722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C187F693-6C8E-D449-98E9-E772C209CAE0}" type="datetimeFigureOut">
              <a:rPr lang="en-US" smtClean="0"/>
              <a:pPr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F16F-2B7A-5841-B9F1-6681A897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0C2EF-5D18-8245-B2E2-6912CAB9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37CE14EE-CCEE-B848-92EE-456D5C8C2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6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4061-E957-F24C-B827-C631C55B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69BC0-C323-2442-87AA-10FE31454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C8B58-9F8E-574C-BF0B-C4F2501C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D5F4-4167-CF4C-9B8C-5D19DEF9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6B2A-CE59-B847-B3C6-796B2243A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FB5E6-EB58-9B45-942E-6B94363AD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18BF5-00D5-B743-B93B-8C2436B8C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ACEEE-19B7-E641-B338-BC2C5E29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C7204-50A9-5D4E-9BCF-F0FDDD0A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E23E-7075-EA45-B213-8801B479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5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FD92-F212-1A48-BCAA-ADDE84FB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30"/>
            <a:ext cx="10515600" cy="82441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D9D5-C8B3-054A-BC1A-F859E15A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DF85-F5FE-6445-AA8A-1F8882B9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D7D-D604-604E-8241-FBAB5B0C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B8788-8A0E-C442-B550-362E5246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7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2BE-ADCD-7D4B-9E7A-9425D6B8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B23CE-0C5C-D549-8368-5E8F9489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C886-F761-3640-B4B7-BBB6A351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C76F3-C947-314E-8F3F-AA632A57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65EF-A28E-2E4C-BA75-6F5BCA87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88B1-3F1B-CC48-B93E-FC13A16C2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2631"/>
            <a:ext cx="5181600" cy="490433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27FD3-8EDD-A344-8842-14B0EF249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2631"/>
            <a:ext cx="5181600" cy="49043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99595-5BB6-644B-89FA-B57E5941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91AAB-8024-BA47-AF85-B24E195F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A3155-CB61-9C4F-96B3-B4F60DDE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D33E94-1AB3-3844-A7F7-B7409B227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30"/>
            <a:ext cx="10515600" cy="8244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117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5ED9-CC85-7241-BFF1-E9B66E1D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BB041-107B-CD43-B0EF-068368B68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17BE6-E23E-9D42-A88E-4447593B7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9DD72-3370-724B-9655-CF0D90EFC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1340-C284-7E47-8958-C84030BBD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2FF5B-A160-2945-8928-1DDF8C0EF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AA6AF-FB24-DE48-8A73-A8B8269F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0E429-5529-D740-8869-869A038B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2B0E-950F-6E48-9329-8C999387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58146-FE97-034D-BF0C-D35FEAA1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94DF2-0518-914B-901A-F0AC2EEC3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B3884-0498-9B4C-A71E-6C72FE4A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F07D8-F756-AF4F-92A0-5C6E2C20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B534B-5CE2-D34F-867D-4571D0B7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4624C-D65D-9142-8CA3-B08DE986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8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F0A6-5FCB-4946-BC96-66B75CE4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DCE1-7011-3B4C-BB7F-69B9D71E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0262F-6048-644A-B82C-1A8712425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18B0D-B530-4043-B8E5-08F147E5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D305-04B7-EB4E-A5B5-236591B3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49FA7-E1A2-C14B-AB05-BEC9C9CA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8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4CBF-88A5-334D-B941-61CAA9D8B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7F7A6-6E65-C14C-A018-41313EAA6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16529-64DD-DF4B-B339-DA10E5968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9C1B-E3C2-E041-898F-7AAFDCAC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F693-6C8E-D449-98E9-E772C209CAE0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A52E7-5115-BB46-B806-F6BD31E7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7CEEF-E69C-144C-9D81-AA3A5CC6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4EE-CCEE-B848-92EE-456D5C8C2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8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2A5BA-FD0D-7D4E-9C28-4BBBD1B0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E5F12-0A3C-3D4D-9159-C47AED45E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BA67-B46E-A04D-A103-46F760B2A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C187F693-6C8E-D449-98E9-E772C209CAE0}" type="datetimeFigureOut">
              <a:rPr lang="en-US" smtClean="0"/>
              <a:pPr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9C38D-8EEC-B843-A393-35FCE7D5D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3864F-A584-E94C-9338-94177BDA2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37CE14EE-CCEE-B848-92EE-456D5C8C2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609C4-F07D-F84C-B834-5833A3377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312" y="450846"/>
            <a:ext cx="10239375" cy="2349505"/>
          </a:xfrm>
        </p:spPr>
        <p:txBody>
          <a:bodyPr>
            <a:normAutofit/>
          </a:bodyPr>
          <a:lstStyle/>
          <a:p>
            <a:r>
              <a:rPr lang="en-US" dirty="0"/>
              <a:t>Data Exploration and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A1F1-DF37-0F4C-A5FA-54CBBBD2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768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World Bank Dataset on Global CO</a:t>
            </a:r>
            <a:r>
              <a:rPr lang="en-US" baseline="-25000" dirty="0"/>
              <a:t>2</a:t>
            </a:r>
            <a:r>
              <a:rPr lang="en-US" dirty="0"/>
              <a:t> Emission from 1960 to 2011</a:t>
            </a:r>
          </a:p>
          <a:p>
            <a:pPr marR="0">
              <a:spcAft>
                <a:spcPts val="0"/>
              </a:spcAft>
            </a:pPr>
            <a:r>
              <a:rPr lang="en-US" dirty="0" err="1"/>
              <a:t>Etana</a:t>
            </a:r>
            <a:r>
              <a:rPr lang="en-US" dirty="0"/>
              <a:t> </a:t>
            </a:r>
            <a:r>
              <a:rPr lang="en-US" dirty="0" err="1"/>
              <a:t>Disasa</a:t>
            </a:r>
            <a:endParaRPr lang="en-US" dirty="0"/>
          </a:p>
          <a:p>
            <a:pPr marR="0">
              <a:spcAft>
                <a:spcPts val="0"/>
              </a:spcAft>
            </a:pPr>
            <a:r>
              <a:rPr lang="en-US" dirty="0"/>
              <a:t>College of Computer &amp; Information Sciences</a:t>
            </a:r>
          </a:p>
          <a:p>
            <a:pPr marR="0">
              <a:spcAft>
                <a:spcPts val="0"/>
              </a:spcAft>
            </a:pPr>
            <a:r>
              <a:rPr lang="en-US" dirty="0"/>
              <a:t>Regis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6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Sum Total CO</a:t>
            </a:r>
            <a:r>
              <a:rPr lang="en-US" baseline="-25000" dirty="0"/>
              <a:t>2</a:t>
            </a:r>
            <a:r>
              <a:rPr lang="en-US" dirty="0"/>
              <a:t> Emission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9F32DA-8CC8-EA83-58E6-4E8F45D74ECD}"/>
              </a:ext>
            </a:extLst>
          </p:cNvPr>
          <p:cNvSpPr txBox="1">
            <a:spLocks/>
          </p:cNvSpPr>
          <p:nvPr/>
        </p:nvSpPr>
        <p:spPr>
          <a:xfrm>
            <a:off x="8610601" y="1306582"/>
            <a:ext cx="3190874" cy="424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Map 1 showcases a global CO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emission from 1960 to 2011.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The United States (244,402,143KT) is the number one CO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emitter.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China (137,248,865KT) and Japan (48,249,381KT) closely follow the U.S.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These three countries approximately contributed close to half the total sum of CO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emission with in the span of time.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6583DC-9048-E741-0513-F2B5E67B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7338"/>
            <a:ext cx="7772400" cy="43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8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Sum Total CO</a:t>
            </a:r>
            <a:r>
              <a:rPr lang="en-US" baseline="-25000" dirty="0"/>
              <a:t>2</a:t>
            </a:r>
            <a:r>
              <a:rPr lang="en-US" dirty="0"/>
              <a:t> Emission per Capita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9F32DA-8CC8-EA83-58E6-4E8F45D74ECD}"/>
              </a:ext>
            </a:extLst>
          </p:cNvPr>
          <p:cNvSpPr txBox="1">
            <a:spLocks/>
          </p:cNvSpPr>
          <p:nvPr/>
        </p:nvSpPr>
        <p:spPr>
          <a:xfrm>
            <a:off x="8610601" y="1306582"/>
            <a:ext cx="3190874" cy="424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Nevertheless, when the sum total of CO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emission per capita is in play, countries such as Qatar, UAE, Kuwait, and others more take the lead.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Qatar (2,830MT), UAE (1,656MT) and Kuwait (1,466MT) contribute 15% of the global total under this observation.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U.S.A remain to be one of the top 10 contributors in this map.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However, China’s contribution of CO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per capita grew significantly low with approximately 0.2% of the global sum per capita.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A44BF6-A9CC-E059-A27F-5851B37C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279314"/>
            <a:ext cx="7772400" cy="429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Average CO</a:t>
            </a:r>
            <a:r>
              <a:rPr lang="en-US" baseline="-25000" dirty="0"/>
              <a:t>2</a:t>
            </a:r>
            <a:r>
              <a:rPr lang="en-US" dirty="0"/>
              <a:t> Emission/Capita by Region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9F32DA-8CC8-EA83-58E6-4E8F45D74ECD}"/>
              </a:ext>
            </a:extLst>
          </p:cNvPr>
          <p:cNvSpPr txBox="1">
            <a:spLocks/>
          </p:cNvSpPr>
          <p:nvPr/>
        </p:nvSpPr>
        <p:spPr>
          <a:xfrm>
            <a:off x="8610601" y="1306582"/>
            <a:ext cx="3190874" cy="4244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1400" dirty="0">
                <a:latin typeface="Century Gothic" panose="020B0502020202020204" pitchFamily="34" charset="0"/>
              </a:rPr>
              <a:t>As the exploration of the dataset continues, the average CO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emission per capita in each region help understand the issue.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For instance, North American is a leading region under this analysis.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However, Middle East &amp; North Africa, and Europe &amp; Central Asia follow the lead. 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latin typeface="Century Gothic" panose="020B0502020202020204" pitchFamily="34" charset="0"/>
              </a:rPr>
              <a:t>This chart also shows that South Asia and Sub-Saharan Africa contribute insignificant amounts of CO</a:t>
            </a:r>
            <a:r>
              <a:rPr lang="en-US" sz="1400" baseline="-25000" dirty="0">
                <a:latin typeface="Century Gothic" panose="020B0502020202020204" pitchFamily="34" charset="0"/>
              </a:rPr>
              <a:t>2</a:t>
            </a:r>
            <a:r>
              <a:rPr lang="en-US" sz="1400" dirty="0">
                <a:latin typeface="Century Gothic" panose="020B0502020202020204" pitchFamily="34" charset="0"/>
              </a:rPr>
              <a:t> per capita.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C6D98F-E11A-9E57-25F4-A8D12DC1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267338"/>
            <a:ext cx="7772400" cy="43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8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89BC-A4D7-A047-BFC2-4FACF34F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10601" y="1306582"/>
            <a:ext cx="3190874" cy="424483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The average CO</a:t>
            </a:r>
            <a:r>
              <a:rPr lang="en-US" sz="1400" baseline="-25000" dirty="0"/>
              <a:t>2</a:t>
            </a:r>
            <a:r>
              <a:rPr lang="en-US" sz="1400" dirty="0"/>
              <a:t> emission from 1960 – 2011 confirms that the North American region has released 1,706,050KT of CO</a:t>
            </a:r>
            <a:r>
              <a:rPr lang="en-US" sz="1400" baseline="-25000" dirty="0"/>
              <a:t>2</a:t>
            </a:r>
            <a:r>
              <a:rPr lang="en-US" sz="1400" dirty="0"/>
              <a:t>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This observations help understand the scale to which countries with smaller population size can contribute significant amount of pollutant such as CO</a:t>
            </a:r>
            <a:r>
              <a:rPr lang="en-US" sz="1400" baseline="-25000" dirty="0"/>
              <a:t>2</a:t>
            </a:r>
            <a:r>
              <a:rPr lang="en-US" sz="1400" dirty="0"/>
              <a:t> into the atmosphere with global consequences.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Thus, holding stakeholders accountable includes understanding the data from various angles.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CO</a:t>
            </a:r>
            <a:r>
              <a:rPr lang="en-US" baseline="-25000" dirty="0"/>
              <a:t>2</a:t>
            </a:r>
            <a:r>
              <a:rPr lang="en-US" dirty="0"/>
              <a:t> Emission by Region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1CA729-44CC-BF9C-4644-C9C96BCD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7458"/>
            <a:ext cx="7772400" cy="444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89BC-A4D7-A047-BFC2-4FACF34F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10600" y="1306582"/>
            <a:ext cx="3190875" cy="424483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This dataset also help us understand that the global CO2 emission by region during this time period adds two more regions into the equation.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East Asia &amp; Pacific, and Europe &amp; Central Asia regions had contributed significantly.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 This is due to the growing CO2 emission of countries in these regions such as Qatar, UAE, Kuwait, Luxemburg, and the like.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CO</a:t>
            </a:r>
            <a:r>
              <a:rPr lang="en-US" baseline="-25000" dirty="0"/>
              <a:t>2</a:t>
            </a:r>
            <a:r>
              <a:rPr lang="en-US" dirty="0"/>
              <a:t> Emission by Region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05A97D-D680-3D97-8E00-7A529C8B9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4030"/>
            <a:ext cx="7772400" cy="44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9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89BC-A4D7-A047-BFC2-4FACF34F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10600" y="1306582"/>
            <a:ext cx="3190875" cy="424483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latin typeface="Optima" panose="02000503060000020004" pitchFamily="2" charset="0"/>
              </a:rPr>
              <a:t>Another important aspect of the global CO</a:t>
            </a:r>
            <a:r>
              <a:rPr lang="en-US" sz="1400" baseline="-25000" dirty="0">
                <a:latin typeface="Optima" panose="02000503060000020004" pitchFamily="2" charset="0"/>
              </a:rPr>
              <a:t>2</a:t>
            </a:r>
            <a:r>
              <a:rPr lang="en-US" sz="1400" dirty="0">
                <a:latin typeface="Optima" panose="02000503060000020004" pitchFamily="2" charset="0"/>
              </a:rPr>
              <a:t> contribution by percentage sheds some more light.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North America’s contribution has declined from approximately 45% of global contribution to below 20%.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East Asia &amp; Pacific region, however, has continued to grow its contribution from below 20% to approximately 40%.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Europe &amp; Central Asia has shown a small decline.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rest of the regions had barely shown increase which remained under the 10% mark.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</a:t>
            </a:r>
            <a:r>
              <a:rPr lang="en-US" baseline="-25000" dirty="0"/>
              <a:t>2</a:t>
            </a:r>
            <a:r>
              <a:rPr lang="en-US" dirty="0"/>
              <a:t> Emission Trend by Region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12BA12-71CD-70B6-BF2C-BA8E1ADA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67338"/>
            <a:ext cx="7772400" cy="43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5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89BC-A4D7-A047-BFC2-4FACF34F6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10600" y="1306582"/>
            <a:ext cx="3190875" cy="424483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As the world is reckoning with the fact that CO</a:t>
            </a:r>
            <a:r>
              <a:rPr lang="en-US" sz="1400" baseline="-25000" dirty="0"/>
              <a:t>2</a:t>
            </a:r>
            <a:r>
              <a:rPr lang="en-US" sz="1400" dirty="0"/>
              <a:t> will continue to be a huge contributor to the global climate pattern of change, this graph ascertains one fact.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planet is continuing to emit more and more CO2 every year. 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From approximately 7,000,000KT of CO2 in 1960, by the year 2011, the number had grown by about five folds.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BA3D7-1A0D-0E46-8FDF-BFBB79FD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</a:t>
            </a:r>
            <a:r>
              <a:rPr lang="en-US" baseline="-25000" dirty="0"/>
              <a:t>2</a:t>
            </a:r>
            <a:r>
              <a:rPr lang="en-US" dirty="0"/>
              <a:t> Emission Trend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E7EADC-4BC2-F854-58BD-570464FC4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2188"/>
            <a:ext cx="7772400" cy="424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2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25D0-40E9-AC11-26BF-02518C20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7318E-3E4B-0EA1-7974-136B518C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World Bank dataset of global CO</a:t>
            </a:r>
            <a:r>
              <a:rPr lang="en-US" sz="2000" baseline="-25000" dirty="0"/>
              <a:t>2</a:t>
            </a:r>
            <a:r>
              <a:rPr lang="en-US" sz="2000" dirty="0"/>
              <a:t> emission from 1960 to 2011 showcases that the North America region had contributed significant sum total amount of CO</a:t>
            </a:r>
            <a:r>
              <a:rPr lang="en-US" sz="2000" baseline="-25000" dirty="0"/>
              <a:t>2</a:t>
            </a:r>
            <a:r>
              <a:rPr lang="en-US" sz="2000" dirty="0"/>
              <a:t>. The United States appears to have a big share.</a:t>
            </a:r>
          </a:p>
          <a:p>
            <a:r>
              <a:rPr lang="en-US" sz="2000" dirty="0"/>
              <a:t>Other small countries such as Qatar, UAE, and Kuwait also contribute significantly—even lead the average CO</a:t>
            </a:r>
            <a:r>
              <a:rPr lang="en-US" sz="2000" baseline="-25000" dirty="0"/>
              <a:t>2</a:t>
            </a:r>
            <a:r>
              <a:rPr lang="en-US" sz="2000" dirty="0"/>
              <a:t> emission per capita—despite their small populations.</a:t>
            </a:r>
          </a:p>
          <a:p>
            <a:r>
              <a:rPr lang="en-US" sz="2000" dirty="0"/>
              <a:t>The percentage of East Asia &amp; Pacific region’s contribution to the global sum total of CO</a:t>
            </a:r>
            <a:r>
              <a:rPr lang="en-US" sz="2000" baseline="-25000" dirty="0"/>
              <a:t>2</a:t>
            </a:r>
            <a:r>
              <a:rPr lang="en-US" sz="2000" dirty="0"/>
              <a:t> has increased drastically over these year.</a:t>
            </a:r>
          </a:p>
          <a:p>
            <a:r>
              <a:rPr lang="en-US" sz="2000" dirty="0"/>
              <a:t>Another key element this exploration brought to the forefront is that the amount of CO</a:t>
            </a:r>
            <a:r>
              <a:rPr lang="en-US" sz="2000" baseline="-25000" dirty="0"/>
              <a:t>2</a:t>
            </a:r>
            <a:r>
              <a:rPr lang="en-US" sz="2000" dirty="0"/>
              <a:t> emission has increased by about 5 times between1960 and 2011.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0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9693</TotalTime>
  <Words>692</Words>
  <Application>Microsoft Macintosh PowerPoint</Application>
  <PresentationFormat>Widescreen</PresentationFormat>
  <Paragraphs>52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Optima</vt:lpstr>
      <vt:lpstr>Office Theme</vt:lpstr>
      <vt:lpstr>Data Exploration and Visualization</vt:lpstr>
      <vt:lpstr>Global Sum Total CO2 Emission</vt:lpstr>
      <vt:lpstr>Global Sum Total CO2 Emission per Capita</vt:lpstr>
      <vt:lpstr>Average CO2 Emission/Capita by Region</vt:lpstr>
      <vt:lpstr>Average CO2 Emission by Region</vt:lpstr>
      <vt:lpstr>Sum Of CO2 Emission by Region</vt:lpstr>
      <vt:lpstr>Global CO2 Emission Trend by Region</vt:lpstr>
      <vt:lpstr>Global CO2 Emission Trend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Etana C. Disasa</dc:creator>
  <cp:lastModifiedBy>Etana C. Disasa</cp:lastModifiedBy>
  <cp:revision>22</cp:revision>
  <dcterms:created xsi:type="dcterms:W3CDTF">2022-09-13T14:55:14Z</dcterms:created>
  <dcterms:modified xsi:type="dcterms:W3CDTF">2022-10-06T14:21:24Z</dcterms:modified>
</cp:coreProperties>
</file>