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4" r:id="rId4"/>
    <p:sldId id="265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663D6-B54A-417E-B153-6F311FCD22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BE33AB-D240-4C98-8EB7-E046DB04FF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Clean and modify the data using Pandas and Jupyter Notebook</a:t>
          </a:r>
          <a:r>
            <a:rPr lang="en-US" sz="1800" kern="1200" dirty="0"/>
            <a:t>.</a:t>
          </a:r>
        </a:p>
      </dgm:t>
    </dgm:pt>
    <dgm:pt modelId="{8C403C21-EC68-4FD0-919A-63A20025E411}" type="parTrans" cxnId="{68A5A5F2-445E-42C1-94CE-67D0562F8F24}">
      <dgm:prSet/>
      <dgm:spPr/>
      <dgm:t>
        <a:bodyPr/>
        <a:lstStyle/>
        <a:p>
          <a:endParaRPr lang="en-US"/>
        </a:p>
      </dgm:t>
    </dgm:pt>
    <dgm:pt modelId="{A3A56AA8-80A9-43A6-BA4A-9CC9E435B2EB}" type="sibTrans" cxnId="{68A5A5F2-445E-42C1-94CE-67D0562F8F24}">
      <dgm:prSet/>
      <dgm:spPr/>
      <dgm:t>
        <a:bodyPr/>
        <a:lstStyle/>
        <a:p>
          <a:endParaRPr lang="en-US"/>
        </a:p>
      </dgm:t>
    </dgm:pt>
    <dgm:pt modelId="{45C6E364-7183-4B1A-972B-3EF98E2D84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dirty="0">
              <a:latin typeface="American Typewriter" panose="02090604020004020304" pitchFamily="18" charset="77"/>
            </a:rPr>
            <a:t> Use HTML, CSS and JavaScript on the front end.</a:t>
          </a:r>
        </a:p>
      </dgm:t>
    </dgm:pt>
    <dgm:pt modelId="{0450023E-C971-4D7A-B3B0-B27B07401477}" type="parTrans" cxnId="{999DCDC3-89E0-4341-9D23-EB0FE8D9309D}">
      <dgm:prSet/>
      <dgm:spPr/>
      <dgm:t>
        <a:bodyPr/>
        <a:lstStyle/>
        <a:p>
          <a:endParaRPr lang="en-US"/>
        </a:p>
      </dgm:t>
    </dgm:pt>
    <dgm:pt modelId="{22C40F61-8386-45D7-8B7E-5F2C2D9ADC8B}" type="sibTrans" cxnId="{999DCDC3-89E0-4341-9D23-EB0FE8D9309D}">
      <dgm:prSet/>
      <dgm:spPr/>
      <dgm:t>
        <a:bodyPr/>
        <a:lstStyle/>
        <a:p>
          <a:endParaRPr lang="en-US"/>
        </a:p>
      </dgm:t>
    </dgm:pt>
    <dgm:pt modelId="{2D7268C0-00E2-43EE-92CC-C7CD5C43C0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             Use D3, Plotly, JSuites and Leaflet to visualize the data.</a:t>
          </a:r>
        </a:p>
      </dgm:t>
    </dgm:pt>
    <dgm:pt modelId="{B3AE392A-D6E3-4383-9959-62F714D3A847}" type="parTrans" cxnId="{15271804-A5FE-4EC3-8CB9-49B0C62A2211}">
      <dgm:prSet/>
      <dgm:spPr/>
      <dgm:t>
        <a:bodyPr/>
        <a:lstStyle/>
        <a:p>
          <a:endParaRPr lang="en-US"/>
        </a:p>
      </dgm:t>
    </dgm:pt>
    <dgm:pt modelId="{9C42DE7D-E0C7-4F1F-AC25-E4841978750A}" type="sibTrans" cxnId="{15271804-A5FE-4EC3-8CB9-49B0C62A2211}">
      <dgm:prSet/>
      <dgm:spPr/>
      <dgm:t>
        <a:bodyPr/>
        <a:lstStyle/>
        <a:p>
          <a:endParaRPr lang="en-US"/>
        </a:p>
      </dgm:t>
    </dgm:pt>
    <dgm:pt modelId="{5E3A7F29-168B-42DA-8E82-8F04799F0C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Use Python as the programming language, Flask as the web server and Heroku to host the application</a:t>
          </a:r>
        </a:p>
      </dgm:t>
    </dgm:pt>
    <dgm:pt modelId="{0580238F-5556-4752-B500-DEC1A1D42019}" type="sibTrans" cxnId="{1152E90A-9A72-4359-918D-0CB0806907C1}">
      <dgm:prSet/>
      <dgm:spPr/>
      <dgm:t>
        <a:bodyPr/>
        <a:lstStyle/>
        <a:p>
          <a:endParaRPr lang="en-US"/>
        </a:p>
      </dgm:t>
    </dgm:pt>
    <dgm:pt modelId="{61A09ED9-2B1D-4FD8-9657-C671AEED290E}" type="parTrans" cxnId="{1152E90A-9A72-4359-918D-0CB0806907C1}">
      <dgm:prSet/>
      <dgm:spPr/>
      <dgm:t>
        <a:bodyPr/>
        <a:lstStyle/>
        <a:p>
          <a:endParaRPr lang="en-US"/>
        </a:p>
      </dgm:t>
    </dgm:pt>
    <dgm:pt modelId="{A696A335-757E-C743-A0BA-54C53D5B42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Deployed Python’s Scikit machine learning models</a:t>
          </a:r>
        </a:p>
      </dgm:t>
    </dgm:pt>
    <dgm:pt modelId="{BC9D8B9B-A7F0-7F46-A7A1-00F45EC33623}" type="parTrans" cxnId="{4AA45DA0-B00A-0D4C-9705-D15ED4DFDC93}">
      <dgm:prSet/>
      <dgm:spPr/>
      <dgm:t>
        <a:bodyPr/>
        <a:lstStyle/>
        <a:p>
          <a:endParaRPr lang="en-GB"/>
        </a:p>
      </dgm:t>
    </dgm:pt>
    <dgm:pt modelId="{735C16B0-5F42-FC42-9F05-68699D5BE791}" type="sibTrans" cxnId="{4AA45DA0-B00A-0D4C-9705-D15ED4DFDC93}">
      <dgm:prSet/>
      <dgm:spPr/>
      <dgm:t>
        <a:bodyPr/>
        <a:lstStyle/>
        <a:p>
          <a:endParaRPr lang="en-GB"/>
        </a:p>
      </dgm:t>
    </dgm:pt>
    <dgm:pt modelId="{B54201C9-71F5-42D7-9EB5-C2342D3EAD84}" type="pres">
      <dgm:prSet presAssocID="{408663D6-B54A-417E-B153-6F311FCD22B0}" presName="root" presStyleCnt="0">
        <dgm:presLayoutVars>
          <dgm:dir/>
          <dgm:resizeHandles val="exact"/>
        </dgm:presLayoutVars>
      </dgm:prSet>
      <dgm:spPr/>
    </dgm:pt>
    <dgm:pt modelId="{C75531C8-6CFC-45D0-9753-AEDB60E77657}" type="pres">
      <dgm:prSet presAssocID="{A3BE33AB-D240-4C98-8EB7-E046DB04FFB2}" presName="compNode" presStyleCnt="0"/>
      <dgm:spPr/>
    </dgm:pt>
    <dgm:pt modelId="{3C80F671-1E64-4BFD-98FF-BD7BEA967DA3}" type="pres">
      <dgm:prSet presAssocID="{A3BE33AB-D240-4C98-8EB7-E046DB04FFB2}" presName="bgRect" presStyleLbl="bgShp" presStyleIdx="0" presStyleCnt="5" custLinFactNeighborX="-249" custLinFactNeighborY="10779"/>
      <dgm:spPr>
        <a:solidFill>
          <a:schemeClr val="bg1">
            <a:lumMod val="95000"/>
            <a:hueOff val="0"/>
            <a:satOff val="0"/>
            <a:lumOff val="0"/>
            <a:alpha val="0"/>
          </a:schemeClr>
        </a:solidFill>
      </dgm:spPr>
    </dgm:pt>
    <dgm:pt modelId="{43E9A24F-2156-49D7-8A52-92F332804987}" type="pres">
      <dgm:prSet presAssocID="{A3BE33AB-D240-4C98-8EB7-E046DB04FFB2}" presName="iconRect" presStyleLbl="node1" presStyleIdx="0" presStyleCnt="5" custLinFactNeighborX="23662" custLinFactNeighborY="73614"/>
      <dgm:spPr>
        <a:blipFill>
          <a:blip xmlns:r="http://schemas.openxmlformats.org/officeDocument/2006/relationships" r:embed="rId1"/>
          <a:srcRect/>
          <a:stretch>
            <a:fillRect t="-8000" b="-8000"/>
          </a:stretch>
        </a:blipFill>
        <a:ln>
          <a:noFill/>
        </a:ln>
      </dgm:spPr>
    </dgm:pt>
    <dgm:pt modelId="{D049A007-A246-4734-AC8F-62A9BD52A146}" type="pres">
      <dgm:prSet presAssocID="{A3BE33AB-D240-4C98-8EB7-E046DB04FFB2}" presName="spaceRect" presStyleCnt="0"/>
      <dgm:spPr/>
    </dgm:pt>
    <dgm:pt modelId="{2FA5E788-8603-4C22-A39C-D4353561DB7C}" type="pres">
      <dgm:prSet presAssocID="{A3BE33AB-D240-4C98-8EB7-E046DB04FFB2}" presName="parTx" presStyleLbl="revTx" presStyleIdx="0" presStyleCnt="5" custLinFactNeighborY="39375">
        <dgm:presLayoutVars>
          <dgm:chMax val="0"/>
          <dgm:chPref val="0"/>
        </dgm:presLayoutVars>
      </dgm:prSet>
      <dgm:spPr/>
    </dgm:pt>
    <dgm:pt modelId="{C12EEB20-1E01-495F-A425-47E61C4B757D}" type="pres">
      <dgm:prSet presAssocID="{A3A56AA8-80A9-43A6-BA4A-9CC9E435B2EB}" presName="sibTrans" presStyleCnt="0"/>
      <dgm:spPr/>
    </dgm:pt>
    <dgm:pt modelId="{17C1A993-B6B0-42FA-99AF-CABDA00FF4FE}" type="pres">
      <dgm:prSet presAssocID="{5E3A7F29-168B-42DA-8E82-8F04799F0C51}" presName="compNode" presStyleCnt="0"/>
      <dgm:spPr/>
    </dgm:pt>
    <dgm:pt modelId="{796AF969-B2FF-4497-912F-DE17D19E0724}" type="pres">
      <dgm:prSet presAssocID="{5E3A7F29-168B-42DA-8E82-8F04799F0C51}" presName="bgRect" presStyleLbl="bgShp" presStyleIdx="1" presStyleCnt="5"/>
      <dgm:spPr>
        <a:solidFill>
          <a:schemeClr val="bg1">
            <a:lumMod val="95000"/>
            <a:hueOff val="0"/>
            <a:satOff val="0"/>
            <a:lumOff val="0"/>
            <a:alpha val="0"/>
          </a:schemeClr>
        </a:solidFill>
      </dgm:spPr>
    </dgm:pt>
    <dgm:pt modelId="{5E065CEA-2C67-4ACC-8414-DB36A74E3C80}" type="pres">
      <dgm:prSet presAssocID="{5E3A7F29-168B-42DA-8E82-8F04799F0C51}" presName="iconRect" presStyleLbl="node1" presStyleIdx="1" presStyleCnt="5" custLinFactNeighborX="8792" custLinFactNeighborY="39321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9E82A070-686C-4327-BAF7-065E24B1BDCA}" type="pres">
      <dgm:prSet presAssocID="{5E3A7F29-168B-42DA-8E82-8F04799F0C51}" presName="spaceRect" presStyleCnt="0"/>
      <dgm:spPr/>
    </dgm:pt>
    <dgm:pt modelId="{012635BC-62B8-4E55-AD8A-E9F47181CDED}" type="pres">
      <dgm:prSet presAssocID="{5E3A7F29-168B-42DA-8E82-8F04799F0C51}" presName="parTx" presStyleLbl="revTx" presStyleIdx="1" presStyleCnt="5" custLinFactNeighborY="32952">
        <dgm:presLayoutVars>
          <dgm:chMax val="0"/>
          <dgm:chPref val="0"/>
        </dgm:presLayoutVars>
      </dgm:prSet>
      <dgm:spPr/>
    </dgm:pt>
    <dgm:pt modelId="{6CDE4FC7-FA43-4465-81EF-50E7BE5E5AC8}" type="pres">
      <dgm:prSet presAssocID="{0580238F-5556-4752-B500-DEC1A1D42019}" presName="sibTrans" presStyleCnt="0"/>
      <dgm:spPr/>
    </dgm:pt>
    <dgm:pt modelId="{0E65F5CD-55A9-40A9-B9FE-3E6F34F14528}" type="pres">
      <dgm:prSet presAssocID="{45C6E364-7183-4B1A-972B-3EF98E2D84FB}" presName="compNode" presStyleCnt="0"/>
      <dgm:spPr/>
    </dgm:pt>
    <dgm:pt modelId="{BA615855-B56C-4789-BCB2-38FDC6A40EBE}" type="pres">
      <dgm:prSet presAssocID="{45C6E364-7183-4B1A-972B-3EF98E2D84FB}" presName="bgRect" presStyleLbl="bgShp" presStyleIdx="2" presStyleCnt="5"/>
      <dgm:spPr>
        <a:solidFill>
          <a:schemeClr val="bg1">
            <a:lumMod val="95000"/>
            <a:hueOff val="0"/>
            <a:satOff val="0"/>
            <a:lumOff val="0"/>
            <a:alpha val="0"/>
          </a:schemeClr>
        </a:solidFill>
      </dgm:spPr>
    </dgm:pt>
    <dgm:pt modelId="{99471358-9648-4CD1-B055-3976A892A828}" type="pres">
      <dgm:prSet presAssocID="{45C6E364-7183-4B1A-972B-3EF98E2D84FB}" presName="iconRect" presStyleLbl="node1" presStyleIdx="2" presStyleCnt="5" custScaleX="133502" custScaleY="110740" custLinFactNeighborX="21601" custLinFactNeighborY="35116"/>
      <dgm:spPr>
        <a:blipFill dpi="0" rotWithShape="1">
          <a:blip xmlns:r="http://schemas.openxmlformats.org/officeDocument/2006/relationships" r:embed="rId3"/>
          <a:srcRect/>
          <a:stretch>
            <a:fillRect t="-10000" b="-10000"/>
          </a:stretch>
        </a:blipFill>
        <a:ln>
          <a:noFill/>
        </a:ln>
      </dgm:spPr>
    </dgm:pt>
    <dgm:pt modelId="{27F0FAD5-DC76-4D89-97FD-2275D7F843B9}" type="pres">
      <dgm:prSet presAssocID="{45C6E364-7183-4B1A-972B-3EF98E2D84FB}" presName="spaceRect" presStyleCnt="0"/>
      <dgm:spPr/>
    </dgm:pt>
    <dgm:pt modelId="{80364E72-3159-4F99-AECC-711BAFB4FD54}" type="pres">
      <dgm:prSet presAssocID="{45C6E364-7183-4B1A-972B-3EF98E2D84FB}" presName="parTx" presStyleLbl="revTx" presStyleIdx="2" presStyleCnt="5" custLinFactNeighborX="-590" custLinFactNeighborY="19333">
        <dgm:presLayoutVars>
          <dgm:chMax val="0"/>
          <dgm:chPref val="0"/>
        </dgm:presLayoutVars>
      </dgm:prSet>
      <dgm:spPr/>
    </dgm:pt>
    <dgm:pt modelId="{DA7BA8F3-CFA7-3946-B47D-051934992C70}" type="pres">
      <dgm:prSet presAssocID="{22C40F61-8386-45D7-8B7E-5F2C2D9ADC8B}" presName="sibTrans" presStyleCnt="0"/>
      <dgm:spPr/>
    </dgm:pt>
    <dgm:pt modelId="{FBCF7BE0-1B4C-A142-B294-F9E3A9DF4CDB}" type="pres">
      <dgm:prSet presAssocID="{2D7268C0-00E2-43EE-92CC-C7CD5C43C097}" presName="compNode" presStyleCnt="0"/>
      <dgm:spPr/>
    </dgm:pt>
    <dgm:pt modelId="{B2299F77-372D-724D-B807-9706E219FB72}" type="pres">
      <dgm:prSet presAssocID="{2D7268C0-00E2-43EE-92CC-C7CD5C43C097}" presName="bgRect" presStyleLbl="bgShp" presStyleIdx="3" presStyleCnt="5" custFlipHor="0" custScaleX="31106" custScaleY="95004" custLinFactNeighborX="-19926" custLinFactNeighborY="-5136"/>
      <dgm:spPr>
        <a:noFill/>
      </dgm:spPr>
    </dgm:pt>
    <dgm:pt modelId="{B14FF618-2CAD-094A-849E-219F16265820}" type="pres">
      <dgm:prSet presAssocID="{2D7268C0-00E2-43EE-92CC-C7CD5C43C097}" presName="iconRect" presStyleLbl="node1" presStyleIdx="3" presStyleCnt="5" custLinFactNeighborX="64522" custLinFactNeighborY="29919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A89D1CB2-A03D-954C-A822-03CE57D5FB34}" type="pres">
      <dgm:prSet presAssocID="{2D7268C0-00E2-43EE-92CC-C7CD5C43C097}" presName="spaceRect" presStyleCnt="0"/>
      <dgm:spPr/>
    </dgm:pt>
    <dgm:pt modelId="{75578D56-AF95-F845-BA77-44B2C7C42046}" type="pres">
      <dgm:prSet presAssocID="{2D7268C0-00E2-43EE-92CC-C7CD5C43C097}" presName="parTx" presStyleLbl="revTx" presStyleIdx="3" presStyleCnt="5" custScaleX="108433" custLinFactNeighborX="-2865" custLinFactNeighborY="20590">
        <dgm:presLayoutVars>
          <dgm:chMax val="0"/>
          <dgm:chPref val="0"/>
        </dgm:presLayoutVars>
      </dgm:prSet>
      <dgm:spPr/>
    </dgm:pt>
    <dgm:pt modelId="{511A7634-D0DE-1748-B5EC-6EC55AE9CE5C}" type="pres">
      <dgm:prSet presAssocID="{9C42DE7D-E0C7-4F1F-AC25-E4841978750A}" presName="sibTrans" presStyleCnt="0"/>
      <dgm:spPr/>
    </dgm:pt>
    <dgm:pt modelId="{753398AE-26F2-DD42-B40E-88B86974B0EE}" type="pres">
      <dgm:prSet presAssocID="{A696A335-757E-C743-A0BA-54C53D5B4202}" presName="compNode" presStyleCnt="0"/>
      <dgm:spPr/>
    </dgm:pt>
    <dgm:pt modelId="{DE055049-F0C9-7440-A802-5A0B3BE77FDC}" type="pres">
      <dgm:prSet presAssocID="{A696A335-757E-C743-A0BA-54C53D5B4202}" presName="bgRect" presStyleLbl="bgShp" presStyleIdx="4" presStyleCnt="5" custLinFactNeighborX="4359" custLinFactNeighborY="1057"/>
      <dgm:spPr>
        <a:solidFill>
          <a:schemeClr val="bg1">
            <a:lumMod val="95000"/>
            <a:hueOff val="0"/>
            <a:satOff val="0"/>
            <a:lumOff val="0"/>
            <a:alpha val="1000"/>
          </a:schemeClr>
        </a:solidFill>
      </dgm:spPr>
    </dgm:pt>
    <dgm:pt modelId="{B163A757-D159-F94B-AF51-D312541B8733}" type="pres">
      <dgm:prSet presAssocID="{A696A335-757E-C743-A0BA-54C53D5B4202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FAA21E2A-C4CA-5B40-BE5F-0986914CA5DF}" type="pres">
      <dgm:prSet presAssocID="{A696A335-757E-C743-A0BA-54C53D5B4202}" presName="spaceRect" presStyleCnt="0"/>
      <dgm:spPr/>
    </dgm:pt>
    <dgm:pt modelId="{6BC11AE7-8008-E94F-A87F-970CD244DC7E}" type="pres">
      <dgm:prSet presAssocID="{A696A335-757E-C743-A0BA-54C53D5B420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5271804-A5FE-4EC3-8CB9-49B0C62A2211}" srcId="{408663D6-B54A-417E-B153-6F311FCD22B0}" destId="{2D7268C0-00E2-43EE-92CC-C7CD5C43C097}" srcOrd="3" destOrd="0" parTransId="{B3AE392A-D6E3-4383-9959-62F714D3A847}" sibTransId="{9C42DE7D-E0C7-4F1F-AC25-E4841978750A}"/>
    <dgm:cxn modelId="{1152E90A-9A72-4359-918D-0CB0806907C1}" srcId="{408663D6-B54A-417E-B153-6F311FCD22B0}" destId="{5E3A7F29-168B-42DA-8E82-8F04799F0C51}" srcOrd="1" destOrd="0" parTransId="{61A09ED9-2B1D-4FD8-9657-C671AEED290E}" sibTransId="{0580238F-5556-4752-B500-DEC1A1D42019}"/>
    <dgm:cxn modelId="{81B9F50E-915E-4AE8-BB81-D421E9EABCA5}" type="presOf" srcId="{5E3A7F29-168B-42DA-8E82-8F04799F0C51}" destId="{012635BC-62B8-4E55-AD8A-E9F47181CDED}" srcOrd="0" destOrd="0" presId="urn:microsoft.com/office/officeart/2018/2/layout/IconVerticalSolidList"/>
    <dgm:cxn modelId="{FAD11C46-89D8-7042-871C-00ADF1A5AA57}" type="presOf" srcId="{A696A335-757E-C743-A0BA-54C53D5B4202}" destId="{6BC11AE7-8008-E94F-A87F-970CD244DC7E}" srcOrd="0" destOrd="0" presId="urn:microsoft.com/office/officeart/2018/2/layout/IconVerticalSolidList"/>
    <dgm:cxn modelId="{B56CE775-34A5-4CD8-861B-3054F08A34B1}" type="presOf" srcId="{45C6E364-7183-4B1A-972B-3EF98E2D84FB}" destId="{80364E72-3159-4F99-AECC-711BAFB4FD54}" srcOrd="0" destOrd="0" presId="urn:microsoft.com/office/officeart/2018/2/layout/IconVerticalSolidList"/>
    <dgm:cxn modelId="{16D5C299-1699-4653-86A1-B8A7B9329E90}" type="presOf" srcId="{408663D6-B54A-417E-B153-6F311FCD22B0}" destId="{B54201C9-71F5-42D7-9EB5-C2342D3EAD84}" srcOrd="0" destOrd="0" presId="urn:microsoft.com/office/officeart/2018/2/layout/IconVerticalSolidList"/>
    <dgm:cxn modelId="{4AA45DA0-B00A-0D4C-9705-D15ED4DFDC93}" srcId="{408663D6-B54A-417E-B153-6F311FCD22B0}" destId="{A696A335-757E-C743-A0BA-54C53D5B4202}" srcOrd="4" destOrd="0" parTransId="{BC9D8B9B-A7F0-7F46-A7A1-00F45EC33623}" sibTransId="{735C16B0-5F42-FC42-9F05-68699D5BE791}"/>
    <dgm:cxn modelId="{999DCDC3-89E0-4341-9D23-EB0FE8D9309D}" srcId="{408663D6-B54A-417E-B153-6F311FCD22B0}" destId="{45C6E364-7183-4B1A-972B-3EF98E2D84FB}" srcOrd="2" destOrd="0" parTransId="{0450023E-C971-4D7A-B3B0-B27B07401477}" sibTransId="{22C40F61-8386-45D7-8B7E-5F2C2D9ADC8B}"/>
    <dgm:cxn modelId="{01D611E6-234D-423A-BAAF-4ADD08BF0149}" type="presOf" srcId="{A3BE33AB-D240-4C98-8EB7-E046DB04FFB2}" destId="{2FA5E788-8603-4C22-A39C-D4353561DB7C}" srcOrd="0" destOrd="0" presId="urn:microsoft.com/office/officeart/2018/2/layout/IconVerticalSolidList"/>
    <dgm:cxn modelId="{2E7E18E7-4065-CA42-8A3A-DFA60900D726}" type="presOf" srcId="{2D7268C0-00E2-43EE-92CC-C7CD5C43C097}" destId="{75578D56-AF95-F845-BA77-44B2C7C42046}" srcOrd="0" destOrd="0" presId="urn:microsoft.com/office/officeart/2018/2/layout/IconVerticalSolidList"/>
    <dgm:cxn modelId="{68A5A5F2-445E-42C1-94CE-67D0562F8F24}" srcId="{408663D6-B54A-417E-B153-6F311FCD22B0}" destId="{A3BE33AB-D240-4C98-8EB7-E046DB04FFB2}" srcOrd="0" destOrd="0" parTransId="{8C403C21-EC68-4FD0-919A-63A20025E411}" sibTransId="{A3A56AA8-80A9-43A6-BA4A-9CC9E435B2EB}"/>
    <dgm:cxn modelId="{9DB49A35-A30D-4C32-B25F-9BA700985892}" type="presParOf" srcId="{B54201C9-71F5-42D7-9EB5-C2342D3EAD84}" destId="{C75531C8-6CFC-45D0-9753-AEDB60E77657}" srcOrd="0" destOrd="0" presId="urn:microsoft.com/office/officeart/2018/2/layout/IconVerticalSolidList"/>
    <dgm:cxn modelId="{886BD737-12DA-4EE2-893A-3CE3F78D480F}" type="presParOf" srcId="{C75531C8-6CFC-45D0-9753-AEDB60E77657}" destId="{3C80F671-1E64-4BFD-98FF-BD7BEA967DA3}" srcOrd="0" destOrd="0" presId="urn:microsoft.com/office/officeart/2018/2/layout/IconVerticalSolidList"/>
    <dgm:cxn modelId="{5373F3D5-0DD3-4C12-9DE5-7F73C808A537}" type="presParOf" srcId="{C75531C8-6CFC-45D0-9753-AEDB60E77657}" destId="{43E9A24F-2156-49D7-8A52-92F332804987}" srcOrd="1" destOrd="0" presId="urn:microsoft.com/office/officeart/2018/2/layout/IconVerticalSolidList"/>
    <dgm:cxn modelId="{C18D60D9-0722-4A88-AC23-D992E3FBE229}" type="presParOf" srcId="{C75531C8-6CFC-45D0-9753-AEDB60E77657}" destId="{D049A007-A246-4734-AC8F-62A9BD52A146}" srcOrd="2" destOrd="0" presId="urn:microsoft.com/office/officeart/2018/2/layout/IconVerticalSolidList"/>
    <dgm:cxn modelId="{D281865D-559A-4A66-BE1F-D2B441871F5B}" type="presParOf" srcId="{C75531C8-6CFC-45D0-9753-AEDB60E77657}" destId="{2FA5E788-8603-4C22-A39C-D4353561DB7C}" srcOrd="3" destOrd="0" presId="urn:microsoft.com/office/officeart/2018/2/layout/IconVerticalSolidList"/>
    <dgm:cxn modelId="{992A6B9B-74D6-4270-A558-69BA7B076A22}" type="presParOf" srcId="{B54201C9-71F5-42D7-9EB5-C2342D3EAD84}" destId="{C12EEB20-1E01-495F-A425-47E61C4B757D}" srcOrd="1" destOrd="0" presId="urn:microsoft.com/office/officeart/2018/2/layout/IconVerticalSolidList"/>
    <dgm:cxn modelId="{4E89D616-A61A-40E6-8755-41BBEE9D3569}" type="presParOf" srcId="{B54201C9-71F5-42D7-9EB5-C2342D3EAD84}" destId="{17C1A993-B6B0-42FA-99AF-CABDA00FF4FE}" srcOrd="2" destOrd="0" presId="urn:microsoft.com/office/officeart/2018/2/layout/IconVerticalSolidList"/>
    <dgm:cxn modelId="{C0030748-DF33-462A-AC40-A1DEDBFAA624}" type="presParOf" srcId="{17C1A993-B6B0-42FA-99AF-CABDA00FF4FE}" destId="{796AF969-B2FF-4497-912F-DE17D19E0724}" srcOrd="0" destOrd="0" presId="urn:microsoft.com/office/officeart/2018/2/layout/IconVerticalSolidList"/>
    <dgm:cxn modelId="{E38AC1B6-D33B-4747-A62C-D67C27A8698D}" type="presParOf" srcId="{17C1A993-B6B0-42FA-99AF-CABDA00FF4FE}" destId="{5E065CEA-2C67-4ACC-8414-DB36A74E3C80}" srcOrd="1" destOrd="0" presId="urn:microsoft.com/office/officeart/2018/2/layout/IconVerticalSolidList"/>
    <dgm:cxn modelId="{B742E75B-5C65-4F80-B7F1-817538339724}" type="presParOf" srcId="{17C1A993-B6B0-42FA-99AF-CABDA00FF4FE}" destId="{9E82A070-686C-4327-BAF7-065E24B1BDCA}" srcOrd="2" destOrd="0" presId="urn:microsoft.com/office/officeart/2018/2/layout/IconVerticalSolidList"/>
    <dgm:cxn modelId="{48A567C7-F327-4ED1-818E-BBC2940E486B}" type="presParOf" srcId="{17C1A993-B6B0-42FA-99AF-CABDA00FF4FE}" destId="{012635BC-62B8-4E55-AD8A-E9F47181CDED}" srcOrd="3" destOrd="0" presId="urn:microsoft.com/office/officeart/2018/2/layout/IconVerticalSolidList"/>
    <dgm:cxn modelId="{EA8AECF4-005F-4B03-A3F4-F37A778C4546}" type="presParOf" srcId="{B54201C9-71F5-42D7-9EB5-C2342D3EAD84}" destId="{6CDE4FC7-FA43-4465-81EF-50E7BE5E5AC8}" srcOrd="3" destOrd="0" presId="urn:microsoft.com/office/officeart/2018/2/layout/IconVerticalSolidList"/>
    <dgm:cxn modelId="{B198D4D3-9DA8-43C9-B589-7023A88ECA28}" type="presParOf" srcId="{B54201C9-71F5-42D7-9EB5-C2342D3EAD84}" destId="{0E65F5CD-55A9-40A9-B9FE-3E6F34F14528}" srcOrd="4" destOrd="0" presId="urn:microsoft.com/office/officeart/2018/2/layout/IconVerticalSolidList"/>
    <dgm:cxn modelId="{3248A273-A40E-4879-ABD7-71266CAC2B01}" type="presParOf" srcId="{0E65F5CD-55A9-40A9-B9FE-3E6F34F14528}" destId="{BA615855-B56C-4789-BCB2-38FDC6A40EBE}" srcOrd="0" destOrd="0" presId="urn:microsoft.com/office/officeart/2018/2/layout/IconVerticalSolidList"/>
    <dgm:cxn modelId="{19B07D39-A77B-47F8-9DBC-136A54ECC4BA}" type="presParOf" srcId="{0E65F5CD-55A9-40A9-B9FE-3E6F34F14528}" destId="{99471358-9648-4CD1-B055-3976A892A828}" srcOrd="1" destOrd="0" presId="urn:microsoft.com/office/officeart/2018/2/layout/IconVerticalSolidList"/>
    <dgm:cxn modelId="{E01D4619-72AE-491F-A4B1-E78E47B294B0}" type="presParOf" srcId="{0E65F5CD-55A9-40A9-B9FE-3E6F34F14528}" destId="{27F0FAD5-DC76-4D89-97FD-2275D7F843B9}" srcOrd="2" destOrd="0" presId="urn:microsoft.com/office/officeart/2018/2/layout/IconVerticalSolidList"/>
    <dgm:cxn modelId="{AADD9D2D-1378-4A02-B783-EAD6026C2966}" type="presParOf" srcId="{0E65F5CD-55A9-40A9-B9FE-3E6F34F14528}" destId="{80364E72-3159-4F99-AECC-711BAFB4FD54}" srcOrd="3" destOrd="0" presId="urn:microsoft.com/office/officeart/2018/2/layout/IconVerticalSolidList"/>
    <dgm:cxn modelId="{F6AA6B77-1375-E44C-9A67-FF52220EA9BA}" type="presParOf" srcId="{B54201C9-71F5-42D7-9EB5-C2342D3EAD84}" destId="{DA7BA8F3-CFA7-3946-B47D-051934992C70}" srcOrd="5" destOrd="0" presId="urn:microsoft.com/office/officeart/2018/2/layout/IconVerticalSolidList"/>
    <dgm:cxn modelId="{765B458B-74DA-5A49-AE45-8CFDBE42B1B4}" type="presParOf" srcId="{B54201C9-71F5-42D7-9EB5-C2342D3EAD84}" destId="{FBCF7BE0-1B4C-A142-B294-F9E3A9DF4CDB}" srcOrd="6" destOrd="0" presId="urn:microsoft.com/office/officeart/2018/2/layout/IconVerticalSolidList"/>
    <dgm:cxn modelId="{BA304910-7F83-1D40-9ECF-EA15358BA6C0}" type="presParOf" srcId="{FBCF7BE0-1B4C-A142-B294-F9E3A9DF4CDB}" destId="{B2299F77-372D-724D-B807-9706E219FB72}" srcOrd="0" destOrd="0" presId="urn:microsoft.com/office/officeart/2018/2/layout/IconVerticalSolidList"/>
    <dgm:cxn modelId="{A3DEC6E5-FF8C-0D42-86BB-3340A53AC0DD}" type="presParOf" srcId="{FBCF7BE0-1B4C-A142-B294-F9E3A9DF4CDB}" destId="{B14FF618-2CAD-094A-849E-219F16265820}" srcOrd="1" destOrd="0" presId="urn:microsoft.com/office/officeart/2018/2/layout/IconVerticalSolidList"/>
    <dgm:cxn modelId="{78CD6DE5-A197-7541-AF31-A9BFABC4C59C}" type="presParOf" srcId="{FBCF7BE0-1B4C-A142-B294-F9E3A9DF4CDB}" destId="{A89D1CB2-A03D-954C-A822-03CE57D5FB34}" srcOrd="2" destOrd="0" presId="urn:microsoft.com/office/officeart/2018/2/layout/IconVerticalSolidList"/>
    <dgm:cxn modelId="{2F2001E6-B1A5-134F-8649-015CE9798C5F}" type="presParOf" srcId="{FBCF7BE0-1B4C-A142-B294-F9E3A9DF4CDB}" destId="{75578D56-AF95-F845-BA77-44B2C7C42046}" srcOrd="3" destOrd="0" presId="urn:microsoft.com/office/officeart/2018/2/layout/IconVerticalSolidList"/>
    <dgm:cxn modelId="{2E5B039D-E721-704A-ADA8-93A706D629D2}" type="presParOf" srcId="{B54201C9-71F5-42D7-9EB5-C2342D3EAD84}" destId="{511A7634-D0DE-1748-B5EC-6EC55AE9CE5C}" srcOrd="7" destOrd="0" presId="urn:microsoft.com/office/officeart/2018/2/layout/IconVerticalSolidList"/>
    <dgm:cxn modelId="{884B7522-CF79-9844-AC1C-1D4CB41EF5F8}" type="presParOf" srcId="{B54201C9-71F5-42D7-9EB5-C2342D3EAD84}" destId="{753398AE-26F2-DD42-B40E-88B86974B0EE}" srcOrd="8" destOrd="0" presId="urn:microsoft.com/office/officeart/2018/2/layout/IconVerticalSolidList"/>
    <dgm:cxn modelId="{6815A515-946D-2E4F-9F88-358FF55D39D2}" type="presParOf" srcId="{753398AE-26F2-DD42-B40E-88B86974B0EE}" destId="{DE055049-F0C9-7440-A802-5A0B3BE77FDC}" srcOrd="0" destOrd="0" presId="urn:microsoft.com/office/officeart/2018/2/layout/IconVerticalSolidList"/>
    <dgm:cxn modelId="{BE732F63-3AAA-3F4B-B8D8-C30EAED2E272}" type="presParOf" srcId="{753398AE-26F2-DD42-B40E-88B86974B0EE}" destId="{B163A757-D159-F94B-AF51-D312541B8733}" srcOrd="1" destOrd="0" presId="urn:microsoft.com/office/officeart/2018/2/layout/IconVerticalSolidList"/>
    <dgm:cxn modelId="{8DDAB315-FF05-3C44-B3D5-2215B05C72C5}" type="presParOf" srcId="{753398AE-26F2-DD42-B40E-88B86974B0EE}" destId="{FAA21E2A-C4CA-5B40-BE5F-0986914CA5DF}" srcOrd="2" destOrd="0" presId="urn:microsoft.com/office/officeart/2018/2/layout/IconVerticalSolidList"/>
    <dgm:cxn modelId="{39010E7F-3665-8E4C-93D5-59AEFCFA3E3D}" type="presParOf" srcId="{753398AE-26F2-DD42-B40E-88B86974B0EE}" destId="{6BC11AE7-8008-E94F-A87F-970CD244DC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0F671-1E64-4BFD-98FF-BD7BEA967DA3}">
      <dsp:nvSpPr>
        <dsp:cNvPr id="0" name=""/>
        <dsp:cNvSpPr/>
      </dsp:nvSpPr>
      <dsp:spPr>
        <a:xfrm>
          <a:off x="-68807" y="106102"/>
          <a:ext cx="10780295" cy="896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9A24F-2156-49D7-8A52-92F332804987}">
      <dsp:nvSpPr>
        <dsp:cNvPr id="0" name=""/>
        <dsp:cNvSpPr/>
      </dsp:nvSpPr>
      <dsp:spPr>
        <a:xfrm>
          <a:off x="319022" y="574114"/>
          <a:ext cx="493033" cy="49303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5E788-8603-4C22-A39C-D4353561DB7C}">
      <dsp:nvSpPr>
        <dsp:cNvPr id="0" name=""/>
        <dsp:cNvSpPr/>
      </dsp:nvSpPr>
      <dsp:spPr>
        <a:xfrm>
          <a:off x="966562" y="362444"/>
          <a:ext cx="9742899" cy="896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72" tIns="94872" rIns="94872" bIns="9487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Clean and modify the data using Pandas and Jupyter Notebook</a:t>
          </a:r>
          <a:r>
            <a:rPr lang="en-US" sz="1800" kern="1200" dirty="0"/>
            <a:t>.</a:t>
          </a:r>
        </a:p>
      </dsp:txBody>
      <dsp:txXfrm>
        <a:off x="966562" y="362444"/>
        <a:ext cx="9742899" cy="896424"/>
      </dsp:txXfrm>
    </dsp:sp>
    <dsp:sp modelId="{796AF969-B2FF-4497-912F-DE17D19E0724}">
      <dsp:nvSpPr>
        <dsp:cNvPr id="0" name=""/>
        <dsp:cNvSpPr/>
      </dsp:nvSpPr>
      <dsp:spPr>
        <a:xfrm>
          <a:off x="-68807" y="1130007"/>
          <a:ext cx="10780295" cy="896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65CEA-2C67-4ACC-8414-DB36A74E3C80}">
      <dsp:nvSpPr>
        <dsp:cNvPr id="0" name=""/>
        <dsp:cNvSpPr/>
      </dsp:nvSpPr>
      <dsp:spPr>
        <a:xfrm>
          <a:off x="245708" y="1525569"/>
          <a:ext cx="493033" cy="493033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635BC-62B8-4E55-AD8A-E9F47181CDED}">
      <dsp:nvSpPr>
        <dsp:cNvPr id="0" name=""/>
        <dsp:cNvSpPr/>
      </dsp:nvSpPr>
      <dsp:spPr>
        <a:xfrm>
          <a:off x="966562" y="1425397"/>
          <a:ext cx="9742899" cy="896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72" tIns="94872" rIns="94872" bIns="9487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Use Python as the programming language, Flask as the web server and Heroku to host the application</a:t>
          </a:r>
        </a:p>
      </dsp:txBody>
      <dsp:txXfrm>
        <a:off x="966562" y="1425397"/>
        <a:ext cx="9742899" cy="896424"/>
      </dsp:txXfrm>
    </dsp:sp>
    <dsp:sp modelId="{BA615855-B56C-4789-BCB2-38FDC6A40EBE}">
      <dsp:nvSpPr>
        <dsp:cNvPr id="0" name=""/>
        <dsp:cNvSpPr/>
      </dsp:nvSpPr>
      <dsp:spPr>
        <a:xfrm>
          <a:off x="-68807" y="2250538"/>
          <a:ext cx="10780295" cy="896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71358-9648-4CD1-B055-3976A892A828}">
      <dsp:nvSpPr>
        <dsp:cNvPr id="0" name=""/>
        <dsp:cNvSpPr/>
      </dsp:nvSpPr>
      <dsp:spPr>
        <a:xfrm>
          <a:off x="226272" y="2598891"/>
          <a:ext cx="658209" cy="545985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t="-10000" b="-1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64E72-3159-4F99-AECC-711BAFB4FD54}">
      <dsp:nvSpPr>
        <dsp:cNvPr id="0" name=""/>
        <dsp:cNvSpPr/>
      </dsp:nvSpPr>
      <dsp:spPr>
        <a:xfrm>
          <a:off x="909079" y="2423844"/>
          <a:ext cx="9742899" cy="896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72" tIns="94872" rIns="94872" bIns="9487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American Typewriter" panose="02090604020004020304" pitchFamily="18" charset="77"/>
            </a:rPr>
            <a:t> Use HTML, CSS and JavaScript on the front end.</a:t>
          </a:r>
        </a:p>
      </dsp:txBody>
      <dsp:txXfrm>
        <a:off x="909079" y="2423844"/>
        <a:ext cx="9742899" cy="896424"/>
      </dsp:txXfrm>
    </dsp:sp>
    <dsp:sp modelId="{B2299F77-372D-724D-B807-9706E219FB72}">
      <dsp:nvSpPr>
        <dsp:cNvPr id="0" name=""/>
        <dsp:cNvSpPr/>
      </dsp:nvSpPr>
      <dsp:spPr>
        <a:xfrm>
          <a:off x="146959" y="3348559"/>
          <a:ext cx="1043083" cy="810673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FF618-2CAD-094A-849E-219F16265820}">
      <dsp:nvSpPr>
        <dsp:cNvPr id="0" name=""/>
        <dsp:cNvSpPr/>
      </dsp:nvSpPr>
      <dsp:spPr>
        <a:xfrm>
          <a:off x="249307" y="3698715"/>
          <a:ext cx="493033" cy="493033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78D56-AF95-F845-BA77-44B2C7C42046}">
      <dsp:nvSpPr>
        <dsp:cNvPr id="0" name=""/>
        <dsp:cNvSpPr/>
      </dsp:nvSpPr>
      <dsp:spPr>
        <a:xfrm>
          <a:off x="5450" y="3555643"/>
          <a:ext cx="10564518" cy="896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72" tIns="94872" rIns="94872" bIns="9487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             Use D3, Plotly, JSuites and Leaflet to visualize the data.</a:t>
          </a:r>
        </a:p>
      </dsp:txBody>
      <dsp:txXfrm>
        <a:off x="5450" y="3555643"/>
        <a:ext cx="10564518" cy="896424"/>
      </dsp:txXfrm>
    </dsp:sp>
    <dsp:sp modelId="{DE055049-F0C9-7440-A802-5A0B3BE77FDC}">
      <dsp:nvSpPr>
        <dsp:cNvPr id="0" name=""/>
        <dsp:cNvSpPr/>
      </dsp:nvSpPr>
      <dsp:spPr>
        <a:xfrm>
          <a:off x="0" y="4501075"/>
          <a:ext cx="10780295" cy="896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 val="1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3A757-D159-F94B-AF51-D312541B8733}">
      <dsp:nvSpPr>
        <dsp:cNvPr id="0" name=""/>
        <dsp:cNvSpPr/>
      </dsp:nvSpPr>
      <dsp:spPr>
        <a:xfrm>
          <a:off x="202360" y="4693295"/>
          <a:ext cx="493033" cy="493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11AE7-8008-E94F-A87F-970CD244DC7E}">
      <dsp:nvSpPr>
        <dsp:cNvPr id="0" name=""/>
        <dsp:cNvSpPr/>
      </dsp:nvSpPr>
      <dsp:spPr>
        <a:xfrm>
          <a:off x="966562" y="4491600"/>
          <a:ext cx="9742899" cy="896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72" tIns="94872" rIns="94872" bIns="9487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Deployed Python’s Scikit machine learning models</a:t>
          </a:r>
        </a:p>
      </dsp:txBody>
      <dsp:txXfrm>
        <a:off x="966562" y="4491600"/>
        <a:ext cx="9742899" cy="896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UWA Data Analytics Boot Camp 2020-21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AU"/>
              <a:t>2/27/21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t-cyclonesau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19518"/>
            <a:ext cx="10363200" cy="1470025"/>
          </a:xfrm>
        </p:spPr>
        <p:txBody>
          <a:bodyPr/>
          <a:lstStyle/>
          <a:p>
            <a:r>
              <a:rPr lang="en-US" dirty="0">
                <a:latin typeface="American Typewriter" panose="02090604020004020304" pitchFamily="18" charset="77"/>
                <a:cs typeface="Algerian" panose="020F0502020204030204" pitchFamily="34" charset="0"/>
              </a:rPr>
              <a:t>Cyclones</a:t>
            </a:r>
            <a:r>
              <a:rPr lang="en-US" dirty="0">
                <a:latin typeface="American Typewriter" panose="02090604020004020304" pitchFamily="18" charset="77"/>
              </a:rPr>
              <a:t> in Australia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730" y="3920490"/>
            <a:ext cx="8534400" cy="196945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merican Typewriter" panose="02090604020004020304" pitchFamily="18" charset="77"/>
                <a:ea typeface="Tahoma" panose="020B0604030504040204" pitchFamily="34" charset="0"/>
                <a:cs typeface="Tahoma" panose="020B0604030504040204" pitchFamily="34" charset="0"/>
              </a:rPr>
              <a:t>Analysis Of Cyclones Since 1990</a:t>
            </a:r>
          </a:p>
          <a:p>
            <a:r>
              <a:rPr lang="en-US" dirty="0">
                <a:latin typeface="American Typewriter" panose="02090604020004020304" pitchFamily="18" charset="77"/>
                <a:ea typeface="Tahoma" panose="020B0604030504040204" pitchFamily="34" charset="0"/>
                <a:cs typeface="Tahoma" panose="020B0604030504040204" pitchFamily="34" charset="0"/>
              </a:rPr>
              <a:t>Project 3</a:t>
            </a:r>
          </a:p>
          <a:p>
            <a:r>
              <a:rPr lang="en-US" dirty="0">
                <a:latin typeface="American Typewriter" panose="02090604020004020304" pitchFamily="18" charset="77"/>
                <a:ea typeface="Tahoma" panose="020B0604030504040204" pitchFamily="34" charset="0"/>
                <a:cs typeface="Tahoma" panose="020B0604030504040204" pitchFamily="34" charset="0"/>
              </a:rPr>
              <a:t>Team Members:</a:t>
            </a:r>
          </a:p>
          <a:p>
            <a:r>
              <a:rPr lang="en-US" dirty="0">
                <a:latin typeface="American Typewriter" panose="02090604020004020304" pitchFamily="18" charset="77"/>
                <a:ea typeface="Tahoma" panose="020B0604030504040204" pitchFamily="34" charset="0"/>
                <a:cs typeface="Tahoma" panose="020B0604030504040204" pitchFamily="34" charset="0"/>
              </a:rPr>
              <a:t>Ezra Tassone &amp; Stephen Milton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FF7C4-DF9B-AD43-A85B-68D319A4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12800" y="22225"/>
            <a:ext cx="10566400" cy="1143000"/>
          </a:xfrm>
        </p:spPr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Machine learning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21360" y="1051878"/>
            <a:ext cx="10566400" cy="4114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>
                <a:latin typeface="American Typewriter" panose="02090604020004020304" pitchFamily="18" charset="77"/>
              </a:rPr>
              <a:t>K Nearest Neighbour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Scaled data using Standard Scaler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K = 11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Training Score Accuracy - 39.4%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Test Score Accuracy -  25.3%</a:t>
            </a:r>
          </a:p>
          <a:p>
            <a:pPr marL="457200" lvl="1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Training Classification	     Test Classification		Plot of K Neighbours</a:t>
            </a:r>
          </a:p>
          <a:p>
            <a:pPr marL="457200" lvl="1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lvl="8"/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	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FF0831-B7A3-DF4D-A85C-1D6A5AD6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" y="3429000"/>
            <a:ext cx="3187700" cy="2590800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554394-7F9F-F44E-9F80-C8BDD5969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10" y="3429000"/>
            <a:ext cx="3238500" cy="25908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81968E9-B9BE-8442-8AAB-ABA8FB5DF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530" y="3505200"/>
            <a:ext cx="4178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5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12800" y="22225"/>
            <a:ext cx="10566400" cy="1143000"/>
          </a:xfrm>
        </p:spPr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Machine learning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21360" y="1051878"/>
            <a:ext cx="10566400" cy="4114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>
                <a:latin typeface="American Typewriter" panose="02090604020004020304" pitchFamily="18" charset="77"/>
              </a:rPr>
              <a:t>Random Forest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Scaled data using Standard Scaler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Feature importance was calculated ref pic below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Training Score Accuracy - 99.8%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Test Score Accuracy -  34.5%</a:t>
            </a:r>
          </a:p>
          <a:p>
            <a:pPr marL="457200" lvl="1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Training Classification	     Test Classification		Feature importance pic</a:t>
            </a:r>
          </a:p>
          <a:p>
            <a:pPr marL="457200" lvl="1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lvl="8"/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	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DB9FFF4-BFA2-EA4A-B3B4-AF580B051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" y="3520440"/>
            <a:ext cx="3314700" cy="25146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6DC412E-C89F-E441-A4EF-30326BEF0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50" y="3545840"/>
            <a:ext cx="3187700" cy="24892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66F7AC6-C3AC-EE4C-B59C-0506B81FE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059" y="3429000"/>
            <a:ext cx="4197569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0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12800" y="22225"/>
            <a:ext cx="10566400" cy="1143000"/>
          </a:xfrm>
        </p:spPr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Analysis of 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14ADE2-7E97-5E47-8992-ED41C3E93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245870"/>
            <a:ext cx="10566400" cy="4114800"/>
          </a:xfrm>
        </p:spPr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Ranked in terms of classification accuracy: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Random Forest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KNN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SVM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No classifier is working well!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Lack of relevant features for classification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For wind direction prediction you need 3D data whereas the current data set is 1D</a:t>
            </a:r>
          </a:p>
          <a:p>
            <a:r>
              <a:rPr lang="en-AU" dirty="0"/>
              <a:t>Need more input from domain experts</a:t>
            </a:r>
            <a:endParaRPr lang="en-US" dirty="0">
              <a:latin typeface="American Typewriter" panose="02090604020004020304" pitchFamily="18" charset="77"/>
            </a:endParaRPr>
          </a:p>
          <a:p>
            <a:endParaRPr lang="en-US" dirty="0">
              <a:latin typeface="American Typewriter" panose="02090604020004020304" pitchFamily="18" charset="77"/>
            </a:endParaRPr>
          </a:p>
          <a:p>
            <a:endParaRPr lang="en-US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96335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>
                <a:latin typeface="American Typewriter" panose="02090604020004020304" pitchFamily="18" charset="77"/>
              </a:rPr>
              <a:t>An analysis of Australian cyclone data since 1990 (from BOM)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Numerous cyclones since 1990 and we as a team wanted to analyze the data to identify any existing trends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Original data set had information since 1907 but chose to focus on data for last 30 years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Consulted a Physical Oceanographer who in turn helped us understand the data and parameters within the data set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As the subject was new to the team, we had to study the data set documentation in depth to understand the data collected and its importance prior to our machine learning</a:t>
            </a: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Questions to Answer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800" dirty="0">
                <a:latin typeface="American Typewriter" panose="02090604020004020304" pitchFamily="18" charset="77"/>
              </a:rPr>
              <a:t>What were the Top 10 cyclones ranked by Central Pressure since 1990?</a:t>
            </a:r>
          </a:p>
          <a:p>
            <a:pPr lvl="0"/>
            <a:r>
              <a:rPr lang="en-US" sz="2800" dirty="0">
                <a:latin typeface="American Typewriter" panose="02090604020004020304" pitchFamily="18" charset="77"/>
              </a:rPr>
              <a:t>What were the significant metrics for cyclones over their duration?</a:t>
            </a:r>
          </a:p>
          <a:p>
            <a:pPr lvl="0"/>
            <a:r>
              <a:rPr lang="en-US" sz="2800">
                <a:latin typeface="American Typewriter" panose="02090604020004020304" pitchFamily="18" charset="77"/>
              </a:rPr>
              <a:t>Are </a:t>
            </a:r>
            <a:r>
              <a:rPr lang="en-US" sz="2800" dirty="0">
                <a:latin typeface="American Typewriter" panose="02090604020004020304" pitchFamily="18" charset="77"/>
              </a:rPr>
              <a:t>there a correlation between and maximum wind speed?</a:t>
            </a:r>
          </a:p>
          <a:p>
            <a:pPr lvl="0"/>
            <a:r>
              <a:rPr lang="en-US" sz="2800" dirty="0">
                <a:latin typeface="American Typewriter" panose="02090604020004020304" pitchFamily="18" charset="77"/>
              </a:rPr>
              <a:t>Can we predict the wind direction of cyclones with machine learning?</a:t>
            </a:r>
          </a:p>
          <a:p>
            <a:pPr lvl="0"/>
            <a:r>
              <a:rPr lang="en-US" sz="2800" dirty="0">
                <a:latin typeface="American Typewriter" panose="02090604020004020304" pitchFamily="18" charset="77"/>
              </a:rPr>
              <a:t>Is there any other cyclone metrics that can be modeled?</a:t>
            </a: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</p:spTree>
    <p:extLst>
      <p:ext uri="{BB962C8B-B14F-4D97-AF65-F5344CB8AC3E}">
        <p14:creationId xmlns:p14="http://schemas.microsoft.com/office/powerpoint/2010/main" val="4847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12800" y="136524"/>
            <a:ext cx="10566400" cy="1143000"/>
          </a:xfrm>
        </p:spPr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Data Wrangling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graphicFrame>
        <p:nvGraphicFramePr>
          <p:cNvPr id="9" name="TextBox 9">
            <a:extLst>
              <a:ext uri="{FF2B5EF4-FFF2-40B4-BE49-F238E27FC236}">
                <a16:creationId xmlns:a16="http://schemas.microsoft.com/office/drawing/2014/main" id="{01FDA40A-00BF-544F-BD5C-67B7855C1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856413"/>
              </p:ext>
            </p:extLst>
          </p:nvPr>
        </p:nvGraphicFramePr>
        <p:xfrm>
          <a:off x="1010652" y="1023017"/>
          <a:ext cx="10780295" cy="5397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55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-62244"/>
            <a:ext cx="10566400" cy="1143000"/>
          </a:xfrm>
        </p:spPr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Website Demo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B2D0-6FBC-BC45-8713-B65F4688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62BB4E-8058-594B-AECD-B3A673A598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799" y="1600200"/>
            <a:ext cx="11266905" cy="4191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>
              <a:hlinkClick r:id="rId2"/>
            </a:endParaRPr>
          </a:p>
          <a:p>
            <a:pPr marL="0" indent="0">
              <a:buNone/>
            </a:pPr>
            <a:endParaRPr lang="en-AU" dirty="0">
              <a:hlinkClick r:id="rId2"/>
            </a:endParaRPr>
          </a:p>
          <a:p>
            <a:pPr marL="0" indent="0" algn="ctr">
              <a:buNone/>
            </a:pPr>
            <a:r>
              <a:rPr lang="en-AU" sz="4000" b="1" dirty="0">
                <a:latin typeface="American Typewriter Semibold" panose="02090604020004020304" pitchFamily="18" charset="77"/>
                <a:hlinkClick r:id="rId2"/>
              </a:rPr>
              <a:t>https://et-cyclonesau.herokuapp.com</a:t>
            </a:r>
            <a:endParaRPr lang="en-US" sz="4000" b="1" dirty="0">
              <a:latin typeface="American Typewriter Semibold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Machine learning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1600199"/>
            <a:ext cx="10800080" cy="4756151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American Typewriter" panose="02090604020004020304" pitchFamily="18" charset="77"/>
              </a:rPr>
              <a:t>Which feature to choose as the “Y” or dependent variable?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Suggested to choose the “Max Wind Direction” measured from 0</a:t>
            </a:r>
            <a:r>
              <a:rPr lang="en-US" baseline="30000" dirty="0">
                <a:latin typeface="American Typewriter" panose="02090604020004020304" pitchFamily="18" charset="77"/>
              </a:rPr>
              <a:t>0  </a:t>
            </a:r>
            <a:r>
              <a:rPr lang="en-US" dirty="0">
                <a:latin typeface="American Typewriter" panose="02090604020004020304" pitchFamily="18" charset="77"/>
              </a:rPr>
              <a:t>to 360</a:t>
            </a:r>
            <a:r>
              <a:rPr lang="en-US" baseline="30000" dirty="0">
                <a:latin typeface="American Typewriter" panose="02090604020004020304" pitchFamily="18" charset="77"/>
              </a:rPr>
              <a:t>0</a:t>
            </a:r>
            <a:endParaRPr lang="en-US" dirty="0">
              <a:latin typeface="American Typewriter" panose="02090604020004020304" pitchFamily="18" charset="77"/>
            </a:endParaRP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We had to group these into 8 compass points covering a range of degrees</a:t>
            </a:r>
          </a:p>
          <a:p>
            <a:pPr marL="0" lv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A5CA9E5C-A57B-A640-8FD8-20C3EF378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10" y="3035299"/>
            <a:ext cx="3192780" cy="30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Machine learning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>
                <a:latin typeface="American Typewriter" panose="02090604020004020304" pitchFamily="18" charset="77"/>
              </a:rPr>
              <a:t>There were 79 features in the raw data set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Removed all features with ‘null’ and ‘0’ values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This reduced the data set significantly to 6 features for ml model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SURFACE_CODE - Indicates the type of surface (land /water)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CYC_TYPE – Type of cyclone e.g. Tropical/Sub Tropical/Over Land etc..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LAT – Latitude of Cyclone Centre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LON – Longitude of Cyclone Centre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CENTRAL_PRES - Central pressure of the cyclone (</a:t>
            </a:r>
            <a:r>
              <a:rPr lang="en-US" dirty="0" err="1">
                <a:latin typeface="American Typewriter" panose="02090604020004020304" pitchFamily="18" charset="77"/>
              </a:rPr>
              <a:t>hPa</a:t>
            </a:r>
            <a:r>
              <a:rPr lang="en-US" dirty="0">
                <a:latin typeface="American Typewriter" panose="02090604020004020304" pitchFamily="18" charset="77"/>
              </a:rPr>
              <a:t>) 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MAX_WIND_SPD - Estimated maximum mean wind around the cyclone (m/s)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Added 2 derived features called:</a:t>
            </a:r>
          </a:p>
          <a:p>
            <a:pPr marL="914400" lvl="2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CENTRAL INDEX – (0.186*V</a:t>
            </a:r>
            <a:r>
              <a:rPr lang="en-US" baseline="-25000" dirty="0">
                <a:latin typeface="American Typewriter" panose="02090604020004020304" pitchFamily="18" charset="77"/>
              </a:rPr>
              <a:t>60</a:t>
            </a:r>
            <a:r>
              <a:rPr lang="en-US" dirty="0">
                <a:latin typeface="American Typewriter" panose="02090604020004020304" pitchFamily="18" charset="77"/>
              </a:rPr>
              <a:t>)</a:t>
            </a:r>
            <a:r>
              <a:rPr lang="en-US" baseline="30000" dirty="0">
                <a:latin typeface="American Typewriter" panose="02090604020004020304" pitchFamily="18" charset="77"/>
              </a:rPr>
              <a:t>0.746 </a:t>
            </a:r>
            <a:r>
              <a:rPr lang="en-US" dirty="0">
                <a:latin typeface="American Typewriter" panose="02090604020004020304" pitchFamily="18" charset="77"/>
              </a:rPr>
              <a:t> (Where V</a:t>
            </a:r>
            <a:r>
              <a:rPr lang="en-US" baseline="-25000" dirty="0">
                <a:latin typeface="American Typewriter" panose="02090604020004020304" pitchFamily="18" charset="77"/>
              </a:rPr>
              <a:t>60 </a:t>
            </a:r>
            <a:r>
              <a:rPr lang="en-US" dirty="0">
                <a:latin typeface="American Typewriter" panose="02090604020004020304" pitchFamily="18" charset="77"/>
              </a:rPr>
              <a:t> (one-minute sustained winds) derived from CP)</a:t>
            </a:r>
          </a:p>
          <a:p>
            <a:pPr marL="914400" lvl="2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WAVE HEIGHT – V</a:t>
            </a:r>
            <a:r>
              <a:rPr lang="en-US" baseline="-25000" dirty="0">
                <a:latin typeface="American Typewriter" panose="02090604020004020304" pitchFamily="18" charset="77"/>
              </a:rPr>
              <a:t>60 </a:t>
            </a:r>
            <a:r>
              <a:rPr lang="en-US" dirty="0">
                <a:latin typeface="American Typewriter" panose="02090604020004020304" pitchFamily="18" charset="77"/>
              </a:rPr>
              <a:t> * 0.235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</p:spTree>
    <p:extLst>
      <p:ext uri="{BB962C8B-B14F-4D97-AF65-F5344CB8AC3E}">
        <p14:creationId xmlns:p14="http://schemas.microsoft.com/office/powerpoint/2010/main" val="130738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Machine learning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1829594"/>
            <a:ext cx="10566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merican Typewriter" panose="02090604020004020304" pitchFamily="18" charset="77"/>
              </a:rPr>
              <a:t>Experimented with 3 Models</a:t>
            </a:r>
          </a:p>
          <a:p>
            <a:pPr marL="0" indent="0">
              <a:buNone/>
            </a:pPr>
            <a:r>
              <a:rPr lang="en-US" sz="2800" dirty="0">
                <a:latin typeface="American Typewriter" panose="02090604020004020304" pitchFamily="18" charset="77"/>
              </a:rPr>
              <a:t>	Support Vector Machine</a:t>
            </a:r>
          </a:p>
          <a:p>
            <a:pPr marL="0" indent="0">
              <a:buNone/>
            </a:pPr>
            <a:r>
              <a:rPr lang="en-US" sz="2800" dirty="0">
                <a:latin typeface="American Typewriter" panose="02090604020004020304" pitchFamily="18" charset="77"/>
              </a:rPr>
              <a:t>	K Nearest Neighbour</a:t>
            </a:r>
          </a:p>
          <a:p>
            <a:pPr marL="0" indent="0">
              <a:buNone/>
            </a:pPr>
            <a:r>
              <a:rPr lang="en-US" sz="2800" dirty="0">
                <a:latin typeface="American Typewriter" panose="02090604020004020304" pitchFamily="18" charset="77"/>
              </a:rPr>
              <a:t>	Random Forest</a:t>
            </a:r>
          </a:p>
          <a:p>
            <a:r>
              <a:rPr lang="en-US" sz="2800" dirty="0">
                <a:latin typeface="American Typewriter" panose="02090604020004020304" pitchFamily="18" charset="77"/>
              </a:rPr>
              <a:t>Used all eight features in models</a:t>
            </a:r>
          </a:p>
          <a:p>
            <a:r>
              <a:rPr lang="en-US" sz="2800" dirty="0">
                <a:latin typeface="American Typewriter" panose="02090604020004020304" pitchFamily="18" charset="77"/>
              </a:rPr>
              <a:t>The data set had 1679 observations to train and test</a:t>
            </a:r>
          </a:p>
          <a:p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	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</p:spTree>
    <p:extLst>
      <p:ext uri="{BB962C8B-B14F-4D97-AF65-F5344CB8AC3E}">
        <p14:creationId xmlns:p14="http://schemas.microsoft.com/office/powerpoint/2010/main" val="105187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12800" y="22225"/>
            <a:ext cx="10566400" cy="1143000"/>
          </a:xfrm>
        </p:spPr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Machine learning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21360" y="1051878"/>
            <a:ext cx="10566400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merican Typewriter" panose="02090604020004020304" pitchFamily="18" charset="77"/>
              </a:rPr>
              <a:t>Support Vector Machine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Scaled data using Standard Scaler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Training Score Accuracy – 23.2%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Test Score Accuracy – 20.1%</a:t>
            </a:r>
          </a:p>
          <a:p>
            <a:pPr marL="457200" lvl="1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Training Classification				Test Classification</a:t>
            </a:r>
          </a:p>
          <a:p>
            <a:pPr marL="457200" lvl="1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lvl="8"/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	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3BBAD2D7-1138-8641-881D-26145E6F4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29000"/>
            <a:ext cx="3606800" cy="27559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1570F7E-C6D4-4E49-BD27-A461992E2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75038"/>
            <a:ext cx="3238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3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357</TotalTime>
  <Words>716</Words>
  <Application>Microsoft Macintosh PowerPoint</Application>
  <PresentationFormat>Widescreen</PresentationFormat>
  <Paragraphs>146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American Typewriter</vt:lpstr>
      <vt:lpstr>American Typewriter Semibold</vt:lpstr>
      <vt:lpstr>American Typewriter Semibold</vt:lpstr>
      <vt:lpstr>Arial</vt:lpstr>
      <vt:lpstr>Ocean design template</vt:lpstr>
      <vt:lpstr>Cyclones in Australia</vt:lpstr>
      <vt:lpstr>Overview</vt:lpstr>
      <vt:lpstr>Questions to Answer</vt:lpstr>
      <vt:lpstr>Data Wrangling</vt:lpstr>
      <vt:lpstr>Website Demo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Analysis of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Ezra Tassone</dc:creator>
  <cp:lastModifiedBy>Stephen Milton</cp:lastModifiedBy>
  <cp:revision>58</cp:revision>
  <dcterms:created xsi:type="dcterms:W3CDTF">2021-02-26T09:43:21Z</dcterms:created>
  <dcterms:modified xsi:type="dcterms:W3CDTF">2021-02-27T03:42:59Z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