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6" r:id="rId3"/>
    <p:sldId id="257" r:id="rId4"/>
    <p:sldId id="259" r:id="rId5"/>
    <p:sldId id="264" r:id="rId6"/>
    <p:sldId id="263" r:id="rId7"/>
    <p:sldId id="262" r:id="rId8"/>
    <p:sldId id="260" r:id="rId9"/>
    <p:sldId id="261" r:id="rId10"/>
    <p:sldId id="258" r:id="rId11"/>
    <p:sldId id="265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769" autoAdjust="0"/>
  </p:normalViewPr>
  <p:slideViewPr>
    <p:cSldViewPr snapToGrid="0">
      <p:cViewPr varScale="1">
        <p:scale>
          <a:sx n="44" d="100"/>
          <a:sy n="44" d="100"/>
        </p:scale>
        <p:origin x="14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89078-951F-4822-8FFB-17C8A658ED67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80DB0-384A-4929-B1F2-E1936A071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95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 – does my toaster need to</a:t>
            </a:r>
            <a:r>
              <a:rPr lang="en-GB" baseline="0" dirty="0" smtClean="0"/>
              <a:t> tweet?</a:t>
            </a:r>
          </a:p>
          <a:p>
            <a:endParaRPr lang="en-GB" baseline="0" dirty="0" smtClean="0"/>
          </a:p>
          <a:p>
            <a:r>
              <a:rPr lang="en-GB" baseline="0" dirty="0" smtClean="0"/>
              <a:t>But also citizen science (floods, radiation, air quality). Home monitoring: is my fridge door open? How many times did the cat use the </a:t>
            </a:r>
            <a:r>
              <a:rPr lang="en-GB" baseline="0" dirty="0" err="1" smtClean="0"/>
              <a:t>catflap</a:t>
            </a:r>
            <a:r>
              <a:rPr lang="en-GB" baseline="0" dirty="0" smtClean="0"/>
              <a:t>? What’s the temperature in my baby’s room? Do the plants need watering?</a:t>
            </a:r>
          </a:p>
          <a:p>
            <a:r>
              <a:rPr lang="en-GB" baseline="0" dirty="0" smtClean="0"/>
              <a:t>Home automation: turn the heating on before I get home. Water the plants/ feed the fish with my smartphone.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Dangers – difficult to adequately secure.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5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Switch onto internet, make sure connected to the</a:t>
            </a:r>
            <a:r>
              <a:rPr lang="en-GB" baseline="0" dirty="0" smtClean="0"/>
              <a:t> internet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3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Results for the day.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2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Runs</a:t>
            </a:r>
            <a:r>
              <a:rPr lang="en-GB" baseline="0" dirty="0" smtClean="0"/>
              <a:t> all the time. Can gather a lot of data together. Cloud systems are becoming very fashionable – Azure, etc. Great way to serve a website, monitor traffic,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04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Will</a:t>
            </a:r>
            <a:r>
              <a:rPr lang="en-GB" baseline="0" dirty="0" smtClean="0"/>
              <a:t> show this slide again later. </a:t>
            </a:r>
            <a:r>
              <a:rPr lang="en-GB" dirty="0" smtClean="0"/>
              <a:t>Start at bottom,</a:t>
            </a:r>
            <a:r>
              <a:rPr lang="en-GB" baseline="0" dirty="0" smtClean="0"/>
              <a:t> work way back 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9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mF2C terminology: edge devices</a:t>
            </a:r>
          </a:p>
          <a:p>
            <a:endParaRPr lang="en-GB" dirty="0" smtClean="0"/>
          </a:p>
          <a:p>
            <a:r>
              <a:rPr lang="en-GB" dirty="0" smtClean="0"/>
              <a:t>No operating system, but easy to upload</a:t>
            </a:r>
            <a:r>
              <a:rPr lang="en-GB" baseline="0" dirty="0" smtClean="0"/>
              <a:t> programs from computer</a:t>
            </a:r>
          </a:p>
          <a:p>
            <a:r>
              <a:rPr lang="en-GB" baseline="0" dirty="0" smtClean="0"/>
              <a:t>X inputs, X outputs – so can read from up to X sensors and light up </a:t>
            </a:r>
            <a:r>
              <a:rPr lang="en-GB" baseline="0" dirty="0" err="1" smtClean="0"/>
              <a:t>up</a:t>
            </a:r>
            <a:r>
              <a:rPr lang="en-GB" baseline="0" dirty="0" smtClean="0"/>
              <a:t> to X LEDS.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Setup loop, then loop forever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Could do</a:t>
            </a:r>
            <a:r>
              <a:rPr lang="en-GB" baseline="0" dirty="0" smtClean="0"/>
              <a:t> same with much cheaper Arduino micro.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Can communicate via Bluetooth (if we wire up an extra little chip, or via serial cable)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00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Cheap</a:t>
            </a:r>
            <a:r>
              <a:rPr lang="en-GB" baseline="0" dirty="0" smtClean="0"/>
              <a:t> (~£30), off the shelf hardware with </a:t>
            </a:r>
            <a:r>
              <a:rPr lang="en-GB" baseline="0" dirty="0" err="1" smtClean="0"/>
              <a:t>builtin</a:t>
            </a:r>
            <a:r>
              <a:rPr lang="en-GB" baseline="0" dirty="0" smtClean="0"/>
              <a:t> Bluetooth, </a:t>
            </a:r>
            <a:r>
              <a:rPr lang="en-GB" baseline="0" dirty="0" err="1" smtClean="0"/>
              <a:t>wifi</a:t>
            </a:r>
            <a:r>
              <a:rPr lang="en-GB" baseline="0" dirty="0" smtClean="0"/>
              <a:t>, wired internet. Lots of operating system </a:t>
            </a:r>
            <a:r>
              <a:rPr lang="en-GB" baseline="0" dirty="0" err="1" smtClean="0"/>
              <a:t>varients</a:t>
            </a:r>
            <a:r>
              <a:rPr lang="en-GB" baseline="0" dirty="0" smtClean="0"/>
              <a:t>, but commonly use </a:t>
            </a:r>
            <a:r>
              <a:rPr lang="en-GB" baseline="0" dirty="0" err="1" smtClean="0"/>
              <a:t>Raspbian</a:t>
            </a:r>
            <a:r>
              <a:rPr lang="en-GB" baseline="0" dirty="0" smtClean="0"/>
              <a:t> (based on </a:t>
            </a:r>
            <a:r>
              <a:rPr lang="en-GB" baseline="0" dirty="0" err="1" smtClean="0"/>
              <a:t>debian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0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Protocols – agreed upon message of communication.</a:t>
            </a:r>
          </a:p>
          <a:p>
            <a:r>
              <a:rPr lang="en-GB" dirty="0" smtClean="0"/>
              <a:t>Humans use them. </a:t>
            </a:r>
          </a:p>
          <a:p>
            <a:r>
              <a:rPr lang="en-GB" dirty="0" smtClean="0"/>
              <a:t>Hello</a:t>
            </a:r>
          </a:p>
          <a:p>
            <a:r>
              <a:rPr lang="en-GB" dirty="0" smtClean="0"/>
              <a:t>Hello</a:t>
            </a:r>
          </a:p>
          <a:p>
            <a:r>
              <a:rPr lang="en-GB" dirty="0" smtClean="0"/>
              <a:t>How</a:t>
            </a:r>
            <a:r>
              <a:rPr lang="en-GB" baseline="0" dirty="0" smtClean="0"/>
              <a:t> are you?</a:t>
            </a:r>
          </a:p>
          <a:p>
            <a:r>
              <a:rPr lang="en-GB" baseline="0" dirty="0" smtClean="0"/>
              <a:t>Good. Yourself?</a:t>
            </a:r>
          </a:p>
          <a:p>
            <a:r>
              <a:rPr lang="en-GB" baseline="0" dirty="0" smtClean="0"/>
              <a:t>Fine, thanks.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And now we can talk.</a:t>
            </a:r>
          </a:p>
          <a:p>
            <a:r>
              <a:rPr lang="en-GB" baseline="0" dirty="0" smtClean="0"/>
              <a:t>British people have an optional extra element – believed by some to be an authentication step.</a:t>
            </a:r>
          </a:p>
          <a:p>
            <a:r>
              <a:rPr lang="en-GB" baseline="0" dirty="0" smtClean="0"/>
              <a:t>Bit windy out, isn’t it?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Tried to make my own protocol. Started</a:t>
            </a:r>
            <a:r>
              <a:rPr lang="en-GB" baseline="0" dirty="0" smtClean="0"/>
              <a:t> by formatting messages as &lt;</a:t>
            </a:r>
            <a:r>
              <a:rPr lang="en-GB" baseline="0" dirty="0" err="1" smtClean="0"/>
              <a:t>source|destination|payload</a:t>
            </a:r>
            <a:r>
              <a:rPr lang="en-GB" baseline="0" dirty="0" smtClean="0"/>
              <a:t>&gt;. Then added escaping. Then realised that I needed to add more elements… and encrypt them …. Etcetera.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Since then, have realised that this is not a new problem, and have ceased reinventing the wheel.</a:t>
            </a:r>
          </a:p>
          <a:p>
            <a:r>
              <a:rPr lang="en-GB" baseline="0" dirty="0" smtClean="0"/>
              <a:t>Use MQTT, internet of things message broker. Lightweight, and fairly easy to use, if you can get past the sheer number of broker options out there.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 by subscription/ publication: subscribe to test/#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9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Simple python </a:t>
            </a:r>
            <a:r>
              <a:rPr lang="en-GB" dirty="0" err="1" smtClean="0"/>
              <a:t>webapp</a:t>
            </a:r>
            <a:r>
              <a:rPr lang="en-GB" dirty="0" smtClean="0"/>
              <a:t> software. Can use to</a:t>
            </a:r>
            <a:r>
              <a:rPr lang="en-GB" baseline="0" dirty="0" smtClean="0"/>
              <a:t> create/serve an interactive website.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68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it is again.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11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Circuit diagrams, photos, ranges.</a:t>
            </a:r>
            <a:r>
              <a:rPr lang="en-GB" baseline="0" dirty="0" smtClean="0"/>
              <a:t> This is </a:t>
            </a:r>
            <a:r>
              <a:rPr lang="en-GB" baseline="0" dirty="0" err="1" smtClean="0"/>
              <a:t>Mee-Mee’s</a:t>
            </a:r>
            <a:r>
              <a:rPr lang="en-GB" baseline="0" dirty="0" smtClean="0"/>
              <a:t> bit; let’s have several slides.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80DB0-384A-4929-B1F2-E1936A07172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8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7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8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4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8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0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1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E829-4072-41E1-A965-33716F2C518C}" type="datetimeFigureOut">
              <a:rPr lang="en-GB" smtClean="0"/>
              <a:t>26/06/2017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81346-7DDC-458A-9C54-29077F5E9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50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Hey Emma, are you connected to the internet?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aren’t, the demo will be very boring…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94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8438" y="663299"/>
            <a:ext cx="8729794" cy="5490631"/>
            <a:chOff x="2783690" y="385003"/>
            <a:chExt cx="7131171" cy="44851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6436" y="3832857"/>
              <a:ext cx="390178" cy="5974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189" y="1841536"/>
              <a:ext cx="926672" cy="6645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026" y="385003"/>
              <a:ext cx="2543022" cy="169111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162941" y="2532024"/>
              <a:ext cx="3627192" cy="1114483"/>
              <a:chOff x="4219483" y="2651693"/>
              <a:chExt cx="3627192" cy="111448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598" y="2656608"/>
                <a:ext cx="944962" cy="1109568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1713" y="2651693"/>
                <a:ext cx="944962" cy="110956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483" y="2651693"/>
                <a:ext cx="944962" cy="1109568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3179437" y="4161298"/>
              <a:ext cx="5594199" cy="436481"/>
              <a:chOff x="3235979" y="4558582"/>
              <a:chExt cx="5594199" cy="43648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5979" y="4558583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2095" y="4571296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4037" y="4558583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8211" y="4558582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0153" y="4571296"/>
                <a:ext cx="801967" cy="423767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/>
            <p:cNvCxnSpPr>
              <a:stCxn id="24" idx="0"/>
              <a:endCxn id="28" idx="2"/>
            </p:cNvCxnSpPr>
            <p:nvPr/>
          </p:nvCxnSpPr>
          <p:spPr>
            <a:xfrm flipV="1">
              <a:off x="5976537" y="3646507"/>
              <a:ext cx="0" cy="52750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5" idx="0"/>
            </p:cNvCxnSpPr>
            <p:nvPr/>
          </p:nvCxnSpPr>
          <p:spPr>
            <a:xfrm flipH="1" flipV="1">
              <a:off x="4778478" y="3592114"/>
              <a:ext cx="1" cy="5691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H="1" flipV="1">
              <a:off x="7551804" y="3592114"/>
              <a:ext cx="820849" cy="56918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7" idx="0"/>
            </p:cNvCxnSpPr>
            <p:nvPr/>
          </p:nvCxnSpPr>
          <p:spPr>
            <a:xfrm flipV="1">
              <a:off x="7174595" y="3592114"/>
              <a:ext cx="9862" cy="581898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3" idx="0"/>
            </p:cNvCxnSpPr>
            <p:nvPr/>
          </p:nvCxnSpPr>
          <p:spPr>
            <a:xfrm flipV="1">
              <a:off x="3580421" y="3592114"/>
              <a:ext cx="791356" cy="5691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0" idx="0"/>
            </p:cNvCxnSpPr>
            <p:nvPr/>
          </p:nvCxnSpPr>
          <p:spPr>
            <a:xfrm flipV="1">
              <a:off x="4635422" y="1942811"/>
              <a:ext cx="503315" cy="589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8" idx="1"/>
              <a:endCxn id="30" idx="3"/>
            </p:cNvCxnSpPr>
            <p:nvPr/>
          </p:nvCxnSpPr>
          <p:spPr>
            <a:xfrm flipH="1" flipV="1">
              <a:off x="5107903" y="3086808"/>
              <a:ext cx="396153" cy="491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0"/>
            </p:cNvCxnSpPr>
            <p:nvPr/>
          </p:nvCxnSpPr>
          <p:spPr>
            <a:xfrm flipH="1" flipV="1">
              <a:off x="6689698" y="1942811"/>
              <a:ext cx="627954" cy="589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>
              <a:off x="8824736" y="3392999"/>
              <a:ext cx="163453" cy="1477176"/>
            </a:xfrm>
            <a:prstGeom prst="rightBracket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8824737" y="1259397"/>
              <a:ext cx="163452" cy="1828801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/wp-content/uploads/2015/03/mqttorg_66655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351" y="1152055"/>
              <a:ext cx="2174372" cy="52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4335280" y="1347019"/>
              <a:ext cx="2997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3690" y="1073928"/>
              <a:ext cx="1551590" cy="606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70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experiment: Sensors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6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website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8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Pretty graphs of Wednesday/Thursday’s sensor readings.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33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it useful? Fun at home (cat monitor, plant waterer)</a:t>
            </a:r>
          </a:p>
          <a:p>
            <a:r>
              <a:rPr lang="en-GB" dirty="0" smtClean="0"/>
              <a:t>Investment, research area.</a:t>
            </a:r>
          </a:p>
          <a:p>
            <a:r>
              <a:rPr lang="en-GB" dirty="0" smtClean="0"/>
              <a:t>Security is difficult to get right. Devices have little memory and is difficult to store and transmit long cryptographic keys.</a:t>
            </a:r>
          </a:p>
          <a:p>
            <a:r>
              <a:rPr lang="en-GB" dirty="0" smtClean="0"/>
              <a:t>Citizen science: Geiger counters deployed after Hiroshima, air quality monitors in London, flood monitoring. Often require little power.</a:t>
            </a:r>
          </a:p>
          <a:p>
            <a:r>
              <a:rPr lang="en-GB" dirty="0" smtClean="0"/>
              <a:t>Low powered </a:t>
            </a:r>
            <a:r>
              <a:rPr lang="en-GB" dirty="0" err="1" smtClean="0"/>
              <a:t>wifi</a:t>
            </a:r>
            <a:r>
              <a:rPr lang="en-GB" dirty="0" smtClean="0"/>
              <a:t> networks available for </a:t>
            </a:r>
            <a:r>
              <a:rPr lang="en-GB" dirty="0" err="1" smtClean="0"/>
              <a:t>IoT</a:t>
            </a:r>
            <a:r>
              <a:rPr lang="en-GB" dirty="0" smtClean="0"/>
              <a:t> devices.</a:t>
            </a:r>
          </a:p>
          <a:p>
            <a:r>
              <a:rPr lang="en-GB" dirty="0" smtClean="0"/>
              <a:t>Wearables,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mF2C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4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Internet of Things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05" y="1690688"/>
            <a:ext cx="6291858" cy="253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25" y="2002114"/>
            <a:ext cx="4067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Cloud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469" y="1690688"/>
            <a:ext cx="8596313" cy="44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08438" y="663299"/>
            <a:ext cx="8729794" cy="5490631"/>
            <a:chOff x="2783690" y="385003"/>
            <a:chExt cx="7131171" cy="44851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6436" y="3832857"/>
              <a:ext cx="390178" cy="5974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189" y="1841536"/>
              <a:ext cx="926672" cy="66452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5026" y="385003"/>
              <a:ext cx="2543022" cy="169111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4162941" y="2532024"/>
              <a:ext cx="3627192" cy="1114483"/>
              <a:chOff x="4219483" y="2651693"/>
              <a:chExt cx="3627192" cy="111448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598" y="2656608"/>
                <a:ext cx="944962" cy="1109568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1713" y="2651693"/>
                <a:ext cx="944962" cy="1109568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483" y="2651693"/>
                <a:ext cx="944962" cy="1109568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3179437" y="4161298"/>
              <a:ext cx="5594199" cy="436481"/>
              <a:chOff x="3235979" y="4558582"/>
              <a:chExt cx="5594199" cy="43648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5979" y="4558583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2095" y="4571296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4037" y="4558583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8211" y="4558582"/>
                <a:ext cx="801967" cy="42376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0153" y="4571296"/>
                <a:ext cx="801967" cy="423767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/>
            <p:cNvCxnSpPr>
              <a:stCxn id="24" idx="0"/>
              <a:endCxn id="28" idx="2"/>
            </p:cNvCxnSpPr>
            <p:nvPr/>
          </p:nvCxnSpPr>
          <p:spPr>
            <a:xfrm flipV="1">
              <a:off x="5976537" y="3646507"/>
              <a:ext cx="0" cy="52750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5" idx="0"/>
            </p:cNvCxnSpPr>
            <p:nvPr/>
          </p:nvCxnSpPr>
          <p:spPr>
            <a:xfrm flipH="1" flipV="1">
              <a:off x="4778478" y="3592114"/>
              <a:ext cx="1" cy="5691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H="1" flipV="1">
              <a:off x="7551804" y="3592114"/>
              <a:ext cx="820849" cy="56918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7" idx="0"/>
            </p:cNvCxnSpPr>
            <p:nvPr/>
          </p:nvCxnSpPr>
          <p:spPr>
            <a:xfrm flipV="1">
              <a:off x="7174595" y="3592114"/>
              <a:ext cx="9862" cy="581898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3" idx="0"/>
            </p:cNvCxnSpPr>
            <p:nvPr/>
          </p:nvCxnSpPr>
          <p:spPr>
            <a:xfrm flipV="1">
              <a:off x="3580421" y="3592114"/>
              <a:ext cx="791356" cy="5691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30" idx="0"/>
            </p:cNvCxnSpPr>
            <p:nvPr/>
          </p:nvCxnSpPr>
          <p:spPr>
            <a:xfrm flipV="1">
              <a:off x="4635422" y="1942811"/>
              <a:ext cx="503315" cy="589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8" idx="1"/>
              <a:endCxn id="30" idx="3"/>
            </p:cNvCxnSpPr>
            <p:nvPr/>
          </p:nvCxnSpPr>
          <p:spPr>
            <a:xfrm flipH="1" flipV="1">
              <a:off x="5107903" y="3086808"/>
              <a:ext cx="396153" cy="4915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0"/>
            </p:cNvCxnSpPr>
            <p:nvPr/>
          </p:nvCxnSpPr>
          <p:spPr>
            <a:xfrm flipH="1" flipV="1">
              <a:off x="6689698" y="1942811"/>
              <a:ext cx="627954" cy="589213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Bracket 17"/>
            <p:cNvSpPr/>
            <p:nvPr/>
          </p:nvSpPr>
          <p:spPr>
            <a:xfrm>
              <a:off x="8824736" y="3392999"/>
              <a:ext cx="163453" cy="1477176"/>
            </a:xfrm>
            <a:prstGeom prst="rightBracket">
              <a:avLst/>
            </a:prstGeom>
            <a:ln w="158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8824737" y="1259397"/>
              <a:ext cx="163452" cy="1828801"/>
            </a:xfrm>
            <a:prstGeom prst="righ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2" descr="/wp-content/uploads/2015/03/mqttorg_666557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351" y="1152055"/>
              <a:ext cx="2174372" cy="529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 flipH="1">
              <a:off x="4335280" y="1347019"/>
              <a:ext cx="2997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83690" y="1073928"/>
              <a:ext cx="1551590" cy="606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646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devices: Arduino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8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Smart Agents: Raspberry 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7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Protocol: MQTT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Frontend: Flask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5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587</Words>
  <Application>Microsoft Office PowerPoint</Application>
  <PresentationFormat>Widescreen</PresentationFormat>
  <Paragraphs>73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Hey Emma, are you connected to the internet?</vt:lpstr>
      <vt:lpstr>mF2C</vt:lpstr>
      <vt:lpstr>Internet of Things</vt:lpstr>
      <vt:lpstr>The Cloud</vt:lpstr>
      <vt:lpstr>PowerPoint Presentation</vt:lpstr>
      <vt:lpstr>Edge devices: Arduino</vt:lpstr>
      <vt:lpstr>Smart Agents: Raspberry Pi</vt:lpstr>
      <vt:lpstr>Protocol: MQTT</vt:lpstr>
      <vt:lpstr>Frontend: Flask</vt:lpstr>
      <vt:lpstr>PowerPoint Presentation</vt:lpstr>
      <vt:lpstr>The experiment: Sensors</vt:lpstr>
      <vt:lpstr>Live website demo</vt:lpstr>
      <vt:lpstr>Results</vt:lpstr>
      <vt:lpstr>Conclusion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mF2C</dc:title>
  <dc:creator>Tattershall, Emma (STFC,RAL,SC)</dc:creator>
  <cp:lastModifiedBy>Tattershall, Emma (STFC,RAL,SC)</cp:lastModifiedBy>
  <cp:revision>5</cp:revision>
  <dcterms:created xsi:type="dcterms:W3CDTF">2017-06-26T13:06:11Z</dcterms:created>
  <dcterms:modified xsi:type="dcterms:W3CDTF">2017-06-27T15:23:30Z</dcterms:modified>
</cp:coreProperties>
</file>