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95" r:id="rId3"/>
    <p:sldId id="280" r:id="rId4"/>
    <p:sldId id="282" r:id="rId5"/>
    <p:sldId id="257" r:id="rId6"/>
    <p:sldId id="307" r:id="rId7"/>
    <p:sldId id="258" r:id="rId8"/>
    <p:sldId id="305" r:id="rId9"/>
    <p:sldId id="345" r:id="rId10"/>
    <p:sldId id="327" r:id="rId11"/>
    <p:sldId id="328" r:id="rId12"/>
    <p:sldId id="330" r:id="rId13"/>
    <p:sldId id="294" r:id="rId14"/>
    <p:sldId id="278" r:id="rId15"/>
    <p:sldId id="297" r:id="rId16"/>
    <p:sldId id="266" r:id="rId17"/>
    <p:sldId id="270" r:id="rId18"/>
    <p:sldId id="271" r:id="rId19"/>
    <p:sldId id="274" r:id="rId20"/>
    <p:sldId id="276" r:id="rId21"/>
    <p:sldId id="286" r:id="rId22"/>
    <p:sldId id="288" r:id="rId23"/>
    <p:sldId id="308" r:id="rId24"/>
    <p:sldId id="302" r:id="rId25"/>
    <p:sldId id="309" r:id="rId26"/>
    <p:sldId id="304" r:id="rId27"/>
    <p:sldId id="306" r:id="rId28"/>
    <p:sldId id="296" r:id="rId29"/>
    <p:sldId id="310" r:id="rId30"/>
    <p:sldId id="313" r:id="rId31"/>
    <p:sldId id="317" r:id="rId32"/>
    <p:sldId id="346" r:id="rId33"/>
    <p:sldId id="318" r:id="rId34"/>
    <p:sldId id="319" r:id="rId35"/>
    <p:sldId id="320" r:id="rId36"/>
    <p:sldId id="323" r:id="rId37"/>
    <p:sldId id="298" r:id="rId38"/>
    <p:sldId id="338" r:id="rId39"/>
    <p:sldId id="339" r:id="rId40"/>
    <p:sldId id="260" r:id="rId41"/>
    <p:sldId id="272" r:id="rId42"/>
    <p:sldId id="337" r:id="rId43"/>
    <p:sldId id="277" r:id="rId44"/>
    <p:sldId id="283" r:id="rId45"/>
    <p:sldId id="284" r:id="rId46"/>
    <p:sldId id="311" r:id="rId47"/>
    <p:sldId id="336" r:id="rId48"/>
    <p:sldId id="326" r:id="rId49"/>
    <p:sldId id="331" r:id="rId50"/>
    <p:sldId id="329" r:id="rId51"/>
    <p:sldId id="334" r:id="rId52"/>
    <p:sldId id="335" r:id="rId53"/>
    <p:sldId id="314" r:id="rId54"/>
    <p:sldId id="322" r:id="rId55"/>
    <p:sldId id="325" r:id="rId56"/>
    <p:sldId id="342" r:id="rId57"/>
    <p:sldId id="324" r:id="rId58"/>
    <p:sldId id="344" r:id="rId59"/>
    <p:sldId id="361" r:id="rId60"/>
    <p:sldId id="343" r:id="rId61"/>
    <p:sldId id="354" r:id="rId62"/>
    <p:sldId id="355" r:id="rId63"/>
    <p:sldId id="356" r:id="rId64"/>
    <p:sldId id="357" r:id="rId65"/>
    <p:sldId id="358" r:id="rId66"/>
    <p:sldId id="359" r:id="rId67"/>
    <p:sldId id="360" r:id="rId68"/>
    <p:sldId id="353" r:id="rId69"/>
    <p:sldId id="352" r:id="rId70"/>
    <p:sldId id="351" r:id="rId71"/>
    <p:sldId id="349" r:id="rId72"/>
    <p:sldId id="29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ckground and Requirements" id="{C7F949FA-925F-42FF-A61A-620D663F8C89}">
          <p14:sldIdLst>
            <p14:sldId id="256"/>
            <p14:sldId id="295"/>
            <p14:sldId id="280"/>
            <p14:sldId id="282"/>
            <p14:sldId id="257"/>
            <p14:sldId id="307"/>
            <p14:sldId id="258"/>
            <p14:sldId id="305"/>
          </p14:sldIdLst>
        </p14:section>
        <p14:section name="Schema" id="{8C3D8852-FD32-48C7-AAB7-73EF422D2F8A}">
          <p14:sldIdLst>
            <p14:sldId id="345"/>
            <p14:sldId id="327"/>
            <p14:sldId id="328"/>
            <p14:sldId id="330"/>
          </p14:sldIdLst>
        </p14:section>
        <p14:section name="ER Model" id="{14B7DADC-4644-4EC6-835B-D8E166CE7D58}">
          <p14:sldIdLst>
            <p14:sldId id="294"/>
            <p14:sldId id="278"/>
          </p14:sldIdLst>
        </p14:section>
        <p14:section name="Data Dictionary" id="{3BB5C64A-0517-4F03-89F6-CAF9333A7D0A}">
          <p14:sldIdLst>
            <p14:sldId id="297"/>
            <p14:sldId id="266"/>
            <p14:sldId id="270"/>
            <p14:sldId id="271"/>
            <p14:sldId id="274"/>
            <p14:sldId id="276"/>
            <p14:sldId id="286"/>
            <p14:sldId id="288"/>
          </p14:sldIdLst>
        </p14:section>
        <p14:section name="Constraints" id="{5C13785E-F547-45D3-89D9-EAE3A21973C2}">
          <p14:sldIdLst>
            <p14:sldId id="308"/>
            <p14:sldId id="302"/>
            <p14:sldId id="309"/>
            <p14:sldId id="304"/>
            <p14:sldId id="306"/>
          </p14:sldIdLst>
        </p14:section>
        <p14:section name="Constraints Test Data" id="{4A9BE45A-2CF7-4B0E-97AA-6733F870022B}">
          <p14:sldIdLst>
            <p14:sldId id="296"/>
            <p14:sldId id="310"/>
            <p14:sldId id="313"/>
            <p14:sldId id="317"/>
          </p14:sldIdLst>
        </p14:section>
        <p14:section name="Testing Procedure Constraints" id="{872B1289-0A8E-4662-ADDD-BF807C7377D2}">
          <p14:sldIdLst>
            <p14:sldId id="346"/>
            <p14:sldId id="318"/>
            <p14:sldId id="319"/>
            <p14:sldId id="320"/>
            <p14:sldId id="323"/>
          </p14:sldIdLst>
        </p14:section>
        <p14:section name="Queries" id="{67B56C45-B68E-4AEE-A2C0-058D717FD8B3}">
          <p14:sldIdLst>
            <p14:sldId id="298"/>
            <p14:sldId id="338"/>
            <p14:sldId id="339"/>
            <p14:sldId id="260"/>
            <p14:sldId id="272"/>
            <p14:sldId id="337"/>
          </p14:sldIdLst>
        </p14:section>
        <p14:section name="Requirements Matrix" id="{68822CF6-1C2A-4C19-82A8-A3301F22C860}">
          <p14:sldIdLst>
            <p14:sldId id="277"/>
            <p14:sldId id="283"/>
            <p14:sldId id="284"/>
          </p14:sldIdLst>
        </p14:section>
        <p14:section name="Views" id="{A483FBDB-607A-4530-8096-AD932EABEDF8}">
          <p14:sldIdLst>
            <p14:sldId id="311"/>
            <p14:sldId id="336"/>
            <p14:sldId id="326"/>
            <p14:sldId id="331"/>
            <p14:sldId id="329"/>
            <p14:sldId id="334"/>
            <p14:sldId id="335"/>
          </p14:sldIdLst>
        </p14:section>
        <p14:section name="Triggers" id="{11076841-1F57-4B3A-A8C0-84E9B43F02CB}">
          <p14:sldIdLst>
            <p14:sldId id="314"/>
            <p14:sldId id="322"/>
            <p14:sldId id="325"/>
            <p14:sldId id="342"/>
            <p14:sldId id="324"/>
            <p14:sldId id="344"/>
            <p14:sldId id="361"/>
          </p14:sldIdLst>
        </p14:section>
        <p14:section name="Testing Data Triggers" id="{DEAA02C7-0453-4A84-A4E6-2146DE648395}">
          <p14:sldIdLst>
            <p14:sldId id="343"/>
            <p14:sldId id="354"/>
            <p14:sldId id="355"/>
            <p14:sldId id="356"/>
            <p14:sldId id="357"/>
            <p14:sldId id="358"/>
            <p14:sldId id="359"/>
          </p14:sldIdLst>
        </p14:section>
        <p14:section name="Testing Procedure Triggers" id="{A707AF67-2A0E-4083-87BF-588D6CE9F901}">
          <p14:sldIdLst>
            <p14:sldId id="360"/>
            <p14:sldId id="353"/>
            <p14:sldId id="352"/>
            <p14:sldId id="351"/>
            <p14:sldId id="349"/>
            <p14:sldId id="29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6853AF-9349-824B-1311-44D88BF7A3CD}" name="Tay, Elijah (etay1)" initials="T(" userId="S::etay1@brockport.edu::de42aeb5-323b-4ad6-9165-8a7710259b3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8733-ADD1-4FFE-9C41-9FC4FE049BF5}" v="1054" dt="2023-05-02T02:54:42.062"/>
    <p1510:client id="{193B3E44-4218-564F-BF09-DBDBFA887F1A}" v="1227" dt="2023-05-02T02:20:08.259"/>
    <p1510:client id="{1E363F46-5DE1-5FA7-CEAE-E41A0BA216AD}" v="505" dt="2023-05-02T02:43:22.363"/>
    <p1510:client id="{420CF900-6D2A-40D4-BEB0-C59A42C215A3}" v="982" dt="2023-05-01T23:47:33.318"/>
    <p1510:client id="{5B949300-10D8-49D6-9786-3DCB638FE6E7}" v="1224" dt="2023-05-02T02:12:41.807"/>
    <p1510:client id="{69A8BDA9-1D27-500B-CF2C-BD005222C4ED}" v="20" dt="2023-05-01T21:42:58.702"/>
    <p1510:client id="{DF998495-68E6-39C8-47CE-3C54A40FCB08}" v="149" dt="2023-05-01T23:45:01.635"/>
    <p1510:client id="{FA422A95-2C6D-95C1-A97B-8C634D21ABA2}" v="22" dt="2023-05-02T02:20:26.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94660"/>
  </p:normalViewPr>
  <p:slideViewPr>
    <p:cSldViewPr snapToGrid="0">
      <p:cViewPr>
        <p:scale>
          <a:sx n="75" d="100"/>
          <a:sy n="75" d="100"/>
        </p:scale>
        <p:origin x="2322" y="18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4BA29-8FBE-5446-826E-E29B9AB99629}"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5D889-F905-424F-953D-F11333795BA8}" type="slidenum">
              <a:rPr lang="en-US" smtClean="0"/>
              <a:t>‹#›</a:t>
            </a:fld>
            <a:endParaRPr lang="en-US"/>
          </a:p>
        </p:txBody>
      </p:sp>
    </p:spTree>
    <p:extLst>
      <p:ext uri="{BB962C8B-B14F-4D97-AF65-F5344CB8AC3E}">
        <p14:creationId xmlns:p14="http://schemas.microsoft.com/office/powerpoint/2010/main" val="145064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solidFill>
                  <a:schemeClr val="bg1"/>
                </a:solidFill>
                <a:ea typeface="+mn-lt"/>
                <a:cs typeface="+mn-lt"/>
              </a:rPr>
              <a:t>maybe take this out</a:t>
            </a:r>
          </a:p>
          <a:p>
            <a:pPr marL="0" indent="0">
              <a:buNone/>
            </a:pPr>
            <a:r>
              <a:rPr lang="en-US" sz="1200">
                <a:solidFill>
                  <a:schemeClr val="bg1"/>
                </a:solidFill>
                <a:ea typeface="+mn-lt"/>
                <a:cs typeface="+mn-lt"/>
              </a:rPr>
              <a:t>This database can potentially carry health documents that will facilitate the protection of the programs, the patients, and the insurance providers. It can potentially have separate tables relating to the patient table that carry information about primary health care providers, and insurance providers. Moreover, it can also have a table that logs overall attendance, check in, and check out times of students and faculty for appointments. It can potentially have a table that carries results and related documentation for pupils who took different medical tests at the center.</a:t>
            </a:r>
          </a:p>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5</a:t>
            </a:fld>
            <a:endParaRPr lang="en-US"/>
          </a:p>
        </p:txBody>
      </p:sp>
    </p:spTree>
    <p:extLst>
      <p:ext uri="{BB962C8B-B14F-4D97-AF65-F5344CB8AC3E}">
        <p14:creationId xmlns:p14="http://schemas.microsoft.com/office/powerpoint/2010/main" val="2850968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27</a:t>
            </a:fld>
            <a:endParaRPr lang="en-US"/>
          </a:p>
        </p:txBody>
      </p:sp>
    </p:spTree>
    <p:extLst>
      <p:ext uri="{BB962C8B-B14F-4D97-AF65-F5344CB8AC3E}">
        <p14:creationId xmlns:p14="http://schemas.microsoft.com/office/powerpoint/2010/main" val="408609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29</a:t>
            </a:fld>
            <a:endParaRPr lang="en-US"/>
          </a:p>
        </p:txBody>
      </p:sp>
    </p:spTree>
    <p:extLst>
      <p:ext uri="{BB962C8B-B14F-4D97-AF65-F5344CB8AC3E}">
        <p14:creationId xmlns:p14="http://schemas.microsoft.com/office/powerpoint/2010/main" val="388142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30</a:t>
            </a:fld>
            <a:endParaRPr lang="en-US"/>
          </a:p>
        </p:txBody>
      </p:sp>
    </p:spTree>
    <p:extLst>
      <p:ext uri="{BB962C8B-B14F-4D97-AF65-F5344CB8AC3E}">
        <p14:creationId xmlns:p14="http://schemas.microsoft.com/office/powerpoint/2010/main" val="3142372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31</a:t>
            </a:fld>
            <a:endParaRPr lang="en-US"/>
          </a:p>
        </p:txBody>
      </p:sp>
    </p:spTree>
    <p:extLst>
      <p:ext uri="{BB962C8B-B14F-4D97-AF65-F5344CB8AC3E}">
        <p14:creationId xmlns:p14="http://schemas.microsoft.com/office/powerpoint/2010/main" val="215450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33</a:t>
            </a:fld>
            <a:endParaRPr lang="en-US"/>
          </a:p>
        </p:txBody>
      </p:sp>
    </p:spTree>
    <p:extLst>
      <p:ext uri="{BB962C8B-B14F-4D97-AF65-F5344CB8AC3E}">
        <p14:creationId xmlns:p14="http://schemas.microsoft.com/office/powerpoint/2010/main" val="255010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47</a:t>
            </a:fld>
            <a:endParaRPr lang="en-US"/>
          </a:p>
        </p:txBody>
      </p:sp>
    </p:spTree>
    <p:extLst>
      <p:ext uri="{BB962C8B-B14F-4D97-AF65-F5344CB8AC3E}">
        <p14:creationId xmlns:p14="http://schemas.microsoft.com/office/powerpoint/2010/main" val="4292123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51</a:t>
            </a:fld>
            <a:endParaRPr lang="en-US"/>
          </a:p>
        </p:txBody>
      </p:sp>
    </p:spTree>
    <p:extLst>
      <p:ext uri="{BB962C8B-B14F-4D97-AF65-F5344CB8AC3E}">
        <p14:creationId xmlns:p14="http://schemas.microsoft.com/office/powerpoint/2010/main" val="40085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7</a:t>
            </a:fld>
            <a:endParaRPr lang="en-US"/>
          </a:p>
        </p:txBody>
      </p:sp>
    </p:spTree>
    <p:extLst>
      <p:ext uri="{BB962C8B-B14F-4D97-AF65-F5344CB8AC3E}">
        <p14:creationId xmlns:p14="http://schemas.microsoft.com/office/powerpoint/2010/main" val="1490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8</a:t>
            </a:fld>
            <a:endParaRPr lang="en-US"/>
          </a:p>
        </p:txBody>
      </p:sp>
    </p:spTree>
    <p:extLst>
      <p:ext uri="{BB962C8B-B14F-4D97-AF65-F5344CB8AC3E}">
        <p14:creationId xmlns:p14="http://schemas.microsoft.com/office/powerpoint/2010/main" val="60707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14</a:t>
            </a:fld>
            <a:endParaRPr lang="en-US"/>
          </a:p>
        </p:txBody>
      </p:sp>
    </p:spTree>
    <p:extLst>
      <p:ext uri="{BB962C8B-B14F-4D97-AF65-F5344CB8AC3E}">
        <p14:creationId xmlns:p14="http://schemas.microsoft.com/office/powerpoint/2010/main" val="147046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18</a:t>
            </a:fld>
            <a:endParaRPr lang="en-US"/>
          </a:p>
        </p:txBody>
      </p:sp>
    </p:spTree>
    <p:extLst>
      <p:ext uri="{BB962C8B-B14F-4D97-AF65-F5344CB8AC3E}">
        <p14:creationId xmlns:p14="http://schemas.microsoft.com/office/powerpoint/2010/main" val="15501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19</a:t>
            </a:fld>
            <a:endParaRPr lang="en-US"/>
          </a:p>
        </p:txBody>
      </p:sp>
    </p:spTree>
    <p:extLst>
      <p:ext uri="{BB962C8B-B14F-4D97-AF65-F5344CB8AC3E}">
        <p14:creationId xmlns:p14="http://schemas.microsoft.com/office/powerpoint/2010/main" val="222002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24</a:t>
            </a:fld>
            <a:endParaRPr lang="en-US"/>
          </a:p>
        </p:txBody>
      </p:sp>
    </p:spTree>
    <p:extLst>
      <p:ext uri="{BB962C8B-B14F-4D97-AF65-F5344CB8AC3E}">
        <p14:creationId xmlns:p14="http://schemas.microsoft.com/office/powerpoint/2010/main" val="4130371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25</a:t>
            </a:fld>
            <a:endParaRPr lang="en-US"/>
          </a:p>
        </p:txBody>
      </p:sp>
    </p:spTree>
    <p:extLst>
      <p:ext uri="{BB962C8B-B14F-4D97-AF65-F5344CB8AC3E}">
        <p14:creationId xmlns:p14="http://schemas.microsoft.com/office/powerpoint/2010/main" val="110448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5D889-F905-424F-953D-F11333795BA8}" type="slidenum">
              <a:rPr lang="en-US" smtClean="0"/>
              <a:t>26</a:t>
            </a:fld>
            <a:endParaRPr lang="en-US"/>
          </a:p>
        </p:txBody>
      </p:sp>
    </p:spTree>
    <p:extLst>
      <p:ext uri="{BB962C8B-B14F-4D97-AF65-F5344CB8AC3E}">
        <p14:creationId xmlns:p14="http://schemas.microsoft.com/office/powerpoint/2010/main" val="2355461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hyperlink" Target="mailto:xavierturner202@email.com" TargetMode="Externa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0889" y="606099"/>
            <a:ext cx="4805996" cy="1297115"/>
          </a:xfrm>
        </p:spPr>
        <p:txBody>
          <a:bodyPr anchor="t">
            <a:normAutofit fontScale="90000"/>
          </a:bodyPr>
          <a:lstStyle/>
          <a:p>
            <a:pPr algn="l"/>
            <a:r>
              <a:rPr lang="en-US" sz="4000" i="1" dirty="0">
                <a:solidFill>
                  <a:schemeClr val="tx2"/>
                </a:solidFill>
                <a:cs typeface="Calibri Light"/>
              </a:rPr>
              <a:t> </a:t>
            </a:r>
            <a:r>
              <a:rPr lang="en-US" sz="5000" i="1" dirty="0">
                <a:solidFill>
                  <a:schemeClr val="tx2"/>
                </a:solidFill>
                <a:cs typeface="Calibri Light"/>
              </a:rPr>
              <a:t>mHealth Database</a:t>
            </a:r>
          </a:p>
        </p:txBody>
      </p:sp>
      <p:sp>
        <p:nvSpPr>
          <p:cNvPr id="3" name="Subtitle 2"/>
          <p:cNvSpPr>
            <a:spLocks noGrp="1"/>
          </p:cNvSpPr>
          <p:nvPr>
            <p:ph type="subTitle" idx="1"/>
          </p:nvPr>
        </p:nvSpPr>
        <p:spPr>
          <a:xfrm>
            <a:off x="6501028" y="3619710"/>
            <a:ext cx="4805691" cy="838831"/>
          </a:xfrm>
        </p:spPr>
        <p:txBody>
          <a:bodyPr vert="horz" lIns="91440" tIns="45720" rIns="91440" bIns="45720" rtlCol="0" anchor="b">
            <a:noAutofit/>
          </a:bodyPr>
          <a:lstStyle/>
          <a:p>
            <a:pPr algn="l"/>
            <a:r>
              <a:rPr lang="en-US" sz="1900" dirty="0">
                <a:solidFill>
                  <a:srgbClr val="4472C4"/>
                </a:solidFill>
                <a:cs typeface="Calibri"/>
              </a:rPr>
              <a:t>Corey Bright</a:t>
            </a:r>
            <a:endParaRPr lang="en-US" dirty="0"/>
          </a:p>
          <a:p>
            <a:pPr algn="l"/>
            <a:r>
              <a:rPr lang="en-US" sz="1900" dirty="0">
                <a:solidFill>
                  <a:srgbClr val="4472C4"/>
                </a:solidFill>
                <a:cs typeface="Calibri"/>
              </a:rPr>
              <a:t>Elijah Chong Tay</a:t>
            </a:r>
          </a:p>
          <a:p>
            <a:pPr algn="l"/>
            <a:r>
              <a:rPr lang="en-US" sz="1900" dirty="0">
                <a:solidFill>
                  <a:srgbClr val="4472C4"/>
                </a:solidFill>
                <a:cs typeface="Calibri"/>
              </a:rPr>
              <a:t>Hannah Applebaum</a:t>
            </a:r>
          </a:p>
          <a:p>
            <a:pPr algn="l"/>
            <a:r>
              <a:rPr lang="en-US" sz="1900" dirty="0">
                <a:solidFill>
                  <a:srgbClr val="4472C4"/>
                </a:solidFill>
                <a:cs typeface="Calibri"/>
              </a:rPr>
              <a:t>Harpreet Bains</a:t>
            </a:r>
          </a:p>
          <a:p>
            <a:pPr algn="l"/>
            <a:r>
              <a:rPr lang="en-US" sz="1900" dirty="0">
                <a:solidFill>
                  <a:srgbClr val="4472C4"/>
                </a:solidFill>
                <a:cs typeface="Calibri"/>
              </a:rPr>
              <a:t>Faizan </a:t>
            </a:r>
            <a:r>
              <a:rPr lang="en-US" sz="1900" dirty="0" err="1">
                <a:solidFill>
                  <a:srgbClr val="4472C4"/>
                </a:solidFill>
                <a:cs typeface="Calibri"/>
              </a:rPr>
              <a:t>Rafieuddin</a:t>
            </a:r>
            <a:endParaRPr lang="en-US" sz="1900" dirty="0">
              <a:solidFill>
                <a:srgbClr val="4472C4"/>
              </a:solidFill>
              <a:cs typeface="Calibri"/>
            </a:endParaRPr>
          </a:p>
          <a:p>
            <a:pPr algn="l"/>
            <a:r>
              <a:rPr lang="en-US" sz="1900" dirty="0" err="1">
                <a:solidFill>
                  <a:srgbClr val="4472C4"/>
                </a:solidFill>
                <a:cs typeface="Calibri"/>
              </a:rPr>
              <a:t>Adesh</a:t>
            </a:r>
            <a:r>
              <a:rPr lang="en-US" sz="1900" dirty="0">
                <a:solidFill>
                  <a:srgbClr val="4472C4"/>
                </a:solidFill>
                <a:cs typeface="Calibri"/>
              </a:rPr>
              <a:t> Rai</a:t>
            </a:r>
          </a:p>
        </p:txBody>
      </p:sp>
      <p:pic>
        <p:nvPicPr>
          <p:cNvPr id="20" name="Graphic 6" descr="Database">
            <a:extLst>
              <a:ext uri="{FF2B5EF4-FFF2-40B4-BE49-F238E27FC236}">
                <a16:creationId xmlns:a16="http://schemas.microsoft.com/office/drawing/2014/main" id="{AE44A539-98C6-E310-14A4-3935CE533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2"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9C7D9-9A45-D8F1-8850-AC848BF392A8}"/>
              </a:ext>
            </a:extLst>
          </p:cNvPr>
          <p:cNvSpPr>
            <a:spLocks noGrp="1"/>
          </p:cNvSpPr>
          <p:nvPr>
            <p:ph idx="1"/>
          </p:nvPr>
        </p:nvSpPr>
        <p:spPr>
          <a:xfrm>
            <a:off x="838200" y="110614"/>
            <a:ext cx="10515600" cy="6747386"/>
          </a:xfrm>
        </p:spPr>
        <p:txBody>
          <a:bodyPr vert="horz" lIns="91440" tIns="45720" rIns="91440" bIns="45720" rtlCol="0" anchor="t">
            <a:noAutofit/>
          </a:bodyPr>
          <a:lstStyle/>
          <a:p>
            <a:pPr algn="l">
              <a:buFont typeface="Arial" panose="020B0604020202020204" pitchFamily="34" charset="0"/>
              <a:buChar char="•"/>
            </a:pPr>
            <a:r>
              <a:rPr lang="en-US" b="0" i="0" dirty="0">
                <a:solidFill>
                  <a:schemeClr val="bg1"/>
                </a:solidFill>
                <a:effectLst/>
                <a:latin typeface="Söhne"/>
              </a:rPr>
              <a:t>person (</a:t>
            </a:r>
            <a:r>
              <a:rPr lang="en-US" b="1" i="0" dirty="0" err="1">
                <a:solidFill>
                  <a:schemeClr val="bg1"/>
                </a:solidFill>
                <a:effectLst/>
                <a:latin typeface="Söhne"/>
              </a:rPr>
              <a:t>person_id</a:t>
            </a:r>
            <a:r>
              <a:rPr lang="en-US" b="1" i="0" dirty="0">
                <a:solidFill>
                  <a:schemeClr val="bg1"/>
                </a:solidFill>
                <a:effectLst/>
                <a:latin typeface="Söhne"/>
              </a:rPr>
              <a:t>: INT</a:t>
            </a:r>
            <a:r>
              <a:rPr lang="en-US" b="0" i="0" dirty="0">
                <a:solidFill>
                  <a:schemeClr val="bg1"/>
                </a:solidFill>
                <a:effectLst/>
                <a:latin typeface="Söhne"/>
              </a:rPr>
              <a:t>, </a:t>
            </a:r>
            <a:r>
              <a:rPr lang="en-US" b="0" i="0" dirty="0" err="1">
                <a:solidFill>
                  <a:schemeClr val="bg1"/>
                </a:solidFill>
                <a:effectLst/>
                <a:latin typeface="Söhne"/>
              </a:rPr>
              <a:t>first_name</a:t>
            </a:r>
            <a:r>
              <a:rPr lang="en-US" b="0" i="0" dirty="0">
                <a:solidFill>
                  <a:schemeClr val="bg1"/>
                </a:solidFill>
                <a:effectLst/>
                <a:latin typeface="Söhne"/>
              </a:rPr>
              <a:t>: STRING, </a:t>
            </a:r>
            <a:r>
              <a:rPr lang="en-US" b="0" i="0" dirty="0" err="1">
                <a:solidFill>
                  <a:schemeClr val="bg1"/>
                </a:solidFill>
                <a:effectLst/>
                <a:latin typeface="Söhne"/>
              </a:rPr>
              <a:t>middle_initial</a:t>
            </a:r>
            <a:r>
              <a:rPr lang="en-US" b="0" i="0" dirty="0">
                <a:solidFill>
                  <a:schemeClr val="bg1"/>
                </a:solidFill>
                <a:effectLst/>
                <a:latin typeface="Söhne"/>
              </a:rPr>
              <a:t>: STRING, </a:t>
            </a:r>
            <a:r>
              <a:rPr lang="en-US" b="0" i="0" dirty="0" err="1">
                <a:solidFill>
                  <a:schemeClr val="bg1"/>
                </a:solidFill>
                <a:effectLst/>
                <a:latin typeface="Söhne"/>
              </a:rPr>
              <a:t>last_name</a:t>
            </a:r>
            <a:r>
              <a:rPr lang="en-US" b="0" i="0" dirty="0">
                <a:solidFill>
                  <a:schemeClr val="bg1"/>
                </a:solidFill>
                <a:effectLst/>
                <a:latin typeface="Söhne"/>
              </a:rPr>
              <a:t>: STRING, </a:t>
            </a:r>
            <a:r>
              <a:rPr lang="en-US" b="0" i="0" dirty="0" err="1">
                <a:solidFill>
                  <a:schemeClr val="bg1"/>
                </a:solidFill>
                <a:effectLst/>
                <a:latin typeface="Söhne"/>
              </a:rPr>
              <a:t>date_of_birth</a:t>
            </a:r>
            <a:r>
              <a:rPr lang="en-US" b="0" i="0" dirty="0">
                <a:solidFill>
                  <a:schemeClr val="bg1"/>
                </a:solidFill>
                <a:effectLst/>
                <a:latin typeface="Söhne"/>
              </a:rPr>
              <a:t>: DATE)</a:t>
            </a:r>
          </a:p>
          <a:p>
            <a:pPr marL="457200" lvl="1" indent="0" algn="l">
              <a:buNone/>
            </a:pPr>
            <a:r>
              <a:rPr lang="en-US" b="0" i="0" dirty="0">
                <a:solidFill>
                  <a:schemeClr val="bg1"/>
                </a:solidFill>
                <a:effectLst/>
                <a:latin typeface="Söhne"/>
              </a:rPr>
              <a:t>Keys: {</a:t>
            </a:r>
            <a:r>
              <a:rPr lang="en-US" b="0" i="0" dirty="0" err="1">
                <a:solidFill>
                  <a:schemeClr val="bg1"/>
                </a:solidFill>
                <a:effectLst/>
                <a:latin typeface="Söhne"/>
              </a:rPr>
              <a:t>person_id</a:t>
            </a:r>
            <a:r>
              <a:rPr lang="en-US" b="0" i="0" dirty="0">
                <a:solidFill>
                  <a:schemeClr val="bg1"/>
                </a:solidFill>
                <a:effectLst/>
                <a:latin typeface="Söhne"/>
              </a:rPr>
              <a:t>}, {</a:t>
            </a:r>
            <a:r>
              <a:rPr lang="en-US" b="0" i="0" dirty="0" err="1">
                <a:solidFill>
                  <a:schemeClr val="bg1"/>
                </a:solidFill>
                <a:effectLst/>
                <a:latin typeface="Söhne"/>
              </a:rPr>
              <a:t>first_name</a:t>
            </a:r>
            <a:r>
              <a:rPr lang="en-US" b="0" i="0" dirty="0">
                <a:solidFill>
                  <a:schemeClr val="bg1"/>
                </a:solidFill>
                <a:effectLst/>
                <a:latin typeface="Söhne"/>
              </a:rPr>
              <a:t>, </a:t>
            </a:r>
            <a:r>
              <a:rPr lang="en-US" b="0" i="0" dirty="0" err="1">
                <a:solidFill>
                  <a:schemeClr val="bg1"/>
                </a:solidFill>
                <a:effectLst/>
                <a:latin typeface="Söhne"/>
              </a:rPr>
              <a:t>last_name</a:t>
            </a:r>
            <a:r>
              <a:rPr lang="en-US" b="0" i="0" dirty="0">
                <a:solidFill>
                  <a:schemeClr val="bg1"/>
                </a:solidFill>
                <a:effectLst/>
                <a:latin typeface="Söhne"/>
              </a:rPr>
              <a:t>, </a:t>
            </a:r>
            <a:r>
              <a:rPr lang="en-US" b="0" i="0" dirty="0" err="1">
                <a:solidFill>
                  <a:schemeClr val="bg1"/>
                </a:solidFill>
                <a:effectLst/>
                <a:latin typeface="Söhne"/>
              </a:rPr>
              <a:t>date_of_birth</a:t>
            </a:r>
            <a:r>
              <a:rPr lang="en-US" b="0" i="0" dirty="0">
                <a:solidFill>
                  <a:schemeClr val="bg1"/>
                </a:solidFill>
                <a:effectLst/>
                <a:latin typeface="Söhne"/>
              </a:rPr>
              <a:t>, address}</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b="0" i="0" dirty="0" err="1">
                <a:solidFill>
                  <a:schemeClr val="bg1"/>
                </a:solidFill>
                <a:effectLst/>
                <a:latin typeface="Söhne"/>
              </a:rPr>
              <a:t>phone_number</a:t>
            </a:r>
            <a:r>
              <a:rPr lang="en-US" b="0" i="0" dirty="0">
                <a:solidFill>
                  <a:schemeClr val="bg1"/>
                </a:solidFill>
                <a:effectLst/>
                <a:latin typeface="Söhne"/>
              </a:rPr>
              <a:t> </a:t>
            </a:r>
            <a:r>
              <a:rPr lang="en-US" b="1" i="0" dirty="0">
                <a:solidFill>
                  <a:schemeClr val="bg1"/>
                </a:solidFill>
                <a:effectLst/>
                <a:latin typeface="Söhne"/>
              </a:rPr>
              <a:t>(</a:t>
            </a:r>
            <a:r>
              <a:rPr lang="en-US" b="1" i="0" dirty="0" err="1">
                <a:solidFill>
                  <a:schemeClr val="bg1"/>
                </a:solidFill>
                <a:effectLst/>
                <a:latin typeface="Söhne"/>
              </a:rPr>
              <a:t>person_id</a:t>
            </a:r>
            <a:r>
              <a:rPr lang="en-US" b="1" i="0" dirty="0">
                <a:solidFill>
                  <a:schemeClr val="bg1"/>
                </a:solidFill>
                <a:effectLst/>
                <a:latin typeface="Söhne"/>
              </a:rPr>
              <a:t>: INT references person</a:t>
            </a:r>
            <a:r>
              <a:rPr lang="en-US" b="0" i="0" dirty="0">
                <a:solidFill>
                  <a:schemeClr val="bg1"/>
                </a:solidFill>
                <a:effectLst/>
                <a:latin typeface="Söhne"/>
              </a:rPr>
              <a:t>, </a:t>
            </a:r>
            <a:r>
              <a:rPr lang="en-US" b="0" i="0" dirty="0" err="1">
                <a:solidFill>
                  <a:schemeClr val="bg1"/>
                </a:solidFill>
                <a:effectLst/>
                <a:latin typeface="Söhne"/>
              </a:rPr>
              <a:t>phone_number</a:t>
            </a:r>
            <a:r>
              <a:rPr lang="en-US" b="0" i="0" dirty="0">
                <a:solidFill>
                  <a:schemeClr val="bg1"/>
                </a:solidFill>
                <a:effectLst/>
                <a:latin typeface="Söhne"/>
              </a:rPr>
              <a:t>: INT)</a:t>
            </a:r>
          </a:p>
          <a:p>
            <a:pPr marL="457200" lvl="1" indent="0" algn="l">
              <a:buNone/>
            </a:pPr>
            <a:r>
              <a:rPr lang="en-US" b="0" i="0" dirty="0">
                <a:solidFill>
                  <a:schemeClr val="bg1"/>
                </a:solidFill>
                <a:effectLst/>
                <a:latin typeface="Söhne"/>
              </a:rPr>
              <a:t>Keys: {</a:t>
            </a:r>
            <a:r>
              <a:rPr lang="en-US" b="0" i="0" dirty="0" err="1">
                <a:solidFill>
                  <a:schemeClr val="bg1"/>
                </a:solidFill>
                <a:effectLst/>
                <a:latin typeface="Söhne"/>
              </a:rPr>
              <a:t>person_id</a:t>
            </a:r>
            <a:r>
              <a:rPr lang="en-US" b="0" i="0" dirty="0">
                <a:solidFill>
                  <a:schemeClr val="bg1"/>
                </a:solidFill>
                <a:effectLst/>
                <a:latin typeface="Söhne"/>
              </a:rPr>
              <a:t>, </a:t>
            </a:r>
            <a:r>
              <a:rPr lang="en-US" b="0" i="0" dirty="0" err="1">
                <a:solidFill>
                  <a:schemeClr val="bg1"/>
                </a:solidFill>
                <a:effectLst/>
                <a:latin typeface="Söhne"/>
              </a:rPr>
              <a:t>phone_number</a:t>
            </a:r>
            <a:r>
              <a:rPr lang="en-US" b="0" i="0" dirty="0">
                <a:solidFill>
                  <a:schemeClr val="bg1"/>
                </a:solidFill>
                <a:effectLst/>
                <a:latin typeface="Söhne"/>
              </a:rPr>
              <a:t>}</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patient (</a:t>
            </a:r>
            <a:r>
              <a:rPr lang="en-US" b="1" i="0" dirty="0" err="1">
                <a:solidFill>
                  <a:schemeClr val="bg1"/>
                </a:solidFill>
                <a:effectLst/>
                <a:latin typeface="Söhne"/>
              </a:rPr>
              <a:t>patient_id</a:t>
            </a:r>
            <a:r>
              <a:rPr lang="en-US" b="1" i="0" dirty="0">
                <a:solidFill>
                  <a:schemeClr val="bg1"/>
                </a:solidFill>
                <a:effectLst/>
                <a:latin typeface="Söhne"/>
              </a:rPr>
              <a:t>: INT reference person(</a:t>
            </a:r>
            <a:r>
              <a:rPr lang="en-US" b="1" i="0" dirty="0" err="1">
                <a:solidFill>
                  <a:schemeClr val="bg1"/>
                </a:solidFill>
                <a:effectLst/>
                <a:latin typeface="Söhne"/>
              </a:rPr>
              <a:t>person_id</a:t>
            </a:r>
            <a:r>
              <a:rPr lang="en-US" b="1" i="0" dirty="0">
                <a:solidFill>
                  <a:schemeClr val="bg1"/>
                </a:solidFill>
                <a:effectLst/>
                <a:latin typeface="Söhne"/>
              </a:rPr>
              <a:t>)</a:t>
            </a:r>
            <a:r>
              <a:rPr lang="en-US" b="0" i="0" dirty="0">
                <a:solidFill>
                  <a:schemeClr val="bg1"/>
                </a:solidFill>
                <a:effectLst/>
                <a:latin typeface="Söhne"/>
              </a:rPr>
              <a:t>, </a:t>
            </a:r>
            <a:r>
              <a:rPr lang="en-US" b="0" i="0" dirty="0" err="1">
                <a:solidFill>
                  <a:schemeClr val="bg1"/>
                </a:solidFill>
                <a:effectLst/>
                <a:latin typeface="Söhne"/>
              </a:rPr>
              <a:t>password_hash</a:t>
            </a:r>
            <a:r>
              <a:rPr lang="en-US" b="0" i="0" dirty="0">
                <a:solidFill>
                  <a:schemeClr val="bg1"/>
                </a:solidFill>
                <a:effectLst/>
                <a:latin typeface="Söhne"/>
              </a:rPr>
              <a:t>: BINARY(64), </a:t>
            </a:r>
            <a:r>
              <a:rPr lang="en-US" b="0" i="0" dirty="0" err="1">
                <a:solidFill>
                  <a:schemeClr val="bg1"/>
                </a:solidFill>
                <a:effectLst/>
                <a:latin typeface="Söhne"/>
              </a:rPr>
              <a:t>school_email</a:t>
            </a:r>
            <a:r>
              <a:rPr lang="en-US" b="0" i="0" dirty="0">
                <a:solidFill>
                  <a:schemeClr val="bg1"/>
                </a:solidFill>
                <a:effectLst/>
                <a:latin typeface="Söhne"/>
              </a:rPr>
              <a:t>: varchar(50))</a:t>
            </a:r>
          </a:p>
          <a:p>
            <a:pPr marL="457200" lvl="1" indent="0" algn="l">
              <a:buNone/>
            </a:pPr>
            <a:r>
              <a:rPr lang="en-US" b="0" i="0" dirty="0">
                <a:solidFill>
                  <a:schemeClr val="bg1"/>
                </a:solidFill>
                <a:effectLst/>
                <a:latin typeface="Söhne"/>
              </a:rPr>
              <a:t>Keys: {</a:t>
            </a:r>
            <a:r>
              <a:rPr lang="en-US" b="0" i="0" dirty="0" err="1">
                <a:solidFill>
                  <a:schemeClr val="bg1"/>
                </a:solidFill>
                <a:effectLst/>
                <a:latin typeface="Söhne"/>
              </a:rPr>
              <a:t>patient_id</a:t>
            </a:r>
            <a:r>
              <a:rPr lang="en-US" b="0" i="0" dirty="0">
                <a:solidFill>
                  <a:schemeClr val="bg1"/>
                </a:solidFill>
                <a:effectLst/>
                <a:latin typeface="Söhne"/>
              </a:rPr>
              <a:t>}</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doctor (</a:t>
            </a:r>
            <a:r>
              <a:rPr lang="en-US" b="1" i="0" dirty="0" err="1">
                <a:solidFill>
                  <a:schemeClr val="bg1"/>
                </a:solidFill>
                <a:effectLst/>
                <a:latin typeface="Söhne"/>
              </a:rPr>
              <a:t>doctor_id</a:t>
            </a:r>
            <a:r>
              <a:rPr lang="en-US" b="1" i="0" dirty="0">
                <a:solidFill>
                  <a:schemeClr val="bg1"/>
                </a:solidFill>
                <a:effectLst/>
                <a:latin typeface="Söhne"/>
              </a:rPr>
              <a:t>: INT reference person(</a:t>
            </a:r>
            <a:r>
              <a:rPr lang="en-US" b="1" i="0" dirty="0" err="1">
                <a:solidFill>
                  <a:schemeClr val="bg1"/>
                </a:solidFill>
                <a:effectLst/>
                <a:latin typeface="Söhne"/>
              </a:rPr>
              <a:t>person_id</a:t>
            </a:r>
            <a:r>
              <a:rPr lang="en-US" b="1" i="0" dirty="0">
                <a:solidFill>
                  <a:schemeClr val="bg1"/>
                </a:solidFill>
                <a:effectLst/>
                <a:latin typeface="Söhne"/>
              </a:rPr>
              <a:t>)</a:t>
            </a:r>
            <a:r>
              <a:rPr lang="en-US" b="0" i="0" dirty="0">
                <a:solidFill>
                  <a:schemeClr val="bg1"/>
                </a:solidFill>
                <a:effectLst/>
                <a:latin typeface="Söhne"/>
              </a:rPr>
              <a:t>, </a:t>
            </a:r>
            <a:r>
              <a:rPr lang="en-US" b="0" i="0" dirty="0" err="1">
                <a:solidFill>
                  <a:schemeClr val="bg1"/>
                </a:solidFill>
                <a:effectLst/>
                <a:latin typeface="Söhne"/>
              </a:rPr>
              <a:t>primary_id</a:t>
            </a:r>
            <a:r>
              <a:rPr lang="en-US" b="0" i="0" dirty="0">
                <a:solidFill>
                  <a:schemeClr val="bg1"/>
                </a:solidFill>
                <a:effectLst/>
                <a:latin typeface="Söhne"/>
              </a:rPr>
              <a:t>: VARCHAR(50), </a:t>
            </a:r>
            <a:r>
              <a:rPr lang="en-US" b="0" i="0" dirty="0" err="1">
                <a:solidFill>
                  <a:schemeClr val="bg1"/>
                </a:solidFill>
                <a:effectLst/>
                <a:latin typeface="Söhne"/>
              </a:rPr>
              <a:t>secondary_id</a:t>
            </a:r>
            <a:r>
              <a:rPr lang="en-US" b="0" i="0" dirty="0">
                <a:solidFill>
                  <a:schemeClr val="bg1"/>
                </a:solidFill>
                <a:effectLst/>
                <a:latin typeface="Söhne"/>
              </a:rPr>
              <a:t>: VARCHAR(50))</a:t>
            </a:r>
          </a:p>
          <a:p>
            <a:pPr marL="457200" lvl="1" indent="0" algn="l">
              <a:buNone/>
            </a:pPr>
            <a:r>
              <a:rPr lang="en-US" b="0" i="0" dirty="0">
                <a:solidFill>
                  <a:schemeClr val="bg1"/>
                </a:solidFill>
                <a:effectLst/>
                <a:latin typeface="Söhne"/>
              </a:rPr>
              <a:t>Keys: {</a:t>
            </a:r>
            <a:r>
              <a:rPr lang="en-US" b="0" i="0" dirty="0" err="1">
                <a:solidFill>
                  <a:schemeClr val="bg1"/>
                </a:solidFill>
                <a:effectLst/>
                <a:latin typeface="Söhne"/>
              </a:rPr>
              <a:t>doctor_id</a:t>
            </a:r>
            <a:r>
              <a:rPr lang="en-US" b="0" i="0" dirty="0">
                <a:solidFill>
                  <a:schemeClr val="bg1"/>
                </a:solidFill>
                <a:effectLst/>
                <a:latin typeface="Söhne"/>
              </a:rPr>
              <a:t>}</a:t>
            </a:r>
          </a:p>
          <a:p>
            <a:pPr marL="457200" lvl="1" indent="0" algn="l">
              <a:buNone/>
            </a:pPr>
            <a:endParaRPr lang="en-US" b="0" i="0" dirty="0">
              <a:solidFill>
                <a:schemeClr val="bg1"/>
              </a:solidFill>
              <a:effectLst/>
              <a:latin typeface="Söhne"/>
            </a:endParaRPr>
          </a:p>
        </p:txBody>
      </p:sp>
    </p:spTree>
    <p:extLst>
      <p:ext uri="{BB962C8B-B14F-4D97-AF65-F5344CB8AC3E}">
        <p14:creationId xmlns:p14="http://schemas.microsoft.com/office/powerpoint/2010/main" val="4146123031"/>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9C7D9-9A45-D8F1-8850-AC848BF392A8}"/>
              </a:ext>
            </a:extLst>
          </p:cNvPr>
          <p:cNvSpPr>
            <a:spLocks noGrp="1"/>
          </p:cNvSpPr>
          <p:nvPr>
            <p:ph idx="1"/>
          </p:nvPr>
        </p:nvSpPr>
        <p:spPr>
          <a:xfrm>
            <a:off x="838200" y="110614"/>
            <a:ext cx="10515600" cy="6747386"/>
          </a:xfrm>
        </p:spPr>
        <p:txBody>
          <a:bodyPr vert="horz" lIns="91440" tIns="45720" rIns="91440" bIns="45720" rtlCol="0" anchor="t">
            <a:noAutofit/>
          </a:bodyPr>
          <a:lstStyle/>
          <a:p>
            <a:pPr algn="l">
              <a:buFont typeface="Arial" panose="020B0604020202020204" pitchFamily="34" charset="0"/>
              <a:buChar char="•"/>
            </a:pPr>
            <a:r>
              <a:rPr lang="en-US" sz="2400" b="0" i="0" dirty="0">
                <a:solidFill>
                  <a:schemeClr val="bg1"/>
                </a:solidFill>
                <a:effectLst/>
                <a:latin typeface="Söhne"/>
              </a:rPr>
              <a:t>specialty (</a:t>
            </a:r>
            <a:r>
              <a:rPr lang="en-US" sz="2400" b="1" i="0" dirty="0" err="1">
                <a:solidFill>
                  <a:schemeClr val="bg1"/>
                </a:solidFill>
                <a:effectLst/>
                <a:latin typeface="Söhne"/>
              </a:rPr>
              <a:t>doctor_id</a:t>
            </a:r>
            <a:r>
              <a:rPr lang="en-US" sz="2400" b="1" i="0" dirty="0">
                <a:solidFill>
                  <a:schemeClr val="bg1"/>
                </a:solidFill>
                <a:effectLst/>
                <a:latin typeface="Söhne"/>
              </a:rPr>
              <a:t>: INT references doctor</a:t>
            </a:r>
            <a:r>
              <a:rPr lang="en-US" sz="2400" b="0" i="0" dirty="0">
                <a:solidFill>
                  <a:schemeClr val="bg1"/>
                </a:solidFill>
                <a:effectLst/>
                <a:latin typeface="Söhne"/>
              </a:rPr>
              <a:t>, specialty: STRING)</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doctor_id</a:t>
            </a:r>
            <a:r>
              <a:rPr lang="en-US" b="0" i="1" dirty="0">
                <a:solidFill>
                  <a:schemeClr val="bg1"/>
                </a:solidFill>
                <a:effectLst/>
                <a:latin typeface="Söhne"/>
              </a:rPr>
              <a:t>, specialty}</a:t>
            </a:r>
          </a:p>
          <a:p>
            <a:pPr marL="0" indent="0" algn="l">
              <a:buNone/>
            </a:pPr>
            <a:endParaRPr lang="en-US" sz="2400" b="0" i="0" dirty="0">
              <a:solidFill>
                <a:schemeClr val="bg1"/>
              </a:solidFill>
              <a:effectLst/>
              <a:latin typeface="Söhne"/>
            </a:endParaRPr>
          </a:p>
          <a:p>
            <a:pPr algn="l">
              <a:buFont typeface="Arial" panose="020B0604020202020204" pitchFamily="34" charset="0"/>
              <a:buChar char="•"/>
            </a:pPr>
            <a:r>
              <a:rPr lang="en-US" sz="2400" b="0" i="0" dirty="0" err="1">
                <a:solidFill>
                  <a:schemeClr val="bg1"/>
                </a:solidFill>
                <a:effectLst/>
                <a:latin typeface="Söhne"/>
              </a:rPr>
              <a:t>doctor_availability</a:t>
            </a:r>
            <a:r>
              <a:rPr lang="en-US" sz="2400" b="0" i="0" dirty="0">
                <a:solidFill>
                  <a:schemeClr val="bg1"/>
                </a:solidFill>
                <a:effectLst/>
                <a:latin typeface="Söhne"/>
              </a:rPr>
              <a:t> </a:t>
            </a:r>
            <a:r>
              <a:rPr lang="en-US" sz="2400" b="1" i="0" dirty="0">
                <a:solidFill>
                  <a:schemeClr val="bg1"/>
                </a:solidFill>
                <a:effectLst/>
                <a:latin typeface="Söhne"/>
              </a:rPr>
              <a:t>(</a:t>
            </a:r>
            <a:r>
              <a:rPr lang="en-US" sz="2400" b="1" i="0" dirty="0" err="1">
                <a:solidFill>
                  <a:schemeClr val="bg1"/>
                </a:solidFill>
                <a:effectLst/>
                <a:latin typeface="Söhne"/>
              </a:rPr>
              <a:t>availability_id</a:t>
            </a:r>
            <a:r>
              <a:rPr lang="en-US" sz="2400" b="1" i="0" dirty="0">
                <a:solidFill>
                  <a:schemeClr val="bg1"/>
                </a:solidFill>
                <a:effectLst/>
                <a:latin typeface="Söhne"/>
              </a:rPr>
              <a:t>: INT</a:t>
            </a:r>
            <a:r>
              <a:rPr lang="en-US" sz="2400" b="0" i="0" dirty="0">
                <a:solidFill>
                  <a:schemeClr val="bg1"/>
                </a:solidFill>
                <a:effectLst/>
                <a:latin typeface="Söhne"/>
              </a:rPr>
              <a:t>, </a:t>
            </a:r>
            <a:r>
              <a:rPr lang="en-US" sz="2400" b="0" i="0" dirty="0" err="1">
                <a:solidFill>
                  <a:schemeClr val="bg1"/>
                </a:solidFill>
                <a:effectLst/>
                <a:latin typeface="Söhne"/>
              </a:rPr>
              <a:t>doctor_id</a:t>
            </a:r>
            <a:r>
              <a:rPr lang="en-US" sz="2400" b="0" i="0" dirty="0">
                <a:solidFill>
                  <a:schemeClr val="bg1"/>
                </a:solidFill>
                <a:effectLst/>
                <a:latin typeface="Söhne"/>
              </a:rPr>
              <a:t>: INT references doctor, </a:t>
            </a:r>
            <a:r>
              <a:rPr lang="en-US" sz="2400" b="0" i="0" dirty="0" err="1">
                <a:solidFill>
                  <a:schemeClr val="bg1"/>
                </a:solidFill>
                <a:effectLst/>
                <a:latin typeface="Söhne"/>
              </a:rPr>
              <a:t>availability_date</a:t>
            </a:r>
            <a:r>
              <a:rPr lang="en-US" sz="2400" b="0" i="0" dirty="0">
                <a:solidFill>
                  <a:schemeClr val="bg1"/>
                </a:solidFill>
                <a:effectLst/>
                <a:latin typeface="Söhne"/>
              </a:rPr>
              <a:t>: DATE, </a:t>
            </a:r>
            <a:r>
              <a:rPr lang="en-US" sz="2400" b="0" i="0" dirty="0" err="1">
                <a:solidFill>
                  <a:schemeClr val="bg1"/>
                </a:solidFill>
                <a:effectLst/>
                <a:latin typeface="Söhne"/>
              </a:rPr>
              <a:t>start_time</a:t>
            </a:r>
            <a:r>
              <a:rPr lang="en-US" sz="2400" b="0" i="0" dirty="0">
                <a:solidFill>
                  <a:schemeClr val="bg1"/>
                </a:solidFill>
                <a:effectLst/>
                <a:latin typeface="Söhne"/>
              </a:rPr>
              <a:t>: TIME, </a:t>
            </a:r>
            <a:r>
              <a:rPr lang="en-US" sz="2400" b="0" i="0" dirty="0" err="1">
                <a:solidFill>
                  <a:schemeClr val="bg1"/>
                </a:solidFill>
                <a:effectLst/>
                <a:latin typeface="Söhne"/>
              </a:rPr>
              <a:t>end_time</a:t>
            </a:r>
            <a:r>
              <a:rPr lang="en-US" sz="2400" b="0" i="0" dirty="0">
                <a:solidFill>
                  <a:schemeClr val="bg1"/>
                </a:solidFill>
                <a:effectLst/>
                <a:latin typeface="Söhne"/>
              </a:rPr>
              <a:t>: TIME)</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doctor_id</a:t>
            </a:r>
            <a:r>
              <a:rPr lang="en-US" b="0" i="1" dirty="0">
                <a:solidFill>
                  <a:schemeClr val="bg1"/>
                </a:solidFill>
                <a:effectLst/>
                <a:latin typeface="Söhne"/>
              </a:rPr>
              <a:t>, specialty}</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employee </a:t>
            </a:r>
            <a:r>
              <a:rPr lang="en-US" sz="2400" b="1" i="0" dirty="0">
                <a:solidFill>
                  <a:schemeClr val="bg1"/>
                </a:solidFill>
                <a:effectLst/>
                <a:latin typeface="Söhne"/>
              </a:rPr>
              <a:t>(</a:t>
            </a:r>
            <a:r>
              <a:rPr lang="en-US" sz="2400" b="1" i="0" dirty="0" err="1">
                <a:solidFill>
                  <a:schemeClr val="bg1"/>
                </a:solidFill>
                <a:effectLst/>
                <a:latin typeface="Söhne"/>
              </a:rPr>
              <a:t>employee_id</a:t>
            </a:r>
            <a:r>
              <a:rPr lang="en-US" sz="2400" b="1" i="0" dirty="0">
                <a:solidFill>
                  <a:schemeClr val="bg1"/>
                </a:solidFill>
                <a:effectLst/>
                <a:latin typeface="Söhne"/>
              </a:rPr>
              <a:t>: INT reference person(</a:t>
            </a:r>
            <a:r>
              <a:rPr lang="en-US" sz="2400" b="1" i="0" dirty="0" err="1">
                <a:solidFill>
                  <a:schemeClr val="bg1"/>
                </a:solidFill>
                <a:effectLst/>
                <a:latin typeface="Söhne"/>
              </a:rPr>
              <a:t>person_id</a:t>
            </a:r>
            <a:r>
              <a:rPr lang="en-US" sz="2400" b="1" i="0" dirty="0">
                <a:solidFill>
                  <a:schemeClr val="bg1"/>
                </a:solidFill>
                <a:effectLst/>
                <a:latin typeface="Söhne"/>
              </a:rPr>
              <a:t>), </a:t>
            </a:r>
            <a:r>
              <a:rPr lang="en-US" sz="2400" b="0" i="0" dirty="0" err="1">
                <a:solidFill>
                  <a:schemeClr val="bg1"/>
                </a:solidFill>
                <a:effectLst/>
                <a:latin typeface="Söhne"/>
              </a:rPr>
              <a:t>job_title</a:t>
            </a:r>
            <a:r>
              <a:rPr lang="en-US" sz="2400" b="0" i="0" dirty="0">
                <a:solidFill>
                  <a:schemeClr val="bg1"/>
                </a:solidFill>
                <a:effectLst/>
                <a:latin typeface="Söhne"/>
              </a:rPr>
              <a:t>: STRING, </a:t>
            </a:r>
            <a:r>
              <a:rPr lang="en-US" sz="2400" b="0" i="0" dirty="0" err="1">
                <a:solidFill>
                  <a:schemeClr val="bg1"/>
                </a:solidFill>
                <a:effectLst/>
                <a:latin typeface="Söhne"/>
              </a:rPr>
              <a:t>start_date</a:t>
            </a:r>
            <a:r>
              <a:rPr lang="en-US" sz="2400" b="0" i="0" dirty="0">
                <a:solidFill>
                  <a:schemeClr val="bg1"/>
                </a:solidFill>
                <a:effectLst/>
                <a:latin typeface="Söhne"/>
              </a:rPr>
              <a:t>: DATE, </a:t>
            </a:r>
            <a:r>
              <a:rPr lang="en-US" sz="2400" b="0" i="0" dirty="0" err="1">
                <a:solidFill>
                  <a:schemeClr val="bg1"/>
                </a:solidFill>
                <a:effectLst/>
                <a:latin typeface="Söhne"/>
              </a:rPr>
              <a:t>end_date</a:t>
            </a:r>
            <a:r>
              <a:rPr lang="en-US" sz="2400" b="0" i="0" dirty="0">
                <a:solidFill>
                  <a:schemeClr val="bg1"/>
                </a:solidFill>
                <a:effectLst/>
                <a:latin typeface="Söhne"/>
              </a:rPr>
              <a:t>: DATE, </a:t>
            </a:r>
            <a:r>
              <a:rPr lang="en-US" sz="2400" b="0" i="0" dirty="0" err="1">
                <a:solidFill>
                  <a:schemeClr val="bg1"/>
                </a:solidFill>
                <a:effectLst/>
                <a:latin typeface="Söhne"/>
              </a:rPr>
              <a:t>employee_email</a:t>
            </a:r>
            <a:r>
              <a:rPr lang="en-US" sz="2400" b="0" i="0" dirty="0">
                <a:solidFill>
                  <a:schemeClr val="bg1"/>
                </a:solidFill>
                <a:effectLst/>
                <a:latin typeface="Söhne"/>
              </a:rPr>
              <a:t>: VARCHAR(50), </a:t>
            </a:r>
            <a:r>
              <a:rPr lang="en-US" sz="2400" b="0" i="0" dirty="0" err="1">
                <a:solidFill>
                  <a:schemeClr val="bg1"/>
                </a:solidFill>
                <a:effectLst/>
                <a:latin typeface="Söhne"/>
              </a:rPr>
              <a:t>secondary_email</a:t>
            </a:r>
            <a:r>
              <a:rPr lang="en-US" sz="2400" b="0" i="0" dirty="0">
                <a:solidFill>
                  <a:schemeClr val="bg1"/>
                </a:solidFill>
                <a:effectLst/>
                <a:latin typeface="Söhne"/>
              </a:rPr>
              <a:t>: VARCHAR(50))</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employee_id</a:t>
            </a:r>
            <a:r>
              <a:rPr lang="en-US" b="0" i="1" dirty="0">
                <a:solidFill>
                  <a:schemeClr val="bg1"/>
                </a:solidFill>
                <a:effectLst/>
                <a:latin typeface="Söhne"/>
              </a:rPr>
              <a:t>}</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appointment (</a:t>
            </a:r>
            <a:r>
              <a:rPr lang="en-US" sz="2400" b="1" i="0" dirty="0" err="1">
                <a:solidFill>
                  <a:schemeClr val="bg1"/>
                </a:solidFill>
                <a:effectLst/>
                <a:latin typeface="Söhne"/>
              </a:rPr>
              <a:t>appointment_id</a:t>
            </a:r>
            <a:r>
              <a:rPr lang="en-US" sz="2400" b="1" i="0" dirty="0">
                <a:solidFill>
                  <a:schemeClr val="bg1"/>
                </a:solidFill>
                <a:effectLst/>
                <a:latin typeface="Söhne"/>
              </a:rPr>
              <a:t>: INT</a:t>
            </a:r>
            <a:r>
              <a:rPr lang="en-US" sz="2400" b="0" i="0" dirty="0">
                <a:solidFill>
                  <a:schemeClr val="bg1"/>
                </a:solidFill>
                <a:effectLst/>
                <a:latin typeface="Söhne"/>
              </a:rPr>
              <a:t>, </a:t>
            </a:r>
            <a:r>
              <a:rPr lang="en-US" sz="2400" b="0" i="0" dirty="0" err="1">
                <a:solidFill>
                  <a:schemeClr val="bg1"/>
                </a:solidFill>
                <a:effectLst/>
                <a:latin typeface="Söhne"/>
              </a:rPr>
              <a:t>patient_id</a:t>
            </a:r>
            <a:r>
              <a:rPr lang="en-US" sz="2400" b="0" i="0" dirty="0">
                <a:solidFill>
                  <a:schemeClr val="bg1"/>
                </a:solidFill>
                <a:effectLst/>
                <a:latin typeface="Söhne"/>
              </a:rPr>
              <a:t>: INT references patient, </a:t>
            </a:r>
            <a:r>
              <a:rPr lang="en-US" sz="2400" b="0" i="0" dirty="0" err="1">
                <a:solidFill>
                  <a:schemeClr val="bg1"/>
                </a:solidFill>
                <a:effectLst/>
                <a:latin typeface="Söhne"/>
              </a:rPr>
              <a:t>doctor_id</a:t>
            </a:r>
            <a:r>
              <a:rPr lang="en-US" sz="2400" b="0" i="0" dirty="0">
                <a:solidFill>
                  <a:schemeClr val="bg1"/>
                </a:solidFill>
                <a:effectLst/>
                <a:latin typeface="Söhne"/>
              </a:rPr>
              <a:t>: INT references doctor, date: DATE, </a:t>
            </a:r>
            <a:r>
              <a:rPr lang="en-US" sz="2400" b="0" i="0" dirty="0" err="1">
                <a:solidFill>
                  <a:schemeClr val="bg1"/>
                </a:solidFill>
                <a:effectLst/>
                <a:latin typeface="Söhne"/>
              </a:rPr>
              <a:t>start_time</a:t>
            </a:r>
            <a:r>
              <a:rPr lang="en-US" sz="2400" b="0" i="0" dirty="0">
                <a:solidFill>
                  <a:schemeClr val="bg1"/>
                </a:solidFill>
                <a:effectLst/>
                <a:latin typeface="Söhne"/>
              </a:rPr>
              <a:t>: TIME, </a:t>
            </a:r>
            <a:r>
              <a:rPr lang="en-US" sz="2400" b="0" i="0" dirty="0" err="1">
                <a:solidFill>
                  <a:schemeClr val="bg1"/>
                </a:solidFill>
                <a:effectLst/>
                <a:latin typeface="Söhne"/>
              </a:rPr>
              <a:t>end_time</a:t>
            </a:r>
            <a:r>
              <a:rPr lang="en-US" sz="2400" b="0" i="0" dirty="0">
                <a:solidFill>
                  <a:schemeClr val="bg1"/>
                </a:solidFill>
                <a:effectLst/>
                <a:latin typeface="Söhne"/>
              </a:rPr>
              <a:t>: TIME, location: STRING)</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appointment_id</a:t>
            </a:r>
            <a:r>
              <a:rPr lang="en-US" b="0" i="1" dirty="0">
                <a:solidFill>
                  <a:schemeClr val="bg1"/>
                </a:solidFill>
                <a:effectLst/>
                <a:latin typeface="Söhne"/>
              </a:rPr>
              <a:t>}, {</a:t>
            </a:r>
            <a:r>
              <a:rPr lang="en-US" b="0" i="1" dirty="0" err="1">
                <a:solidFill>
                  <a:schemeClr val="bg1"/>
                </a:solidFill>
                <a:effectLst/>
                <a:latin typeface="Söhne"/>
              </a:rPr>
              <a:t>patient_id</a:t>
            </a:r>
            <a:r>
              <a:rPr lang="en-US" b="0" i="1" dirty="0">
                <a:solidFill>
                  <a:schemeClr val="bg1"/>
                </a:solidFill>
                <a:effectLst/>
                <a:latin typeface="Söhne"/>
              </a:rPr>
              <a:t>, location, date, time}</a:t>
            </a:r>
          </a:p>
          <a:p>
            <a:pPr marL="457200" lvl="1" indent="0" algn="l">
              <a:buNone/>
            </a:pPr>
            <a:endParaRPr lang="en-US" b="0" i="0" dirty="0">
              <a:solidFill>
                <a:schemeClr val="bg1"/>
              </a:solidFill>
              <a:effectLst/>
              <a:latin typeface="Söhne"/>
            </a:endParaRPr>
          </a:p>
        </p:txBody>
      </p:sp>
    </p:spTree>
    <p:extLst>
      <p:ext uri="{BB962C8B-B14F-4D97-AF65-F5344CB8AC3E}">
        <p14:creationId xmlns:p14="http://schemas.microsoft.com/office/powerpoint/2010/main" val="1453028566"/>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9C7D9-9A45-D8F1-8850-AC848BF392A8}"/>
              </a:ext>
            </a:extLst>
          </p:cNvPr>
          <p:cNvSpPr>
            <a:spLocks noGrp="1"/>
          </p:cNvSpPr>
          <p:nvPr>
            <p:ph idx="1"/>
          </p:nvPr>
        </p:nvSpPr>
        <p:spPr>
          <a:xfrm>
            <a:off x="838200" y="110614"/>
            <a:ext cx="10515600" cy="6747386"/>
          </a:xfrm>
        </p:spPr>
        <p:txBody>
          <a:bodyPr vert="horz" lIns="91440" tIns="45720" rIns="91440" bIns="45720" rtlCol="0" anchor="t">
            <a:noAutofit/>
          </a:bodyPr>
          <a:lstStyle/>
          <a:p>
            <a:pPr algn="l">
              <a:buFont typeface="Arial" panose="020B0604020202020204" pitchFamily="34" charset="0"/>
              <a:buChar char="•"/>
            </a:pPr>
            <a:r>
              <a:rPr lang="en-US" sz="2400" b="0" i="0" dirty="0">
                <a:solidFill>
                  <a:schemeClr val="bg1"/>
                </a:solidFill>
                <a:effectLst/>
                <a:latin typeface="Söhne"/>
              </a:rPr>
              <a:t>insurance (</a:t>
            </a:r>
            <a:r>
              <a:rPr lang="en-US" sz="2400" b="1" i="0" dirty="0" err="1">
                <a:solidFill>
                  <a:schemeClr val="bg1"/>
                </a:solidFill>
                <a:effectLst/>
                <a:latin typeface="Söhne"/>
              </a:rPr>
              <a:t>insurance_id</a:t>
            </a:r>
            <a:r>
              <a:rPr lang="en-US" sz="2400" b="1" i="0" dirty="0">
                <a:solidFill>
                  <a:schemeClr val="bg1"/>
                </a:solidFill>
                <a:effectLst/>
                <a:latin typeface="Söhne"/>
              </a:rPr>
              <a:t>: INT</a:t>
            </a:r>
            <a:r>
              <a:rPr lang="en-US" sz="2400" b="0" i="0" dirty="0">
                <a:solidFill>
                  <a:schemeClr val="bg1"/>
                </a:solidFill>
                <a:effectLst/>
                <a:latin typeface="Söhne"/>
              </a:rPr>
              <a:t>, </a:t>
            </a:r>
            <a:r>
              <a:rPr lang="en-US" sz="2400" b="0" i="0" dirty="0" err="1">
                <a:solidFill>
                  <a:schemeClr val="bg1"/>
                </a:solidFill>
                <a:effectLst/>
                <a:latin typeface="Söhne"/>
              </a:rPr>
              <a:t>patient_id</a:t>
            </a:r>
            <a:r>
              <a:rPr lang="en-US" sz="2400" b="0" i="0" dirty="0">
                <a:solidFill>
                  <a:schemeClr val="bg1"/>
                </a:solidFill>
                <a:effectLst/>
                <a:latin typeface="Söhne"/>
              </a:rPr>
              <a:t>: INT references patient, name: STRING, </a:t>
            </a:r>
            <a:r>
              <a:rPr lang="en-US" sz="2400" b="0" i="0" dirty="0" err="1">
                <a:solidFill>
                  <a:schemeClr val="bg1"/>
                </a:solidFill>
                <a:effectLst/>
                <a:latin typeface="Söhne"/>
              </a:rPr>
              <a:t>group_number</a:t>
            </a:r>
            <a:r>
              <a:rPr lang="en-US" sz="2400" b="0" i="0" dirty="0">
                <a:solidFill>
                  <a:schemeClr val="bg1"/>
                </a:solidFill>
                <a:effectLst/>
                <a:latin typeface="Söhne"/>
              </a:rPr>
              <a:t>: INT, </a:t>
            </a:r>
            <a:r>
              <a:rPr lang="en-US" sz="2400" b="0" i="0" dirty="0" err="1">
                <a:solidFill>
                  <a:schemeClr val="bg1"/>
                </a:solidFill>
                <a:effectLst/>
                <a:latin typeface="Söhne"/>
              </a:rPr>
              <a:t>policy_number</a:t>
            </a:r>
            <a:r>
              <a:rPr lang="en-US" sz="2400" b="0" i="0" dirty="0">
                <a:solidFill>
                  <a:schemeClr val="bg1"/>
                </a:solidFill>
                <a:effectLst/>
                <a:latin typeface="Söhne"/>
              </a:rPr>
              <a:t>: INT)</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insurance_id</a:t>
            </a:r>
            <a:r>
              <a:rPr lang="en-US" b="0" i="1" dirty="0">
                <a:solidFill>
                  <a:schemeClr val="bg1"/>
                </a:solidFill>
                <a:effectLst/>
                <a:latin typeface="Söhne"/>
              </a:rPr>
              <a:t>}</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medication (</a:t>
            </a:r>
            <a:r>
              <a:rPr lang="en-US" sz="2400" b="1" i="0" dirty="0" err="1">
                <a:solidFill>
                  <a:schemeClr val="bg1"/>
                </a:solidFill>
                <a:effectLst/>
                <a:latin typeface="Söhne"/>
              </a:rPr>
              <a:t>medication_id</a:t>
            </a:r>
            <a:r>
              <a:rPr lang="en-US" sz="2400" b="1" i="0" dirty="0">
                <a:solidFill>
                  <a:schemeClr val="bg1"/>
                </a:solidFill>
                <a:effectLst/>
                <a:latin typeface="Söhne"/>
              </a:rPr>
              <a:t>: INT</a:t>
            </a:r>
            <a:r>
              <a:rPr lang="en-US" sz="2400" b="0" i="0" dirty="0">
                <a:solidFill>
                  <a:schemeClr val="bg1"/>
                </a:solidFill>
                <a:effectLst/>
                <a:latin typeface="Söhne"/>
              </a:rPr>
              <a:t>, </a:t>
            </a:r>
            <a:r>
              <a:rPr lang="en-US" sz="2400" b="0" i="0" dirty="0" err="1">
                <a:solidFill>
                  <a:schemeClr val="bg1"/>
                </a:solidFill>
                <a:effectLst/>
                <a:latin typeface="Söhne"/>
              </a:rPr>
              <a:t>patient_id</a:t>
            </a:r>
            <a:r>
              <a:rPr lang="en-US" sz="2400" b="0" i="0" dirty="0">
                <a:solidFill>
                  <a:schemeClr val="bg1"/>
                </a:solidFill>
                <a:effectLst/>
                <a:latin typeface="Söhne"/>
              </a:rPr>
              <a:t>: INT references patient, </a:t>
            </a:r>
            <a:r>
              <a:rPr lang="en-US" sz="2400" b="0" i="0" dirty="0" err="1">
                <a:solidFill>
                  <a:schemeClr val="bg1"/>
                </a:solidFill>
                <a:effectLst/>
                <a:latin typeface="Söhne"/>
              </a:rPr>
              <a:t>medication_name</a:t>
            </a:r>
            <a:r>
              <a:rPr lang="en-US" sz="2400" b="0" i="0" dirty="0">
                <a:solidFill>
                  <a:schemeClr val="bg1"/>
                </a:solidFill>
                <a:effectLst/>
                <a:latin typeface="Söhne"/>
              </a:rPr>
              <a:t>: STRING, </a:t>
            </a:r>
            <a:r>
              <a:rPr lang="en-US" sz="2400" b="0" i="0" dirty="0" err="1">
                <a:solidFill>
                  <a:schemeClr val="bg1"/>
                </a:solidFill>
                <a:effectLst/>
                <a:latin typeface="Söhne"/>
              </a:rPr>
              <a:t>start_date</a:t>
            </a:r>
            <a:r>
              <a:rPr lang="en-US" sz="2400" b="0" i="0" dirty="0">
                <a:solidFill>
                  <a:schemeClr val="bg1"/>
                </a:solidFill>
                <a:effectLst/>
                <a:latin typeface="Söhne"/>
              </a:rPr>
              <a:t>: DATE, </a:t>
            </a:r>
            <a:r>
              <a:rPr lang="en-US" sz="2400" b="0" i="0" dirty="0" err="1">
                <a:solidFill>
                  <a:schemeClr val="bg1"/>
                </a:solidFill>
                <a:effectLst/>
                <a:latin typeface="Söhne"/>
              </a:rPr>
              <a:t>end_date</a:t>
            </a:r>
            <a:r>
              <a:rPr lang="en-US" sz="2400" b="0" i="0" dirty="0">
                <a:solidFill>
                  <a:schemeClr val="bg1"/>
                </a:solidFill>
                <a:effectLst/>
                <a:latin typeface="Söhne"/>
              </a:rPr>
              <a:t>: DATE)</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medication_id</a:t>
            </a:r>
            <a:r>
              <a:rPr lang="en-US" b="0" i="1" dirty="0">
                <a:solidFill>
                  <a:schemeClr val="bg1"/>
                </a:solidFill>
                <a:effectLst/>
                <a:latin typeface="Söhne"/>
              </a:rPr>
              <a:t>}</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immunization (</a:t>
            </a:r>
            <a:r>
              <a:rPr lang="en-US" sz="2400" b="1" i="0" dirty="0" err="1">
                <a:solidFill>
                  <a:schemeClr val="bg1"/>
                </a:solidFill>
                <a:effectLst/>
                <a:latin typeface="Söhne"/>
              </a:rPr>
              <a:t>immunization_id</a:t>
            </a:r>
            <a:r>
              <a:rPr lang="en-US" sz="2400" b="1" i="0" dirty="0">
                <a:solidFill>
                  <a:schemeClr val="bg1"/>
                </a:solidFill>
                <a:effectLst/>
                <a:latin typeface="Söhne"/>
              </a:rPr>
              <a:t>: INT</a:t>
            </a:r>
            <a:r>
              <a:rPr lang="en-US" sz="2400" b="0" i="0" dirty="0">
                <a:solidFill>
                  <a:schemeClr val="bg1"/>
                </a:solidFill>
                <a:effectLst/>
                <a:latin typeface="Söhne"/>
              </a:rPr>
              <a:t>, </a:t>
            </a:r>
            <a:r>
              <a:rPr lang="en-US" sz="2400" b="0" i="0" dirty="0" err="1">
                <a:solidFill>
                  <a:schemeClr val="bg1"/>
                </a:solidFill>
                <a:effectLst/>
                <a:latin typeface="Söhne"/>
              </a:rPr>
              <a:t>patient_id</a:t>
            </a:r>
            <a:r>
              <a:rPr lang="en-US" sz="2400" b="0" i="0" dirty="0">
                <a:solidFill>
                  <a:schemeClr val="bg1"/>
                </a:solidFill>
                <a:effectLst/>
                <a:latin typeface="Söhne"/>
              </a:rPr>
              <a:t>: INT references patient, </a:t>
            </a:r>
            <a:r>
              <a:rPr lang="en-US" sz="2400" b="0" i="0" dirty="0" err="1">
                <a:solidFill>
                  <a:schemeClr val="bg1"/>
                </a:solidFill>
                <a:effectLst/>
                <a:latin typeface="Söhne"/>
              </a:rPr>
              <a:t>vaccine_name</a:t>
            </a:r>
            <a:r>
              <a:rPr lang="en-US" sz="2400" b="0" i="0" dirty="0">
                <a:solidFill>
                  <a:schemeClr val="bg1"/>
                </a:solidFill>
                <a:effectLst/>
                <a:latin typeface="Söhne"/>
              </a:rPr>
              <a:t>: STRING, </a:t>
            </a:r>
            <a:r>
              <a:rPr lang="en-US" sz="2400" b="0" i="0" dirty="0" err="1">
                <a:solidFill>
                  <a:schemeClr val="bg1"/>
                </a:solidFill>
                <a:effectLst/>
                <a:latin typeface="Söhne"/>
              </a:rPr>
              <a:t>immunization_date</a:t>
            </a:r>
            <a:r>
              <a:rPr lang="en-US" sz="2400" b="0" i="0" dirty="0">
                <a:solidFill>
                  <a:schemeClr val="bg1"/>
                </a:solidFill>
                <a:effectLst/>
                <a:latin typeface="Söhne"/>
              </a:rPr>
              <a:t>: DATE)</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immunization_id</a:t>
            </a:r>
            <a:r>
              <a:rPr lang="en-US" b="0" i="1" dirty="0">
                <a:solidFill>
                  <a:schemeClr val="bg1"/>
                </a:solidFill>
                <a:effectLst/>
                <a:latin typeface="Söhne"/>
              </a:rPr>
              <a:t>}</a:t>
            </a:r>
          </a:p>
          <a:p>
            <a:pPr marL="457200" lvl="1" indent="0" algn="l">
              <a:buNone/>
            </a:pPr>
            <a:endParaRPr lang="en-US" b="0" i="0" dirty="0">
              <a:solidFill>
                <a:schemeClr val="bg1"/>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message (</a:t>
            </a:r>
            <a:r>
              <a:rPr lang="en-US" sz="2400" b="1" i="0" dirty="0" err="1">
                <a:solidFill>
                  <a:schemeClr val="bg1"/>
                </a:solidFill>
                <a:effectLst/>
                <a:latin typeface="Söhne"/>
              </a:rPr>
              <a:t>message_id</a:t>
            </a:r>
            <a:r>
              <a:rPr lang="en-US" sz="2400" b="1" i="0" dirty="0">
                <a:solidFill>
                  <a:schemeClr val="bg1"/>
                </a:solidFill>
                <a:effectLst/>
                <a:latin typeface="Söhne"/>
              </a:rPr>
              <a:t>: INT</a:t>
            </a:r>
            <a:r>
              <a:rPr lang="en-US" sz="2400" b="0" i="0" dirty="0">
                <a:solidFill>
                  <a:schemeClr val="bg1"/>
                </a:solidFill>
                <a:effectLst/>
                <a:latin typeface="Söhne"/>
              </a:rPr>
              <a:t>, </a:t>
            </a:r>
            <a:r>
              <a:rPr lang="en-US" sz="2400" b="0" i="0" dirty="0" err="1">
                <a:solidFill>
                  <a:schemeClr val="bg1"/>
                </a:solidFill>
                <a:effectLst/>
                <a:latin typeface="Söhne"/>
              </a:rPr>
              <a:t>sender_id</a:t>
            </a:r>
            <a:r>
              <a:rPr lang="en-US" sz="2400" b="0" i="0" dirty="0">
                <a:solidFill>
                  <a:schemeClr val="bg1"/>
                </a:solidFill>
                <a:effectLst/>
                <a:latin typeface="Söhne"/>
              </a:rPr>
              <a:t>: INT references employee(</a:t>
            </a:r>
            <a:r>
              <a:rPr lang="en-US" sz="2400" b="0" i="0" dirty="0" err="1">
                <a:solidFill>
                  <a:schemeClr val="bg1"/>
                </a:solidFill>
                <a:effectLst/>
                <a:latin typeface="Söhne"/>
              </a:rPr>
              <a:t>employee_id</a:t>
            </a:r>
            <a:r>
              <a:rPr lang="en-US" sz="2400" b="0" i="0" dirty="0">
                <a:solidFill>
                  <a:schemeClr val="bg1"/>
                </a:solidFill>
                <a:effectLst/>
                <a:latin typeface="Söhne"/>
              </a:rPr>
              <a:t>), </a:t>
            </a:r>
            <a:r>
              <a:rPr lang="en-US" sz="2400" b="0" i="0" dirty="0" err="1">
                <a:solidFill>
                  <a:schemeClr val="bg1"/>
                </a:solidFill>
                <a:effectLst/>
                <a:latin typeface="Söhne"/>
              </a:rPr>
              <a:t>receiver_id</a:t>
            </a:r>
            <a:r>
              <a:rPr lang="en-US" sz="2400" b="0" i="0" dirty="0">
                <a:solidFill>
                  <a:schemeClr val="bg1"/>
                </a:solidFill>
                <a:effectLst/>
                <a:latin typeface="Söhne"/>
              </a:rPr>
              <a:t>: INT references patient(</a:t>
            </a:r>
            <a:r>
              <a:rPr lang="en-US" sz="2400" b="0" i="0" dirty="0" err="1">
                <a:solidFill>
                  <a:schemeClr val="bg1"/>
                </a:solidFill>
                <a:effectLst/>
                <a:latin typeface="Söhne"/>
              </a:rPr>
              <a:t>patient_id</a:t>
            </a:r>
            <a:r>
              <a:rPr lang="en-US" sz="2400" b="0" i="0" dirty="0">
                <a:solidFill>
                  <a:schemeClr val="bg1"/>
                </a:solidFill>
                <a:effectLst/>
                <a:latin typeface="Söhne"/>
              </a:rPr>
              <a:t>), title: STRING, body: TEXT)</a:t>
            </a:r>
          </a:p>
          <a:p>
            <a:pPr marL="457200" lvl="1" indent="0" algn="l">
              <a:buNone/>
            </a:pPr>
            <a:r>
              <a:rPr lang="en-US" b="0" i="1" dirty="0">
                <a:solidFill>
                  <a:schemeClr val="bg1"/>
                </a:solidFill>
                <a:effectLst/>
                <a:latin typeface="Söhne"/>
              </a:rPr>
              <a:t>Keys: {</a:t>
            </a:r>
            <a:r>
              <a:rPr lang="en-US" b="0" i="1" dirty="0" err="1">
                <a:solidFill>
                  <a:schemeClr val="bg1"/>
                </a:solidFill>
                <a:effectLst/>
                <a:latin typeface="Söhne"/>
              </a:rPr>
              <a:t>message_id</a:t>
            </a:r>
            <a:r>
              <a:rPr lang="en-US" b="0" i="1" dirty="0">
                <a:solidFill>
                  <a:schemeClr val="bg1"/>
                </a:solidFill>
                <a:effectLst/>
                <a:latin typeface="Söhne"/>
              </a:rPr>
              <a:t>}</a:t>
            </a:r>
          </a:p>
          <a:p>
            <a:pPr marL="0" indent="0">
              <a:buNone/>
            </a:pPr>
            <a:endParaRPr lang="en-US" sz="2400" dirty="0">
              <a:solidFill>
                <a:schemeClr val="bg1"/>
              </a:solidFill>
              <a:cs typeface="Calibri"/>
            </a:endParaRPr>
          </a:p>
        </p:txBody>
      </p:sp>
    </p:spTree>
    <p:extLst>
      <p:ext uri="{BB962C8B-B14F-4D97-AF65-F5344CB8AC3E}">
        <p14:creationId xmlns:p14="http://schemas.microsoft.com/office/powerpoint/2010/main" val="2020326485"/>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ER Model</a:t>
            </a:r>
            <a:endParaRPr lang="en-US" b="1">
              <a:solidFill>
                <a:schemeClr val="bg1"/>
              </a:solidFill>
              <a:cs typeface="Calibri"/>
            </a:endParaRPr>
          </a:p>
        </p:txBody>
      </p:sp>
    </p:spTree>
    <p:extLst>
      <p:ext uri="{BB962C8B-B14F-4D97-AF65-F5344CB8AC3E}">
        <p14:creationId xmlns:p14="http://schemas.microsoft.com/office/powerpoint/2010/main" val="25354790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A766368-58A2-AAAB-1184-705156ABAAB0}"/>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4400" kern="1200">
                <a:solidFill>
                  <a:schemeClr val="bg1"/>
                </a:solidFill>
                <a:latin typeface="+mj-lt"/>
                <a:ea typeface="+mj-ea"/>
                <a:cs typeface="+mj-cs"/>
              </a:rPr>
              <a:t>Entity-Relationship Diagram</a:t>
            </a:r>
          </a:p>
        </p:txBody>
      </p:sp>
      <p:sp>
        <p:nvSpPr>
          <p:cNvPr id="2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Diagram&#10;&#10;Description automatically generated">
            <a:extLst>
              <a:ext uri="{FF2B5EF4-FFF2-40B4-BE49-F238E27FC236}">
                <a16:creationId xmlns:a16="http://schemas.microsoft.com/office/drawing/2014/main" id="{628AA4E7-2A92-3469-2182-933D482A0AE2}"/>
              </a:ext>
            </a:extLst>
          </p:cNvPr>
          <p:cNvPicPr>
            <a:picLocks noChangeAspect="1"/>
          </p:cNvPicPr>
          <p:nvPr/>
        </p:nvPicPr>
        <p:blipFill>
          <a:blip r:embed="rId3"/>
          <a:stretch>
            <a:fillRect/>
          </a:stretch>
        </p:blipFill>
        <p:spPr>
          <a:xfrm>
            <a:off x="242637" y="582514"/>
            <a:ext cx="6102014" cy="5692972"/>
          </a:xfrm>
          <a:prstGeom prst="rect">
            <a:avLst/>
          </a:prstGeom>
        </p:spPr>
      </p:pic>
    </p:spTree>
    <p:extLst>
      <p:ext uri="{BB962C8B-B14F-4D97-AF65-F5344CB8AC3E}">
        <p14:creationId xmlns:p14="http://schemas.microsoft.com/office/powerpoint/2010/main" val="2294177255"/>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Data Dictionary</a:t>
            </a:r>
            <a:endParaRPr lang="en-US" b="1">
              <a:solidFill>
                <a:schemeClr val="bg1"/>
              </a:solidFill>
              <a:cs typeface="Calibri"/>
            </a:endParaRPr>
          </a:p>
        </p:txBody>
      </p:sp>
    </p:spTree>
    <p:extLst>
      <p:ext uri="{BB962C8B-B14F-4D97-AF65-F5344CB8AC3E}">
        <p14:creationId xmlns:p14="http://schemas.microsoft.com/office/powerpoint/2010/main" val="36189503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11A3D-1676-3548-C97F-DF528EB6C70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b="1" kern="1200">
                <a:solidFill>
                  <a:schemeClr val="bg1"/>
                </a:solidFill>
                <a:latin typeface="+mj-lt"/>
                <a:ea typeface="+mj-ea"/>
                <a:cs typeface="+mj-cs"/>
              </a:rPr>
              <a:t>Data Dictionary</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a:extLst>
              <a:ext uri="{FF2B5EF4-FFF2-40B4-BE49-F238E27FC236}">
                <a16:creationId xmlns:a16="http://schemas.microsoft.com/office/drawing/2014/main" id="{965DC653-FB9E-9BEA-B288-873D0E406F18}"/>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rPr>
              <a:t>PERSON</a:t>
            </a:r>
            <a:endParaRPr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p:txBody>
      </p:sp>
      <p:graphicFrame>
        <p:nvGraphicFramePr>
          <p:cNvPr id="15" name="Table 14">
            <a:extLst>
              <a:ext uri="{FF2B5EF4-FFF2-40B4-BE49-F238E27FC236}">
                <a16:creationId xmlns:a16="http://schemas.microsoft.com/office/drawing/2014/main" id="{C76D350A-FBCB-19DA-618D-AED309D0D7A0}"/>
              </a:ext>
            </a:extLst>
          </p:cNvPr>
          <p:cNvGraphicFramePr>
            <a:graphicFrameLocks noGrp="1"/>
          </p:cNvGraphicFramePr>
          <p:nvPr>
            <p:extLst>
              <p:ext uri="{D42A27DB-BD31-4B8C-83A1-F6EECF244321}">
                <p14:modId xmlns:p14="http://schemas.microsoft.com/office/powerpoint/2010/main" val="1314633859"/>
              </p:ext>
            </p:extLst>
          </p:nvPr>
        </p:nvGraphicFramePr>
        <p:xfrm>
          <a:off x="4059936" y="639520"/>
          <a:ext cx="6903721" cy="5005683"/>
        </p:xfrm>
        <a:graphic>
          <a:graphicData uri="http://schemas.openxmlformats.org/drawingml/2006/table">
            <a:tbl>
              <a:tblPr firstRow="1" firstCol="1">
                <a:tableStyleId>{5C22544A-7EE6-4342-B048-85BDC9FD1C3A}</a:tableStyleId>
              </a:tblPr>
              <a:tblGrid>
                <a:gridCol w="1869377">
                  <a:extLst>
                    <a:ext uri="{9D8B030D-6E8A-4147-A177-3AD203B41FA5}">
                      <a16:colId xmlns:a16="http://schemas.microsoft.com/office/drawing/2014/main" val="3176223098"/>
                    </a:ext>
                  </a:extLst>
                </a:gridCol>
                <a:gridCol w="1828800">
                  <a:extLst>
                    <a:ext uri="{9D8B030D-6E8A-4147-A177-3AD203B41FA5}">
                      <a16:colId xmlns:a16="http://schemas.microsoft.com/office/drawing/2014/main" val="2866058233"/>
                    </a:ext>
                  </a:extLst>
                </a:gridCol>
                <a:gridCol w="1779277">
                  <a:extLst>
                    <a:ext uri="{9D8B030D-6E8A-4147-A177-3AD203B41FA5}">
                      <a16:colId xmlns:a16="http://schemas.microsoft.com/office/drawing/2014/main" val="2613864482"/>
                    </a:ext>
                  </a:extLst>
                </a:gridCol>
                <a:gridCol w="1426267">
                  <a:extLst>
                    <a:ext uri="{9D8B030D-6E8A-4147-A177-3AD203B41FA5}">
                      <a16:colId xmlns:a16="http://schemas.microsoft.com/office/drawing/2014/main" val="1555339910"/>
                    </a:ext>
                  </a:extLst>
                </a:gridCol>
              </a:tblGrid>
              <a:tr h="322269">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Times New Roman" panose="02020603050405020304" pitchFamily="18" charset="0"/>
                      </a:endParaRPr>
                    </a:p>
                  </a:txBody>
                  <a:tcPr marL="106186" marR="106186" marT="0" marB="0"/>
                </a:tc>
                <a:extLst>
                  <a:ext uri="{0D108BD9-81ED-4DB2-BD59-A6C34878D82A}">
                    <a16:rowId xmlns:a16="http://schemas.microsoft.com/office/drawing/2014/main" val="2558206756"/>
                  </a:ext>
                </a:extLst>
              </a:tr>
              <a:tr h="610009">
                <a:tc>
                  <a:txBody>
                    <a:bodyPr/>
                    <a:lstStyle/>
                    <a:p>
                      <a:pPr marL="0" marR="0">
                        <a:spcBef>
                          <a:spcPts val="0"/>
                        </a:spcBef>
                        <a:spcAft>
                          <a:spcPts val="0"/>
                        </a:spcAft>
                      </a:pPr>
                      <a:r>
                        <a:rPr lang="en-US" sz="1800">
                          <a:effectLst/>
                        </a:rPr>
                        <a:t>person_id</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tc>
                  <a:txBody>
                    <a:bodyPr/>
                    <a:lstStyle/>
                    <a:p>
                      <a:pPr marL="0" marR="0">
                        <a:spcBef>
                          <a:spcPts val="0"/>
                        </a:spcBef>
                        <a:spcAft>
                          <a:spcPts val="0"/>
                        </a:spcAft>
                      </a:pPr>
                      <a:r>
                        <a:rPr lang="en-US" sz="1800">
                          <a:effectLst/>
                        </a:rPr>
                        <a:t>Key for a person</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extLst>
                  <a:ext uri="{0D108BD9-81ED-4DB2-BD59-A6C34878D82A}">
                    <a16:rowId xmlns:a16="http://schemas.microsoft.com/office/drawing/2014/main" val="1333390211"/>
                  </a:ext>
                </a:extLst>
              </a:tr>
              <a:tr h="610009">
                <a:tc>
                  <a:txBody>
                    <a:bodyPr/>
                    <a:lstStyle/>
                    <a:p>
                      <a:pPr marL="0" marR="0">
                        <a:spcBef>
                          <a:spcPts val="0"/>
                        </a:spcBef>
                        <a:spcAft>
                          <a:spcPts val="0"/>
                        </a:spcAft>
                      </a:pPr>
                      <a:r>
                        <a:rPr lang="en-US" sz="1800">
                          <a:effectLst/>
                        </a:rPr>
                        <a:t>first_name</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VARCHAR(20)</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3">
                        <a:lumMod val="20000"/>
                        <a:lumOff val="80000"/>
                      </a:schemeClr>
                    </a:solidFill>
                  </a:tcPr>
                </a:tc>
                <a:tc>
                  <a:txBody>
                    <a:bodyPr/>
                    <a:lstStyle/>
                    <a:p>
                      <a:pPr marL="0" marR="0">
                        <a:spcBef>
                          <a:spcPts val="0"/>
                        </a:spcBef>
                        <a:spcAft>
                          <a:spcPts val="0"/>
                        </a:spcAft>
                      </a:pPr>
                      <a:r>
                        <a:rPr lang="en-US" sz="1800">
                          <a:effectLst/>
                        </a:rPr>
                        <a:t>Person’s first name</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3">
                        <a:lumMod val="20000"/>
                        <a:lumOff val="80000"/>
                      </a:schemeClr>
                    </a:solidFill>
                  </a:tcPr>
                </a:tc>
                <a:tc>
                  <a:txBody>
                    <a:bodyPr/>
                    <a:lstStyle/>
                    <a:p>
                      <a:pPr marL="0" marR="0">
                        <a:spcBef>
                          <a:spcPts val="0"/>
                        </a:spcBef>
                        <a:spcAft>
                          <a:spcPts val="0"/>
                        </a:spcAft>
                      </a:pPr>
                      <a:r>
                        <a:rPr lang="en-US" sz="1800">
                          <a:effectLst/>
                        </a:rPr>
                        <a:t>Henry</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3">
                        <a:lumMod val="20000"/>
                        <a:lumOff val="80000"/>
                      </a:schemeClr>
                    </a:solidFill>
                  </a:tcPr>
                </a:tc>
                <a:extLst>
                  <a:ext uri="{0D108BD9-81ED-4DB2-BD59-A6C34878D82A}">
                    <a16:rowId xmlns:a16="http://schemas.microsoft.com/office/drawing/2014/main" val="2167483988"/>
                  </a:ext>
                </a:extLst>
              </a:tr>
              <a:tr h="1667898">
                <a:tc>
                  <a:txBody>
                    <a:bodyPr/>
                    <a:lstStyle/>
                    <a:p>
                      <a:pPr marL="0" marR="0">
                        <a:spcBef>
                          <a:spcPts val="0"/>
                        </a:spcBef>
                        <a:spcAft>
                          <a:spcPts val="0"/>
                        </a:spcAft>
                      </a:pPr>
                      <a:r>
                        <a:rPr lang="en-US" sz="1800">
                          <a:effectLst/>
                        </a:rPr>
                        <a:t>middle_initial</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VARCHAR(1)</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tc>
                  <a:txBody>
                    <a:bodyPr/>
                    <a:lstStyle/>
                    <a:p>
                      <a:pPr marL="0" marR="0">
                        <a:spcBef>
                          <a:spcPts val="0"/>
                        </a:spcBef>
                        <a:spcAft>
                          <a:spcPts val="0"/>
                        </a:spcAft>
                      </a:pPr>
                      <a:r>
                        <a:rPr lang="en-US" sz="1800">
                          <a:effectLst/>
                        </a:rPr>
                        <a:t>Person’s middle initial (optional, defaults to blank)</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tc>
                  <a:txBody>
                    <a:bodyPr/>
                    <a:lstStyle/>
                    <a:p>
                      <a:pPr marL="0" marR="0">
                        <a:spcBef>
                          <a:spcPts val="0"/>
                        </a:spcBef>
                        <a:spcAft>
                          <a:spcPts val="0"/>
                        </a:spcAft>
                      </a:pPr>
                      <a:r>
                        <a:rPr lang="en-US" sz="1800">
                          <a:effectLst/>
                        </a:rPr>
                        <a:t>W</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extLst>
                  <a:ext uri="{0D108BD9-81ED-4DB2-BD59-A6C34878D82A}">
                    <a16:rowId xmlns:a16="http://schemas.microsoft.com/office/drawing/2014/main" val="1873703253"/>
                  </a:ext>
                </a:extLst>
              </a:tr>
              <a:tr h="610009">
                <a:tc>
                  <a:txBody>
                    <a:bodyPr/>
                    <a:lstStyle/>
                    <a:p>
                      <a:pPr marL="0" marR="0">
                        <a:spcBef>
                          <a:spcPts val="0"/>
                        </a:spcBef>
                        <a:spcAft>
                          <a:spcPts val="0"/>
                        </a:spcAft>
                      </a:pPr>
                      <a:r>
                        <a:rPr lang="en-US" sz="1800">
                          <a:effectLst/>
                        </a:rPr>
                        <a:t>last_name</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VARCHAR(30)</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3">
                        <a:lumMod val="20000"/>
                        <a:lumOff val="80000"/>
                      </a:schemeClr>
                    </a:solidFill>
                  </a:tcPr>
                </a:tc>
                <a:tc>
                  <a:txBody>
                    <a:bodyPr/>
                    <a:lstStyle/>
                    <a:p>
                      <a:pPr marL="0" marR="0">
                        <a:spcBef>
                          <a:spcPts val="0"/>
                        </a:spcBef>
                        <a:spcAft>
                          <a:spcPts val="0"/>
                        </a:spcAft>
                      </a:pPr>
                      <a:r>
                        <a:rPr lang="en-US" sz="1800">
                          <a:effectLst/>
                        </a:rPr>
                        <a:t>Person’s last name</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3">
                        <a:lumMod val="20000"/>
                        <a:lumOff val="80000"/>
                      </a:schemeClr>
                    </a:solidFill>
                  </a:tcPr>
                </a:tc>
                <a:tc>
                  <a:txBody>
                    <a:bodyPr/>
                    <a:lstStyle/>
                    <a:p>
                      <a:pPr marL="0" marR="0">
                        <a:spcBef>
                          <a:spcPts val="0"/>
                        </a:spcBef>
                        <a:spcAft>
                          <a:spcPts val="0"/>
                        </a:spcAft>
                      </a:pPr>
                      <a:r>
                        <a:rPr lang="en-US" sz="1800">
                          <a:effectLst/>
                        </a:rPr>
                        <a:t>Ale</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3">
                        <a:lumMod val="20000"/>
                        <a:lumOff val="80000"/>
                      </a:schemeClr>
                    </a:solidFill>
                  </a:tcPr>
                </a:tc>
                <a:extLst>
                  <a:ext uri="{0D108BD9-81ED-4DB2-BD59-A6C34878D82A}">
                    <a16:rowId xmlns:a16="http://schemas.microsoft.com/office/drawing/2014/main" val="3200901360"/>
                  </a:ext>
                </a:extLst>
              </a:tr>
              <a:tr h="1185489">
                <a:tc>
                  <a:txBody>
                    <a:bodyPr/>
                    <a:lstStyle/>
                    <a:p>
                      <a:pPr marL="0" marR="0">
                        <a:spcBef>
                          <a:spcPts val="0"/>
                        </a:spcBef>
                        <a:spcAft>
                          <a:spcPts val="0"/>
                        </a:spcAft>
                      </a:pPr>
                      <a:r>
                        <a:rPr lang="en-US" sz="1800">
                          <a:effectLst/>
                        </a:rPr>
                        <a:t>date_of_birth</a:t>
                      </a:r>
                      <a:endParaRPr lang="en-US" sz="1800">
                        <a:effectLst/>
                        <a:latin typeface="Times New Roman" panose="02020603050405020304" pitchFamily="18" charset="0"/>
                        <a:ea typeface="Times New Roman" panose="02020603050405020304" pitchFamily="18" charset="0"/>
                      </a:endParaRPr>
                    </a:p>
                  </a:txBody>
                  <a:tcPr marL="106186" marR="106186" marT="0" marB="0"/>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tc>
                  <a:txBody>
                    <a:bodyPr/>
                    <a:lstStyle/>
                    <a:p>
                      <a:pPr marL="0" marR="0">
                        <a:spcBef>
                          <a:spcPts val="0"/>
                        </a:spcBef>
                        <a:spcAft>
                          <a:spcPts val="0"/>
                        </a:spcAft>
                      </a:pPr>
                      <a:r>
                        <a:rPr lang="en-US" sz="1800">
                          <a:effectLst/>
                        </a:rPr>
                        <a:t>Person’s birthday (Format: YYYY-MM-DD)</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tc>
                  <a:txBody>
                    <a:bodyPr/>
                    <a:lstStyle/>
                    <a:p>
                      <a:pPr marL="0" marR="0">
                        <a:spcBef>
                          <a:spcPts val="0"/>
                        </a:spcBef>
                        <a:spcAft>
                          <a:spcPts val="0"/>
                        </a:spcAft>
                      </a:pPr>
                      <a:r>
                        <a:rPr lang="en-US" sz="1800">
                          <a:effectLst/>
                        </a:rPr>
                        <a:t>2001-11-09</a:t>
                      </a:r>
                      <a:endParaRPr lang="en-US" sz="1800">
                        <a:effectLst/>
                        <a:latin typeface="Times New Roman" panose="02020603050405020304" pitchFamily="18" charset="0"/>
                        <a:ea typeface="Times New Roman" panose="02020603050405020304" pitchFamily="18" charset="0"/>
                      </a:endParaRPr>
                    </a:p>
                  </a:txBody>
                  <a:tcPr marL="106186" marR="106186" marT="0" marB="0">
                    <a:solidFill>
                      <a:schemeClr val="accent1">
                        <a:lumMod val="40000"/>
                        <a:lumOff val="60000"/>
                      </a:schemeClr>
                    </a:solidFill>
                  </a:tcPr>
                </a:tc>
                <a:extLst>
                  <a:ext uri="{0D108BD9-81ED-4DB2-BD59-A6C34878D82A}">
                    <a16:rowId xmlns:a16="http://schemas.microsoft.com/office/drawing/2014/main" val="371848256"/>
                  </a:ext>
                </a:extLst>
              </a:tr>
            </a:tbl>
          </a:graphicData>
        </a:graphic>
      </p:graphicFrame>
    </p:spTree>
    <p:extLst>
      <p:ext uri="{BB962C8B-B14F-4D97-AF65-F5344CB8AC3E}">
        <p14:creationId xmlns:p14="http://schemas.microsoft.com/office/powerpoint/2010/main" val="1869827581"/>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97A6F-82BF-C511-02BA-E7D4249B85A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bg1"/>
                </a:solidFill>
                <a:latin typeface="+mj-lt"/>
                <a:ea typeface="+mj-ea"/>
                <a:cs typeface="+mj-cs"/>
              </a:rPr>
              <a:t>Data Dictionary Cont.</a:t>
            </a:r>
            <a:endParaRPr lang="en-US" sz="3800" b="1" kern="1200">
              <a:solidFill>
                <a:schemeClr val="bg1"/>
              </a:solidFill>
              <a:latin typeface="+mj-lt"/>
              <a:cs typeface="Calibri Light"/>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BD87679D-6901-A015-F2DB-AC9434E6F696}"/>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rPr>
              <a:t>EMPLOYEE</a:t>
            </a:r>
            <a:endParaRPr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p:txBody>
      </p:sp>
      <p:graphicFrame>
        <p:nvGraphicFramePr>
          <p:cNvPr id="7" name="Content Placeholder 6">
            <a:extLst>
              <a:ext uri="{FF2B5EF4-FFF2-40B4-BE49-F238E27FC236}">
                <a16:creationId xmlns:a16="http://schemas.microsoft.com/office/drawing/2014/main" id="{B2FB1BBD-3184-DF65-9D83-3219D7F392BD}"/>
              </a:ext>
            </a:extLst>
          </p:cNvPr>
          <p:cNvGraphicFramePr>
            <a:graphicFrameLocks noGrp="1"/>
          </p:cNvGraphicFramePr>
          <p:nvPr>
            <p:ph idx="1"/>
            <p:extLst>
              <p:ext uri="{D42A27DB-BD31-4B8C-83A1-F6EECF244321}">
                <p14:modId xmlns:p14="http://schemas.microsoft.com/office/powerpoint/2010/main" val="1481760764"/>
              </p:ext>
            </p:extLst>
          </p:nvPr>
        </p:nvGraphicFramePr>
        <p:xfrm>
          <a:off x="4059936" y="639520"/>
          <a:ext cx="7569568" cy="5353101"/>
        </p:xfrm>
        <a:graphic>
          <a:graphicData uri="http://schemas.openxmlformats.org/drawingml/2006/table">
            <a:tbl>
              <a:tblPr firstRow="1" firstCol="1" bandRow="1">
                <a:tableStyleId>{5C22544A-7EE6-4342-B048-85BDC9FD1C3A}</a:tableStyleId>
              </a:tblPr>
              <a:tblGrid>
                <a:gridCol w="1590406">
                  <a:extLst>
                    <a:ext uri="{9D8B030D-6E8A-4147-A177-3AD203B41FA5}">
                      <a16:colId xmlns:a16="http://schemas.microsoft.com/office/drawing/2014/main" val="183622378"/>
                    </a:ext>
                  </a:extLst>
                </a:gridCol>
                <a:gridCol w="1652706">
                  <a:extLst>
                    <a:ext uri="{9D8B030D-6E8A-4147-A177-3AD203B41FA5}">
                      <a16:colId xmlns:a16="http://schemas.microsoft.com/office/drawing/2014/main" val="1796356644"/>
                    </a:ext>
                  </a:extLst>
                </a:gridCol>
                <a:gridCol w="2189187">
                  <a:extLst>
                    <a:ext uri="{9D8B030D-6E8A-4147-A177-3AD203B41FA5}">
                      <a16:colId xmlns:a16="http://schemas.microsoft.com/office/drawing/2014/main" val="1018212858"/>
                    </a:ext>
                  </a:extLst>
                </a:gridCol>
                <a:gridCol w="2137269">
                  <a:extLst>
                    <a:ext uri="{9D8B030D-6E8A-4147-A177-3AD203B41FA5}">
                      <a16:colId xmlns:a16="http://schemas.microsoft.com/office/drawing/2014/main" val="625147169"/>
                    </a:ext>
                  </a:extLst>
                </a:gridCol>
              </a:tblGrid>
              <a:tr h="429108">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3693364152"/>
                  </a:ext>
                </a:extLst>
              </a:tr>
              <a:tr h="429108">
                <a:tc>
                  <a:txBody>
                    <a:bodyPr/>
                    <a:lstStyle/>
                    <a:p>
                      <a:pPr marL="0" marR="0">
                        <a:spcBef>
                          <a:spcPts val="0"/>
                        </a:spcBef>
                        <a:spcAft>
                          <a:spcPts val="0"/>
                        </a:spcAft>
                      </a:pPr>
                      <a:r>
                        <a:rPr lang="en-US" sz="1800">
                          <a:effectLst/>
                        </a:rPr>
                        <a:t>employee_id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solidFill>
                  </a:tcPr>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an employee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12</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50066182"/>
                  </a:ext>
                </a:extLst>
              </a:tr>
              <a:tr h="858215">
                <a:tc>
                  <a:txBody>
                    <a:bodyPr/>
                    <a:lstStyle/>
                    <a:p>
                      <a:pPr marL="0" marR="0">
                        <a:spcBef>
                          <a:spcPts val="0"/>
                        </a:spcBef>
                        <a:spcAft>
                          <a:spcPts val="0"/>
                        </a:spcAft>
                      </a:pPr>
                      <a:r>
                        <a:rPr lang="en-US" sz="1800">
                          <a:effectLst/>
                        </a:rPr>
                        <a:t>start_date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solidFill>
                  </a:tcPr>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Date employee started (Format: YYYY-MM-DD)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2015-02-03</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1907783169"/>
                  </a:ext>
                </a:extLst>
              </a:tr>
              <a:tr h="1217542">
                <a:tc>
                  <a:txBody>
                    <a:bodyPr/>
                    <a:lstStyle/>
                    <a:p>
                      <a:pPr marL="0" marR="0">
                        <a:spcBef>
                          <a:spcPts val="0"/>
                        </a:spcBef>
                        <a:spcAft>
                          <a:spcPts val="0"/>
                        </a:spcAft>
                      </a:pPr>
                      <a:r>
                        <a:rPr lang="en-US" sz="1800">
                          <a:effectLst/>
                        </a:rPr>
                        <a:t>end_date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solidFill>
                  </a:tcPr>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Date employee ended</a:t>
                      </a:r>
                    </a:p>
                    <a:p>
                      <a:pPr marL="0" marR="0">
                        <a:spcBef>
                          <a:spcPts val="0"/>
                        </a:spcBef>
                        <a:spcAft>
                          <a:spcPts val="0"/>
                        </a:spcAft>
                      </a:pPr>
                      <a:r>
                        <a:rPr lang="en-US" sz="1800">
                          <a:effectLst/>
                        </a:rPr>
                        <a:t>(Format: YYYY-MM-DD)</a:t>
                      </a:r>
                    </a:p>
                    <a:p>
                      <a:pPr marL="0" marR="0">
                        <a:spcBef>
                          <a:spcPts val="0"/>
                        </a:spcBef>
                        <a:spcAft>
                          <a:spcPts val="0"/>
                        </a:spcAft>
                      </a:pPr>
                      <a:r>
                        <a:rPr lang="en-US" sz="1800">
                          <a:effectLst/>
                        </a:rPr>
                        <a:t>(optional, defaults to blank)</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2016-03-24</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97706593"/>
                  </a:ext>
                </a:extLst>
              </a:tr>
              <a:tr h="429108">
                <a:tc>
                  <a:txBody>
                    <a:bodyPr/>
                    <a:lstStyle/>
                    <a:p>
                      <a:pPr marL="0" marR="0">
                        <a:spcBef>
                          <a:spcPts val="0"/>
                        </a:spcBef>
                        <a:spcAft>
                          <a:spcPts val="0"/>
                        </a:spcAft>
                      </a:pPr>
                      <a:r>
                        <a:rPr lang="en-US" sz="1800">
                          <a:effectLst/>
                        </a:rPr>
                        <a:t>job_title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solidFill>
                  </a:tcPr>
                </a:tc>
                <a:tc>
                  <a:txBody>
                    <a:bodyPr/>
                    <a:lstStyle/>
                    <a:p>
                      <a:pPr marL="0" marR="0">
                        <a:spcBef>
                          <a:spcPts val="0"/>
                        </a:spcBef>
                        <a:spcAft>
                          <a:spcPts val="0"/>
                        </a:spcAft>
                      </a:pPr>
                      <a:r>
                        <a:rPr lang="en-US" sz="1800">
                          <a:effectLst/>
                        </a:rPr>
                        <a:t>VARCHAR(30)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Employee’s job position</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Secretary</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3547917629"/>
                  </a:ext>
                </a:extLst>
              </a:tr>
              <a:tr h="858215">
                <a:tc>
                  <a:txBody>
                    <a:bodyPr/>
                    <a:lstStyle/>
                    <a:p>
                      <a:pPr marL="0" marR="0">
                        <a:spcBef>
                          <a:spcPts val="0"/>
                        </a:spcBef>
                        <a:spcAft>
                          <a:spcPts val="0"/>
                        </a:spcAft>
                      </a:pPr>
                      <a:r>
                        <a:rPr lang="en-US" sz="1800">
                          <a:effectLst/>
                        </a:rPr>
                        <a:t>employee_email</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solidFill>
                  </a:tcPr>
                </a:tc>
                <a:tc>
                  <a:txBody>
                    <a:bodyPr/>
                    <a:lstStyle/>
                    <a:p>
                      <a:pPr marL="0" marR="0">
                        <a:spcBef>
                          <a:spcPts val="0"/>
                        </a:spcBef>
                        <a:spcAft>
                          <a:spcPts val="0"/>
                        </a:spcAft>
                      </a:pPr>
                      <a:r>
                        <a:rPr lang="en-US" sz="1800">
                          <a:effectLst/>
                        </a:rPr>
                        <a:t>VARCHAR(50)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employees email address</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abc123@hazen.com</a:t>
                      </a:r>
                    </a:p>
                    <a:p>
                      <a:pPr marL="0" marR="0">
                        <a:spcBef>
                          <a:spcPts val="0"/>
                        </a:spcBef>
                        <a:spcAft>
                          <a:spcPts val="0"/>
                        </a:spcAft>
                      </a:pPr>
                      <a:r>
                        <a:rPr lang="en-US" sz="1800">
                          <a:effectLst/>
                        </a:rPr>
                        <a:t>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744768949"/>
                  </a:ext>
                </a:extLst>
              </a:tr>
              <a:tr h="858215">
                <a:tc>
                  <a:txBody>
                    <a:bodyPr/>
                    <a:lstStyle/>
                    <a:p>
                      <a:pPr marL="0" marR="0">
                        <a:spcBef>
                          <a:spcPts val="0"/>
                        </a:spcBef>
                        <a:spcAft>
                          <a:spcPts val="0"/>
                        </a:spcAft>
                      </a:pPr>
                      <a:r>
                        <a:rPr lang="en-US" sz="1800">
                          <a:effectLst/>
                        </a:rPr>
                        <a:t>secondary_email</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solidFill>
                  </a:tcPr>
                </a:tc>
                <a:tc>
                  <a:txBody>
                    <a:bodyPr/>
                    <a:lstStyle/>
                    <a:p>
                      <a:pPr marL="0" marR="0">
                        <a:spcBef>
                          <a:spcPts val="0"/>
                        </a:spcBef>
                        <a:spcAft>
                          <a:spcPts val="0"/>
                        </a:spcAft>
                      </a:pPr>
                      <a:r>
                        <a:rPr lang="en-US" sz="1800">
                          <a:effectLst/>
                        </a:rPr>
                        <a:t>VARCHAR(50)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secondary email address</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Ab1123@gmail.com</a:t>
                      </a:r>
                    </a:p>
                    <a:p>
                      <a:pPr marL="0" marR="0">
                        <a:spcBef>
                          <a:spcPts val="0"/>
                        </a:spcBef>
                        <a:spcAft>
                          <a:spcPts val="0"/>
                        </a:spcAft>
                      </a:pPr>
                      <a:r>
                        <a:rPr lang="en-US" sz="1800">
                          <a:effectLst/>
                        </a:rPr>
                        <a:t>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2160107191"/>
                  </a:ext>
                </a:extLst>
              </a:tr>
            </a:tbl>
          </a:graphicData>
        </a:graphic>
      </p:graphicFrame>
    </p:spTree>
    <p:extLst>
      <p:ext uri="{BB962C8B-B14F-4D97-AF65-F5344CB8AC3E}">
        <p14:creationId xmlns:p14="http://schemas.microsoft.com/office/powerpoint/2010/main" val="4183366119"/>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7C33A-9924-1082-5380-5B9C4CD39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bg1"/>
                </a:solidFill>
                <a:latin typeface="+mj-lt"/>
                <a:ea typeface="+mj-ea"/>
                <a:cs typeface="+mj-cs"/>
              </a:rPr>
              <a:t>Data Dictionary Cont.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2F697137-4165-FD01-07C1-4323DAD2D104}"/>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rPr>
              <a:t>PATIENT</a:t>
            </a:r>
            <a:endParaRPr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2200">
                <a:solidFill>
                  <a:schemeClr val="bg1"/>
                </a:solidFill>
                <a:latin typeface="Calibri" panose="020F0502020204030204" pitchFamily="34" charset="0"/>
                <a:cs typeface="Calibri" panose="020F0502020204030204" pitchFamily="34" charset="0"/>
              </a:rPr>
              <a:t>DOCTOR</a:t>
            </a:r>
            <a:endParaRPr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p:txBody>
      </p:sp>
      <p:sp>
        <p:nvSpPr>
          <p:cNvPr id="13" name="Rectangle 4">
            <a:extLst>
              <a:ext uri="{FF2B5EF4-FFF2-40B4-BE49-F238E27FC236}">
                <a16:creationId xmlns:a16="http://schemas.microsoft.com/office/drawing/2014/main" id="{8EE160F4-EFC5-CE29-2599-285AA0991367}"/>
              </a:ext>
            </a:extLst>
          </p:cNvPr>
          <p:cNvSpPr>
            <a:spLocks noChangeArrowheads="1"/>
          </p:cNvSpPr>
          <p:nvPr/>
        </p:nvSpPr>
        <p:spPr bwMode="auto">
          <a:xfrm>
            <a:off x="3319463"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EA721ED6-8407-FEFD-BB18-9870F5B185B2}"/>
              </a:ext>
            </a:extLst>
          </p:cNvPr>
          <p:cNvGraphicFramePr>
            <a:graphicFrameLocks noGrp="1"/>
          </p:cNvGraphicFramePr>
          <p:nvPr>
            <p:extLst>
              <p:ext uri="{D42A27DB-BD31-4B8C-83A1-F6EECF244321}">
                <p14:modId xmlns:p14="http://schemas.microsoft.com/office/powerpoint/2010/main" val="589762698"/>
              </p:ext>
            </p:extLst>
          </p:nvPr>
        </p:nvGraphicFramePr>
        <p:xfrm>
          <a:off x="4059936" y="259764"/>
          <a:ext cx="6365176" cy="2885212"/>
        </p:xfrm>
        <a:graphic>
          <a:graphicData uri="http://schemas.openxmlformats.org/drawingml/2006/table">
            <a:tbl>
              <a:tblPr firstRow="1" firstCol="1" bandRow="1">
                <a:tableStyleId>{5C22544A-7EE6-4342-B048-85BDC9FD1C3A}</a:tableStyleId>
              </a:tblPr>
              <a:tblGrid>
                <a:gridCol w="1421906">
                  <a:extLst>
                    <a:ext uri="{9D8B030D-6E8A-4147-A177-3AD203B41FA5}">
                      <a16:colId xmlns:a16="http://schemas.microsoft.com/office/drawing/2014/main" val="1301363031"/>
                    </a:ext>
                  </a:extLst>
                </a:gridCol>
                <a:gridCol w="1152551">
                  <a:extLst>
                    <a:ext uri="{9D8B030D-6E8A-4147-A177-3AD203B41FA5}">
                      <a16:colId xmlns:a16="http://schemas.microsoft.com/office/drawing/2014/main" val="277926427"/>
                    </a:ext>
                  </a:extLst>
                </a:gridCol>
                <a:gridCol w="1252798">
                  <a:extLst>
                    <a:ext uri="{9D8B030D-6E8A-4147-A177-3AD203B41FA5}">
                      <a16:colId xmlns:a16="http://schemas.microsoft.com/office/drawing/2014/main" val="2626451992"/>
                    </a:ext>
                  </a:extLst>
                </a:gridCol>
                <a:gridCol w="2537921">
                  <a:extLst>
                    <a:ext uri="{9D8B030D-6E8A-4147-A177-3AD203B41FA5}">
                      <a16:colId xmlns:a16="http://schemas.microsoft.com/office/drawing/2014/main" val="358851645"/>
                    </a:ext>
                  </a:extLst>
                </a:gridCol>
              </a:tblGrid>
              <a:tr h="413097">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3784094309"/>
                  </a:ext>
                </a:extLst>
              </a:tr>
              <a:tr h="413097">
                <a:tc>
                  <a:txBody>
                    <a:bodyPr/>
                    <a:lstStyle/>
                    <a:p>
                      <a:pPr marL="0" marR="0">
                        <a:spcBef>
                          <a:spcPts val="0"/>
                        </a:spcBef>
                        <a:spcAft>
                          <a:spcPts val="0"/>
                        </a:spcAft>
                      </a:pPr>
                      <a:r>
                        <a:rPr lang="en-US" sz="1800">
                          <a:effectLst/>
                        </a:rPr>
                        <a:t>patient_id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a patient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9</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291216359"/>
                  </a:ext>
                </a:extLst>
              </a:tr>
              <a:tr h="826195">
                <a:tc>
                  <a:txBody>
                    <a:bodyPr/>
                    <a:lstStyle/>
                    <a:p>
                      <a:pPr marL="0" marR="0">
                        <a:spcBef>
                          <a:spcPts val="0"/>
                        </a:spcBef>
                        <a:spcAft>
                          <a:spcPts val="0"/>
                        </a:spcAft>
                      </a:pPr>
                      <a:r>
                        <a:rPr lang="en-US" sz="1800">
                          <a:effectLst/>
                        </a:rPr>
                        <a:t>password_hash</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BINARY(64)</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Hashed password for a patient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1f6e2a9cdc81f93fc9bfefe8</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2030340829"/>
                  </a:ext>
                </a:extLst>
              </a:tr>
              <a:tr h="826195">
                <a:tc>
                  <a:txBody>
                    <a:bodyPr/>
                    <a:lstStyle/>
                    <a:p>
                      <a:pPr marL="0" marR="0">
                        <a:spcBef>
                          <a:spcPts val="0"/>
                        </a:spcBef>
                        <a:spcAft>
                          <a:spcPts val="0"/>
                        </a:spcAft>
                      </a:pPr>
                      <a:r>
                        <a:rPr lang="en-US" sz="1800">
                          <a:effectLst/>
                        </a:rPr>
                        <a:t>school_email</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VARCHAR(50)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employees email address</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abc1@brockport.edu</a:t>
                      </a:r>
                    </a:p>
                    <a:p>
                      <a:pPr marL="0" marR="0">
                        <a:spcBef>
                          <a:spcPts val="0"/>
                        </a:spcBef>
                        <a:spcAft>
                          <a:spcPts val="0"/>
                        </a:spcAft>
                      </a:pPr>
                      <a:r>
                        <a:rPr lang="en-US" sz="1800">
                          <a:effectLst/>
                        </a:rPr>
                        <a:t>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924609903"/>
                  </a:ext>
                </a:extLst>
              </a:tr>
            </a:tbl>
          </a:graphicData>
        </a:graphic>
      </p:graphicFrame>
      <p:graphicFrame>
        <p:nvGraphicFramePr>
          <p:cNvPr id="5" name="Table 4">
            <a:extLst>
              <a:ext uri="{FF2B5EF4-FFF2-40B4-BE49-F238E27FC236}">
                <a16:creationId xmlns:a16="http://schemas.microsoft.com/office/drawing/2014/main" id="{028FEAFB-A54A-8EFD-BF43-A9A864F0BE8D}"/>
              </a:ext>
            </a:extLst>
          </p:cNvPr>
          <p:cNvGraphicFramePr>
            <a:graphicFrameLocks noGrp="1"/>
          </p:cNvGraphicFramePr>
          <p:nvPr>
            <p:extLst>
              <p:ext uri="{D42A27DB-BD31-4B8C-83A1-F6EECF244321}">
                <p14:modId xmlns:p14="http://schemas.microsoft.com/office/powerpoint/2010/main" val="1395868336"/>
              </p:ext>
            </p:extLst>
          </p:nvPr>
        </p:nvGraphicFramePr>
        <p:xfrm>
          <a:off x="4059936" y="3758898"/>
          <a:ext cx="6365176" cy="2103120"/>
        </p:xfrm>
        <a:graphic>
          <a:graphicData uri="http://schemas.openxmlformats.org/drawingml/2006/table">
            <a:tbl>
              <a:tblPr/>
              <a:tblGrid>
                <a:gridCol w="1591294">
                  <a:extLst>
                    <a:ext uri="{9D8B030D-6E8A-4147-A177-3AD203B41FA5}">
                      <a16:colId xmlns:a16="http://schemas.microsoft.com/office/drawing/2014/main" val="1411856337"/>
                    </a:ext>
                  </a:extLst>
                </a:gridCol>
                <a:gridCol w="1591294">
                  <a:extLst>
                    <a:ext uri="{9D8B030D-6E8A-4147-A177-3AD203B41FA5}">
                      <a16:colId xmlns:a16="http://schemas.microsoft.com/office/drawing/2014/main" val="1737578129"/>
                    </a:ext>
                  </a:extLst>
                </a:gridCol>
                <a:gridCol w="1591294">
                  <a:extLst>
                    <a:ext uri="{9D8B030D-6E8A-4147-A177-3AD203B41FA5}">
                      <a16:colId xmlns:a16="http://schemas.microsoft.com/office/drawing/2014/main" val="1757103352"/>
                    </a:ext>
                  </a:extLst>
                </a:gridCol>
                <a:gridCol w="1591294">
                  <a:extLst>
                    <a:ext uri="{9D8B030D-6E8A-4147-A177-3AD203B41FA5}">
                      <a16:colId xmlns:a16="http://schemas.microsoft.com/office/drawing/2014/main" val="473166147"/>
                    </a:ext>
                  </a:extLst>
                </a:gridCol>
              </a:tblGrid>
              <a:tr h="0">
                <a:tc>
                  <a:txBody>
                    <a:bodyPr/>
                    <a:lstStyle/>
                    <a:p>
                      <a:pPr fontAlgn="b"/>
                      <a:r>
                        <a:rPr lang="en-US" b="1">
                          <a:solidFill>
                            <a:schemeClr val="bg1"/>
                          </a:solidFill>
                          <a:effectLst/>
                        </a:rPr>
                        <a:t>Attribute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solidFill>
                  </a:tcPr>
                </a:tc>
                <a:tc>
                  <a:txBody>
                    <a:bodyPr/>
                    <a:lstStyle/>
                    <a:p>
                      <a:pPr fontAlgn="b"/>
                      <a:r>
                        <a:rPr lang="en-US" b="1">
                          <a:solidFill>
                            <a:schemeClr val="bg1"/>
                          </a:solidFill>
                          <a:effectLst/>
                        </a:rPr>
                        <a:t>Data Type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solidFill>
                  </a:tcPr>
                </a:tc>
                <a:tc>
                  <a:txBody>
                    <a:bodyPr/>
                    <a:lstStyle/>
                    <a:p>
                      <a:pPr fontAlgn="b"/>
                      <a:r>
                        <a:rPr lang="en-US" b="1">
                          <a:solidFill>
                            <a:schemeClr val="bg1"/>
                          </a:solidFill>
                          <a:effectLst/>
                        </a:rPr>
                        <a:t>Defines</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solidFill>
                  </a:tcPr>
                </a:tc>
                <a:tc>
                  <a:txBody>
                    <a:bodyPr/>
                    <a:lstStyle/>
                    <a:p>
                      <a:pPr fontAlgn="b"/>
                      <a:r>
                        <a:rPr lang="en-US" b="1">
                          <a:solidFill>
                            <a:schemeClr val="bg1"/>
                          </a:solidFill>
                          <a:effectLst/>
                        </a:rPr>
                        <a:t>Example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solidFill>
                  </a:tcPr>
                </a:tc>
                <a:extLst>
                  <a:ext uri="{0D108BD9-81ED-4DB2-BD59-A6C34878D82A}">
                    <a16:rowId xmlns:a16="http://schemas.microsoft.com/office/drawing/2014/main" val="68105257"/>
                  </a:ext>
                </a:extLst>
              </a:tr>
              <a:tr h="0">
                <a:tc>
                  <a:txBody>
                    <a:bodyPr/>
                    <a:lstStyle/>
                    <a:p>
                      <a:pPr fontAlgn="base"/>
                      <a:r>
                        <a:rPr lang="en-US" sz="1600">
                          <a:solidFill>
                            <a:schemeClr val="bg1"/>
                          </a:solidFill>
                          <a:effectLst/>
                        </a:rPr>
                        <a:t>patient_id</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solidFill>
                  </a:tcPr>
                </a:tc>
                <a:tc>
                  <a:txBody>
                    <a:bodyPr/>
                    <a:lstStyle/>
                    <a:p>
                      <a:pPr fontAlgn="base"/>
                      <a:r>
                        <a:rPr lang="en-US" sz="1600">
                          <a:effectLst/>
                        </a:rPr>
                        <a:t>INT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40000"/>
                        <a:lumOff val="60000"/>
                      </a:schemeClr>
                    </a:solidFill>
                  </a:tcPr>
                </a:tc>
                <a:tc>
                  <a:txBody>
                    <a:bodyPr/>
                    <a:lstStyle/>
                    <a:p>
                      <a:pPr fontAlgn="base"/>
                      <a:r>
                        <a:rPr lang="en-US" sz="1600">
                          <a:effectLst/>
                        </a:rPr>
                        <a:t>Key for a patient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40000"/>
                        <a:lumOff val="60000"/>
                      </a:schemeClr>
                    </a:solidFill>
                  </a:tcPr>
                </a:tc>
                <a:tc>
                  <a:txBody>
                    <a:bodyPr/>
                    <a:lstStyle/>
                    <a:p>
                      <a:pPr fontAlgn="base"/>
                      <a:r>
                        <a:rPr lang="en-US" sz="1600">
                          <a:effectLst/>
                        </a:rPr>
                        <a:t>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508360033"/>
                  </a:ext>
                </a:extLst>
              </a:tr>
              <a:tr h="0">
                <a:tc>
                  <a:txBody>
                    <a:bodyPr/>
                    <a:lstStyle/>
                    <a:p>
                      <a:pPr fontAlgn="base"/>
                      <a:r>
                        <a:rPr lang="en-US" sz="1600">
                          <a:solidFill>
                            <a:schemeClr val="bg1"/>
                          </a:solidFill>
                          <a:effectLst/>
                        </a:rPr>
                        <a:t>password_hash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solidFill>
                  </a:tcPr>
                </a:tc>
                <a:tc>
                  <a:txBody>
                    <a:bodyPr/>
                    <a:lstStyle/>
                    <a:p>
                      <a:pPr fontAlgn="base"/>
                      <a:r>
                        <a:rPr lang="en-US" sz="1600">
                          <a:effectLst/>
                        </a:rPr>
                        <a:t>BINARY(64)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600">
                          <a:effectLst/>
                        </a:rPr>
                        <a:t>Hashed password for a patient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tc>
                  <a:txBody>
                    <a:bodyPr/>
                    <a:lstStyle/>
                    <a:p>
                      <a:pPr fontAlgn="base"/>
                      <a:r>
                        <a:rPr lang="en-US" sz="1600">
                          <a:effectLst/>
                        </a:rPr>
                        <a:t>1f6e2a9cdc81f93fc9bfefe8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5231112"/>
                  </a:ext>
                </a:extLst>
              </a:tr>
              <a:tr h="0">
                <a:tc>
                  <a:txBody>
                    <a:bodyPr/>
                    <a:lstStyle/>
                    <a:p>
                      <a:pPr fontAlgn="base"/>
                      <a:r>
                        <a:rPr lang="en-US" sz="1600">
                          <a:solidFill>
                            <a:schemeClr val="bg1"/>
                          </a:solidFill>
                          <a:effectLst/>
                        </a:rPr>
                        <a:t>school_email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solidFill>
                  </a:tcPr>
                </a:tc>
                <a:tc>
                  <a:txBody>
                    <a:bodyPr/>
                    <a:lstStyle/>
                    <a:p>
                      <a:pPr fontAlgn="base"/>
                      <a:r>
                        <a:rPr lang="en-US" sz="1600">
                          <a:effectLst/>
                        </a:rPr>
                        <a:t>VARCHAR(50)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40000"/>
                        <a:lumOff val="60000"/>
                      </a:schemeClr>
                    </a:solidFill>
                  </a:tcPr>
                </a:tc>
                <a:tc>
                  <a:txBody>
                    <a:bodyPr/>
                    <a:lstStyle/>
                    <a:p>
                      <a:pPr fontAlgn="base"/>
                      <a:r>
                        <a:rPr lang="en-US" sz="1600">
                          <a:effectLst/>
                        </a:rPr>
                        <a:t>Employee's email address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40000"/>
                        <a:lumOff val="60000"/>
                      </a:schemeClr>
                    </a:solidFill>
                  </a:tcPr>
                </a:tc>
                <a:tc>
                  <a:txBody>
                    <a:bodyPr/>
                    <a:lstStyle/>
                    <a:p>
                      <a:pPr fontAlgn="base"/>
                      <a:r>
                        <a:rPr lang="en-US" sz="1600" b="0" u="none">
                          <a:effectLst/>
                        </a:rPr>
                        <a:t>abc1@brockport.edu</a:t>
                      </a:r>
                      <a:endParaRPr lang="en-US" sz="1600" u="none">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789236705"/>
                  </a:ext>
                </a:extLst>
              </a:tr>
            </a:tbl>
          </a:graphicData>
        </a:graphic>
      </p:graphicFrame>
    </p:spTree>
    <p:extLst>
      <p:ext uri="{BB962C8B-B14F-4D97-AF65-F5344CB8AC3E}">
        <p14:creationId xmlns:p14="http://schemas.microsoft.com/office/powerpoint/2010/main" val="872626360"/>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7C33A-9924-1082-5380-5B9C4CD39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bg1"/>
                </a:solidFill>
                <a:latin typeface="+mj-lt"/>
                <a:ea typeface="+mj-ea"/>
                <a:cs typeface="+mj-cs"/>
              </a:rPr>
              <a:t>Data Dictionary Cont.</a:t>
            </a:r>
            <a:endParaRPr lang="en-US" sz="3800" b="1" kern="1200">
              <a:solidFill>
                <a:schemeClr val="bg1"/>
              </a:solidFill>
              <a:latin typeface="+mj-lt"/>
              <a:cs typeface="Calibri Light"/>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2F697137-4165-FD01-07C1-4323DAD2D104}"/>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rPr>
              <a:t>TELEPHONE</a:t>
            </a:r>
            <a:endParaRPr lang="en-US" altLang="en-US" sz="2200" b="0" i="0" u="none" strike="noStrike" cap="none" normalizeH="0" baseline="0">
              <a:ln>
                <a:noFill/>
              </a:ln>
              <a:solidFill>
                <a:schemeClr val="bg1"/>
              </a:solidFill>
              <a:effectLst/>
              <a:latin typeface="Calibri" panose="020F0502020204030204" pitchFamily="34" charset="0"/>
              <a:cs typeface="Calibri" panose="020F0502020204030204" pitchFamily="34" charset="0"/>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2200">
                <a:solidFill>
                  <a:schemeClr val="bg1"/>
                </a:solidFill>
                <a:latin typeface="Calibri" panose="020F0502020204030204" pitchFamily="34" charset="0"/>
                <a:cs typeface="Calibri" panose="020F0502020204030204" pitchFamily="34" charset="0"/>
              </a:rPr>
              <a:t>SPECIALTY</a:t>
            </a:r>
          </a:p>
        </p:txBody>
      </p:sp>
      <p:graphicFrame>
        <p:nvGraphicFramePr>
          <p:cNvPr id="6" name="Table 5">
            <a:extLst>
              <a:ext uri="{FF2B5EF4-FFF2-40B4-BE49-F238E27FC236}">
                <a16:creationId xmlns:a16="http://schemas.microsoft.com/office/drawing/2014/main" id="{27753541-4A5D-472A-A2E2-72FC36CF383B}"/>
              </a:ext>
            </a:extLst>
          </p:cNvPr>
          <p:cNvGraphicFramePr>
            <a:graphicFrameLocks noGrp="1"/>
          </p:cNvGraphicFramePr>
          <p:nvPr>
            <p:extLst>
              <p:ext uri="{D42A27DB-BD31-4B8C-83A1-F6EECF244321}">
                <p14:modId xmlns:p14="http://schemas.microsoft.com/office/powerpoint/2010/main" val="1299589349"/>
              </p:ext>
            </p:extLst>
          </p:nvPr>
        </p:nvGraphicFramePr>
        <p:xfrm>
          <a:off x="4059936" y="742559"/>
          <a:ext cx="7159171" cy="1563804"/>
        </p:xfrm>
        <a:graphic>
          <a:graphicData uri="http://schemas.openxmlformats.org/drawingml/2006/table">
            <a:tbl>
              <a:tblPr firstRow="1" firstCol="1" bandRow="1">
                <a:tableStyleId>{5C22544A-7EE6-4342-B048-85BDC9FD1C3A}</a:tableStyleId>
              </a:tblPr>
              <a:tblGrid>
                <a:gridCol w="1534416">
                  <a:extLst>
                    <a:ext uri="{9D8B030D-6E8A-4147-A177-3AD203B41FA5}">
                      <a16:colId xmlns:a16="http://schemas.microsoft.com/office/drawing/2014/main" val="3461721558"/>
                    </a:ext>
                  </a:extLst>
                </a:gridCol>
                <a:gridCol w="1845927">
                  <a:extLst>
                    <a:ext uri="{9D8B030D-6E8A-4147-A177-3AD203B41FA5}">
                      <a16:colId xmlns:a16="http://schemas.microsoft.com/office/drawing/2014/main" val="2926902328"/>
                    </a:ext>
                  </a:extLst>
                </a:gridCol>
                <a:gridCol w="1694796">
                  <a:extLst>
                    <a:ext uri="{9D8B030D-6E8A-4147-A177-3AD203B41FA5}">
                      <a16:colId xmlns:a16="http://schemas.microsoft.com/office/drawing/2014/main" val="1238570537"/>
                    </a:ext>
                  </a:extLst>
                </a:gridCol>
                <a:gridCol w="2084032">
                  <a:extLst>
                    <a:ext uri="{9D8B030D-6E8A-4147-A177-3AD203B41FA5}">
                      <a16:colId xmlns:a16="http://schemas.microsoft.com/office/drawing/2014/main" val="1428817443"/>
                    </a:ext>
                  </a:extLst>
                </a:gridCol>
              </a:tblGrid>
              <a:tr h="276863">
                <a:tc>
                  <a:txBody>
                    <a:bodyPr/>
                    <a:lstStyle/>
                    <a:p>
                      <a:pPr marL="0" marR="0">
                        <a:spcBef>
                          <a:spcPts val="0"/>
                        </a:spcBef>
                        <a:spcAft>
                          <a:spcPts val="0"/>
                        </a:spcAft>
                      </a:pPr>
                      <a:r>
                        <a:rPr lang="en-US" sz="1800" b="1">
                          <a:effectLst/>
                          <a:latin typeface="Calibri" panose="020F0502020204030204" pitchFamily="34" charset="0"/>
                          <a:cs typeface="Calibri" panose="020F0502020204030204" pitchFamily="34" charset="0"/>
                        </a:rPr>
                        <a:t>Attribute</a:t>
                      </a:r>
                      <a:endParaRPr lang="en-US" sz="1800" b="1">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tc>
                <a:tc>
                  <a:txBody>
                    <a:bodyPr/>
                    <a:lstStyle/>
                    <a:p>
                      <a:pPr marL="0" marR="0">
                        <a:spcBef>
                          <a:spcPts val="0"/>
                        </a:spcBef>
                        <a:spcAft>
                          <a:spcPts val="0"/>
                        </a:spcAft>
                      </a:pPr>
                      <a:r>
                        <a:rPr lang="en-US" sz="1800" b="1">
                          <a:effectLst/>
                          <a:latin typeface="Calibri" panose="020F0502020204030204" pitchFamily="34" charset="0"/>
                          <a:cs typeface="Calibri" panose="020F0502020204030204" pitchFamily="34" charset="0"/>
                        </a:rPr>
                        <a:t>Data Type</a:t>
                      </a:r>
                      <a:endParaRPr lang="en-US" sz="1800" b="1">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tc>
                <a:tc>
                  <a:txBody>
                    <a:bodyPr/>
                    <a:lstStyle/>
                    <a:p>
                      <a:pPr marL="0" marR="0">
                        <a:spcBef>
                          <a:spcPts val="0"/>
                        </a:spcBef>
                        <a:spcAft>
                          <a:spcPts val="0"/>
                        </a:spcAft>
                      </a:pPr>
                      <a:r>
                        <a:rPr lang="en-US" sz="1800" b="1">
                          <a:effectLst/>
                          <a:latin typeface="Calibri" panose="020F0502020204030204" pitchFamily="34" charset="0"/>
                          <a:cs typeface="Calibri" panose="020F0502020204030204" pitchFamily="34" charset="0"/>
                        </a:rPr>
                        <a:t>Defines</a:t>
                      </a:r>
                      <a:endParaRPr lang="en-US" sz="1800" b="1">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tc>
                <a:tc>
                  <a:txBody>
                    <a:bodyPr/>
                    <a:lstStyle/>
                    <a:p>
                      <a:pPr marL="0" marR="0">
                        <a:spcBef>
                          <a:spcPts val="0"/>
                        </a:spcBef>
                        <a:spcAft>
                          <a:spcPts val="0"/>
                        </a:spcAft>
                      </a:pPr>
                      <a:r>
                        <a:rPr lang="en-US" sz="1800" b="1">
                          <a:effectLst/>
                          <a:latin typeface="Calibri" panose="020F0502020204030204" pitchFamily="34" charset="0"/>
                          <a:cs typeface="Calibri" panose="020F0502020204030204" pitchFamily="34" charset="0"/>
                        </a:rPr>
                        <a:t>Example</a:t>
                      </a:r>
                      <a:endParaRPr lang="en-US" sz="1800" b="1">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tc>
                <a:extLst>
                  <a:ext uri="{0D108BD9-81ED-4DB2-BD59-A6C34878D82A}">
                    <a16:rowId xmlns:a16="http://schemas.microsoft.com/office/drawing/2014/main" val="3177543170"/>
                  </a:ext>
                </a:extLst>
              </a:tr>
              <a:tr h="507582">
                <a:tc>
                  <a:txBody>
                    <a:bodyPr/>
                    <a:lstStyle/>
                    <a:p>
                      <a:pPr marL="0" marR="0">
                        <a:spcBef>
                          <a:spcPts val="0"/>
                        </a:spcBef>
                        <a:spcAft>
                          <a:spcPts val="0"/>
                        </a:spcAft>
                      </a:pPr>
                      <a:r>
                        <a:rPr lang="en-US" sz="1800">
                          <a:effectLst/>
                          <a:latin typeface="Calibri" panose="020F0502020204030204" pitchFamily="34" charset="0"/>
                          <a:cs typeface="Calibri" panose="020F0502020204030204" pitchFamily="34" charset="0"/>
                        </a:rPr>
                        <a:t>person_id</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tc>
                <a:tc>
                  <a:txBody>
                    <a:bodyPr/>
                    <a:lstStyle/>
                    <a:p>
                      <a:pPr marL="0" marR="0">
                        <a:spcBef>
                          <a:spcPts val="0"/>
                        </a:spcBef>
                        <a:spcAft>
                          <a:spcPts val="0"/>
                        </a:spcAft>
                      </a:pPr>
                      <a:r>
                        <a:rPr lang="en-US" sz="1800">
                          <a:effectLst/>
                          <a:latin typeface="Calibri" panose="020F0502020204030204" pitchFamily="34" charset="0"/>
                          <a:cs typeface="Calibri" panose="020F0502020204030204" pitchFamily="34" charset="0"/>
                        </a:rPr>
                        <a:t>INT</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solidFill>
                      <a:schemeClr val="accent1">
                        <a:lumMod val="40000"/>
                        <a:lumOff val="60000"/>
                      </a:schemeClr>
                    </a:solidFill>
                  </a:tcPr>
                </a:tc>
                <a:tc>
                  <a:txBody>
                    <a:bodyPr/>
                    <a:lstStyle/>
                    <a:p>
                      <a:pPr marL="0" marR="0">
                        <a:spcBef>
                          <a:spcPts val="0"/>
                        </a:spcBef>
                        <a:spcAft>
                          <a:spcPts val="0"/>
                        </a:spcAft>
                      </a:pPr>
                      <a:r>
                        <a:rPr lang="en-US" sz="1800">
                          <a:effectLst/>
                          <a:latin typeface="Calibri" panose="020F0502020204030204" pitchFamily="34" charset="0"/>
                          <a:cs typeface="Calibri" panose="020F0502020204030204" pitchFamily="34" charset="0"/>
                        </a:rPr>
                        <a:t>Key for a patient</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solidFill>
                      <a:schemeClr val="accent1">
                        <a:lumMod val="40000"/>
                        <a:lumOff val="60000"/>
                      </a:schemeClr>
                    </a:solidFill>
                  </a:tcPr>
                </a:tc>
                <a:tc>
                  <a:txBody>
                    <a:bodyPr/>
                    <a:lstStyle/>
                    <a:p>
                      <a:pPr marL="0" marR="0">
                        <a:spcBef>
                          <a:spcPts val="0"/>
                        </a:spcBef>
                        <a:spcAft>
                          <a:spcPts val="0"/>
                        </a:spcAft>
                      </a:pPr>
                      <a:r>
                        <a:rPr lang="en-US" sz="1800">
                          <a:effectLst/>
                          <a:latin typeface="Calibri" panose="020F0502020204030204" pitchFamily="34" charset="0"/>
                          <a:cs typeface="Calibri" panose="020F0502020204030204" pitchFamily="34" charset="0"/>
                        </a:rPr>
                        <a:t>9</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solidFill>
                      <a:schemeClr val="accent1">
                        <a:lumMod val="40000"/>
                        <a:lumOff val="60000"/>
                      </a:schemeClr>
                    </a:solidFill>
                  </a:tcPr>
                </a:tc>
                <a:extLst>
                  <a:ext uri="{0D108BD9-81ED-4DB2-BD59-A6C34878D82A}">
                    <a16:rowId xmlns:a16="http://schemas.microsoft.com/office/drawing/2014/main" val="3234821554"/>
                  </a:ext>
                </a:extLst>
              </a:tr>
              <a:tr h="738301">
                <a:tc>
                  <a:txBody>
                    <a:bodyPr/>
                    <a:lstStyle/>
                    <a:p>
                      <a:pPr marL="0" marR="0">
                        <a:spcBef>
                          <a:spcPts val="0"/>
                        </a:spcBef>
                        <a:spcAft>
                          <a:spcPts val="0"/>
                        </a:spcAft>
                      </a:pPr>
                      <a:r>
                        <a:rPr lang="en-US" sz="1800">
                          <a:effectLst/>
                          <a:latin typeface="Calibri" panose="020F0502020204030204" pitchFamily="34" charset="0"/>
                          <a:cs typeface="Calibri" panose="020F0502020204030204" pitchFamily="34" charset="0"/>
                        </a:rPr>
                        <a:t>telephone</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tc>
                <a:tc>
                  <a:txBody>
                    <a:bodyPr/>
                    <a:lstStyle/>
                    <a:p>
                      <a:pPr marL="0" marR="0">
                        <a:spcBef>
                          <a:spcPts val="0"/>
                        </a:spcBef>
                        <a:spcAft>
                          <a:spcPts val="0"/>
                        </a:spcAft>
                      </a:pPr>
                      <a:r>
                        <a:rPr lang="en-US" sz="1800">
                          <a:effectLst/>
                          <a:latin typeface="Calibri" panose="020F0502020204030204" pitchFamily="34" charset="0"/>
                          <a:cs typeface="Calibri" panose="020F0502020204030204" pitchFamily="34" charset="0"/>
                        </a:rPr>
                        <a:t>VARCHAR(10)</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127978" marR="127978" marT="0" marB="0">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Times New Roman" panose="02020603050405020304" pitchFamily="18" charset="0"/>
                          <a:cs typeface="Calibri" panose="020F0502020204030204" pitchFamily="34" charset="0"/>
                        </a:rPr>
                        <a:t>Person’s 10-digit number</a:t>
                      </a:r>
                    </a:p>
                  </a:txBody>
                  <a:tcPr marL="127978" marR="127978" marT="0" marB="0">
                    <a:solidFill>
                      <a:schemeClr val="accent3">
                        <a:lumMod val="20000"/>
                        <a:lumOff val="80000"/>
                      </a:schemeClr>
                    </a:solidFill>
                  </a:tcPr>
                </a:tc>
                <a:tc>
                  <a:txBody>
                    <a:bodyPr/>
                    <a:lstStyle/>
                    <a:p>
                      <a:pPr marL="0" marR="0">
                        <a:spcBef>
                          <a:spcPts val="0"/>
                        </a:spcBef>
                        <a:spcAft>
                          <a:spcPts val="0"/>
                        </a:spcAft>
                      </a:pPr>
                      <a:r>
                        <a:rPr lang="en-US" sz="1800">
                          <a:effectLst/>
                          <a:latin typeface="Calibri" panose="020F0502020204030204" pitchFamily="34" charset="0"/>
                          <a:ea typeface="Times New Roman" panose="02020603050405020304" pitchFamily="18" charset="0"/>
                          <a:cs typeface="Calibri" panose="020F0502020204030204" pitchFamily="34" charset="0"/>
                        </a:rPr>
                        <a:t>1234567890</a:t>
                      </a:r>
                    </a:p>
                  </a:txBody>
                  <a:tcPr marL="127978" marR="127978" marT="0" marB="0">
                    <a:solidFill>
                      <a:schemeClr val="accent3">
                        <a:lumMod val="20000"/>
                        <a:lumOff val="80000"/>
                      </a:schemeClr>
                    </a:solidFill>
                  </a:tcPr>
                </a:tc>
                <a:extLst>
                  <a:ext uri="{0D108BD9-81ED-4DB2-BD59-A6C34878D82A}">
                    <a16:rowId xmlns:a16="http://schemas.microsoft.com/office/drawing/2014/main" val="1226463365"/>
                  </a:ext>
                </a:extLst>
              </a:tr>
            </a:tbl>
          </a:graphicData>
        </a:graphic>
      </p:graphicFrame>
      <p:sp>
        <p:nvSpPr>
          <p:cNvPr id="13" name="Rectangle 4">
            <a:extLst>
              <a:ext uri="{FF2B5EF4-FFF2-40B4-BE49-F238E27FC236}">
                <a16:creationId xmlns:a16="http://schemas.microsoft.com/office/drawing/2014/main" id="{8EE160F4-EFC5-CE29-2599-285AA0991367}"/>
              </a:ext>
            </a:extLst>
          </p:cNvPr>
          <p:cNvSpPr>
            <a:spLocks noChangeArrowheads="1"/>
          </p:cNvSpPr>
          <p:nvPr/>
        </p:nvSpPr>
        <p:spPr bwMode="auto">
          <a:xfrm>
            <a:off x="3319463"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08DCD6B3-EEE4-309A-58A7-85F0F5D56239}"/>
              </a:ext>
            </a:extLst>
          </p:cNvPr>
          <p:cNvGraphicFramePr>
            <a:graphicFrameLocks noGrp="1"/>
          </p:cNvGraphicFramePr>
          <p:nvPr>
            <p:extLst>
              <p:ext uri="{D42A27DB-BD31-4B8C-83A1-F6EECF244321}">
                <p14:modId xmlns:p14="http://schemas.microsoft.com/office/powerpoint/2010/main" val="3234897561"/>
              </p:ext>
            </p:extLst>
          </p:nvPr>
        </p:nvGraphicFramePr>
        <p:xfrm>
          <a:off x="4059935" y="3100220"/>
          <a:ext cx="7159171" cy="1097280"/>
        </p:xfrm>
        <a:graphic>
          <a:graphicData uri="http://schemas.openxmlformats.org/drawingml/2006/table">
            <a:tbl>
              <a:tblPr firstRow="1" firstCol="1" bandRow="1">
                <a:tableStyleId>{5C22544A-7EE6-4342-B048-85BDC9FD1C3A}</a:tableStyleId>
              </a:tblPr>
              <a:tblGrid>
                <a:gridCol w="1052130">
                  <a:extLst>
                    <a:ext uri="{9D8B030D-6E8A-4147-A177-3AD203B41FA5}">
                      <a16:colId xmlns:a16="http://schemas.microsoft.com/office/drawing/2014/main" val="1149783953"/>
                    </a:ext>
                  </a:extLst>
                </a:gridCol>
                <a:gridCol w="1487104">
                  <a:extLst>
                    <a:ext uri="{9D8B030D-6E8A-4147-A177-3AD203B41FA5}">
                      <a16:colId xmlns:a16="http://schemas.microsoft.com/office/drawing/2014/main" val="2347665081"/>
                    </a:ext>
                  </a:extLst>
                </a:gridCol>
                <a:gridCol w="2157153">
                  <a:extLst>
                    <a:ext uri="{9D8B030D-6E8A-4147-A177-3AD203B41FA5}">
                      <a16:colId xmlns:a16="http://schemas.microsoft.com/office/drawing/2014/main" val="537292434"/>
                    </a:ext>
                  </a:extLst>
                </a:gridCol>
                <a:gridCol w="2462784">
                  <a:extLst>
                    <a:ext uri="{9D8B030D-6E8A-4147-A177-3AD203B41FA5}">
                      <a16:colId xmlns:a16="http://schemas.microsoft.com/office/drawing/2014/main" val="1395658764"/>
                    </a:ext>
                  </a:extLst>
                </a:gridCol>
              </a:tblGrid>
              <a:tr h="0">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585703710"/>
                  </a:ext>
                </a:extLst>
              </a:tr>
              <a:tr h="0">
                <a:tc>
                  <a:txBody>
                    <a:bodyPr/>
                    <a:lstStyle/>
                    <a:p>
                      <a:pPr marL="0" marR="0">
                        <a:spcBef>
                          <a:spcPts val="0"/>
                        </a:spcBef>
                        <a:spcAft>
                          <a:spcPts val="0"/>
                        </a:spcAft>
                      </a:pPr>
                      <a:r>
                        <a:rPr lang="en-US" sz="1800">
                          <a:effectLst/>
                        </a:rPr>
                        <a:t>doctor_id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doctor</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5</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058335315"/>
                  </a:ext>
                </a:extLst>
              </a:tr>
              <a:tr h="0">
                <a:tc>
                  <a:txBody>
                    <a:bodyPr/>
                    <a:lstStyle/>
                    <a:p>
                      <a:pPr marL="0" marR="0">
                        <a:spcBef>
                          <a:spcPts val="0"/>
                        </a:spcBef>
                        <a:spcAft>
                          <a:spcPts val="0"/>
                        </a:spcAft>
                      </a:pPr>
                      <a:r>
                        <a:rPr lang="en-US" sz="1800">
                          <a:effectLst/>
                        </a:rPr>
                        <a:t>specialty</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VARCHAR(30)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Describes what the doctor specializes</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Neurology</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4112155261"/>
                  </a:ext>
                </a:extLst>
              </a:tr>
            </a:tbl>
          </a:graphicData>
        </a:graphic>
      </p:graphicFrame>
    </p:spTree>
    <p:extLst>
      <p:ext uri="{BB962C8B-B14F-4D97-AF65-F5344CB8AC3E}">
        <p14:creationId xmlns:p14="http://schemas.microsoft.com/office/powerpoint/2010/main" val="4059276000"/>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Background Information</a:t>
            </a:r>
            <a:endParaRPr lang="en-US" b="1">
              <a:solidFill>
                <a:schemeClr val="bg1"/>
              </a:solidFill>
              <a:cs typeface="Calibri"/>
            </a:endParaRPr>
          </a:p>
        </p:txBody>
      </p:sp>
    </p:spTree>
    <p:extLst>
      <p:ext uri="{BB962C8B-B14F-4D97-AF65-F5344CB8AC3E}">
        <p14:creationId xmlns:p14="http://schemas.microsoft.com/office/powerpoint/2010/main" val="35451252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7C33A-9924-1082-5380-5B9C4CD39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bg1"/>
                </a:solidFill>
                <a:latin typeface="+mj-lt"/>
                <a:ea typeface="+mj-ea"/>
                <a:cs typeface="+mj-cs"/>
              </a:rPr>
              <a:t>Data Dictionary Cont.</a:t>
            </a:r>
            <a:endParaRPr lang="en-US" sz="3800" b="1" kern="1200">
              <a:solidFill>
                <a:schemeClr val="bg1"/>
              </a:solidFill>
              <a:latin typeface="+mj-lt"/>
              <a:cs typeface="Calibri Light"/>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2F697137-4165-FD01-07C1-4323DAD2D104}"/>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indent="-285750" fontAlgn="base">
              <a:lnSpc>
                <a:spcPct val="90000"/>
              </a:lnSpc>
              <a:spcBef>
                <a:spcPct val="0"/>
              </a:spcBef>
              <a:spcAft>
                <a:spcPts val="600"/>
              </a:spcAft>
              <a:buFont typeface="Arial" panose="020B0604020202020204" pitchFamily="34" charset="0"/>
              <a:buChar char="•"/>
            </a:pPr>
            <a:r>
              <a:rPr lang="en-US">
                <a:solidFill>
                  <a:schemeClr val="bg1"/>
                </a:solidFill>
                <a:latin typeface="Times New Roman" panose="02020603050405020304" pitchFamily="18" charset="0"/>
                <a:cs typeface="Calibri"/>
              </a:rPr>
              <a:t>DOCTOR_AVAILABILITY</a:t>
            </a:r>
          </a:p>
          <a:p>
            <a:pPr marL="285750" indent="-285750" fontAlgn="base">
              <a:lnSpc>
                <a:spcPct val="90000"/>
              </a:lnSpc>
              <a:spcBef>
                <a:spcPct val="0"/>
              </a:spcBef>
              <a:spcAft>
                <a:spcPts val="600"/>
              </a:spcAft>
              <a:buFont typeface="Arial" panose="020B0604020202020204" pitchFamily="34" charset="0"/>
              <a:buChar char="•"/>
            </a:pPr>
            <a:r>
              <a:rPr lang="en-US">
                <a:solidFill>
                  <a:schemeClr val="bg1"/>
                </a:solidFill>
                <a:latin typeface="Times New Roman" panose="02020603050405020304" pitchFamily="18" charset="0"/>
                <a:cs typeface="Calibri"/>
              </a:rPr>
              <a:t>APPOINTMENT</a:t>
            </a:r>
          </a:p>
        </p:txBody>
      </p:sp>
      <p:sp>
        <p:nvSpPr>
          <p:cNvPr id="13" name="Rectangle 4">
            <a:extLst>
              <a:ext uri="{FF2B5EF4-FFF2-40B4-BE49-F238E27FC236}">
                <a16:creationId xmlns:a16="http://schemas.microsoft.com/office/drawing/2014/main" id="{8EE160F4-EFC5-CE29-2599-285AA0991367}"/>
              </a:ext>
            </a:extLst>
          </p:cNvPr>
          <p:cNvSpPr>
            <a:spLocks noChangeArrowheads="1"/>
          </p:cNvSpPr>
          <p:nvPr/>
        </p:nvSpPr>
        <p:spPr bwMode="auto">
          <a:xfrm>
            <a:off x="3319463"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EAB1B351-E0AA-762B-8166-C6E990EAA264}"/>
              </a:ext>
            </a:extLst>
          </p:cNvPr>
          <p:cNvGraphicFramePr>
            <a:graphicFrameLocks noGrp="1"/>
          </p:cNvGraphicFramePr>
          <p:nvPr>
            <p:extLst>
              <p:ext uri="{D42A27DB-BD31-4B8C-83A1-F6EECF244321}">
                <p14:modId xmlns:p14="http://schemas.microsoft.com/office/powerpoint/2010/main" val="3551936162"/>
              </p:ext>
            </p:extLst>
          </p:nvPr>
        </p:nvGraphicFramePr>
        <p:xfrm>
          <a:off x="4504480" y="639520"/>
          <a:ext cx="6209476" cy="2377440"/>
        </p:xfrm>
        <a:graphic>
          <a:graphicData uri="http://schemas.openxmlformats.org/drawingml/2006/table">
            <a:tbl>
              <a:tblPr firstRow="1" firstCol="1" bandRow="1">
                <a:tableStyleId>{5C22544A-7EE6-4342-B048-85BDC9FD1C3A}</a:tableStyleId>
              </a:tblPr>
              <a:tblGrid>
                <a:gridCol w="1338005">
                  <a:extLst>
                    <a:ext uri="{9D8B030D-6E8A-4147-A177-3AD203B41FA5}">
                      <a16:colId xmlns:a16="http://schemas.microsoft.com/office/drawing/2014/main" val="102893084"/>
                    </a:ext>
                  </a:extLst>
                </a:gridCol>
                <a:gridCol w="1277670">
                  <a:extLst>
                    <a:ext uri="{9D8B030D-6E8A-4147-A177-3AD203B41FA5}">
                      <a16:colId xmlns:a16="http://schemas.microsoft.com/office/drawing/2014/main" val="2543866367"/>
                    </a:ext>
                  </a:extLst>
                </a:gridCol>
                <a:gridCol w="1916505">
                  <a:extLst>
                    <a:ext uri="{9D8B030D-6E8A-4147-A177-3AD203B41FA5}">
                      <a16:colId xmlns:a16="http://schemas.microsoft.com/office/drawing/2014/main" val="1138447139"/>
                    </a:ext>
                  </a:extLst>
                </a:gridCol>
                <a:gridCol w="1677296">
                  <a:extLst>
                    <a:ext uri="{9D8B030D-6E8A-4147-A177-3AD203B41FA5}">
                      <a16:colId xmlns:a16="http://schemas.microsoft.com/office/drawing/2014/main" val="201419228"/>
                    </a:ext>
                  </a:extLst>
                </a:gridCol>
              </a:tblGrid>
              <a:tr h="0">
                <a:tc>
                  <a:txBody>
                    <a:bodyPr/>
                    <a:lstStyle/>
                    <a:p>
                      <a:pPr marL="0" marR="0">
                        <a:spcBef>
                          <a:spcPts val="0"/>
                        </a:spcBef>
                        <a:spcAft>
                          <a:spcPts val="0"/>
                        </a:spcAft>
                      </a:pPr>
                      <a:r>
                        <a:rPr lang="en-US" sz="1200">
                          <a:effectLst/>
                        </a:rPr>
                        <a:t>Attribute</a:t>
                      </a:r>
                      <a:endParaRPr lang="en-US" sz="11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200">
                          <a:effectLst/>
                        </a:rPr>
                        <a:t>Data Type</a:t>
                      </a:r>
                      <a:endParaRPr lang="en-US" sz="11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200">
                          <a:effectLst/>
                        </a:rPr>
                        <a:t>Defines</a:t>
                      </a:r>
                      <a:endParaRPr lang="en-US" sz="11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200">
                          <a:effectLst/>
                        </a:rPr>
                        <a:t>Example</a:t>
                      </a:r>
                      <a:endParaRPr lang="en-US" sz="11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890789825"/>
                  </a:ext>
                </a:extLst>
              </a:tr>
              <a:tr h="0">
                <a:tc>
                  <a:txBody>
                    <a:bodyPr/>
                    <a:lstStyle/>
                    <a:p>
                      <a:pPr marL="0" marR="0">
                        <a:spcBef>
                          <a:spcPts val="0"/>
                        </a:spcBef>
                        <a:spcAft>
                          <a:spcPts val="0"/>
                        </a:spcAft>
                      </a:pPr>
                      <a:r>
                        <a:rPr lang="en-US" sz="1800">
                          <a:effectLst/>
                        </a:rPr>
                        <a:t>availability_id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availability</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3</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814864280"/>
                  </a:ext>
                </a:extLst>
              </a:tr>
              <a:tr h="0">
                <a:tc>
                  <a:txBody>
                    <a:bodyPr/>
                    <a:lstStyle/>
                    <a:p>
                      <a:pPr marL="0" marR="0">
                        <a:spcBef>
                          <a:spcPts val="0"/>
                        </a:spcBef>
                        <a:spcAft>
                          <a:spcPts val="0"/>
                        </a:spcAft>
                      </a:pPr>
                      <a:r>
                        <a:rPr lang="en-US" sz="1800">
                          <a:effectLst/>
                        </a:rPr>
                        <a:t>doctor_id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Key for a doctor</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4176637488"/>
                  </a:ext>
                </a:extLst>
              </a:tr>
              <a:tr h="0">
                <a:tc>
                  <a:txBody>
                    <a:bodyPr/>
                    <a:lstStyle/>
                    <a:p>
                      <a:pPr marL="0" marR="0">
                        <a:spcBef>
                          <a:spcPts val="0"/>
                        </a:spcBef>
                        <a:spcAft>
                          <a:spcPts val="0"/>
                        </a:spcAft>
                      </a:pPr>
                      <a:r>
                        <a:rPr lang="en-US" sz="1800">
                          <a:effectLst/>
                        </a:rPr>
                        <a:t>availability_date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Date of availability (Format: </a:t>
                      </a:r>
                      <a:r>
                        <a:rPr lang="en-US" sz="1800" err="1">
                          <a:effectLst/>
                        </a:rPr>
                        <a:t>yyyy</a:t>
                      </a:r>
                      <a:r>
                        <a:rPr lang="en-US" sz="1800">
                          <a:effectLst/>
                        </a:rPr>
                        <a:t>-mm-dd)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2023-01-01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457620985"/>
                  </a:ext>
                </a:extLst>
              </a:tr>
              <a:tr h="69095">
                <a:tc>
                  <a:txBody>
                    <a:bodyPr/>
                    <a:lstStyle/>
                    <a:p>
                      <a:pPr marL="0" marR="0">
                        <a:spcBef>
                          <a:spcPts val="0"/>
                        </a:spcBef>
                        <a:spcAft>
                          <a:spcPts val="0"/>
                        </a:spcAft>
                      </a:pPr>
                      <a:r>
                        <a:rPr lang="en-US" sz="1800">
                          <a:effectLst/>
                        </a:rPr>
                        <a:t>start_time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TIME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HH:MI:SS</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12:00:00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3543570744"/>
                  </a:ext>
                </a:extLst>
              </a:tr>
              <a:tr h="0">
                <a:tc>
                  <a:txBody>
                    <a:bodyPr/>
                    <a:lstStyle/>
                    <a:p>
                      <a:pPr marL="0" marR="0">
                        <a:spcBef>
                          <a:spcPts val="0"/>
                        </a:spcBef>
                        <a:spcAft>
                          <a:spcPts val="0"/>
                        </a:spcAft>
                      </a:pPr>
                      <a:r>
                        <a:rPr lang="en-US" sz="1800">
                          <a:effectLst/>
                        </a:rPr>
                        <a:t>end_time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TIME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HH:MI:SS</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12:30:00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96774081"/>
                  </a:ext>
                </a:extLst>
              </a:tr>
            </a:tbl>
          </a:graphicData>
        </a:graphic>
      </p:graphicFrame>
      <p:graphicFrame>
        <p:nvGraphicFramePr>
          <p:cNvPr id="5" name="Table 4">
            <a:extLst>
              <a:ext uri="{FF2B5EF4-FFF2-40B4-BE49-F238E27FC236}">
                <a16:creationId xmlns:a16="http://schemas.microsoft.com/office/drawing/2014/main" id="{87616FC4-1FEF-B883-58E5-FCD8A90F9DFE}"/>
              </a:ext>
            </a:extLst>
          </p:cNvPr>
          <p:cNvGraphicFramePr>
            <a:graphicFrameLocks noGrp="1"/>
          </p:cNvGraphicFramePr>
          <p:nvPr>
            <p:extLst>
              <p:ext uri="{D42A27DB-BD31-4B8C-83A1-F6EECF244321}">
                <p14:modId xmlns:p14="http://schemas.microsoft.com/office/powerpoint/2010/main" val="1149986389"/>
              </p:ext>
            </p:extLst>
          </p:nvPr>
        </p:nvGraphicFramePr>
        <p:xfrm>
          <a:off x="4504480" y="3683632"/>
          <a:ext cx="6209477" cy="2468880"/>
        </p:xfrm>
        <a:graphic>
          <a:graphicData uri="http://schemas.openxmlformats.org/drawingml/2006/table">
            <a:tbl>
              <a:tblPr firstRow="1" firstCol="1" bandRow="1">
                <a:tableStyleId>{5C22544A-7EE6-4342-B048-85BDC9FD1C3A}</a:tableStyleId>
              </a:tblPr>
              <a:tblGrid>
                <a:gridCol w="1465771">
                  <a:extLst>
                    <a:ext uri="{9D8B030D-6E8A-4147-A177-3AD203B41FA5}">
                      <a16:colId xmlns:a16="http://schemas.microsoft.com/office/drawing/2014/main" val="1842884799"/>
                    </a:ext>
                  </a:extLst>
                </a:gridCol>
                <a:gridCol w="1086020">
                  <a:extLst>
                    <a:ext uri="{9D8B030D-6E8A-4147-A177-3AD203B41FA5}">
                      <a16:colId xmlns:a16="http://schemas.microsoft.com/office/drawing/2014/main" val="3578540323"/>
                    </a:ext>
                  </a:extLst>
                </a:gridCol>
                <a:gridCol w="1724855">
                  <a:extLst>
                    <a:ext uri="{9D8B030D-6E8A-4147-A177-3AD203B41FA5}">
                      <a16:colId xmlns:a16="http://schemas.microsoft.com/office/drawing/2014/main" val="371570021"/>
                    </a:ext>
                  </a:extLst>
                </a:gridCol>
                <a:gridCol w="1932831">
                  <a:extLst>
                    <a:ext uri="{9D8B030D-6E8A-4147-A177-3AD203B41FA5}">
                      <a16:colId xmlns:a16="http://schemas.microsoft.com/office/drawing/2014/main" val="2980152343"/>
                    </a:ext>
                  </a:extLst>
                </a:gridCol>
              </a:tblGrid>
              <a:tr h="0">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2485379607"/>
                  </a:ext>
                </a:extLst>
              </a:tr>
              <a:tr h="0">
                <a:tc>
                  <a:txBody>
                    <a:bodyPr/>
                    <a:lstStyle/>
                    <a:p>
                      <a:pPr marL="0" marR="0">
                        <a:spcBef>
                          <a:spcPts val="0"/>
                        </a:spcBef>
                        <a:spcAft>
                          <a:spcPts val="0"/>
                        </a:spcAft>
                      </a:pPr>
                      <a:r>
                        <a:rPr lang="en-US" sz="1800">
                          <a:effectLst/>
                        </a:rPr>
                        <a:t>appointment_id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appointment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30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910540578"/>
                  </a:ext>
                </a:extLst>
              </a:tr>
              <a:tr h="0">
                <a:tc>
                  <a:txBody>
                    <a:bodyPr/>
                    <a:lstStyle/>
                    <a:p>
                      <a:pPr marL="0" marR="0">
                        <a:spcBef>
                          <a:spcPts val="0"/>
                        </a:spcBef>
                        <a:spcAft>
                          <a:spcPts val="0"/>
                        </a:spcAft>
                      </a:pPr>
                      <a:r>
                        <a:rPr lang="en-US" sz="1800">
                          <a:effectLst/>
                        </a:rPr>
                        <a:t>patient_id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Key for a patient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3403345034"/>
                  </a:ext>
                </a:extLst>
              </a:tr>
              <a:tr h="0">
                <a:tc>
                  <a:txBody>
                    <a:bodyPr/>
                    <a:lstStyle/>
                    <a:p>
                      <a:pPr marL="0" marR="0">
                        <a:spcBef>
                          <a:spcPts val="0"/>
                        </a:spcBef>
                        <a:spcAft>
                          <a:spcPts val="0"/>
                        </a:spcAft>
                      </a:pPr>
                      <a:r>
                        <a:rPr lang="en-US" sz="1800">
                          <a:effectLst/>
                        </a:rPr>
                        <a:t>doctor_id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a doctor</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8</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91282119"/>
                  </a:ext>
                </a:extLst>
              </a:tr>
              <a:tr h="0">
                <a:tc>
                  <a:txBody>
                    <a:bodyPr/>
                    <a:lstStyle/>
                    <a:p>
                      <a:pPr marL="0" marR="0">
                        <a:spcBef>
                          <a:spcPts val="0"/>
                        </a:spcBef>
                        <a:spcAft>
                          <a:spcPts val="0"/>
                        </a:spcAft>
                      </a:pPr>
                      <a:r>
                        <a:rPr lang="en-US" sz="1800">
                          <a:effectLst/>
                        </a:rPr>
                        <a:t>appointment_date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Date of the appointment</a:t>
                      </a:r>
                    </a:p>
                    <a:p>
                      <a:pPr marL="0" marR="0">
                        <a:spcBef>
                          <a:spcPts val="0"/>
                        </a:spcBef>
                        <a:spcAft>
                          <a:spcPts val="0"/>
                        </a:spcAft>
                      </a:pPr>
                      <a:r>
                        <a:rPr lang="en-US" sz="1800">
                          <a:effectLst/>
                        </a:rPr>
                        <a:t>(Format: yyyy-mm-dd)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2023-01-01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482557299"/>
                  </a:ext>
                </a:extLst>
              </a:tr>
            </a:tbl>
          </a:graphicData>
        </a:graphic>
      </p:graphicFrame>
    </p:spTree>
    <p:extLst>
      <p:ext uri="{BB962C8B-B14F-4D97-AF65-F5344CB8AC3E}">
        <p14:creationId xmlns:p14="http://schemas.microsoft.com/office/powerpoint/2010/main" val="1465793821"/>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7C33A-9924-1082-5380-5B9C4CD39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bg1"/>
                </a:solidFill>
                <a:latin typeface="+mj-lt"/>
                <a:ea typeface="+mj-ea"/>
                <a:cs typeface="+mj-cs"/>
              </a:rPr>
              <a:t>Data Dictionary Cont.</a:t>
            </a:r>
            <a:endParaRPr lang="en-US" sz="3800" b="1" kern="1200">
              <a:solidFill>
                <a:schemeClr val="bg1"/>
              </a:solidFill>
              <a:latin typeface="+mj-lt"/>
              <a:cs typeface="Calibri Light"/>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2F697137-4165-FD01-07C1-4323DAD2D104}"/>
              </a:ext>
            </a:extLst>
          </p:cNvPr>
          <p:cNvSpPr>
            <a:spLocks noChangeArrowheads="1"/>
          </p:cNvSpPr>
          <p:nvPr/>
        </p:nvSpPr>
        <p:spPr bwMode="auto">
          <a:xfrm>
            <a:off x="630936" y="2998112"/>
            <a:ext cx="3429000" cy="32198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MESSAGE</a:t>
            </a:r>
          </a:p>
          <a:p>
            <a:pPr indent="-228600" fontAlgn="base">
              <a:lnSpc>
                <a:spcPct val="90000"/>
              </a:lnSpc>
              <a:spcBef>
                <a:spcPct val="0"/>
              </a:spcBef>
              <a:spcAft>
                <a:spcPts val="600"/>
              </a:spcAft>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INSURANCE</a:t>
            </a:r>
          </a:p>
          <a:p>
            <a:pPr indent="-228600" fontAlgn="base">
              <a:lnSpc>
                <a:spcPct val="90000"/>
              </a:lnSpc>
              <a:spcBef>
                <a:spcPct val="0"/>
              </a:spcBef>
              <a:spcAft>
                <a:spcPts val="600"/>
              </a:spcAft>
              <a:buFont typeface="Arial" panose="020B0604020202020204" pitchFamily="34" charset="0"/>
              <a:buChar char="•"/>
            </a:pPr>
            <a:endParaRPr lang="en-US">
              <a:solidFill>
                <a:schemeClr val="bg1"/>
              </a:solidFill>
              <a:cs typeface="Calibri"/>
            </a:endParaRPr>
          </a:p>
        </p:txBody>
      </p:sp>
      <p:sp>
        <p:nvSpPr>
          <p:cNvPr id="13" name="Rectangle 4">
            <a:extLst>
              <a:ext uri="{FF2B5EF4-FFF2-40B4-BE49-F238E27FC236}">
                <a16:creationId xmlns:a16="http://schemas.microsoft.com/office/drawing/2014/main" id="{8EE160F4-EFC5-CE29-2599-285AA0991367}"/>
              </a:ext>
            </a:extLst>
          </p:cNvPr>
          <p:cNvSpPr>
            <a:spLocks noChangeArrowheads="1"/>
          </p:cNvSpPr>
          <p:nvPr/>
        </p:nvSpPr>
        <p:spPr bwMode="auto">
          <a:xfrm>
            <a:off x="3319463"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DBAD0A71-7F84-7FA9-21A5-E50EECD42931}"/>
              </a:ext>
            </a:extLst>
          </p:cNvPr>
          <p:cNvGraphicFramePr>
            <a:graphicFrameLocks noGrp="1"/>
          </p:cNvGraphicFramePr>
          <p:nvPr>
            <p:extLst>
              <p:ext uri="{D42A27DB-BD31-4B8C-83A1-F6EECF244321}">
                <p14:modId xmlns:p14="http://schemas.microsoft.com/office/powerpoint/2010/main" val="1145401012"/>
              </p:ext>
            </p:extLst>
          </p:nvPr>
        </p:nvGraphicFramePr>
        <p:xfrm>
          <a:off x="4059935" y="171609"/>
          <a:ext cx="6600042" cy="3139185"/>
        </p:xfrm>
        <a:graphic>
          <a:graphicData uri="http://schemas.openxmlformats.org/drawingml/2006/table">
            <a:tbl>
              <a:tblPr firstRow="1" firstCol="1" bandRow="1">
                <a:tableStyleId>{5C22544A-7EE6-4342-B048-85BDC9FD1C3A}</a:tableStyleId>
              </a:tblPr>
              <a:tblGrid>
                <a:gridCol w="1422163">
                  <a:extLst>
                    <a:ext uri="{9D8B030D-6E8A-4147-A177-3AD203B41FA5}">
                      <a16:colId xmlns:a16="http://schemas.microsoft.com/office/drawing/2014/main" val="871423973"/>
                    </a:ext>
                  </a:extLst>
                </a:gridCol>
                <a:gridCol w="1425935">
                  <a:extLst>
                    <a:ext uri="{9D8B030D-6E8A-4147-A177-3AD203B41FA5}">
                      <a16:colId xmlns:a16="http://schemas.microsoft.com/office/drawing/2014/main" val="182645961"/>
                    </a:ext>
                  </a:extLst>
                </a:gridCol>
                <a:gridCol w="1833345">
                  <a:extLst>
                    <a:ext uri="{9D8B030D-6E8A-4147-A177-3AD203B41FA5}">
                      <a16:colId xmlns:a16="http://schemas.microsoft.com/office/drawing/2014/main" val="2359127637"/>
                    </a:ext>
                  </a:extLst>
                </a:gridCol>
                <a:gridCol w="1918599">
                  <a:extLst>
                    <a:ext uri="{9D8B030D-6E8A-4147-A177-3AD203B41FA5}">
                      <a16:colId xmlns:a16="http://schemas.microsoft.com/office/drawing/2014/main" val="383340096"/>
                    </a:ext>
                  </a:extLst>
                </a:gridCol>
              </a:tblGrid>
              <a:tr h="214913">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3890080306"/>
                  </a:ext>
                </a:extLst>
              </a:tr>
              <a:tr h="214913">
                <a:tc>
                  <a:txBody>
                    <a:bodyPr/>
                    <a:lstStyle/>
                    <a:p>
                      <a:pPr marL="0" marR="0">
                        <a:spcBef>
                          <a:spcPts val="0"/>
                        </a:spcBef>
                        <a:spcAft>
                          <a:spcPts val="0"/>
                        </a:spcAft>
                      </a:pPr>
                      <a:r>
                        <a:rPr lang="en-US" sz="1800">
                          <a:effectLst/>
                        </a:rPr>
                        <a:t>message_id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message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57</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133939244"/>
                  </a:ext>
                </a:extLst>
              </a:tr>
              <a:tr h="429825">
                <a:tc>
                  <a:txBody>
                    <a:bodyPr/>
                    <a:lstStyle/>
                    <a:p>
                      <a:pPr marL="0" marR="0">
                        <a:spcBef>
                          <a:spcPts val="0"/>
                        </a:spcBef>
                        <a:spcAft>
                          <a:spcPts val="0"/>
                        </a:spcAft>
                      </a:pPr>
                      <a:r>
                        <a:rPr lang="en-US" sz="1800">
                          <a:effectLst/>
                        </a:rPr>
                        <a:t>sender_id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Key for sender</a:t>
                      </a:r>
                    </a:p>
                    <a:p>
                      <a:pPr marL="0" marR="0">
                        <a:spcBef>
                          <a:spcPts val="0"/>
                        </a:spcBef>
                        <a:spcAft>
                          <a:spcPts val="0"/>
                        </a:spcAft>
                      </a:pPr>
                      <a:r>
                        <a:rPr lang="en-US" sz="1800">
                          <a:effectLst/>
                        </a:rPr>
                        <a:t>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1154459678"/>
                  </a:ext>
                </a:extLst>
              </a:tr>
              <a:tr h="429825">
                <a:tc>
                  <a:txBody>
                    <a:bodyPr/>
                    <a:lstStyle/>
                    <a:p>
                      <a:pPr marL="0" marR="0">
                        <a:spcBef>
                          <a:spcPts val="0"/>
                        </a:spcBef>
                        <a:spcAft>
                          <a:spcPts val="0"/>
                        </a:spcAft>
                      </a:pPr>
                      <a:r>
                        <a:rPr lang="en-US" sz="1800">
                          <a:effectLst/>
                        </a:rPr>
                        <a:t>receiver_id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receiver</a:t>
                      </a:r>
                    </a:p>
                    <a:p>
                      <a:pPr marL="0" marR="0">
                        <a:spcBef>
                          <a:spcPts val="0"/>
                        </a:spcBef>
                        <a:spcAft>
                          <a:spcPts val="0"/>
                        </a:spcAft>
                      </a:pPr>
                      <a:r>
                        <a:rPr lang="en-US" sz="1800">
                          <a:effectLst/>
                        </a:rPr>
                        <a:t>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8</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104937252"/>
                  </a:ext>
                </a:extLst>
              </a:tr>
              <a:tr h="429825">
                <a:tc>
                  <a:txBody>
                    <a:bodyPr/>
                    <a:lstStyle/>
                    <a:p>
                      <a:pPr marL="0" marR="0">
                        <a:spcBef>
                          <a:spcPts val="0"/>
                        </a:spcBef>
                        <a:spcAft>
                          <a:spcPts val="0"/>
                        </a:spcAft>
                      </a:pPr>
                      <a:r>
                        <a:rPr lang="en-US" sz="1800">
                          <a:effectLst/>
                        </a:rPr>
                        <a:t>title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VARCHAR(50)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Title of message</a:t>
                      </a:r>
                    </a:p>
                    <a:p>
                      <a:pPr marL="0" marR="0">
                        <a:spcBef>
                          <a:spcPts val="0"/>
                        </a:spcBef>
                        <a:spcAft>
                          <a:spcPts val="0"/>
                        </a:spcAft>
                      </a:pPr>
                      <a:r>
                        <a:rPr lang="en-US" sz="1800">
                          <a:effectLst/>
                        </a:rPr>
                        <a:t>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Reminder</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3534577045"/>
                  </a:ext>
                </a:extLst>
              </a:tr>
              <a:tr h="944625">
                <a:tc>
                  <a:txBody>
                    <a:bodyPr/>
                    <a:lstStyle/>
                    <a:p>
                      <a:pPr marL="0" marR="0">
                        <a:spcBef>
                          <a:spcPts val="0"/>
                        </a:spcBef>
                        <a:spcAft>
                          <a:spcPts val="0"/>
                        </a:spcAft>
                      </a:pPr>
                      <a:r>
                        <a:rPr lang="en-US" sz="1800">
                          <a:effectLst/>
                        </a:rPr>
                        <a:t>body</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TEXT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Message being sent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You have an appointment on 02/14/2024</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119460989"/>
                  </a:ext>
                </a:extLst>
              </a:tr>
            </a:tbl>
          </a:graphicData>
        </a:graphic>
      </p:graphicFrame>
      <p:graphicFrame>
        <p:nvGraphicFramePr>
          <p:cNvPr id="6" name="Table 5">
            <a:extLst>
              <a:ext uri="{FF2B5EF4-FFF2-40B4-BE49-F238E27FC236}">
                <a16:creationId xmlns:a16="http://schemas.microsoft.com/office/drawing/2014/main" id="{8788E174-C560-91C7-7EC1-C277F7463B67}"/>
              </a:ext>
            </a:extLst>
          </p:cNvPr>
          <p:cNvGraphicFramePr>
            <a:graphicFrameLocks noGrp="1"/>
          </p:cNvGraphicFramePr>
          <p:nvPr>
            <p:extLst>
              <p:ext uri="{D42A27DB-BD31-4B8C-83A1-F6EECF244321}">
                <p14:modId xmlns:p14="http://schemas.microsoft.com/office/powerpoint/2010/main" val="1967324213"/>
              </p:ext>
            </p:extLst>
          </p:nvPr>
        </p:nvGraphicFramePr>
        <p:xfrm>
          <a:off x="4059935" y="3731280"/>
          <a:ext cx="6600042" cy="2743200"/>
        </p:xfrm>
        <a:graphic>
          <a:graphicData uri="http://schemas.openxmlformats.org/drawingml/2006/table">
            <a:tbl>
              <a:tblPr firstRow="1" firstCol="1" bandRow="1">
                <a:tableStyleId>{5C22544A-7EE6-4342-B048-85BDC9FD1C3A}</a:tableStyleId>
              </a:tblPr>
              <a:tblGrid>
                <a:gridCol w="1259953">
                  <a:extLst>
                    <a:ext uri="{9D8B030D-6E8A-4147-A177-3AD203B41FA5}">
                      <a16:colId xmlns:a16="http://schemas.microsoft.com/office/drawing/2014/main" val="1516033227"/>
                    </a:ext>
                  </a:extLst>
                </a:gridCol>
                <a:gridCol w="1350489">
                  <a:extLst>
                    <a:ext uri="{9D8B030D-6E8A-4147-A177-3AD203B41FA5}">
                      <a16:colId xmlns:a16="http://schemas.microsoft.com/office/drawing/2014/main" val="532454649"/>
                    </a:ext>
                  </a:extLst>
                </a:gridCol>
                <a:gridCol w="1960095">
                  <a:extLst>
                    <a:ext uri="{9D8B030D-6E8A-4147-A177-3AD203B41FA5}">
                      <a16:colId xmlns:a16="http://schemas.microsoft.com/office/drawing/2014/main" val="2115880048"/>
                    </a:ext>
                  </a:extLst>
                </a:gridCol>
                <a:gridCol w="2029505">
                  <a:extLst>
                    <a:ext uri="{9D8B030D-6E8A-4147-A177-3AD203B41FA5}">
                      <a16:colId xmlns:a16="http://schemas.microsoft.com/office/drawing/2014/main" val="3527061637"/>
                    </a:ext>
                  </a:extLst>
                </a:gridCol>
              </a:tblGrid>
              <a:tr h="0">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241726881"/>
                  </a:ext>
                </a:extLst>
              </a:tr>
              <a:tr h="0">
                <a:tc>
                  <a:txBody>
                    <a:bodyPr/>
                    <a:lstStyle/>
                    <a:p>
                      <a:pPr marL="0" marR="0">
                        <a:spcBef>
                          <a:spcPts val="0"/>
                        </a:spcBef>
                        <a:spcAft>
                          <a:spcPts val="0"/>
                        </a:spcAft>
                      </a:pPr>
                      <a:r>
                        <a:rPr lang="en-US" sz="1800">
                          <a:effectLst/>
                        </a:rPr>
                        <a:t>insurance_id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insurance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25</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208494963"/>
                  </a:ext>
                </a:extLst>
              </a:tr>
              <a:tr h="0">
                <a:tc>
                  <a:txBody>
                    <a:bodyPr/>
                    <a:lstStyle/>
                    <a:p>
                      <a:pPr marL="0" marR="0">
                        <a:spcBef>
                          <a:spcPts val="0"/>
                        </a:spcBef>
                        <a:spcAft>
                          <a:spcPts val="0"/>
                        </a:spcAft>
                      </a:pPr>
                      <a:r>
                        <a:rPr lang="en-US" sz="1800">
                          <a:effectLst/>
                        </a:rPr>
                        <a:t>patient_id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Key for a patient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2033196758"/>
                  </a:ext>
                </a:extLst>
              </a:tr>
              <a:tr h="0">
                <a:tc>
                  <a:txBody>
                    <a:bodyPr/>
                    <a:lstStyle/>
                    <a:p>
                      <a:pPr marL="0" marR="0">
                        <a:spcBef>
                          <a:spcPts val="0"/>
                        </a:spcBef>
                        <a:spcAft>
                          <a:spcPts val="0"/>
                        </a:spcAft>
                      </a:pPr>
                      <a:r>
                        <a:rPr lang="en-US" sz="1800">
                          <a:effectLst/>
                        </a:rPr>
                        <a:t>name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VARCHAR(80)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Insurance Name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Blue Cross Blue Shield Association</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543806938"/>
                  </a:ext>
                </a:extLst>
              </a:tr>
              <a:tr h="0">
                <a:tc>
                  <a:txBody>
                    <a:bodyPr/>
                    <a:lstStyle/>
                    <a:p>
                      <a:pPr marL="0" marR="0">
                        <a:spcBef>
                          <a:spcPts val="0"/>
                        </a:spcBef>
                        <a:spcAft>
                          <a:spcPts val="0"/>
                        </a:spcAft>
                      </a:pPr>
                      <a:r>
                        <a:rPr lang="en-US" sz="1800">
                          <a:effectLst/>
                        </a:rPr>
                        <a:t>policy_number</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VARCHAR(20)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Insurance policy number</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BC331FFS31S2D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834913389"/>
                  </a:ext>
                </a:extLst>
              </a:tr>
              <a:tr h="0">
                <a:tc>
                  <a:txBody>
                    <a:bodyPr/>
                    <a:lstStyle/>
                    <a:p>
                      <a:pPr marL="0" marR="0">
                        <a:spcBef>
                          <a:spcPts val="0"/>
                        </a:spcBef>
                        <a:spcAft>
                          <a:spcPts val="0"/>
                        </a:spcAft>
                      </a:pPr>
                      <a:r>
                        <a:rPr lang="en-US" sz="1800">
                          <a:effectLst/>
                        </a:rPr>
                        <a:t>group_number</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VARCHAR(20)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Insurance group number </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234BX3FGH12</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153412443"/>
                  </a:ext>
                </a:extLst>
              </a:tr>
            </a:tbl>
          </a:graphicData>
        </a:graphic>
      </p:graphicFrame>
    </p:spTree>
    <p:extLst>
      <p:ext uri="{BB962C8B-B14F-4D97-AF65-F5344CB8AC3E}">
        <p14:creationId xmlns:p14="http://schemas.microsoft.com/office/powerpoint/2010/main" val="1926760552"/>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7C33A-9924-1082-5380-5B9C4CD39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bg1"/>
                </a:solidFill>
                <a:latin typeface="+mj-lt"/>
                <a:ea typeface="+mj-ea"/>
                <a:cs typeface="+mj-cs"/>
              </a:rPr>
              <a:t>Data Dictionary Cont.</a:t>
            </a:r>
            <a:endParaRPr lang="en-US" sz="3800" b="1" kern="1200">
              <a:solidFill>
                <a:schemeClr val="bg1"/>
              </a:solidFill>
              <a:latin typeface="+mj-lt"/>
              <a:cs typeface="Calibri Light"/>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2F697137-4165-FD01-07C1-4323DAD2D104}"/>
              </a:ext>
            </a:extLst>
          </p:cNvPr>
          <p:cNvSpPr>
            <a:spLocks noChangeArrowheads="1"/>
          </p:cNvSpPr>
          <p:nvPr/>
        </p:nvSpPr>
        <p:spPr bwMode="auto">
          <a:xfrm>
            <a:off x="630936" y="2998112"/>
            <a:ext cx="3429000" cy="32198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MEDICATION</a:t>
            </a:r>
          </a:p>
          <a:p>
            <a:pPr indent="-228600" fontAlgn="base">
              <a:lnSpc>
                <a:spcPct val="90000"/>
              </a:lnSpc>
              <a:spcBef>
                <a:spcPct val="0"/>
              </a:spcBef>
              <a:spcAft>
                <a:spcPts val="600"/>
              </a:spcAft>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IMMUNIZATION</a:t>
            </a:r>
          </a:p>
          <a:p>
            <a:pPr indent="-228600" fontAlgn="base">
              <a:lnSpc>
                <a:spcPct val="90000"/>
              </a:lnSpc>
              <a:spcBef>
                <a:spcPct val="0"/>
              </a:spcBef>
              <a:spcAft>
                <a:spcPts val="600"/>
              </a:spcAft>
              <a:buFont typeface="Arial" panose="020B0604020202020204" pitchFamily="34" charset="0"/>
              <a:buChar char="•"/>
            </a:pPr>
            <a:endParaRPr lang="en-US">
              <a:solidFill>
                <a:schemeClr val="bg1"/>
              </a:solidFill>
              <a:cs typeface="Calibri"/>
            </a:endParaRPr>
          </a:p>
        </p:txBody>
      </p:sp>
      <p:sp>
        <p:nvSpPr>
          <p:cNvPr id="13" name="Rectangle 4">
            <a:extLst>
              <a:ext uri="{FF2B5EF4-FFF2-40B4-BE49-F238E27FC236}">
                <a16:creationId xmlns:a16="http://schemas.microsoft.com/office/drawing/2014/main" id="{8EE160F4-EFC5-CE29-2599-285AA0991367}"/>
              </a:ext>
            </a:extLst>
          </p:cNvPr>
          <p:cNvSpPr>
            <a:spLocks noChangeArrowheads="1"/>
          </p:cNvSpPr>
          <p:nvPr/>
        </p:nvSpPr>
        <p:spPr bwMode="auto">
          <a:xfrm>
            <a:off x="3319463"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C1FCC385-D2AD-571C-FF4B-7926707D0524}"/>
              </a:ext>
            </a:extLst>
          </p:cNvPr>
          <p:cNvGraphicFramePr>
            <a:graphicFrameLocks noGrp="1"/>
          </p:cNvGraphicFramePr>
          <p:nvPr>
            <p:extLst>
              <p:ext uri="{D42A27DB-BD31-4B8C-83A1-F6EECF244321}">
                <p14:modId xmlns:p14="http://schemas.microsoft.com/office/powerpoint/2010/main" val="3678081209"/>
              </p:ext>
            </p:extLst>
          </p:nvPr>
        </p:nvGraphicFramePr>
        <p:xfrm>
          <a:off x="4211066" y="218896"/>
          <a:ext cx="7545106" cy="4389120"/>
        </p:xfrm>
        <a:graphic>
          <a:graphicData uri="http://schemas.openxmlformats.org/drawingml/2006/table">
            <a:tbl>
              <a:tblPr firstRow="1" firstCol="1" bandRow="1">
                <a:tableStyleId>{5C22544A-7EE6-4342-B048-85BDC9FD1C3A}</a:tableStyleId>
              </a:tblPr>
              <a:tblGrid>
                <a:gridCol w="1781053">
                  <a:extLst>
                    <a:ext uri="{9D8B030D-6E8A-4147-A177-3AD203B41FA5}">
                      <a16:colId xmlns:a16="http://schemas.microsoft.com/office/drawing/2014/main" val="4083299452"/>
                    </a:ext>
                  </a:extLst>
                </a:gridCol>
                <a:gridCol w="1241993">
                  <a:extLst>
                    <a:ext uri="{9D8B030D-6E8A-4147-A177-3AD203B41FA5}">
                      <a16:colId xmlns:a16="http://schemas.microsoft.com/office/drawing/2014/main" val="1061836688"/>
                    </a:ext>
                  </a:extLst>
                </a:gridCol>
                <a:gridCol w="1785364">
                  <a:extLst>
                    <a:ext uri="{9D8B030D-6E8A-4147-A177-3AD203B41FA5}">
                      <a16:colId xmlns:a16="http://schemas.microsoft.com/office/drawing/2014/main" val="1753837658"/>
                    </a:ext>
                  </a:extLst>
                </a:gridCol>
                <a:gridCol w="2736696">
                  <a:extLst>
                    <a:ext uri="{9D8B030D-6E8A-4147-A177-3AD203B41FA5}">
                      <a16:colId xmlns:a16="http://schemas.microsoft.com/office/drawing/2014/main" val="4158184334"/>
                    </a:ext>
                  </a:extLst>
                </a:gridCol>
              </a:tblGrid>
              <a:tr h="0">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4289348211"/>
                  </a:ext>
                </a:extLst>
              </a:tr>
              <a:tr h="0">
                <a:tc>
                  <a:txBody>
                    <a:bodyPr/>
                    <a:lstStyle/>
                    <a:p>
                      <a:pPr marL="0" marR="0">
                        <a:spcBef>
                          <a:spcPts val="0"/>
                        </a:spcBef>
                        <a:spcAft>
                          <a:spcPts val="0"/>
                        </a:spcAft>
                      </a:pPr>
                      <a:r>
                        <a:rPr lang="en-US" sz="1800">
                          <a:effectLst/>
                        </a:rPr>
                        <a:t>medication_id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medication</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30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603972907"/>
                  </a:ext>
                </a:extLst>
              </a:tr>
              <a:tr h="0">
                <a:tc>
                  <a:txBody>
                    <a:bodyPr/>
                    <a:lstStyle/>
                    <a:p>
                      <a:pPr marL="0" marR="0">
                        <a:spcBef>
                          <a:spcPts val="0"/>
                        </a:spcBef>
                        <a:spcAft>
                          <a:spcPts val="0"/>
                        </a:spcAft>
                      </a:pPr>
                      <a:r>
                        <a:rPr lang="en-US" sz="1800">
                          <a:effectLst/>
                        </a:rPr>
                        <a:t>patient_id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Key for a patient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1187771958"/>
                  </a:ext>
                </a:extLst>
              </a:tr>
              <a:tr h="0">
                <a:tc>
                  <a:txBody>
                    <a:bodyPr/>
                    <a:lstStyle/>
                    <a:p>
                      <a:pPr marL="0" marR="0">
                        <a:spcBef>
                          <a:spcPts val="0"/>
                        </a:spcBef>
                        <a:spcAft>
                          <a:spcPts val="0"/>
                        </a:spcAft>
                      </a:pPr>
                      <a:r>
                        <a:rPr lang="en-US" sz="1800">
                          <a:effectLst/>
                        </a:rPr>
                        <a:t>Medication_name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VARCHAR(50)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Name of medication</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Adderall</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554504953"/>
                  </a:ext>
                </a:extLst>
              </a:tr>
              <a:tr h="0">
                <a:tc>
                  <a:txBody>
                    <a:bodyPr/>
                    <a:lstStyle/>
                    <a:p>
                      <a:pPr marL="0" marR="0">
                        <a:spcBef>
                          <a:spcPts val="0"/>
                        </a:spcBef>
                        <a:spcAft>
                          <a:spcPts val="0"/>
                        </a:spcAft>
                      </a:pPr>
                      <a:r>
                        <a:rPr lang="en-US" sz="1800">
                          <a:effectLst/>
                        </a:rPr>
                        <a:t>start_date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Date medication started </a:t>
                      </a:r>
                    </a:p>
                    <a:p>
                      <a:pPr marL="0" marR="0">
                        <a:spcBef>
                          <a:spcPts val="0"/>
                        </a:spcBef>
                        <a:spcAft>
                          <a:spcPts val="0"/>
                        </a:spcAft>
                      </a:pPr>
                      <a:r>
                        <a:rPr lang="en-US" sz="1800">
                          <a:effectLst/>
                        </a:rPr>
                        <a:t>(Format: yyyy-mm-dd)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2013-10-09</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2445807643"/>
                  </a:ext>
                </a:extLst>
              </a:tr>
              <a:tr h="0">
                <a:tc>
                  <a:txBody>
                    <a:bodyPr/>
                    <a:lstStyle/>
                    <a:p>
                      <a:pPr marL="0" marR="0">
                        <a:spcBef>
                          <a:spcPts val="0"/>
                        </a:spcBef>
                        <a:spcAft>
                          <a:spcPts val="0"/>
                        </a:spcAft>
                      </a:pPr>
                      <a:r>
                        <a:rPr lang="en-US" sz="1800">
                          <a:effectLst/>
                        </a:rPr>
                        <a:t>end_date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Date medication ended </a:t>
                      </a:r>
                    </a:p>
                    <a:p>
                      <a:pPr marL="0" marR="0">
                        <a:spcBef>
                          <a:spcPts val="0"/>
                        </a:spcBef>
                        <a:spcAft>
                          <a:spcPts val="0"/>
                        </a:spcAft>
                      </a:pPr>
                      <a:r>
                        <a:rPr lang="en-US" sz="1800">
                          <a:effectLst/>
                        </a:rPr>
                        <a:t>(Format: YYYY-MM-DD)</a:t>
                      </a:r>
                    </a:p>
                    <a:p>
                      <a:pPr marL="0" marR="0">
                        <a:spcBef>
                          <a:spcPts val="0"/>
                        </a:spcBef>
                        <a:spcAft>
                          <a:spcPts val="0"/>
                        </a:spcAft>
                      </a:pPr>
                      <a:r>
                        <a:rPr lang="en-US" sz="1800">
                          <a:effectLst/>
                        </a:rPr>
                        <a:t>(optional, defaults to blank)</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2013-11-09</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924267631"/>
                  </a:ext>
                </a:extLst>
              </a:tr>
            </a:tbl>
          </a:graphicData>
        </a:graphic>
      </p:graphicFrame>
      <p:graphicFrame>
        <p:nvGraphicFramePr>
          <p:cNvPr id="4" name="Table 3">
            <a:extLst>
              <a:ext uri="{FF2B5EF4-FFF2-40B4-BE49-F238E27FC236}">
                <a16:creationId xmlns:a16="http://schemas.microsoft.com/office/drawing/2014/main" id="{87E8F106-B21E-70B8-DB70-5AF79576F293}"/>
              </a:ext>
            </a:extLst>
          </p:cNvPr>
          <p:cNvGraphicFramePr>
            <a:graphicFrameLocks noGrp="1"/>
          </p:cNvGraphicFramePr>
          <p:nvPr>
            <p:extLst>
              <p:ext uri="{D42A27DB-BD31-4B8C-83A1-F6EECF244321}">
                <p14:modId xmlns:p14="http://schemas.microsoft.com/office/powerpoint/2010/main" val="522674223"/>
              </p:ext>
            </p:extLst>
          </p:nvPr>
        </p:nvGraphicFramePr>
        <p:xfrm>
          <a:off x="4211067" y="4774364"/>
          <a:ext cx="7545107" cy="1920240"/>
        </p:xfrm>
        <a:graphic>
          <a:graphicData uri="http://schemas.openxmlformats.org/drawingml/2006/table">
            <a:tbl>
              <a:tblPr firstRow="1" firstCol="1" bandRow="1">
                <a:tableStyleId>{5C22544A-7EE6-4342-B048-85BDC9FD1C3A}</a:tableStyleId>
              </a:tblPr>
              <a:tblGrid>
                <a:gridCol w="1911289">
                  <a:extLst>
                    <a:ext uri="{9D8B030D-6E8A-4147-A177-3AD203B41FA5}">
                      <a16:colId xmlns:a16="http://schemas.microsoft.com/office/drawing/2014/main" val="1696251237"/>
                    </a:ext>
                  </a:extLst>
                </a:gridCol>
                <a:gridCol w="1543866">
                  <a:extLst>
                    <a:ext uri="{9D8B030D-6E8A-4147-A177-3AD203B41FA5}">
                      <a16:colId xmlns:a16="http://schemas.microsoft.com/office/drawing/2014/main" val="2895398072"/>
                    </a:ext>
                  </a:extLst>
                </a:gridCol>
                <a:gridCol w="2634060">
                  <a:extLst>
                    <a:ext uri="{9D8B030D-6E8A-4147-A177-3AD203B41FA5}">
                      <a16:colId xmlns:a16="http://schemas.microsoft.com/office/drawing/2014/main" val="4224282063"/>
                    </a:ext>
                  </a:extLst>
                </a:gridCol>
                <a:gridCol w="1455892">
                  <a:extLst>
                    <a:ext uri="{9D8B030D-6E8A-4147-A177-3AD203B41FA5}">
                      <a16:colId xmlns:a16="http://schemas.microsoft.com/office/drawing/2014/main" val="3173923341"/>
                    </a:ext>
                  </a:extLst>
                </a:gridCol>
              </a:tblGrid>
              <a:tr h="0">
                <a:tc>
                  <a:txBody>
                    <a:bodyPr/>
                    <a:lstStyle/>
                    <a:p>
                      <a:pPr marL="0" marR="0">
                        <a:spcBef>
                          <a:spcPts val="0"/>
                        </a:spcBef>
                        <a:spcAft>
                          <a:spcPts val="0"/>
                        </a:spcAft>
                      </a:pPr>
                      <a:r>
                        <a:rPr lang="en-US" sz="1800">
                          <a:effectLst/>
                        </a:rPr>
                        <a:t>Attribute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Data Type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Defines</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Example</a:t>
                      </a:r>
                      <a:endParaRPr lang="en-US" sz="1800">
                        <a:effectLst/>
                        <a:latin typeface="Times New Roman" panose="02020603050405020304" pitchFamily="18" charset="0"/>
                        <a:ea typeface="Yu Mincho" panose="02020400000000000000" pitchFamily="18" charset="-128"/>
                      </a:endParaRPr>
                    </a:p>
                  </a:txBody>
                  <a:tcPr marL="68580" marR="68580" marT="0" marB="0"/>
                </a:tc>
                <a:extLst>
                  <a:ext uri="{0D108BD9-81ED-4DB2-BD59-A6C34878D82A}">
                    <a16:rowId xmlns:a16="http://schemas.microsoft.com/office/drawing/2014/main" val="4033966975"/>
                  </a:ext>
                </a:extLst>
              </a:tr>
              <a:tr h="35059">
                <a:tc>
                  <a:txBody>
                    <a:bodyPr/>
                    <a:lstStyle/>
                    <a:p>
                      <a:pPr marL="0" marR="0">
                        <a:spcBef>
                          <a:spcPts val="0"/>
                        </a:spcBef>
                        <a:spcAft>
                          <a:spcPts val="0"/>
                        </a:spcAft>
                      </a:pPr>
                      <a:r>
                        <a:rPr lang="en-US" sz="1800">
                          <a:effectLst/>
                        </a:rPr>
                        <a:t>immunization_id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Key for immunization</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8</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549632823"/>
                  </a:ext>
                </a:extLst>
              </a:tr>
              <a:tr h="0">
                <a:tc>
                  <a:txBody>
                    <a:bodyPr/>
                    <a:lstStyle/>
                    <a:p>
                      <a:pPr marL="0" marR="0">
                        <a:spcBef>
                          <a:spcPts val="0"/>
                        </a:spcBef>
                        <a:spcAft>
                          <a:spcPts val="0"/>
                        </a:spcAft>
                      </a:pPr>
                      <a:r>
                        <a:rPr lang="en-US" sz="1800">
                          <a:effectLst/>
                        </a:rPr>
                        <a:t>patient_id</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INT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Key for a patient</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251905875"/>
                  </a:ext>
                </a:extLst>
              </a:tr>
              <a:tr h="0">
                <a:tc>
                  <a:txBody>
                    <a:bodyPr/>
                    <a:lstStyle/>
                    <a:p>
                      <a:pPr marL="0" marR="0">
                        <a:spcBef>
                          <a:spcPts val="0"/>
                        </a:spcBef>
                        <a:spcAft>
                          <a:spcPts val="0"/>
                        </a:spcAft>
                      </a:pPr>
                      <a:r>
                        <a:rPr lang="en-US" sz="1800">
                          <a:effectLst/>
                        </a:rPr>
                        <a:t>vaccine_name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VARCHAR(50)</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Name of vaccine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tc>
                  <a:txBody>
                    <a:bodyPr/>
                    <a:lstStyle/>
                    <a:p>
                      <a:pPr marL="0" marR="0">
                        <a:spcBef>
                          <a:spcPts val="0"/>
                        </a:spcBef>
                        <a:spcAft>
                          <a:spcPts val="0"/>
                        </a:spcAft>
                      </a:pPr>
                      <a:r>
                        <a:rPr lang="en-US" sz="1800">
                          <a:effectLst/>
                        </a:rPr>
                        <a:t>Chickenpox Vaccination</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119768"/>
                  </a:ext>
                </a:extLst>
              </a:tr>
              <a:tr h="0">
                <a:tc>
                  <a:txBody>
                    <a:bodyPr/>
                    <a:lstStyle/>
                    <a:p>
                      <a:pPr marL="0" marR="0">
                        <a:spcBef>
                          <a:spcPts val="0"/>
                        </a:spcBef>
                        <a:spcAft>
                          <a:spcPts val="0"/>
                        </a:spcAft>
                      </a:pPr>
                      <a:r>
                        <a:rPr lang="en-US" sz="1800">
                          <a:effectLst/>
                        </a:rPr>
                        <a:t>Immunization_date</a:t>
                      </a:r>
                      <a:endParaRPr lang="en-US" sz="1800">
                        <a:effectLst/>
                        <a:latin typeface="Times New Roman" panose="02020603050405020304" pitchFamily="18" charset="0"/>
                        <a:ea typeface="Yu Mincho" panose="02020400000000000000" pitchFamily="18" charset="-128"/>
                      </a:endParaRPr>
                    </a:p>
                  </a:txBody>
                  <a:tcPr marL="68580" marR="68580" marT="0" marB="0"/>
                </a:tc>
                <a:tc>
                  <a:txBody>
                    <a:bodyPr/>
                    <a:lstStyle/>
                    <a:p>
                      <a:pPr marL="0" marR="0">
                        <a:spcBef>
                          <a:spcPts val="0"/>
                        </a:spcBef>
                        <a:spcAft>
                          <a:spcPts val="0"/>
                        </a:spcAft>
                      </a:pPr>
                      <a:r>
                        <a:rPr lang="en-US" sz="1800">
                          <a:effectLst/>
                        </a:rPr>
                        <a:t>DATE</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Date vaccine was given</a:t>
                      </a:r>
                    </a:p>
                    <a:p>
                      <a:pPr marL="0" marR="0">
                        <a:spcBef>
                          <a:spcPts val="0"/>
                        </a:spcBef>
                        <a:spcAft>
                          <a:spcPts val="0"/>
                        </a:spcAft>
                      </a:pPr>
                      <a:r>
                        <a:rPr lang="en-US" sz="1800">
                          <a:effectLst/>
                        </a:rPr>
                        <a:t>(Format: YYYY-MM-DD)</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tc>
                  <a:txBody>
                    <a:bodyPr/>
                    <a:lstStyle/>
                    <a:p>
                      <a:pPr marL="0" marR="0">
                        <a:spcBef>
                          <a:spcPts val="0"/>
                        </a:spcBef>
                        <a:spcAft>
                          <a:spcPts val="0"/>
                        </a:spcAft>
                      </a:pPr>
                      <a:r>
                        <a:rPr lang="en-US" sz="1800">
                          <a:effectLst/>
                        </a:rPr>
                        <a:t>2015-08-13</a:t>
                      </a:r>
                      <a:endParaRPr lang="en-US" sz="1800">
                        <a:effectLst/>
                        <a:latin typeface="Times New Roman" panose="02020603050405020304" pitchFamily="18" charset="0"/>
                        <a:ea typeface="Yu Mincho" panose="02020400000000000000" pitchFamily="18" charset="-128"/>
                      </a:endParaRPr>
                    </a:p>
                  </a:txBody>
                  <a:tcPr marL="68580" marR="68580" marT="0" marB="0">
                    <a:solidFill>
                      <a:schemeClr val="accent3">
                        <a:lumMod val="20000"/>
                        <a:lumOff val="80000"/>
                      </a:schemeClr>
                    </a:solidFill>
                  </a:tcPr>
                </a:tc>
                <a:extLst>
                  <a:ext uri="{0D108BD9-81ED-4DB2-BD59-A6C34878D82A}">
                    <a16:rowId xmlns:a16="http://schemas.microsoft.com/office/drawing/2014/main" val="3544855160"/>
                  </a:ext>
                </a:extLst>
              </a:tr>
            </a:tbl>
          </a:graphicData>
        </a:graphic>
      </p:graphicFrame>
    </p:spTree>
    <p:extLst>
      <p:ext uri="{BB962C8B-B14F-4D97-AF65-F5344CB8AC3E}">
        <p14:creationId xmlns:p14="http://schemas.microsoft.com/office/powerpoint/2010/main" val="1195451058"/>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CONSTRAINTS</a:t>
            </a:r>
            <a:endParaRPr lang="en-US" b="1">
              <a:solidFill>
                <a:schemeClr val="bg1"/>
              </a:solidFill>
              <a:cs typeface="Calibri"/>
            </a:endParaRPr>
          </a:p>
        </p:txBody>
      </p:sp>
    </p:spTree>
    <p:extLst>
      <p:ext uri="{BB962C8B-B14F-4D97-AF65-F5344CB8AC3E}">
        <p14:creationId xmlns:p14="http://schemas.microsoft.com/office/powerpoint/2010/main" val="183221998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569075" y="785080"/>
            <a:ext cx="11353800" cy="5287840"/>
          </a:xfrm>
        </p:spPr>
        <p:txBody>
          <a:bodyPr vert="horz" lIns="91440" tIns="45720" rIns="91440" bIns="45720" rtlCol="0" anchor="t">
            <a:normAutofit fontScale="77500" lnSpcReduction="20000"/>
          </a:bodyPr>
          <a:lstStyle/>
          <a:p>
            <a:pPr marL="0" indent="0">
              <a:buNone/>
            </a:pPr>
            <a:endParaRPr lang="en-US" sz="3500">
              <a:solidFill>
                <a:schemeClr val="bg1"/>
              </a:solidFill>
              <a:ea typeface="+mn-lt"/>
              <a:cs typeface="+mn-lt"/>
            </a:endParaRPr>
          </a:p>
          <a:p>
            <a:r>
              <a:rPr lang="en" sz="3500" b="1">
                <a:solidFill>
                  <a:schemeClr val="bg1"/>
                </a:solidFill>
                <a:ea typeface="+mn-lt"/>
                <a:cs typeface="+mn-lt"/>
              </a:rPr>
              <a:t>location:</a:t>
            </a:r>
            <a:r>
              <a:rPr lang="en" sz="3500">
                <a:solidFill>
                  <a:schemeClr val="bg1"/>
                </a:solidFill>
                <a:ea typeface="+mn-lt"/>
                <a:cs typeface="+mn-lt"/>
              </a:rPr>
              <a:t> This attribute defines the location where the appointment would take place, this can be either one of the two options i.e., “Online” or “In Person”.</a:t>
            </a:r>
          </a:p>
          <a:p>
            <a:endParaRPr lang="en-US" sz="3500">
              <a:solidFill>
                <a:schemeClr val="bg1"/>
              </a:solidFill>
            </a:endParaRPr>
          </a:p>
          <a:p>
            <a:r>
              <a:rPr lang="en" sz="3500" b="1">
                <a:solidFill>
                  <a:schemeClr val="bg1"/>
                </a:solidFill>
                <a:ea typeface="+mn-lt"/>
                <a:cs typeface="+mn-lt"/>
              </a:rPr>
              <a:t>time: </a:t>
            </a:r>
            <a:r>
              <a:rPr lang="en" sz="3500">
                <a:solidFill>
                  <a:schemeClr val="bg1"/>
                </a:solidFill>
                <a:ea typeface="+mn-lt"/>
                <a:cs typeface="+mn-lt"/>
              </a:rPr>
              <a:t>This attribute defines the time when the appointment will take place. The domain of times from which a value can be chosen for this attribute must be in between 8:00 AM to 6:00 PM.</a:t>
            </a:r>
          </a:p>
          <a:p>
            <a:endParaRPr lang="en-US" sz="3500">
              <a:solidFill>
                <a:schemeClr val="bg1"/>
              </a:solidFill>
            </a:endParaRPr>
          </a:p>
          <a:p>
            <a:r>
              <a:rPr lang="en" sz="3500" b="1">
                <a:solidFill>
                  <a:schemeClr val="bg1"/>
                </a:solidFill>
                <a:ea typeface="+mn-lt"/>
                <a:cs typeface="+mn-lt"/>
              </a:rPr>
              <a:t>start date:</a:t>
            </a:r>
            <a:r>
              <a:rPr lang="en" sz="3500">
                <a:solidFill>
                  <a:schemeClr val="bg1"/>
                </a:solidFill>
                <a:ea typeface="+mn-lt"/>
                <a:cs typeface="+mn-lt"/>
              </a:rPr>
              <a:t> This attribute defines the start date of a </a:t>
            </a:r>
            <a:r>
              <a:rPr lang="en-US" sz="3500">
                <a:solidFill>
                  <a:schemeClr val="bg1"/>
                </a:solidFill>
                <a:ea typeface="+mn-lt"/>
                <a:cs typeface="+mn-lt"/>
              </a:rPr>
              <a:t>medicine,</a:t>
            </a:r>
            <a:r>
              <a:rPr lang="en" sz="3500">
                <a:solidFill>
                  <a:schemeClr val="bg1"/>
                </a:solidFill>
                <a:ea typeface="+mn-lt"/>
                <a:cs typeface="+mn-lt"/>
              </a:rPr>
              <a:t> and it should be between the dates from January 1950 to December 2100 (just in case).</a:t>
            </a:r>
          </a:p>
          <a:p>
            <a:endParaRPr lang="en-US" sz="3500">
              <a:solidFill>
                <a:schemeClr val="bg1"/>
              </a:solidFill>
            </a:endParaRPr>
          </a:p>
          <a:p>
            <a:r>
              <a:rPr lang="en" sz="3500" b="1">
                <a:solidFill>
                  <a:schemeClr val="bg1"/>
                </a:solidFill>
                <a:ea typeface="+mn-lt"/>
                <a:cs typeface="+mn-lt"/>
              </a:rPr>
              <a:t>end date: </a:t>
            </a:r>
            <a:r>
              <a:rPr lang="en" sz="3500">
                <a:solidFill>
                  <a:schemeClr val="bg1"/>
                </a:solidFill>
                <a:ea typeface="+mn-lt"/>
                <a:cs typeface="+mn-lt"/>
              </a:rPr>
              <a:t>This attribute defines the end date of a medicine and it should be between the dates from January 1950 to December 2100 (just in case).</a:t>
            </a:r>
          </a:p>
          <a:p>
            <a:endParaRPr lang="en-US" sz="3500">
              <a:solidFill>
                <a:schemeClr val="bg1"/>
              </a:solidFill>
            </a:endParaRPr>
          </a:p>
          <a:p>
            <a:endParaRPr lang="en-US"/>
          </a:p>
          <a:p>
            <a:endParaRPr lang="en-US">
              <a:solidFill>
                <a:schemeClr val="bg1"/>
              </a:solidFill>
              <a:cs typeface="Calibri"/>
            </a:endParaRPr>
          </a:p>
        </p:txBody>
      </p:sp>
    </p:spTree>
    <p:extLst>
      <p:ext uri="{BB962C8B-B14F-4D97-AF65-F5344CB8AC3E}">
        <p14:creationId xmlns:p14="http://schemas.microsoft.com/office/powerpoint/2010/main" val="35792495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569075" y="785080"/>
            <a:ext cx="11353800" cy="5287840"/>
          </a:xfrm>
        </p:spPr>
        <p:txBody>
          <a:bodyPr vert="horz" lIns="91440" tIns="45720" rIns="91440" bIns="45720" rtlCol="0" anchor="t">
            <a:normAutofit fontScale="70000" lnSpcReduction="20000"/>
          </a:bodyPr>
          <a:lstStyle/>
          <a:p>
            <a:pPr marL="0" indent="0">
              <a:buNone/>
            </a:pPr>
            <a:endParaRPr lang="en-US" sz="3500">
              <a:solidFill>
                <a:schemeClr val="bg1"/>
              </a:solidFill>
            </a:endParaRPr>
          </a:p>
          <a:p>
            <a:r>
              <a:rPr lang="en" sz="3500" b="1">
                <a:solidFill>
                  <a:schemeClr val="bg1"/>
                </a:solidFill>
                <a:ea typeface="+mn-lt"/>
                <a:cs typeface="+mn-lt"/>
              </a:rPr>
              <a:t>date:</a:t>
            </a:r>
            <a:r>
              <a:rPr lang="en" sz="3500">
                <a:solidFill>
                  <a:schemeClr val="bg1"/>
                </a:solidFill>
                <a:ea typeface="+mn-lt"/>
                <a:cs typeface="+mn-lt"/>
              </a:rPr>
              <a:t> This attribute defines the date for when an immunization was taken. The value of this should be in between January 1950 to the Current Date i.e., not in the future.</a:t>
            </a:r>
          </a:p>
          <a:p>
            <a:endParaRPr lang="en-US" sz="3500">
              <a:solidFill>
                <a:schemeClr val="bg1"/>
              </a:solidFill>
            </a:endParaRPr>
          </a:p>
          <a:p>
            <a:r>
              <a:rPr lang="en" sz="3500" b="1">
                <a:solidFill>
                  <a:schemeClr val="bg1"/>
                </a:solidFill>
                <a:ea typeface="+mn-lt"/>
                <a:cs typeface="+mn-lt"/>
              </a:rPr>
              <a:t>availability:</a:t>
            </a:r>
            <a:r>
              <a:rPr lang="en" sz="3500">
                <a:solidFill>
                  <a:schemeClr val="bg1"/>
                </a:solidFill>
                <a:ea typeface="+mn-lt"/>
                <a:cs typeface="+mn-lt"/>
              </a:rPr>
              <a:t> This attribute defines the times when a doctor is available throughout the day. The domain of times from which a value can be chosen for this attribute must be in between 8:00 AM to 6:00 PM.</a:t>
            </a:r>
          </a:p>
          <a:p>
            <a:endParaRPr lang="en-US" sz="3500">
              <a:solidFill>
                <a:schemeClr val="bg1"/>
              </a:solidFill>
            </a:endParaRPr>
          </a:p>
          <a:p>
            <a:r>
              <a:rPr lang="en-US" sz="3500" b="1">
                <a:solidFill>
                  <a:schemeClr val="bg1"/>
                </a:solidFill>
                <a:ea typeface="+mn-lt"/>
                <a:cs typeface="+mn-lt"/>
              </a:rPr>
              <a:t>D</a:t>
            </a:r>
            <a:r>
              <a:rPr lang="en" sz="3500" b="1" err="1">
                <a:solidFill>
                  <a:schemeClr val="bg1"/>
                </a:solidFill>
                <a:ea typeface="+mn-lt"/>
                <a:cs typeface="+mn-lt"/>
              </a:rPr>
              <a:t>ob</a:t>
            </a:r>
            <a:r>
              <a:rPr lang="en" sz="3500" b="1">
                <a:solidFill>
                  <a:schemeClr val="bg1"/>
                </a:solidFill>
                <a:ea typeface="+mn-lt"/>
                <a:cs typeface="+mn-lt"/>
              </a:rPr>
              <a:t>:</a:t>
            </a:r>
            <a:r>
              <a:rPr lang="en" sz="3500">
                <a:solidFill>
                  <a:schemeClr val="bg1"/>
                </a:solidFill>
                <a:ea typeface="+mn-lt"/>
                <a:cs typeface="+mn-lt"/>
              </a:rPr>
              <a:t> This attribute defines the Date of Birth of a person. This should be in between January 1900 and January 2014.</a:t>
            </a:r>
          </a:p>
          <a:p>
            <a:endParaRPr lang="en-US" sz="3500">
              <a:solidFill>
                <a:schemeClr val="bg1"/>
              </a:solidFill>
            </a:endParaRPr>
          </a:p>
          <a:p>
            <a:r>
              <a:rPr lang="en" sz="3500" b="1" err="1">
                <a:solidFill>
                  <a:schemeClr val="bg1"/>
                </a:solidFill>
                <a:ea typeface="+mn-lt"/>
                <a:cs typeface="+mn-lt"/>
              </a:rPr>
              <a:t>apptDate</a:t>
            </a:r>
            <a:r>
              <a:rPr lang="en" sz="3500" b="1">
                <a:solidFill>
                  <a:schemeClr val="bg1"/>
                </a:solidFill>
                <a:ea typeface="+mn-lt"/>
                <a:cs typeface="+mn-lt"/>
              </a:rPr>
              <a:t>:</a:t>
            </a:r>
            <a:r>
              <a:rPr lang="en" sz="3500">
                <a:solidFill>
                  <a:schemeClr val="bg1"/>
                </a:solidFill>
                <a:ea typeface="+mn-lt"/>
                <a:cs typeface="+mn-lt"/>
              </a:rPr>
              <a:t> This attribute defines the Date when the appointment will take place. This value should be in between the current date (included) and 30 days after the current date (included).</a:t>
            </a:r>
            <a:endParaRPr lang="en-US" sz="3500">
              <a:solidFill>
                <a:schemeClr val="bg1"/>
              </a:solidFill>
            </a:endParaRPr>
          </a:p>
          <a:p>
            <a:endParaRPr lang="en-US"/>
          </a:p>
          <a:p>
            <a:endParaRPr lang="en-US">
              <a:solidFill>
                <a:schemeClr val="bg1"/>
              </a:solidFill>
              <a:cs typeface="Calibri"/>
            </a:endParaRPr>
          </a:p>
        </p:txBody>
      </p:sp>
    </p:spTree>
    <p:extLst>
      <p:ext uri="{BB962C8B-B14F-4D97-AF65-F5344CB8AC3E}">
        <p14:creationId xmlns:p14="http://schemas.microsoft.com/office/powerpoint/2010/main" val="50848477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138891" y="483821"/>
            <a:ext cx="11914217" cy="5890358"/>
          </a:xfrm>
        </p:spPr>
        <p:txBody>
          <a:bodyPr vert="horz" lIns="91440" tIns="45720" rIns="91440" bIns="45720" rtlCol="0" anchor="t">
            <a:normAutofit fontScale="62500" lnSpcReduction="20000"/>
          </a:bodyPr>
          <a:lstStyle/>
          <a:p>
            <a:pPr marL="457200" indent="-457200"/>
            <a:r>
              <a:rPr lang="en" sz="3600">
                <a:solidFill>
                  <a:schemeClr val="bg1"/>
                </a:solidFill>
                <a:ea typeface="+mn-lt"/>
                <a:cs typeface="+mn-lt"/>
              </a:rPr>
              <a:t>The start date of a medication cannot be after the end date.</a:t>
            </a:r>
          </a:p>
          <a:p>
            <a:pPr marL="457200" indent="-457200"/>
            <a:endParaRPr lang="en-US" sz="3600">
              <a:solidFill>
                <a:schemeClr val="bg1"/>
              </a:solidFill>
              <a:ea typeface="+mn-lt"/>
              <a:cs typeface="+mn-lt"/>
            </a:endParaRPr>
          </a:p>
          <a:p>
            <a:pPr marL="457200" indent="-457200"/>
            <a:r>
              <a:rPr lang="en" sz="3600">
                <a:solidFill>
                  <a:schemeClr val="bg1"/>
                </a:solidFill>
                <a:ea typeface="+mn-lt"/>
                <a:cs typeface="+mn-lt"/>
              </a:rPr>
              <a:t>A patient cannot be scheduled for multiple appointments at the same time on the same day.</a:t>
            </a:r>
          </a:p>
          <a:p>
            <a:pPr marL="457200" indent="-457200"/>
            <a:endParaRPr lang="en" sz="3600">
              <a:solidFill>
                <a:schemeClr val="bg1"/>
              </a:solidFill>
              <a:cs typeface="Calibri" panose="020F0502020204030204"/>
            </a:endParaRPr>
          </a:p>
          <a:p>
            <a:pPr marL="457200" indent="-457200"/>
            <a:r>
              <a:rPr lang="en" sz="3600">
                <a:solidFill>
                  <a:schemeClr val="bg1"/>
                </a:solidFill>
                <a:ea typeface="+mn-lt"/>
                <a:cs typeface="+mn-lt"/>
              </a:rPr>
              <a:t>An appointment cannot be scheduled with a doctor who is not available on the given date and time.</a:t>
            </a:r>
          </a:p>
          <a:p>
            <a:pPr marL="457200" indent="-457200"/>
            <a:endParaRPr lang="en" sz="3600">
              <a:solidFill>
                <a:schemeClr val="bg1"/>
              </a:solidFill>
              <a:cs typeface="Calibri" panose="020F0502020204030204"/>
            </a:endParaRPr>
          </a:p>
          <a:p>
            <a:pPr marL="457200" indent="-457200"/>
            <a:r>
              <a:rPr lang="en" sz="3600">
                <a:solidFill>
                  <a:schemeClr val="bg1"/>
                </a:solidFill>
                <a:ea typeface="+mn-lt"/>
                <a:cs typeface="+mn-lt"/>
              </a:rPr>
              <a:t>A doctor's availability cannot overlap with their scheduled appointments.</a:t>
            </a:r>
          </a:p>
          <a:p>
            <a:pPr marL="457200" indent="-457200"/>
            <a:endParaRPr lang="en" sz="3600">
              <a:solidFill>
                <a:schemeClr val="bg1"/>
              </a:solidFill>
              <a:cs typeface="Calibri" panose="020F0502020204030204"/>
            </a:endParaRPr>
          </a:p>
          <a:p>
            <a:pPr marL="457200" indent="-457200"/>
            <a:r>
              <a:rPr lang="en" sz="3600">
                <a:solidFill>
                  <a:schemeClr val="bg1"/>
                </a:solidFill>
                <a:ea typeface="+mn-lt"/>
                <a:cs typeface="+mn-lt"/>
              </a:rPr>
              <a:t>A doctor’s specialty can be changed but not when they have any upcoming appointments already scheduled.</a:t>
            </a:r>
          </a:p>
          <a:p>
            <a:pPr marL="457200" indent="-457200"/>
            <a:endParaRPr lang="en" sz="3600">
              <a:solidFill>
                <a:schemeClr val="bg1"/>
              </a:solidFill>
              <a:cs typeface="Calibri" panose="020F0502020204030204"/>
            </a:endParaRPr>
          </a:p>
          <a:p>
            <a:pPr marL="457200" indent="-457200"/>
            <a:r>
              <a:rPr lang="en" sz="3600">
                <a:solidFill>
                  <a:schemeClr val="bg1"/>
                </a:solidFill>
                <a:ea typeface="+mn-lt"/>
                <a:cs typeface="+mn-lt"/>
              </a:rPr>
              <a:t>A message must always have a body as a message without any content would be irrelevant.</a:t>
            </a:r>
          </a:p>
          <a:p>
            <a:pPr marL="457200" indent="-457200"/>
            <a:endParaRPr lang="en-US" sz="3600">
              <a:solidFill>
                <a:schemeClr val="bg1"/>
              </a:solidFill>
              <a:ea typeface="+mn-lt"/>
              <a:cs typeface="+mn-lt"/>
            </a:endParaRPr>
          </a:p>
          <a:p>
            <a:pPr marL="457200" indent="-457200"/>
            <a:r>
              <a:rPr lang="en" sz="3600">
                <a:solidFill>
                  <a:schemeClr val="bg1"/>
                </a:solidFill>
                <a:ea typeface="+mn-lt"/>
                <a:cs typeface="+mn-lt"/>
              </a:rPr>
              <a:t>The patient can have multiple insurance entries as a person can have primary and secondary insurance carriers where the name of the insurance carriers can be the same.</a:t>
            </a:r>
            <a:endParaRPr lang="en-US" sz="3600">
              <a:solidFill>
                <a:schemeClr val="bg1"/>
              </a:solidFill>
              <a:cs typeface="Calibri" panose="020F0502020204030204"/>
            </a:endParaRPr>
          </a:p>
          <a:p>
            <a:pPr marL="457200" indent="-457200"/>
            <a:endParaRPr lang="en">
              <a:solidFill>
                <a:schemeClr val="bg1"/>
              </a:solidFill>
              <a:cs typeface="Calibri"/>
            </a:endParaRPr>
          </a:p>
          <a:p>
            <a:pPr marL="457200" indent="-457200"/>
            <a:endParaRPr lang="en-US">
              <a:solidFill>
                <a:schemeClr val="bg1"/>
              </a:solidFill>
              <a:cs typeface="Calibri"/>
            </a:endParaRPr>
          </a:p>
          <a:p>
            <a:pPr marL="457200" indent="-457200"/>
            <a:endParaRPr lang="en-US">
              <a:solidFill>
                <a:schemeClr val="bg1"/>
              </a:solidFill>
              <a:cs typeface="Calibri"/>
            </a:endParaRPr>
          </a:p>
          <a:p>
            <a:pPr marL="457200" indent="-457200"/>
            <a:endParaRPr lang="en-US">
              <a:solidFill>
                <a:schemeClr val="bg1"/>
              </a:solidFill>
              <a:cs typeface="Calibri"/>
            </a:endParaRPr>
          </a:p>
        </p:txBody>
      </p:sp>
    </p:spTree>
    <p:extLst>
      <p:ext uri="{BB962C8B-B14F-4D97-AF65-F5344CB8AC3E}">
        <p14:creationId xmlns:p14="http://schemas.microsoft.com/office/powerpoint/2010/main" val="11702930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180455" y="483821"/>
            <a:ext cx="11831090" cy="5772600"/>
          </a:xfrm>
        </p:spPr>
        <p:txBody>
          <a:bodyPr vert="horz" lIns="91440" tIns="45720" rIns="91440" bIns="45720" rtlCol="0" anchor="t">
            <a:normAutofit fontScale="55000" lnSpcReduction="20000"/>
          </a:bodyPr>
          <a:lstStyle/>
          <a:p>
            <a:r>
              <a:rPr lang="en" sz="3800" dirty="0">
                <a:solidFill>
                  <a:schemeClr val="bg1"/>
                </a:solidFill>
                <a:ea typeface="+mn-lt"/>
                <a:cs typeface="+mn-lt"/>
              </a:rPr>
              <a:t>The policy number and group number of an insurance cannot be the same.</a:t>
            </a:r>
          </a:p>
          <a:p>
            <a:endParaRPr lang="en" sz="3800" dirty="0">
              <a:solidFill>
                <a:schemeClr val="bg1"/>
              </a:solidFill>
              <a:ea typeface="+mn-lt"/>
              <a:cs typeface="+mn-lt"/>
            </a:endParaRPr>
          </a:p>
          <a:p>
            <a:r>
              <a:rPr lang="en" sz="3800" dirty="0">
                <a:solidFill>
                  <a:schemeClr val="bg1"/>
                </a:solidFill>
                <a:ea typeface="+mn-lt"/>
                <a:cs typeface="+mn-lt"/>
              </a:rPr>
              <a:t>An insurance must have a unique policy number</a:t>
            </a:r>
          </a:p>
          <a:p>
            <a:endParaRPr lang="en-US" sz="3800" dirty="0">
              <a:solidFill>
                <a:schemeClr val="bg1"/>
              </a:solidFill>
              <a:ea typeface="+mn-lt"/>
              <a:cs typeface="+mn-lt"/>
            </a:endParaRPr>
          </a:p>
          <a:p>
            <a:r>
              <a:rPr lang="en" sz="3800" dirty="0">
                <a:solidFill>
                  <a:schemeClr val="bg1"/>
                </a:solidFill>
                <a:ea typeface="+mn-lt"/>
                <a:cs typeface="+mn-lt"/>
              </a:rPr>
              <a:t>Information like email, first name, last name, and phone number should be set to Not Null as this</a:t>
            </a:r>
          </a:p>
          <a:p>
            <a:pPr marL="0" indent="0">
              <a:buNone/>
            </a:pPr>
            <a:r>
              <a:rPr lang="en" sz="3800">
                <a:solidFill>
                  <a:schemeClr val="bg1"/>
                </a:solidFill>
                <a:ea typeface="+mn-lt"/>
                <a:cs typeface="+mn-lt"/>
              </a:rPr>
              <a:t>   </a:t>
            </a:r>
            <a:r>
              <a:rPr lang="en" sz="3800" dirty="0">
                <a:solidFill>
                  <a:schemeClr val="bg1"/>
                </a:solidFill>
                <a:ea typeface="+mn-lt"/>
                <a:cs typeface="+mn-lt"/>
              </a:rPr>
              <a:t> information is critical for the health records.</a:t>
            </a:r>
          </a:p>
          <a:p>
            <a:endParaRPr lang="en-US" sz="3800" dirty="0">
              <a:solidFill>
                <a:schemeClr val="bg1"/>
              </a:solidFill>
              <a:ea typeface="+mn-lt"/>
              <a:cs typeface="+mn-lt"/>
            </a:endParaRPr>
          </a:p>
          <a:p>
            <a:r>
              <a:rPr lang="en" sz="3800" dirty="0">
                <a:solidFill>
                  <a:schemeClr val="bg1"/>
                </a:solidFill>
                <a:ea typeface="+mn-lt"/>
                <a:cs typeface="+mn-lt"/>
              </a:rPr>
              <a:t>For the Doctor, the specialty should be set to Not Null as a Doctor must have some qualification.</a:t>
            </a:r>
          </a:p>
          <a:p>
            <a:pPr marL="0" indent="0">
              <a:buNone/>
            </a:pPr>
            <a:endParaRPr lang="en-US" sz="3800" dirty="0">
              <a:solidFill>
                <a:schemeClr val="bg1"/>
              </a:solidFill>
              <a:ea typeface="+mn-lt"/>
              <a:cs typeface="+mn-lt"/>
            </a:endParaRPr>
          </a:p>
          <a:p>
            <a:r>
              <a:rPr lang="en" sz="3800" dirty="0">
                <a:solidFill>
                  <a:schemeClr val="bg1"/>
                </a:solidFill>
                <a:ea typeface="+mn-lt"/>
                <a:cs typeface="+mn-lt"/>
              </a:rPr>
              <a:t>An appointment must have a date and a time and thus these values should also be set to Not Null.</a:t>
            </a:r>
          </a:p>
          <a:p>
            <a:endParaRPr lang="en-US" sz="3800" dirty="0">
              <a:solidFill>
                <a:schemeClr val="bg1"/>
              </a:solidFill>
              <a:ea typeface="+mn-lt"/>
              <a:cs typeface="+mn-lt"/>
            </a:endParaRPr>
          </a:p>
          <a:p>
            <a:r>
              <a:rPr lang="en" sz="3800" dirty="0">
                <a:solidFill>
                  <a:schemeClr val="bg1"/>
                </a:solidFill>
                <a:ea typeface="+mn-lt"/>
                <a:cs typeface="+mn-lt"/>
              </a:rPr>
              <a:t>An Employee must contain a job title and thus this value should be set to Not Null.</a:t>
            </a:r>
          </a:p>
          <a:p>
            <a:endParaRPr lang="en" sz="3800" dirty="0">
              <a:solidFill>
                <a:schemeClr val="bg1"/>
              </a:solidFill>
              <a:ea typeface="+mn-lt"/>
              <a:cs typeface="+mn-lt"/>
            </a:endParaRPr>
          </a:p>
          <a:p>
            <a:r>
              <a:rPr lang="en" sz="3800" dirty="0">
                <a:solidFill>
                  <a:schemeClr val="bg1"/>
                </a:solidFill>
                <a:ea typeface="+mn-lt"/>
                <a:cs typeface="+mn-lt"/>
              </a:rPr>
              <a:t>All entities must have a unique primary key i.e., their Id’s for e.g., doctor id, patient id, message id, etc.</a:t>
            </a:r>
            <a:endParaRPr lang="en-US" sz="3800" dirty="0">
              <a:solidFill>
                <a:schemeClr val="bg1"/>
              </a:solidFill>
              <a:ea typeface="+mn-lt"/>
              <a:cs typeface="+mn-lt"/>
            </a:endParaRPr>
          </a:p>
          <a:p>
            <a:endParaRPr lang="en"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a:p>
            <a:endParaRPr lang="en-US" dirty="0">
              <a:solidFill>
                <a:schemeClr val="bg1"/>
              </a:solidFill>
              <a:cs typeface="Calibri"/>
            </a:endParaRPr>
          </a:p>
        </p:txBody>
      </p:sp>
    </p:spTree>
    <p:extLst>
      <p:ext uri="{BB962C8B-B14F-4D97-AF65-F5344CB8AC3E}">
        <p14:creationId xmlns:p14="http://schemas.microsoft.com/office/powerpoint/2010/main" val="10755166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Constraints Test Data</a:t>
            </a:r>
            <a:endParaRPr lang="en-US" b="1">
              <a:solidFill>
                <a:schemeClr val="bg1"/>
              </a:solidFill>
              <a:cs typeface="Calibri"/>
            </a:endParaRPr>
          </a:p>
        </p:txBody>
      </p:sp>
    </p:spTree>
    <p:extLst>
      <p:ext uri="{BB962C8B-B14F-4D97-AF65-F5344CB8AC3E}">
        <p14:creationId xmlns:p14="http://schemas.microsoft.com/office/powerpoint/2010/main" val="137074323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180455" y="483821"/>
            <a:ext cx="11831090" cy="6374179"/>
          </a:xfrm>
        </p:spPr>
        <p:txBody>
          <a:bodyPr vert="horz" lIns="91440" tIns="45720" rIns="91440" bIns="45720" rtlCol="0" anchor="t">
            <a:normAutofit/>
          </a:bodyPr>
          <a:lstStyle/>
          <a:p>
            <a:endParaRPr lang="en" sz="3800">
              <a:solidFill>
                <a:schemeClr val="bg1"/>
              </a:solidFill>
              <a:ea typeface="+mn-lt"/>
              <a:cs typeface="+mn-lt"/>
            </a:endParaRPr>
          </a:p>
          <a:p>
            <a:endParaRPr lang="en">
              <a:solidFill>
                <a:schemeClr val="bg1"/>
              </a:solidFill>
              <a:cs typeface="Calibri"/>
            </a:endParaRPr>
          </a:p>
          <a:p>
            <a:endParaRPr lang="en-US">
              <a:solidFill>
                <a:schemeClr val="bg1"/>
              </a:solidFill>
              <a:cs typeface="Calibri"/>
            </a:endParaRPr>
          </a:p>
          <a:p>
            <a:endParaRPr lang="en-US">
              <a:solidFill>
                <a:schemeClr val="bg1"/>
              </a:solidFill>
              <a:cs typeface="Calibri"/>
            </a:endParaRPr>
          </a:p>
          <a:p>
            <a:endParaRPr lang="en-US">
              <a:solidFill>
                <a:schemeClr val="bg1"/>
              </a:solidFill>
              <a:cs typeface="Calibri"/>
            </a:endParaRPr>
          </a:p>
        </p:txBody>
      </p:sp>
      <p:graphicFrame>
        <p:nvGraphicFramePr>
          <p:cNvPr id="6" name="Table 5">
            <a:extLst>
              <a:ext uri="{FF2B5EF4-FFF2-40B4-BE49-F238E27FC236}">
                <a16:creationId xmlns:a16="http://schemas.microsoft.com/office/drawing/2014/main" id="{FB1C4775-2F48-3E8D-411E-FEFC9E687C5E}"/>
              </a:ext>
            </a:extLst>
          </p:cNvPr>
          <p:cNvGraphicFramePr>
            <a:graphicFrameLocks noGrp="1"/>
          </p:cNvGraphicFramePr>
          <p:nvPr>
            <p:extLst>
              <p:ext uri="{D42A27DB-BD31-4B8C-83A1-F6EECF244321}">
                <p14:modId xmlns:p14="http://schemas.microsoft.com/office/powerpoint/2010/main" val="1543385498"/>
              </p:ext>
            </p:extLst>
          </p:nvPr>
        </p:nvGraphicFramePr>
        <p:xfrm>
          <a:off x="1691105" y="1276683"/>
          <a:ext cx="8807104" cy="2363228"/>
        </p:xfrm>
        <a:graphic>
          <a:graphicData uri="http://schemas.openxmlformats.org/drawingml/2006/table">
            <a:tbl>
              <a:tblPr firstRow="1" bandRow="1">
                <a:tableStyleId>{5C22544A-7EE6-4342-B048-85BDC9FD1C3A}</a:tableStyleId>
              </a:tblPr>
              <a:tblGrid>
                <a:gridCol w="1143959">
                  <a:extLst>
                    <a:ext uri="{9D8B030D-6E8A-4147-A177-3AD203B41FA5}">
                      <a16:colId xmlns:a16="http://schemas.microsoft.com/office/drawing/2014/main" val="3182630465"/>
                    </a:ext>
                  </a:extLst>
                </a:gridCol>
                <a:gridCol w="1102611">
                  <a:extLst>
                    <a:ext uri="{9D8B030D-6E8A-4147-A177-3AD203B41FA5}">
                      <a16:colId xmlns:a16="http://schemas.microsoft.com/office/drawing/2014/main" val="1886008271"/>
                    </a:ext>
                  </a:extLst>
                </a:gridCol>
                <a:gridCol w="909653">
                  <a:extLst>
                    <a:ext uri="{9D8B030D-6E8A-4147-A177-3AD203B41FA5}">
                      <a16:colId xmlns:a16="http://schemas.microsoft.com/office/drawing/2014/main" val="2111250105"/>
                    </a:ext>
                  </a:extLst>
                </a:gridCol>
                <a:gridCol w="1833091">
                  <a:extLst>
                    <a:ext uri="{9D8B030D-6E8A-4147-A177-3AD203B41FA5}">
                      <a16:colId xmlns:a16="http://schemas.microsoft.com/office/drawing/2014/main" val="156996682"/>
                    </a:ext>
                  </a:extLst>
                </a:gridCol>
                <a:gridCol w="1295568">
                  <a:extLst>
                    <a:ext uri="{9D8B030D-6E8A-4147-A177-3AD203B41FA5}">
                      <a16:colId xmlns:a16="http://schemas.microsoft.com/office/drawing/2014/main" val="3652476798"/>
                    </a:ext>
                  </a:extLst>
                </a:gridCol>
                <a:gridCol w="1226654">
                  <a:extLst>
                    <a:ext uri="{9D8B030D-6E8A-4147-A177-3AD203B41FA5}">
                      <a16:colId xmlns:a16="http://schemas.microsoft.com/office/drawing/2014/main" val="222926227"/>
                    </a:ext>
                  </a:extLst>
                </a:gridCol>
                <a:gridCol w="1295568">
                  <a:extLst>
                    <a:ext uri="{9D8B030D-6E8A-4147-A177-3AD203B41FA5}">
                      <a16:colId xmlns:a16="http://schemas.microsoft.com/office/drawing/2014/main" val="1186461531"/>
                    </a:ext>
                  </a:extLst>
                </a:gridCol>
              </a:tblGrid>
              <a:tr h="749968">
                <a:tc>
                  <a:txBody>
                    <a:bodyPr/>
                    <a:lstStyle/>
                    <a:p>
                      <a:pPr marL="0" marR="0">
                        <a:spcBef>
                          <a:spcPts val="0"/>
                        </a:spcBef>
                        <a:spcAft>
                          <a:spcPts val="0"/>
                        </a:spcAft>
                      </a:pPr>
                      <a:r>
                        <a:rPr lang="en-US" sz="2000">
                          <a:effectLst/>
                        </a:rPr>
                        <a:t>appointment_id</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patient_id</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doctor_id</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appointment_date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start_time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end_time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location</a:t>
                      </a:r>
                      <a:endParaRPr lang="en-US" sz="2000">
                        <a:effectLst/>
                        <a:latin typeface="Times New Roman"/>
                      </a:endParaRPr>
                    </a:p>
                  </a:txBody>
                  <a:tcPr marL="38100" marR="38100" marT="38100" marB="38100"/>
                </a:tc>
                <a:extLst>
                  <a:ext uri="{0D108BD9-81ED-4DB2-BD59-A6C34878D82A}">
                    <a16:rowId xmlns:a16="http://schemas.microsoft.com/office/drawing/2014/main" val="2950554350"/>
                  </a:ext>
                </a:extLst>
              </a:tr>
              <a:tr h="403315">
                <a:tc>
                  <a:txBody>
                    <a:bodyPr/>
                    <a:lstStyle/>
                    <a:p>
                      <a:pPr marL="0" marR="0" algn="ctr">
                        <a:spcBef>
                          <a:spcPts val="0"/>
                        </a:spcBef>
                        <a:spcAft>
                          <a:spcPts val="0"/>
                        </a:spcAft>
                      </a:pPr>
                      <a:r>
                        <a:rPr lang="en-US" sz="2000">
                          <a:effectLst/>
                          <a:latin typeface="Times New Roman"/>
                        </a:rPr>
                        <a:t>11</a:t>
                      </a: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2023-10-02</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12:00:00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13:00:00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Online</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1752476231"/>
                  </a:ext>
                </a:extLst>
              </a:tr>
              <a:tr h="403315">
                <a:tc>
                  <a:txBody>
                    <a:bodyPr/>
                    <a:lstStyle/>
                    <a:p>
                      <a:pPr marL="0" marR="0" algn="ctr">
                        <a:spcBef>
                          <a:spcPts val="0"/>
                        </a:spcBef>
                        <a:spcAft>
                          <a:spcPts val="0"/>
                        </a:spcAft>
                      </a:pPr>
                      <a:r>
                        <a:rPr lang="en-US" sz="2000">
                          <a:effectLst/>
                          <a:latin typeface="Times New Roman"/>
                        </a:rPr>
                        <a:t>12</a:t>
                      </a: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2023-10-02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12:00:00</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13:00:00</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online</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3479044131"/>
                  </a:ext>
                </a:extLst>
              </a:tr>
              <a:tr h="403315">
                <a:tc>
                  <a:txBody>
                    <a:bodyPr/>
                    <a:lstStyle/>
                    <a:p>
                      <a:pPr marL="0" marR="0" algn="ctr">
                        <a:spcBef>
                          <a:spcPts val="0"/>
                        </a:spcBef>
                        <a:spcAft>
                          <a:spcPts val="0"/>
                        </a:spcAft>
                      </a:pPr>
                      <a:r>
                        <a:rPr lang="en-US" sz="2000">
                          <a:effectLst/>
                          <a:latin typeface="Times New Roman"/>
                        </a:rPr>
                        <a:t>13</a:t>
                      </a: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2023-10-02</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14:00:00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15:00:00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In-person</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2246591887"/>
                  </a:ext>
                </a:extLst>
              </a:tr>
              <a:tr h="403315">
                <a:tc>
                  <a:txBody>
                    <a:bodyPr/>
                    <a:lstStyle/>
                    <a:p>
                      <a:pPr marL="0" marR="0" algn="ctr">
                        <a:spcBef>
                          <a:spcPts val="0"/>
                        </a:spcBef>
                        <a:spcAft>
                          <a:spcPts val="0"/>
                        </a:spcAft>
                      </a:pPr>
                      <a:r>
                        <a:rPr lang="en-US" sz="2000">
                          <a:effectLst/>
                          <a:latin typeface="Times New Roman"/>
                        </a:rPr>
                        <a:t>14</a:t>
                      </a: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23</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2023-10-04</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14:00:00</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15:00:00</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in-person</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715032522"/>
                  </a:ext>
                </a:extLst>
              </a:tr>
            </a:tbl>
          </a:graphicData>
        </a:graphic>
      </p:graphicFrame>
      <p:sp>
        <p:nvSpPr>
          <p:cNvPr id="7" name="TextBox 6">
            <a:extLst>
              <a:ext uri="{FF2B5EF4-FFF2-40B4-BE49-F238E27FC236}">
                <a16:creationId xmlns:a16="http://schemas.microsoft.com/office/drawing/2014/main" id="{0D977E98-C75A-DCE9-BFF7-F6613B6EFEBB}"/>
              </a:ext>
            </a:extLst>
          </p:cNvPr>
          <p:cNvSpPr txBox="1"/>
          <p:nvPr/>
        </p:nvSpPr>
        <p:spPr>
          <a:xfrm>
            <a:off x="5325980" y="81413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Appointment</a:t>
            </a:r>
          </a:p>
        </p:txBody>
      </p:sp>
      <p:graphicFrame>
        <p:nvGraphicFramePr>
          <p:cNvPr id="9" name="Table 8">
            <a:extLst>
              <a:ext uri="{FF2B5EF4-FFF2-40B4-BE49-F238E27FC236}">
                <a16:creationId xmlns:a16="http://schemas.microsoft.com/office/drawing/2014/main" id="{DFD72206-631E-817E-5823-D572E43277F3}"/>
              </a:ext>
            </a:extLst>
          </p:cNvPr>
          <p:cNvGraphicFramePr>
            <a:graphicFrameLocks noGrp="1"/>
          </p:cNvGraphicFramePr>
          <p:nvPr>
            <p:extLst>
              <p:ext uri="{D42A27DB-BD31-4B8C-83A1-F6EECF244321}">
                <p14:modId xmlns:p14="http://schemas.microsoft.com/office/powerpoint/2010/main" val="4022186902"/>
              </p:ext>
            </p:extLst>
          </p:nvPr>
        </p:nvGraphicFramePr>
        <p:xfrm>
          <a:off x="1691106" y="4678948"/>
          <a:ext cx="8807103" cy="1322361"/>
        </p:xfrm>
        <a:graphic>
          <a:graphicData uri="http://schemas.openxmlformats.org/drawingml/2006/table">
            <a:tbl>
              <a:tblPr firstRow="1" bandRow="1">
                <a:tableStyleId>{5C22544A-7EE6-4342-B048-85BDC9FD1C3A}</a:tableStyleId>
              </a:tblPr>
              <a:tblGrid>
                <a:gridCol w="1767463">
                  <a:extLst>
                    <a:ext uri="{9D8B030D-6E8A-4147-A177-3AD203B41FA5}">
                      <a16:colId xmlns:a16="http://schemas.microsoft.com/office/drawing/2014/main" val="514146024"/>
                    </a:ext>
                  </a:extLst>
                </a:gridCol>
                <a:gridCol w="1420014">
                  <a:extLst>
                    <a:ext uri="{9D8B030D-6E8A-4147-A177-3AD203B41FA5}">
                      <a16:colId xmlns:a16="http://schemas.microsoft.com/office/drawing/2014/main" val="4059339891"/>
                    </a:ext>
                  </a:extLst>
                </a:gridCol>
                <a:gridCol w="2250872">
                  <a:extLst>
                    <a:ext uri="{9D8B030D-6E8A-4147-A177-3AD203B41FA5}">
                      <a16:colId xmlns:a16="http://schemas.microsoft.com/office/drawing/2014/main" val="2392889187"/>
                    </a:ext>
                  </a:extLst>
                </a:gridCol>
                <a:gridCol w="1374693">
                  <a:extLst>
                    <a:ext uri="{9D8B030D-6E8A-4147-A177-3AD203B41FA5}">
                      <a16:colId xmlns:a16="http://schemas.microsoft.com/office/drawing/2014/main" val="3463723213"/>
                    </a:ext>
                  </a:extLst>
                </a:gridCol>
                <a:gridCol w="1994061">
                  <a:extLst>
                    <a:ext uri="{9D8B030D-6E8A-4147-A177-3AD203B41FA5}">
                      <a16:colId xmlns:a16="http://schemas.microsoft.com/office/drawing/2014/main" val="338136663"/>
                    </a:ext>
                  </a:extLst>
                </a:gridCol>
              </a:tblGrid>
              <a:tr h="440787">
                <a:tc>
                  <a:txBody>
                    <a:bodyPr/>
                    <a:lstStyle/>
                    <a:p>
                      <a:pPr marL="0" marR="0">
                        <a:spcBef>
                          <a:spcPts val="0"/>
                        </a:spcBef>
                        <a:spcAft>
                          <a:spcPts val="0"/>
                        </a:spcAft>
                      </a:pPr>
                      <a:r>
                        <a:rPr lang="en-US" sz="2000">
                          <a:effectLst/>
                        </a:rPr>
                        <a:t>medication_id</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patient_id</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medication_name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start_time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end_time</a:t>
                      </a:r>
                      <a:endParaRPr lang="en-US" sz="2000" err="1">
                        <a:effectLst/>
                        <a:latin typeface="Times New Roman"/>
                      </a:endParaRPr>
                    </a:p>
                  </a:txBody>
                  <a:tcPr marL="38100" marR="38100" marT="38100" marB="38100"/>
                </a:tc>
                <a:extLst>
                  <a:ext uri="{0D108BD9-81ED-4DB2-BD59-A6C34878D82A}">
                    <a16:rowId xmlns:a16="http://schemas.microsoft.com/office/drawing/2014/main" val="82520114"/>
                  </a:ext>
                </a:extLst>
              </a:tr>
              <a:tr h="440787">
                <a:tc>
                  <a:txBody>
                    <a:bodyPr/>
                    <a:lstStyle/>
                    <a:p>
                      <a:pPr marL="0" marR="0" algn="ctr">
                        <a:spcBef>
                          <a:spcPts val="0"/>
                        </a:spcBef>
                        <a:spcAft>
                          <a:spcPts val="0"/>
                        </a:spcAft>
                      </a:pPr>
                      <a:r>
                        <a:rPr lang="en-US" sz="2000">
                          <a:effectLst/>
                        </a:rPr>
                        <a:t>11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Larin</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2023-06-01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2023-03-01</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3865133284"/>
                  </a:ext>
                </a:extLst>
              </a:tr>
              <a:tr h="440787">
                <a:tc>
                  <a:txBody>
                    <a:bodyPr/>
                    <a:lstStyle/>
                    <a:p>
                      <a:pPr marL="0" marR="0" algn="ctr">
                        <a:spcBef>
                          <a:spcPts val="0"/>
                        </a:spcBef>
                        <a:spcAft>
                          <a:spcPts val="0"/>
                        </a:spcAft>
                      </a:pPr>
                      <a:r>
                        <a:rPr lang="en-US" sz="2000">
                          <a:effectLst/>
                        </a:rPr>
                        <a:t>12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Aspirin</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spcBef>
                          <a:spcPts val="0"/>
                        </a:spcBef>
                        <a:spcAft>
                          <a:spcPts val="0"/>
                        </a:spcAft>
                      </a:pP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2023-06-01</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2465356439"/>
                  </a:ext>
                </a:extLst>
              </a:tr>
            </a:tbl>
          </a:graphicData>
        </a:graphic>
      </p:graphicFrame>
      <p:sp>
        <p:nvSpPr>
          <p:cNvPr id="10" name="TextBox 9">
            <a:extLst>
              <a:ext uri="{FF2B5EF4-FFF2-40B4-BE49-F238E27FC236}">
                <a16:creationId xmlns:a16="http://schemas.microsoft.com/office/drawing/2014/main" id="{C286CFA3-B626-1D31-22F9-8F1896CD33FC}"/>
              </a:ext>
            </a:extLst>
          </p:cNvPr>
          <p:cNvSpPr txBox="1"/>
          <p:nvPr/>
        </p:nvSpPr>
        <p:spPr>
          <a:xfrm>
            <a:off x="5573295" y="414955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Medication</a:t>
            </a:r>
          </a:p>
        </p:txBody>
      </p:sp>
    </p:spTree>
    <p:extLst>
      <p:ext uri="{BB962C8B-B14F-4D97-AF65-F5344CB8AC3E}">
        <p14:creationId xmlns:p14="http://schemas.microsoft.com/office/powerpoint/2010/main" val="13696652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AE473BD-9A2A-420F-B844-12BCFA3D4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7" name="Rectangle 46">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shot of a phone&#10;&#10;Description automatically generated with low confidence">
            <a:extLst>
              <a:ext uri="{FF2B5EF4-FFF2-40B4-BE49-F238E27FC236}">
                <a16:creationId xmlns:a16="http://schemas.microsoft.com/office/drawing/2014/main" id="{3BC8BAFD-3608-2CB5-F095-273FBAC306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0550" y="1557337"/>
            <a:ext cx="2195830" cy="4752001"/>
          </a:xfrm>
          <a:prstGeom prst="rect">
            <a:avLst/>
          </a:prstGeom>
        </p:spPr>
      </p:pic>
      <p:pic>
        <p:nvPicPr>
          <p:cNvPr id="8" name="Picture 7" descr="A screenshot of a phone&#10;&#10;Description automatically generated with medium confidence">
            <a:extLst>
              <a:ext uri="{FF2B5EF4-FFF2-40B4-BE49-F238E27FC236}">
                <a16:creationId xmlns:a16="http://schemas.microsoft.com/office/drawing/2014/main" id="{3E7C2CE5-ABCE-0A42-62DC-826748F96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5042" y="1557336"/>
            <a:ext cx="2195830" cy="4752002"/>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192C5C1A-AA42-48C9-264E-6E2209AA47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058" y="1557337"/>
            <a:ext cx="2195830" cy="4752001"/>
          </a:xfrm>
          <a:prstGeom prst="rect">
            <a:avLst/>
          </a:prstGeom>
        </p:spPr>
      </p:pic>
    </p:spTree>
    <p:extLst>
      <p:ext uri="{BB962C8B-B14F-4D97-AF65-F5344CB8AC3E}">
        <p14:creationId xmlns:p14="http://schemas.microsoft.com/office/powerpoint/2010/main" val="2345075710"/>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180455" y="483821"/>
            <a:ext cx="11831090" cy="6374179"/>
          </a:xfrm>
        </p:spPr>
        <p:txBody>
          <a:bodyPr vert="horz" lIns="91440" tIns="45720" rIns="91440" bIns="45720" rtlCol="0" anchor="t">
            <a:normAutofit/>
          </a:bodyPr>
          <a:lstStyle/>
          <a:p>
            <a:endParaRPr lang="en" sz="3800">
              <a:solidFill>
                <a:schemeClr val="bg1"/>
              </a:solidFill>
              <a:ea typeface="+mn-lt"/>
              <a:cs typeface="+mn-lt"/>
            </a:endParaRPr>
          </a:p>
          <a:p>
            <a:endParaRPr lang="en">
              <a:solidFill>
                <a:schemeClr val="bg1"/>
              </a:solidFill>
              <a:cs typeface="Calibri"/>
            </a:endParaRPr>
          </a:p>
          <a:p>
            <a:endParaRPr lang="en-US">
              <a:solidFill>
                <a:schemeClr val="bg1"/>
              </a:solidFill>
              <a:cs typeface="Calibri"/>
            </a:endParaRPr>
          </a:p>
          <a:p>
            <a:endParaRPr lang="en-US">
              <a:solidFill>
                <a:schemeClr val="bg1"/>
              </a:solidFill>
              <a:cs typeface="Calibri"/>
            </a:endParaRPr>
          </a:p>
          <a:p>
            <a:endParaRPr lang="en-US">
              <a:solidFill>
                <a:schemeClr val="bg1"/>
              </a:solidFill>
              <a:cs typeface="Calibri"/>
            </a:endParaRPr>
          </a:p>
        </p:txBody>
      </p:sp>
      <p:graphicFrame>
        <p:nvGraphicFramePr>
          <p:cNvPr id="5" name="Table 4">
            <a:extLst>
              <a:ext uri="{FF2B5EF4-FFF2-40B4-BE49-F238E27FC236}">
                <a16:creationId xmlns:a16="http://schemas.microsoft.com/office/drawing/2014/main" id="{D5B2ECE7-2654-FB14-CCD0-7EE5DA66CCBF}"/>
              </a:ext>
            </a:extLst>
          </p:cNvPr>
          <p:cNvGraphicFramePr>
            <a:graphicFrameLocks noGrp="1"/>
          </p:cNvGraphicFramePr>
          <p:nvPr>
            <p:extLst>
              <p:ext uri="{D42A27DB-BD31-4B8C-83A1-F6EECF244321}">
                <p14:modId xmlns:p14="http://schemas.microsoft.com/office/powerpoint/2010/main" val="785416098"/>
              </p:ext>
            </p:extLst>
          </p:nvPr>
        </p:nvGraphicFramePr>
        <p:xfrm>
          <a:off x="1938421" y="1029368"/>
          <a:ext cx="8292021" cy="1905000"/>
        </p:xfrm>
        <a:graphic>
          <a:graphicData uri="http://schemas.openxmlformats.org/drawingml/2006/table">
            <a:tbl>
              <a:tblPr firstRow="1" bandRow="1">
                <a:tableStyleId>{5C22544A-7EE6-4342-B048-85BDC9FD1C3A}</a:tableStyleId>
              </a:tblPr>
              <a:tblGrid>
                <a:gridCol w="1809169">
                  <a:extLst>
                    <a:ext uri="{9D8B030D-6E8A-4147-A177-3AD203B41FA5}">
                      <a16:colId xmlns:a16="http://schemas.microsoft.com/office/drawing/2014/main" val="1331765331"/>
                    </a:ext>
                  </a:extLst>
                </a:gridCol>
                <a:gridCol w="1288347">
                  <a:extLst>
                    <a:ext uri="{9D8B030D-6E8A-4147-A177-3AD203B41FA5}">
                      <a16:colId xmlns:a16="http://schemas.microsoft.com/office/drawing/2014/main" val="2084039605"/>
                    </a:ext>
                  </a:extLst>
                </a:gridCol>
                <a:gridCol w="2165519">
                  <a:extLst>
                    <a:ext uri="{9D8B030D-6E8A-4147-A177-3AD203B41FA5}">
                      <a16:colId xmlns:a16="http://schemas.microsoft.com/office/drawing/2014/main" val="119093972"/>
                    </a:ext>
                  </a:extLst>
                </a:gridCol>
                <a:gridCol w="1219817">
                  <a:extLst>
                    <a:ext uri="{9D8B030D-6E8A-4147-A177-3AD203B41FA5}">
                      <a16:colId xmlns:a16="http://schemas.microsoft.com/office/drawing/2014/main" val="2526198026"/>
                    </a:ext>
                  </a:extLst>
                </a:gridCol>
                <a:gridCol w="1809169">
                  <a:extLst>
                    <a:ext uri="{9D8B030D-6E8A-4147-A177-3AD203B41FA5}">
                      <a16:colId xmlns:a16="http://schemas.microsoft.com/office/drawing/2014/main" val="112219401"/>
                    </a:ext>
                  </a:extLst>
                </a:gridCol>
              </a:tblGrid>
              <a:tr h="209550">
                <a:tc>
                  <a:txBody>
                    <a:bodyPr/>
                    <a:lstStyle/>
                    <a:p>
                      <a:pPr marL="0" marR="0">
                        <a:spcBef>
                          <a:spcPts val="0"/>
                        </a:spcBef>
                        <a:spcAft>
                          <a:spcPts val="0"/>
                        </a:spcAft>
                      </a:pPr>
                      <a:r>
                        <a:rPr lang="en-US" sz="2000">
                          <a:effectLst/>
                        </a:rPr>
                        <a:t>availability_id</a:t>
                      </a:r>
                      <a:endParaRPr lang="en-US" sz="2000">
                        <a:effectLst/>
                        <a:latin typeface="Times New Roman"/>
                      </a:endParaRPr>
                    </a:p>
                  </a:txBody>
                  <a:tcPr marL="38100" marR="38100" marT="38100" marB="38100"/>
                </a:tc>
                <a:tc>
                  <a:txBody>
                    <a:bodyPr/>
                    <a:lstStyle/>
                    <a:p>
                      <a:pPr marL="0" marR="0">
                        <a:spcBef>
                          <a:spcPts val="0"/>
                        </a:spcBef>
                        <a:spcAft>
                          <a:spcPts val="0"/>
                        </a:spcAft>
                      </a:pPr>
                      <a:r>
                        <a:rPr lang="en-US" sz="2000">
                          <a:effectLst/>
                        </a:rPr>
                        <a:t>doctor_id</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appointment_date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start_time</a:t>
                      </a:r>
                      <a:endParaRPr lang="en-US" sz="2000" err="1">
                        <a:effectLst/>
                        <a:latin typeface="Times New Roman"/>
                      </a:endParaRPr>
                    </a:p>
                  </a:txBody>
                  <a:tcPr marL="38100" marR="38100" marT="38100" marB="38100"/>
                </a:tc>
                <a:tc>
                  <a:txBody>
                    <a:bodyPr/>
                    <a:lstStyle/>
                    <a:p>
                      <a:pPr marL="0" marR="0">
                        <a:spcBef>
                          <a:spcPts val="0"/>
                        </a:spcBef>
                        <a:spcAft>
                          <a:spcPts val="0"/>
                        </a:spcAft>
                      </a:pPr>
                      <a:r>
                        <a:rPr lang="en-US" sz="2000">
                          <a:effectLst/>
                        </a:rPr>
                        <a:t> end_time</a:t>
                      </a:r>
                      <a:endParaRPr lang="en-US" sz="2000" err="1">
                        <a:effectLst/>
                        <a:latin typeface="Times New Roman"/>
                      </a:endParaRPr>
                    </a:p>
                  </a:txBody>
                  <a:tcPr marL="38100" marR="38100" marT="38100" marB="38100"/>
                </a:tc>
                <a:extLst>
                  <a:ext uri="{0D108BD9-81ED-4DB2-BD59-A6C34878D82A}">
                    <a16:rowId xmlns:a16="http://schemas.microsoft.com/office/drawing/2014/main" val="4196319326"/>
                  </a:ext>
                </a:extLst>
              </a:tr>
              <a:tr h="209550">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2023-05-01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7:00:00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12:00:00</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910626299"/>
                  </a:ext>
                </a:extLst>
              </a:tr>
              <a:tr h="209550">
                <a:tc>
                  <a:txBody>
                    <a:bodyPr/>
                    <a:lstStyle/>
                    <a:p>
                      <a:pPr marL="0" marR="0" algn="ctr">
                        <a:spcBef>
                          <a:spcPts val="0"/>
                        </a:spcBef>
                        <a:spcAft>
                          <a:spcPts val="0"/>
                        </a:spcAft>
                      </a:pPr>
                      <a:r>
                        <a:rPr lang="en-US" sz="2000">
                          <a:effectLst/>
                        </a:rPr>
                        <a:t>32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2023-05-01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5:00:00</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13:00:00</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449142160"/>
                  </a:ext>
                </a:extLst>
              </a:tr>
              <a:tr h="209550">
                <a:tc>
                  <a:txBody>
                    <a:bodyPr/>
                    <a:lstStyle/>
                    <a:p>
                      <a:pPr marL="0" marR="0" algn="ctr">
                        <a:spcBef>
                          <a:spcPts val="0"/>
                        </a:spcBef>
                        <a:spcAft>
                          <a:spcPts val="0"/>
                        </a:spcAft>
                      </a:pPr>
                      <a:r>
                        <a:rPr lang="en-US" sz="2000">
                          <a:effectLst/>
                        </a:rPr>
                        <a:t>33</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2023-05-01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17:00:00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19:00:00</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2955546507"/>
                  </a:ext>
                </a:extLst>
              </a:tr>
              <a:tr h="209550">
                <a:tc>
                  <a:txBody>
                    <a:bodyPr/>
                    <a:lstStyle/>
                    <a:p>
                      <a:pPr marL="0" marR="0" algn="ctr">
                        <a:spcBef>
                          <a:spcPts val="0"/>
                        </a:spcBef>
                        <a:spcAft>
                          <a:spcPts val="0"/>
                        </a:spcAft>
                      </a:pPr>
                      <a:r>
                        <a:rPr lang="en-US" sz="2000">
                          <a:effectLst/>
                        </a:rPr>
                        <a:t>34</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2023-05-01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18:00:00</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17:00:00</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2126413865"/>
                  </a:ext>
                </a:extLst>
              </a:tr>
            </a:tbl>
          </a:graphicData>
        </a:graphic>
      </p:graphicFrame>
      <p:sp>
        <p:nvSpPr>
          <p:cNvPr id="8" name="TextBox 7">
            <a:extLst>
              <a:ext uri="{FF2B5EF4-FFF2-40B4-BE49-F238E27FC236}">
                <a16:creationId xmlns:a16="http://schemas.microsoft.com/office/drawing/2014/main" id="{4DDF0308-5CB0-E021-9031-5D640E07BEF0}"/>
              </a:ext>
            </a:extLst>
          </p:cNvPr>
          <p:cNvSpPr txBox="1"/>
          <p:nvPr/>
        </p:nvSpPr>
        <p:spPr>
          <a:xfrm>
            <a:off x="4724399" y="48661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err="1">
                <a:solidFill>
                  <a:schemeClr val="bg1"/>
                </a:solidFill>
                <a:latin typeface="Times New Roman"/>
                <a:cs typeface="Times New Roman"/>
              </a:rPr>
              <a:t>Doctor_availability</a:t>
            </a:r>
            <a:endParaRPr lang="en-US" sz="2000" dirty="0">
              <a:solidFill>
                <a:schemeClr val="bg1"/>
              </a:solidFill>
              <a:cs typeface="Calibri"/>
            </a:endParaRPr>
          </a:p>
        </p:txBody>
      </p:sp>
      <p:graphicFrame>
        <p:nvGraphicFramePr>
          <p:cNvPr id="12" name="Table 11">
            <a:extLst>
              <a:ext uri="{FF2B5EF4-FFF2-40B4-BE49-F238E27FC236}">
                <a16:creationId xmlns:a16="http://schemas.microsoft.com/office/drawing/2014/main" id="{104F022C-0786-DA22-36DD-3E49F8F7AF6A}"/>
              </a:ext>
            </a:extLst>
          </p:cNvPr>
          <p:cNvGraphicFramePr>
            <a:graphicFrameLocks noGrp="1"/>
          </p:cNvGraphicFramePr>
          <p:nvPr>
            <p:extLst>
              <p:ext uri="{D42A27DB-BD31-4B8C-83A1-F6EECF244321}">
                <p14:modId xmlns:p14="http://schemas.microsoft.com/office/powerpoint/2010/main" val="1503073020"/>
              </p:ext>
            </p:extLst>
          </p:nvPr>
        </p:nvGraphicFramePr>
        <p:xfrm>
          <a:off x="1931736" y="3930315"/>
          <a:ext cx="8338444" cy="1905000"/>
        </p:xfrm>
        <a:graphic>
          <a:graphicData uri="http://schemas.openxmlformats.org/drawingml/2006/table">
            <a:tbl>
              <a:tblPr firstRow="1" bandRow="1">
                <a:tableStyleId>{5C22544A-7EE6-4342-B048-85BDC9FD1C3A}</a:tableStyleId>
              </a:tblPr>
              <a:tblGrid>
                <a:gridCol w="1540956">
                  <a:extLst>
                    <a:ext uri="{9D8B030D-6E8A-4147-A177-3AD203B41FA5}">
                      <a16:colId xmlns:a16="http://schemas.microsoft.com/office/drawing/2014/main" val="2856942718"/>
                    </a:ext>
                  </a:extLst>
                </a:gridCol>
                <a:gridCol w="1454547">
                  <a:extLst>
                    <a:ext uri="{9D8B030D-6E8A-4147-A177-3AD203B41FA5}">
                      <a16:colId xmlns:a16="http://schemas.microsoft.com/office/drawing/2014/main" val="794364376"/>
                    </a:ext>
                  </a:extLst>
                </a:gridCol>
                <a:gridCol w="1368137">
                  <a:extLst>
                    <a:ext uri="{9D8B030D-6E8A-4147-A177-3AD203B41FA5}">
                      <a16:colId xmlns:a16="http://schemas.microsoft.com/office/drawing/2014/main" val="1547504915"/>
                    </a:ext>
                  </a:extLst>
                </a:gridCol>
                <a:gridCol w="1814584">
                  <a:extLst>
                    <a:ext uri="{9D8B030D-6E8A-4147-A177-3AD203B41FA5}">
                      <a16:colId xmlns:a16="http://schemas.microsoft.com/office/drawing/2014/main" val="767459410"/>
                    </a:ext>
                  </a:extLst>
                </a:gridCol>
                <a:gridCol w="2160220">
                  <a:extLst>
                    <a:ext uri="{9D8B030D-6E8A-4147-A177-3AD203B41FA5}">
                      <a16:colId xmlns:a16="http://schemas.microsoft.com/office/drawing/2014/main" val="2215370568"/>
                    </a:ext>
                  </a:extLst>
                </a:gridCol>
              </a:tblGrid>
              <a:tr h="209550">
                <a:tc>
                  <a:txBody>
                    <a:bodyPr/>
                    <a:lstStyle/>
                    <a:p>
                      <a:pPr marL="0" marR="0" algn="ctr">
                        <a:spcBef>
                          <a:spcPts val="0"/>
                        </a:spcBef>
                        <a:spcAft>
                          <a:spcPts val="0"/>
                        </a:spcAft>
                      </a:pPr>
                      <a:r>
                        <a:rPr lang="en-US" sz="2000">
                          <a:effectLst/>
                        </a:rPr>
                        <a:t>insurance_id</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patient_id</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name</a:t>
                      </a:r>
                      <a:endParaRPr lang="en-US" sz="2000">
                        <a:effectLst/>
                        <a:latin typeface="Times New Roman"/>
                      </a:endParaRPr>
                    </a:p>
                  </a:txBody>
                  <a:tcPr marL="38100" marR="38100" marT="38100" marB="38100"/>
                </a:tc>
                <a:tc>
                  <a:txBody>
                    <a:bodyPr/>
                    <a:lstStyle/>
                    <a:p>
                      <a:pPr marL="0" marR="0" algn="ctr">
                        <a:spcBef>
                          <a:spcPts val="0"/>
                        </a:spcBef>
                        <a:spcAft>
                          <a:spcPts val="0"/>
                        </a:spcAft>
                      </a:pPr>
                      <a:r>
                        <a:rPr lang="en-US" sz="2000">
                          <a:effectLst/>
                        </a:rPr>
                        <a:t>policy_number</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group_number</a:t>
                      </a:r>
                      <a:endParaRPr lang="en-US" sz="2000" err="1">
                        <a:effectLst/>
                        <a:latin typeface="Times New Roman"/>
                      </a:endParaRPr>
                    </a:p>
                  </a:txBody>
                  <a:tcPr marL="38100" marR="38100" marT="38100" marB="38100"/>
                </a:tc>
                <a:extLst>
                  <a:ext uri="{0D108BD9-81ED-4DB2-BD59-A6C34878D82A}">
                    <a16:rowId xmlns:a16="http://schemas.microsoft.com/office/drawing/2014/main" val="3558960949"/>
                  </a:ext>
                </a:extLst>
              </a:tr>
              <a:tr h="209550">
                <a:tc>
                  <a:txBody>
                    <a:bodyPr/>
                    <a:lstStyle/>
                    <a:p>
                      <a:pPr marL="0" marR="0" algn="ctr">
                        <a:spcBef>
                          <a:spcPts val="0"/>
                        </a:spcBef>
                        <a:spcAft>
                          <a:spcPts val="0"/>
                        </a:spcAft>
                      </a:pPr>
                      <a:r>
                        <a:rPr lang="en-US" sz="2000">
                          <a:effectLst/>
                        </a:rPr>
                        <a:t>11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Ram</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ABC123456</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ABC123456</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3212113230"/>
                  </a:ext>
                </a:extLst>
              </a:tr>
              <a:tr h="209550">
                <a:tc>
                  <a:txBody>
                    <a:bodyPr/>
                    <a:lstStyle/>
                    <a:p>
                      <a:pPr marL="0" marR="0" algn="ctr">
                        <a:spcBef>
                          <a:spcPts val="0"/>
                        </a:spcBef>
                        <a:spcAft>
                          <a:spcPts val="0"/>
                        </a:spcAft>
                      </a:pPr>
                      <a:r>
                        <a:rPr lang="en-US" sz="2000">
                          <a:effectLst/>
                        </a:rPr>
                        <a:t>12</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Jai</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123456789</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123456789</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1089408631"/>
                  </a:ext>
                </a:extLst>
              </a:tr>
              <a:tr h="209550">
                <a:tc>
                  <a:txBody>
                    <a:bodyPr/>
                    <a:lstStyle/>
                    <a:p>
                      <a:pPr marL="0" marR="0" algn="ctr">
                        <a:spcBef>
                          <a:spcPts val="0"/>
                        </a:spcBef>
                        <a:spcAft>
                          <a:spcPts val="0"/>
                        </a:spcAft>
                      </a:pPr>
                      <a:r>
                        <a:rPr lang="en-US" sz="2000">
                          <a:effectLst/>
                        </a:rPr>
                        <a:t>13</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Hari</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asdfghjkl</a:t>
                      </a:r>
                      <a:endParaRPr lang="en-US" sz="2000" err="1">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asdfghjkl</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2878375270"/>
                  </a:ext>
                </a:extLst>
              </a:tr>
              <a:tr h="209550">
                <a:tc>
                  <a:txBody>
                    <a:bodyPr/>
                    <a:lstStyle/>
                    <a:p>
                      <a:pPr marL="0" marR="0" algn="ctr">
                        <a:spcBef>
                          <a:spcPts val="0"/>
                        </a:spcBef>
                        <a:spcAft>
                          <a:spcPts val="0"/>
                        </a:spcAft>
                      </a:pPr>
                      <a:r>
                        <a:rPr lang="en-US" sz="2000">
                          <a:effectLst/>
                        </a:rPr>
                        <a:t>14</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Mailn</a:t>
                      </a:r>
                      <a:endParaRPr lang="en-US" sz="2000" err="1">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ASDFGHJKL</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ASDFGHJKL</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1976154603"/>
                  </a:ext>
                </a:extLst>
              </a:tr>
            </a:tbl>
          </a:graphicData>
        </a:graphic>
      </p:graphicFrame>
      <p:sp>
        <p:nvSpPr>
          <p:cNvPr id="13" name="TextBox 12">
            <a:extLst>
              <a:ext uri="{FF2B5EF4-FFF2-40B4-BE49-F238E27FC236}">
                <a16:creationId xmlns:a16="http://schemas.microsoft.com/office/drawing/2014/main" id="{49DA9C19-EC05-5036-108A-82D6B4CEC3D6}"/>
              </a:ext>
            </a:extLst>
          </p:cNvPr>
          <p:cNvSpPr txBox="1"/>
          <p:nvPr/>
        </p:nvSpPr>
        <p:spPr>
          <a:xfrm>
            <a:off x="4724400" y="338087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latin typeface="Times New Roman"/>
                <a:cs typeface="Times New Roman"/>
              </a:rPr>
              <a:t>Insurance</a:t>
            </a:r>
            <a:endParaRPr lang="en-US" sz="2000" dirty="0">
              <a:solidFill>
                <a:schemeClr val="bg1"/>
              </a:solidFill>
              <a:cs typeface="Calibri"/>
            </a:endParaRPr>
          </a:p>
        </p:txBody>
      </p:sp>
    </p:spTree>
    <p:extLst>
      <p:ext uri="{BB962C8B-B14F-4D97-AF65-F5344CB8AC3E}">
        <p14:creationId xmlns:p14="http://schemas.microsoft.com/office/powerpoint/2010/main" val="35432992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180455" y="483821"/>
            <a:ext cx="11831090" cy="6374179"/>
          </a:xfrm>
        </p:spPr>
        <p:txBody>
          <a:bodyPr vert="horz" lIns="91440" tIns="45720" rIns="91440" bIns="45720" rtlCol="0" anchor="t">
            <a:normAutofit/>
          </a:bodyPr>
          <a:lstStyle/>
          <a:p>
            <a:endParaRPr lang="en" sz="3800">
              <a:solidFill>
                <a:schemeClr val="bg1"/>
              </a:solidFill>
              <a:ea typeface="+mn-lt"/>
              <a:cs typeface="+mn-lt"/>
            </a:endParaRPr>
          </a:p>
          <a:p>
            <a:endParaRPr lang="en">
              <a:solidFill>
                <a:schemeClr val="bg1"/>
              </a:solidFill>
              <a:cs typeface="Calibri"/>
            </a:endParaRPr>
          </a:p>
          <a:p>
            <a:endParaRPr lang="en-US">
              <a:solidFill>
                <a:schemeClr val="bg1"/>
              </a:solidFill>
              <a:cs typeface="Calibri"/>
            </a:endParaRPr>
          </a:p>
          <a:p>
            <a:endParaRPr lang="en-US">
              <a:solidFill>
                <a:schemeClr val="bg1"/>
              </a:solidFill>
              <a:cs typeface="Calibri"/>
            </a:endParaRPr>
          </a:p>
          <a:p>
            <a:endParaRPr lang="en-US">
              <a:solidFill>
                <a:schemeClr val="bg1"/>
              </a:solidFill>
              <a:cs typeface="Calibri"/>
            </a:endParaRPr>
          </a:p>
        </p:txBody>
      </p:sp>
      <p:graphicFrame>
        <p:nvGraphicFramePr>
          <p:cNvPr id="4" name="Table 3">
            <a:extLst>
              <a:ext uri="{FF2B5EF4-FFF2-40B4-BE49-F238E27FC236}">
                <a16:creationId xmlns:a16="http://schemas.microsoft.com/office/drawing/2014/main" id="{C2A58A71-1458-7B26-E4A2-A3CA76276B7A}"/>
              </a:ext>
            </a:extLst>
          </p:cNvPr>
          <p:cNvGraphicFramePr>
            <a:graphicFrameLocks noGrp="1"/>
          </p:cNvGraphicFramePr>
          <p:nvPr>
            <p:extLst>
              <p:ext uri="{D42A27DB-BD31-4B8C-83A1-F6EECF244321}">
                <p14:modId xmlns:p14="http://schemas.microsoft.com/office/powerpoint/2010/main" val="2882990444"/>
              </p:ext>
            </p:extLst>
          </p:nvPr>
        </p:nvGraphicFramePr>
        <p:xfrm>
          <a:off x="454526" y="1290052"/>
          <a:ext cx="7765610" cy="1143000"/>
        </p:xfrm>
        <a:graphic>
          <a:graphicData uri="http://schemas.openxmlformats.org/drawingml/2006/table">
            <a:tbl>
              <a:tblPr firstRow="1" bandRow="1">
                <a:tableStyleId>{5C22544A-7EE6-4342-B048-85BDC9FD1C3A}</a:tableStyleId>
              </a:tblPr>
              <a:tblGrid>
                <a:gridCol w="1639252">
                  <a:extLst>
                    <a:ext uri="{9D8B030D-6E8A-4147-A177-3AD203B41FA5}">
                      <a16:colId xmlns:a16="http://schemas.microsoft.com/office/drawing/2014/main" val="802099395"/>
                    </a:ext>
                  </a:extLst>
                </a:gridCol>
                <a:gridCol w="1403088">
                  <a:extLst>
                    <a:ext uri="{9D8B030D-6E8A-4147-A177-3AD203B41FA5}">
                      <a16:colId xmlns:a16="http://schemas.microsoft.com/office/drawing/2014/main" val="1303132682"/>
                    </a:ext>
                  </a:extLst>
                </a:gridCol>
                <a:gridCol w="1875416">
                  <a:extLst>
                    <a:ext uri="{9D8B030D-6E8A-4147-A177-3AD203B41FA5}">
                      <a16:colId xmlns:a16="http://schemas.microsoft.com/office/drawing/2014/main" val="3532519278"/>
                    </a:ext>
                  </a:extLst>
                </a:gridCol>
                <a:gridCol w="1542008">
                  <a:extLst>
                    <a:ext uri="{9D8B030D-6E8A-4147-A177-3AD203B41FA5}">
                      <a16:colId xmlns:a16="http://schemas.microsoft.com/office/drawing/2014/main" val="2352870380"/>
                    </a:ext>
                  </a:extLst>
                </a:gridCol>
                <a:gridCol w="1305846">
                  <a:extLst>
                    <a:ext uri="{9D8B030D-6E8A-4147-A177-3AD203B41FA5}">
                      <a16:colId xmlns:a16="http://schemas.microsoft.com/office/drawing/2014/main" val="3905604879"/>
                    </a:ext>
                  </a:extLst>
                </a:gridCol>
              </a:tblGrid>
              <a:tr h="209550">
                <a:tc>
                  <a:txBody>
                    <a:bodyPr/>
                    <a:lstStyle/>
                    <a:p>
                      <a:pPr marL="0" marR="0" algn="ctr">
                        <a:spcBef>
                          <a:spcPts val="0"/>
                        </a:spcBef>
                        <a:spcAft>
                          <a:spcPts val="0"/>
                        </a:spcAft>
                      </a:pPr>
                      <a:r>
                        <a:rPr lang="en-US" sz="2000">
                          <a:effectLst/>
                        </a:rPr>
                        <a:t>person_id</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first_name</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middle_name</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last_name</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birth_date</a:t>
                      </a:r>
                      <a:endParaRPr lang="en-US" sz="2000" err="1">
                        <a:effectLst/>
                        <a:latin typeface="Times New Roman"/>
                      </a:endParaRPr>
                    </a:p>
                  </a:txBody>
                  <a:tcPr marL="38100" marR="38100" marT="38100" marB="38100"/>
                </a:tc>
                <a:extLst>
                  <a:ext uri="{0D108BD9-81ED-4DB2-BD59-A6C34878D82A}">
                    <a16:rowId xmlns:a16="http://schemas.microsoft.com/office/drawing/2014/main" val="3436672501"/>
                  </a:ext>
                </a:extLst>
              </a:tr>
              <a:tr h="209550">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Ram</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Kumar</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Rai</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1899-12-31</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3153692741"/>
                  </a:ext>
                </a:extLst>
              </a:tr>
              <a:tr h="209550">
                <a:tc>
                  <a:txBody>
                    <a:bodyPr/>
                    <a:lstStyle/>
                    <a:p>
                      <a:pPr marL="0" marR="0" algn="ctr">
                        <a:spcBef>
                          <a:spcPts val="0"/>
                        </a:spcBef>
                        <a:spcAft>
                          <a:spcPts val="0"/>
                        </a:spcAft>
                      </a:pPr>
                      <a:r>
                        <a:rPr lang="en-US" sz="2000">
                          <a:effectLst/>
                        </a:rPr>
                        <a:t>31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Hari</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Lal</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Chettri</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2015-12-31</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2797880864"/>
                  </a:ext>
                </a:extLst>
              </a:tr>
            </a:tbl>
          </a:graphicData>
        </a:graphic>
      </p:graphicFrame>
      <p:sp>
        <p:nvSpPr>
          <p:cNvPr id="6" name="TextBox 5">
            <a:extLst>
              <a:ext uri="{FF2B5EF4-FFF2-40B4-BE49-F238E27FC236}">
                <a16:creationId xmlns:a16="http://schemas.microsoft.com/office/drawing/2014/main" id="{37450FA8-211C-C52E-8DF8-CD7F25B930AD}"/>
              </a:ext>
            </a:extLst>
          </p:cNvPr>
          <p:cNvSpPr txBox="1"/>
          <p:nvPr/>
        </p:nvSpPr>
        <p:spPr>
          <a:xfrm>
            <a:off x="3120190" y="67376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latin typeface="Times New Roman"/>
                <a:cs typeface="Times New Roman"/>
              </a:rPr>
              <a:t>Person</a:t>
            </a:r>
            <a:endParaRPr lang="en-US" sz="2000" dirty="0">
              <a:solidFill>
                <a:schemeClr val="bg1"/>
              </a:solidFill>
              <a:cs typeface="Calibri"/>
            </a:endParaRPr>
          </a:p>
        </p:txBody>
      </p:sp>
      <p:graphicFrame>
        <p:nvGraphicFramePr>
          <p:cNvPr id="9" name="Table 8">
            <a:extLst>
              <a:ext uri="{FF2B5EF4-FFF2-40B4-BE49-F238E27FC236}">
                <a16:creationId xmlns:a16="http://schemas.microsoft.com/office/drawing/2014/main" id="{0F9D93A9-9ABB-9EE9-ABFD-33519DC63EFC}"/>
              </a:ext>
            </a:extLst>
          </p:cNvPr>
          <p:cNvGraphicFramePr>
            <a:graphicFrameLocks noGrp="1"/>
          </p:cNvGraphicFramePr>
          <p:nvPr>
            <p:extLst>
              <p:ext uri="{D42A27DB-BD31-4B8C-83A1-F6EECF244321}">
                <p14:modId xmlns:p14="http://schemas.microsoft.com/office/powerpoint/2010/main" val="4226522531"/>
              </p:ext>
            </p:extLst>
          </p:nvPr>
        </p:nvGraphicFramePr>
        <p:xfrm>
          <a:off x="508000" y="3736473"/>
          <a:ext cx="7695280" cy="2136273"/>
        </p:xfrm>
        <a:graphic>
          <a:graphicData uri="http://schemas.openxmlformats.org/drawingml/2006/table">
            <a:tbl>
              <a:tblPr firstRow="1" bandRow="1">
                <a:tableStyleId>{5C22544A-7EE6-4342-B048-85BDC9FD1C3A}</a:tableStyleId>
              </a:tblPr>
              <a:tblGrid>
                <a:gridCol w="1382162">
                  <a:extLst>
                    <a:ext uri="{9D8B030D-6E8A-4147-A177-3AD203B41FA5}">
                      <a16:colId xmlns:a16="http://schemas.microsoft.com/office/drawing/2014/main" val="4106343012"/>
                    </a:ext>
                  </a:extLst>
                </a:gridCol>
                <a:gridCol w="1133124">
                  <a:extLst>
                    <a:ext uri="{9D8B030D-6E8A-4147-A177-3AD203B41FA5}">
                      <a16:colId xmlns:a16="http://schemas.microsoft.com/office/drawing/2014/main" val="3775328018"/>
                    </a:ext>
                  </a:extLst>
                </a:gridCol>
                <a:gridCol w="1133124">
                  <a:extLst>
                    <a:ext uri="{9D8B030D-6E8A-4147-A177-3AD203B41FA5}">
                      <a16:colId xmlns:a16="http://schemas.microsoft.com/office/drawing/2014/main" val="2379743161"/>
                    </a:ext>
                  </a:extLst>
                </a:gridCol>
                <a:gridCol w="1021056">
                  <a:extLst>
                    <a:ext uri="{9D8B030D-6E8A-4147-A177-3AD203B41FA5}">
                      <a16:colId xmlns:a16="http://schemas.microsoft.com/office/drawing/2014/main" val="1493279534"/>
                    </a:ext>
                  </a:extLst>
                </a:gridCol>
                <a:gridCol w="1668556">
                  <a:extLst>
                    <a:ext uri="{9D8B030D-6E8A-4147-A177-3AD203B41FA5}">
                      <a16:colId xmlns:a16="http://schemas.microsoft.com/office/drawing/2014/main" val="287036124"/>
                    </a:ext>
                  </a:extLst>
                </a:gridCol>
                <a:gridCol w="1357258">
                  <a:extLst>
                    <a:ext uri="{9D8B030D-6E8A-4147-A177-3AD203B41FA5}">
                      <a16:colId xmlns:a16="http://schemas.microsoft.com/office/drawing/2014/main" val="1283226329"/>
                    </a:ext>
                  </a:extLst>
                </a:gridCol>
              </a:tblGrid>
              <a:tr h="764673">
                <a:tc>
                  <a:txBody>
                    <a:bodyPr/>
                    <a:lstStyle/>
                    <a:p>
                      <a:pPr marL="0" marR="0" algn="ctr">
                        <a:spcBef>
                          <a:spcPts val="0"/>
                        </a:spcBef>
                        <a:spcAft>
                          <a:spcPts val="0"/>
                        </a:spcAft>
                      </a:pPr>
                      <a:r>
                        <a:rPr lang="en-US" sz="2000">
                          <a:effectLst/>
                        </a:rPr>
                        <a:t>employee_id</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start_date</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end_date</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job_title</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primary_email</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secondary_email</a:t>
                      </a:r>
                      <a:endParaRPr lang="en-US" sz="2000" err="1">
                        <a:effectLst/>
                        <a:latin typeface="Times New Roman"/>
                      </a:endParaRPr>
                    </a:p>
                  </a:txBody>
                  <a:tcPr marL="38100" marR="38100" marT="38100" marB="38100"/>
                </a:tc>
                <a:extLst>
                  <a:ext uri="{0D108BD9-81ED-4DB2-BD59-A6C34878D82A}">
                    <a16:rowId xmlns:a16="http://schemas.microsoft.com/office/drawing/2014/main" val="2388401526"/>
                  </a:ext>
                </a:extLst>
              </a:tr>
              <a:tr h="209550">
                <a:tc>
                  <a:txBody>
                    <a:bodyPr/>
                    <a:lstStyle/>
                    <a:p>
                      <a:pPr marL="0" marR="0" algn="ctr">
                        <a:spcBef>
                          <a:spcPts val="0"/>
                        </a:spcBef>
                        <a:spcAft>
                          <a:spcPts val="0"/>
                        </a:spcAft>
                      </a:pPr>
                      <a:r>
                        <a:rPr lang="en-US" sz="2000">
                          <a:effectLst/>
                        </a:rPr>
                        <a:t>10</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2023-06-01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2023-05-01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Job</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spcBef>
                          <a:spcPts val="0"/>
                        </a:spcBef>
                        <a:spcAft>
                          <a:spcPts val="0"/>
                        </a:spcAft>
                      </a:pPr>
                      <a:r>
                        <a:rPr lang="en-US" sz="2000" u="sng">
                          <a:effectLst/>
                        </a:rPr>
                        <a:t>employee@gmail.com</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Null</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1124371919"/>
                  </a:ext>
                </a:extLst>
              </a:tr>
              <a:tr h="209550">
                <a:tc>
                  <a:txBody>
                    <a:bodyPr/>
                    <a:lstStyle/>
                    <a:p>
                      <a:pPr marL="0" marR="0" algn="ctr">
                        <a:spcBef>
                          <a:spcPts val="0"/>
                        </a:spcBef>
                        <a:spcAft>
                          <a:spcPts val="0"/>
                        </a:spcAft>
                      </a:pPr>
                      <a:r>
                        <a:rPr lang="en-US" sz="2000">
                          <a:effectLst/>
                        </a:rPr>
                        <a:t>9</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2023-06-01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2023-05-31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Job</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spcBef>
                          <a:spcPts val="0"/>
                        </a:spcBef>
                        <a:spcAft>
                          <a:spcPts val="0"/>
                        </a:spcAft>
                      </a:pPr>
                      <a:r>
                        <a:rPr lang="en-US" sz="2000" u="sng">
                          <a:effectLst/>
                        </a:rPr>
                        <a:t>employee@gmail.com</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Null</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2554708575"/>
                  </a:ext>
                </a:extLst>
              </a:tr>
            </a:tbl>
          </a:graphicData>
        </a:graphic>
      </p:graphicFrame>
      <p:sp>
        <p:nvSpPr>
          <p:cNvPr id="10" name="TextBox 9">
            <a:extLst>
              <a:ext uri="{FF2B5EF4-FFF2-40B4-BE49-F238E27FC236}">
                <a16:creationId xmlns:a16="http://schemas.microsoft.com/office/drawing/2014/main" id="{1C913A66-2592-A6B5-06C2-A7939504A882}"/>
              </a:ext>
            </a:extLst>
          </p:cNvPr>
          <p:cNvSpPr txBox="1"/>
          <p:nvPr/>
        </p:nvSpPr>
        <p:spPr>
          <a:xfrm>
            <a:off x="3120189" y="302661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latin typeface="Times New Roman"/>
                <a:cs typeface="Times New Roman"/>
              </a:rPr>
              <a:t>Employee</a:t>
            </a:r>
            <a:endParaRPr lang="en-US" dirty="0">
              <a:solidFill>
                <a:schemeClr val="bg1"/>
              </a:solidFill>
            </a:endParaRPr>
          </a:p>
        </p:txBody>
      </p:sp>
      <p:graphicFrame>
        <p:nvGraphicFramePr>
          <p:cNvPr id="17" name="Table 16">
            <a:extLst>
              <a:ext uri="{FF2B5EF4-FFF2-40B4-BE49-F238E27FC236}">
                <a16:creationId xmlns:a16="http://schemas.microsoft.com/office/drawing/2014/main" id="{5110ADBE-FF03-719C-EACA-EA674591F29F}"/>
              </a:ext>
            </a:extLst>
          </p:cNvPr>
          <p:cNvGraphicFramePr>
            <a:graphicFrameLocks noGrp="1"/>
          </p:cNvGraphicFramePr>
          <p:nvPr>
            <p:extLst>
              <p:ext uri="{D42A27DB-BD31-4B8C-83A1-F6EECF244321}">
                <p14:modId xmlns:p14="http://schemas.microsoft.com/office/powerpoint/2010/main" val="43470941"/>
              </p:ext>
            </p:extLst>
          </p:nvPr>
        </p:nvGraphicFramePr>
        <p:xfrm>
          <a:off x="8851314" y="3287695"/>
          <a:ext cx="2995705" cy="1143000"/>
        </p:xfrm>
        <a:graphic>
          <a:graphicData uri="http://schemas.openxmlformats.org/drawingml/2006/table">
            <a:tbl>
              <a:tblPr firstRow="1" bandRow="1">
                <a:tableStyleId>{5C22544A-7EE6-4342-B048-85BDC9FD1C3A}</a:tableStyleId>
              </a:tblPr>
              <a:tblGrid>
                <a:gridCol w="1245526">
                  <a:extLst>
                    <a:ext uri="{9D8B030D-6E8A-4147-A177-3AD203B41FA5}">
                      <a16:colId xmlns:a16="http://schemas.microsoft.com/office/drawing/2014/main" val="1451462124"/>
                    </a:ext>
                  </a:extLst>
                </a:gridCol>
                <a:gridCol w="1750179">
                  <a:extLst>
                    <a:ext uri="{9D8B030D-6E8A-4147-A177-3AD203B41FA5}">
                      <a16:colId xmlns:a16="http://schemas.microsoft.com/office/drawing/2014/main" val="1329218718"/>
                    </a:ext>
                  </a:extLst>
                </a:gridCol>
              </a:tblGrid>
              <a:tr h="209550">
                <a:tc>
                  <a:txBody>
                    <a:bodyPr/>
                    <a:lstStyle/>
                    <a:p>
                      <a:pPr marL="0" marR="0" algn="ctr">
                        <a:spcBef>
                          <a:spcPts val="0"/>
                        </a:spcBef>
                        <a:spcAft>
                          <a:spcPts val="0"/>
                        </a:spcAft>
                      </a:pPr>
                      <a:r>
                        <a:rPr lang="en-US" sz="2000">
                          <a:effectLst/>
                        </a:rPr>
                        <a:t>person_id</a:t>
                      </a:r>
                      <a:endParaRPr lang="en-US" sz="2000" err="1">
                        <a:effectLst/>
                        <a:latin typeface="Times New Roman"/>
                      </a:endParaRPr>
                    </a:p>
                  </a:txBody>
                  <a:tcPr marL="38100" marR="38100" marT="38100" marB="38100"/>
                </a:tc>
                <a:tc>
                  <a:txBody>
                    <a:bodyPr/>
                    <a:lstStyle/>
                    <a:p>
                      <a:pPr marL="0" marR="0" algn="ctr">
                        <a:spcBef>
                          <a:spcPts val="0"/>
                        </a:spcBef>
                        <a:spcAft>
                          <a:spcPts val="0"/>
                        </a:spcAft>
                      </a:pPr>
                      <a:r>
                        <a:rPr lang="en-US" sz="2000">
                          <a:effectLst/>
                        </a:rPr>
                        <a:t>telephone</a:t>
                      </a:r>
                      <a:endParaRPr lang="en-US" sz="2000">
                        <a:effectLst/>
                        <a:latin typeface="Times New Roman"/>
                      </a:endParaRPr>
                    </a:p>
                  </a:txBody>
                  <a:tcPr marL="38100" marR="38100" marT="38100" marB="38100"/>
                </a:tc>
                <a:extLst>
                  <a:ext uri="{0D108BD9-81ED-4DB2-BD59-A6C34878D82A}">
                    <a16:rowId xmlns:a16="http://schemas.microsoft.com/office/drawing/2014/main" val="2482140198"/>
                  </a:ext>
                </a:extLst>
              </a:tr>
              <a:tr h="209550">
                <a:tc>
                  <a:txBody>
                    <a:bodyPr/>
                    <a:lstStyle/>
                    <a:p>
                      <a:pPr marL="0" marR="0" algn="ctr">
                        <a:spcBef>
                          <a:spcPts val="0"/>
                        </a:spcBef>
                        <a:spcAft>
                          <a:spcPts val="0"/>
                        </a:spcAft>
                      </a:pPr>
                      <a:r>
                        <a:rPr lang="en-US" sz="2000">
                          <a:effectLst/>
                        </a:rPr>
                        <a:t>1</a:t>
                      </a:r>
                      <a:endParaRPr lang="en-US" sz="2000">
                        <a:effectLst/>
                        <a:latin typeface="Times New Roman"/>
                      </a:endParaRPr>
                    </a:p>
                  </a:txBody>
                  <a:tcPr marL="38100" marR="38100" marT="38100" marB="38100">
                    <a:solidFill>
                      <a:schemeClr val="accent1">
                        <a:lumMod val="40000"/>
                        <a:lumOff val="60000"/>
                      </a:schemeClr>
                    </a:solidFill>
                  </a:tcPr>
                </a:tc>
                <a:tc>
                  <a:txBody>
                    <a:bodyPr/>
                    <a:lstStyle/>
                    <a:p>
                      <a:pPr marL="0" marR="0" algn="ctr">
                        <a:spcBef>
                          <a:spcPts val="0"/>
                        </a:spcBef>
                        <a:spcAft>
                          <a:spcPts val="0"/>
                        </a:spcAft>
                      </a:pPr>
                      <a:r>
                        <a:rPr lang="en-US" sz="2000">
                          <a:effectLst/>
                        </a:rPr>
                        <a:t>123456789</a:t>
                      </a:r>
                      <a:endParaRPr lang="en-US" sz="2000">
                        <a:effectLst/>
                        <a:latin typeface="Times New Roman"/>
                      </a:endParaRPr>
                    </a:p>
                  </a:txBody>
                  <a:tcPr marL="38100" marR="38100" marT="38100" marB="38100">
                    <a:solidFill>
                      <a:schemeClr val="accent1">
                        <a:lumMod val="40000"/>
                        <a:lumOff val="60000"/>
                      </a:schemeClr>
                    </a:solidFill>
                  </a:tcPr>
                </a:tc>
                <a:extLst>
                  <a:ext uri="{0D108BD9-81ED-4DB2-BD59-A6C34878D82A}">
                    <a16:rowId xmlns:a16="http://schemas.microsoft.com/office/drawing/2014/main" val="2208289224"/>
                  </a:ext>
                </a:extLst>
              </a:tr>
              <a:tr h="209550">
                <a:tc>
                  <a:txBody>
                    <a:bodyPr/>
                    <a:lstStyle/>
                    <a:p>
                      <a:pPr marL="0" marR="0" algn="ctr">
                        <a:spcBef>
                          <a:spcPts val="0"/>
                        </a:spcBef>
                        <a:spcAft>
                          <a:spcPts val="0"/>
                        </a:spcAft>
                      </a:pPr>
                      <a:r>
                        <a:rPr lang="en-US" sz="2000">
                          <a:effectLst/>
                        </a:rPr>
                        <a:t>1</a:t>
                      </a:r>
                      <a:endParaRPr lang="en-US" sz="2000">
                        <a:effectLst/>
                        <a:latin typeface="Times New Roman"/>
                      </a:endParaRPr>
                    </a:p>
                  </a:txBody>
                  <a:tcPr marL="38100" marR="38100" marT="38100" marB="38100">
                    <a:solidFill>
                      <a:schemeClr val="accent3">
                        <a:lumMod val="20000"/>
                        <a:lumOff val="80000"/>
                      </a:schemeClr>
                    </a:solidFill>
                  </a:tcPr>
                </a:tc>
                <a:tc>
                  <a:txBody>
                    <a:bodyPr/>
                    <a:lstStyle/>
                    <a:p>
                      <a:pPr marL="0" marR="0" algn="ctr">
                        <a:spcBef>
                          <a:spcPts val="0"/>
                        </a:spcBef>
                        <a:spcAft>
                          <a:spcPts val="0"/>
                        </a:spcAft>
                      </a:pPr>
                      <a:r>
                        <a:rPr lang="en-US" sz="2000">
                          <a:effectLst/>
                        </a:rPr>
                        <a:t>12345678</a:t>
                      </a:r>
                      <a:endParaRPr lang="en-US" sz="2000">
                        <a:effectLst/>
                        <a:latin typeface="Times New Roman"/>
                      </a:endParaRPr>
                    </a:p>
                  </a:txBody>
                  <a:tcPr marL="38100" marR="38100" marT="38100" marB="38100">
                    <a:solidFill>
                      <a:schemeClr val="accent3">
                        <a:lumMod val="20000"/>
                        <a:lumOff val="80000"/>
                      </a:schemeClr>
                    </a:solidFill>
                  </a:tcPr>
                </a:tc>
                <a:extLst>
                  <a:ext uri="{0D108BD9-81ED-4DB2-BD59-A6C34878D82A}">
                    <a16:rowId xmlns:a16="http://schemas.microsoft.com/office/drawing/2014/main" val="2513326335"/>
                  </a:ext>
                </a:extLst>
              </a:tr>
            </a:tbl>
          </a:graphicData>
        </a:graphic>
      </p:graphicFrame>
      <p:sp>
        <p:nvSpPr>
          <p:cNvPr id="18" name="TextBox 17">
            <a:extLst>
              <a:ext uri="{FF2B5EF4-FFF2-40B4-BE49-F238E27FC236}">
                <a16:creationId xmlns:a16="http://schemas.microsoft.com/office/drawing/2014/main" id="{28D1EDDC-1486-85C5-994D-8F698536A6EF}"/>
              </a:ext>
            </a:extLst>
          </p:cNvPr>
          <p:cNvSpPr txBox="1"/>
          <p:nvPr/>
        </p:nvSpPr>
        <p:spPr>
          <a:xfrm>
            <a:off x="8868610" y="275924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latin typeface="Times New Roman"/>
                <a:cs typeface="Times New Roman"/>
              </a:rPr>
              <a:t>Telephone</a:t>
            </a:r>
            <a:endParaRPr lang="en-US" dirty="0">
              <a:solidFill>
                <a:schemeClr val="bg1"/>
              </a:solidFill>
            </a:endParaRPr>
          </a:p>
        </p:txBody>
      </p:sp>
    </p:spTree>
    <p:extLst>
      <p:ext uri="{BB962C8B-B14F-4D97-AF65-F5344CB8AC3E}">
        <p14:creationId xmlns:p14="http://schemas.microsoft.com/office/powerpoint/2010/main" val="9801999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bg1"/>
                </a:solidFill>
                <a:cs typeface="Calibri"/>
              </a:rPr>
              <a:t>Testing Procedure</a:t>
            </a:r>
            <a:endParaRPr lang="en-US" b="1" dirty="0">
              <a:solidFill>
                <a:schemeClr val="bg1"/>
              </a:solidFill>
              <a:cs typeface="Calibri"/>
            </a:endParaRPr>
          </a:p>
        </p:txBody>
      </p:sp>
    </p:spTree>
    <p:extLst>
      <p:ext uri="{BB962C8B-B14F-4D97-AF65-F5344CB8AC3E}">
        <p14:creationId xmlns:p14="http://schemas.microsoft.com/office/powerpoint/2010/main" val="369839772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180455" y="644242"/>
            <a:ext cx="11831090" cy="6213758"/>
          </a:xfrm>
        </p:spPr>
        <p:txBody>
          <a:bodyPr vert="horz" lIns="91440" tIns="45720" rIns="91440" bIns="45720" rtlCol="0" anchor="t">
            <a:normAutofit/>
          </a:bodyPr>
          <a:lstStyle/>
          <a:p>
            <a:endParaRPr lang="en" sz="3800">
              <a:solidFill>
                <a:schemeClr val="bg1"/>
              </a:solidFill>
              <a:ea typeface="+mn-lt"/>
              <a:cs typeface="+mn-lt"/>
            </a:endParaRPr>
          </a:p>
          <a:p>
            <a:endParaRPr lang="en">
              <a:solidFill>
                <a:schemeClr val="bg1"/>
              </a:solidFill>
              <a:cs typeface="Calibri"/>
            </a:endParaRPr>
          </a:p>
          <a:p>
            <a:endParaRPr lang="en-US">
              <a:solidFill>
                <a:schemeClr val="bg1"/>
              </a:solidFill>
              <a:cs typeface="Calibri"/>
            </a:endParaRPr>
          </a:p>
          <a:p>
            <a:endParaRPr lang="en-US">
              <a:solidFill>
                <a:schemeClr val="bg1"/>
              </a:solidFill>
              <a:cs typeface="Calibri"/>
            </a:endParaRPr>
          </a:p>
          <a:p>
            <a:pPr algn="ctr"/>
            <a:endParaRPr lang="en-US">
              <a:solidFill>
                <a:schemeClr val="bg1"/>
              </a:solidFill>
              <a:cs typeface="Calibri"/>
            </a:endParaRPr>
          </a:p>
        </p:txBody>
      </p:sp>
      <p:graphicFrame>
        <p:nvGraphicFramePr>
          <p:cNvPr id="11" name="Table 10">
            <a:extLst>
              <a:ext uri="{FF2B5EF4-FFF2-40B4-BE49-F238E27FC236}">
                <a16:creationId xmlns:a16="http://schemas.microsoft.com/office/drawing/2014/main" id="{9D92F7D6-96A1-5E44-2FBF-738CE89277F6}"/>
              </a:ext>
            </a:extLst>
          </p:cNvPr>
          <p:cNvGraphicFramePr>
            <a:graphicFrameLocks noGrp="1"/>
          </p:cNvGraphicFramePr>
          <p:nvPr>
            <p:extLst>
              <p:ext uri="{D42A27DB-BD31-4B8C-83A1-F6EECF244321}">
                <p14:modId xmlns:p14="http://schemas.microsoft.com/office/powerpoint/2010/main" val="2495888185"/>
              </p:ext>
            </p:extLst>
          </p:nvPr>
        </p:nvGraphicFramePr>
        <p:xfrm>
          <a:off x="434473" y="775368"/>
          <a:ext cx="11330944" cy="5562600"/>
        </p:xfrm>
        <a:graphic>
          <a:graphicData uri="http://schemas.openxmlformats.org/drawingml/2006/table">
            <a:tbl>
              <a:tblPr firstRow="1" bandRow="1">
                <a:tableStyleId>{5C22544A-7EE6-4342-B048-85BDC9FD1C3A}</a:tableStyleId>
              </a:tblPr>
              <a:tblGrid>
                <a:gridCol w="4823326">
                  <a:extLst>
                    <a:ext uri="{9D8B030D-6E8A-4147-A177-3AD203B41FA5}">
                      <a16:colId xmlns:a16="http://schemas.microsoft.com/office/drawing/2014/main" val="245417772"/>
                    </a:ext>
                  </a:extLst>
                </a:gridCol>
                <a:gridCol w="2680396">
                  <a:extLst>
                    <a:ext uri="{9D8B030D-6E8A-4147-A177-3AD203B41FA5}">
                      <a16:colId xmlns:a16="http://schemas.microsoft.com/office/drawing/2014/main" val="4225971760"/>
                    </a:ext>
                  </a:extLst>
                </a:gridCol>
                <a:gridCol w="2763484">
                  <a:extLst>
                    <a:ext uri="{9D8B030D-6E8A-4147-A177-3AD203B41FA5}">
                      <a16:colId xmlns:a16="http://schemas.microsoft.com/office/drawing/2014/main" val="2651463969"/>
                    </a:ext>
                  </a:extLst>
                </a:gridCol>
                <a:gridCol w="1063738">
                  <a:extLst>
                    <a:ext uri="{9D8B030D-6E8A-4147-A177-3AD203B41FA5}">
                      <a16:colId xmlns:a16="http://schemas.microsoft.com/office/drawing/2014/main" val="1062760728"/>
                    </a:ext>
                  </a:extLst>
                </a:gridCol>
              </a:tblGrid>
              <a:tr h="353808">
                <a:tc>
                  <a:txBody>
                    <a:bodyPr/>
                    <a:lstStyle/>
                    <a:p>
                      <a:pPr marL="0" marR="0">
                        <a:spcBef>
                          <a:spcPts val="0"/>
                        </a:spcBef>
                        <a:spcAft>
                          <a:spcPts val="0"/>
                        </a:spcAft>
                      </a:pPr>
                      <a:r>
                        <a:rPr lang="en-US" sz="2000">
                          <a:effectLst/>
                        </a:rPr>
                        <a:t>Individual Steps Performed</a:t>
                      </a:r>
                      <a:endParaRPr lang="en-US" sz="2000">
                        <a:effectLst/>
                        <a:latin typeface="Times New Roman"/>
                      </a:endParaRPr>
                    </a:p>
                  </a:txBody>
                  <a:tcPr marL="63500" marR="63500" marT="63500" marB="63500"/>
                </a:tc>
                <a:tc>
                  <a:txBody>
                    <a:bodyPr/>
                    <a:lstStyle/>
                    <a:p>
                      <a:pPr marL="0" marR="0">
                        <a:spcBef>
                          <a:spcPts val="0"/>
                        </a:spcBef>
                        <a:spcAft>
                          <a:spcPts val="0"/>
                        </a:spcAft>
                      </a:pPr>
                      <a:r>
                        <a:rPr lang="en-US" sz="2000">
                          <a:effectLst/>
                        </a:rPr>
                        <a:t>Expected Result</a:t>
                      </a:r>
                      <a:endParaRPr lang="en-US" sz="2000">
                        <a:effectLst/>
                        <a:latin typeface="Times New Roman"/>
                      </a:endParaRPr>
                    </a:p>
                  </a:txBody>
                  <a:tcPr marL="63500" marR="63500" marT="63500" marB="63500"/>
                </a:tc>
                <a:tc>
                  <a:txBody>
                    <a:bodyPr/>
                    <a:lstStyle/>
                    <a:p>
                      <a:pPr marL="0" marR="0">
                        <a:spcBef>
                          <a:spcPts val="0"/>
                        </a:spcBef>
                        <a:spcAft>
                          <a:spcPts val="0"/>
                        </a:spcAft>
                      </a:pPr>
                      <a:r>
                        <a:rPr lang="en-US" sz="2000">
                          <a:effectLst/>
                        </a:rPr>
                        <a:t>Actual Results</a:t>
                      </a:r>
                      <a:endParaRPr lang="en-US" sz="2000">
                        <a:effectLst/>
                        <a:latin typeface="Times New Roman"/>
                      </a:endParaRPr>
                    </a:p>
                  </a:txBody>
                  <a:tcPr marL="63500" marR="63500" marT="63500" marB="63500"/>
                </a:tc>
                <a:tc>
                  <a:txBody>
                    <a:bodyPr/>
                    <a:lstStyle/>
                    <a:p>
                      <a:pPr marL="0" lvl="0">
                        <a:spcBef>
                          <a:spcPts val="0"/>
                        </a:spcBef>
                        <a:spcAft>
                          <a:spcPts val="0"/>
                        </a:spcAft>
                        <a:buNone/>
                      </a:pPr>
                      <a:r>
                        <a:rPr lang="en-US" sz="2000" b="0" i="0" u="none" strike="noStrike" noProof="0">
                          <a:effectLst/>
                          <a:latin typeface="Calibri"/>
                        </a:rPr>
                        <a:t>Req. #</a:t>
                      </a:r>
                    </a:p>
                  </a:txBody>
                  <a:tcPr marL="63500" marR="63500" marT="63500" marB="63500"/>
                </a:tc>
                <a:extLst>
                  <a:ext uri="{0D108BD9-81ED-4DB2-BD59-A6C34878D82A}">
                    <a16:rowId xmlns:a16="http://schemas.microsoft.com/office/drawing/2014/main" val="522075080"/>
                  </a:ext>
                </a:extLst>
              </a:tr>
              <a:tr h="2335137">
                <a:tc>
                  <a:txBody>
                    <a:bodyPr/>
                    <a:lstStyle/>
                    <a:p>
                      <a:pPr marL="0" marR="0">
                        <a:spcBef>
                          <a:spcPts val="0"/>
                        </a:spcBef>
                        <a:spcAft>
                          <a:spcPts val="0"/>
                        </a:spcAft>
                      </a:pPr>
                      <a:r>
                        <a:rPr lang="en-US" sz="2000">
                          <a:effectLst/>
                        </a:rPr>
                        <a:t>Enter this sql statement to check for appointment location:</a:t>
                      </a:r>
                    </a:p>
                    <a:p>
                      <a:pPr marL="0" marR="0">
                        <a:spcBef>
                          <a:spcPts val="0"/>
                        </a:spcBef>
                        <a:spcAft>
                          <a:spcPts val="0"/>
                        </a:spcAft>
                      </a:pPr>
                      <a:endParaRPr lang="en-US" sz="2000">
                        <a:effectLst/>
                      </a:endParaRPr>
                    </a:p>
                    <a:p>
                      <a:pPr marL="0" marR="0">
                        <a:spcBef>
                          <a:spcPts val="0"/>
                        </a:spcBef>
                        <a:spcAft>
                          <a:spcPts val="0"/>
                        </a:spcAft>
                      </a:pPr>
                      <a:r>
                        <a:rPr lang="en-US" sz="2000">
                          <a:effectLst/>
                        </a:rPr>
                        <a:t>INSERT INTO `appointment` (`appointment_id`, `patient_id`, `doctor_id`, `appointment_date`, `start_time`, `end_time`, `location`) VALUES (NULL, '1234', '9876', '2023-04-30', '12:00:00', '13:00:00', 'On-line');</a:t>
                      </a:r>
                      <a:endParaRPr lang="en-US" sz="2000">
                        <a:effectLst/>
                        <a:latin typeface="Times New Roman"/>
                      </a:endParaRP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a:effectLst/>
                        </a:rPr>
                        <a:t>Error due to wrong input for location</a:t>
                      </a:r>
                      <a:endParaRPr lang="en-US" sz="2000">
                        <a:effectLst/>
                        <a:latin typeface="Times New Roman"/>
                      </a:endParaRP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a:effectLst/>
                        </a:rPr>
                        <a:t>#4025 - CONSTRAINT `location_domain` failed for `mhealth` . `appointment`</a:t>
                      </a:r>
                      <a:endParaRPr lang="en-US" sz="2000">
                        <a:effectLst/>
                        <a:latin typeface="Times New Roman"/>
                      </a:endParaRPr>
                    </a:p>
                  </a:txBody>
                  <a:tcPr marL="63500" marR="63500" marT="63500" marB="63500">
                    <a:solidFill>
                      <a:schemeClr val="accent1">
                        <a:lumMod val="40000"/>
                        <a:lumOff val="60000"/>
                      </a:schemeClr>
                    </a:solidFill>
                  </a:tcPr>
                </a:tc>
                <a:tc>
                  <a:txBody>
                    <a:bodyPr/>
                    <a:lstStyle/>
                    <a:p>
                      <a:pPr marL="0" lvl="0" algn="ctr">
                        <a:spcBef>
                          <a:spcPts val="0"/>
                        </a:spcBef>
                        <a:spcAft>
                          <a:spcPts val="0"/>
                        </a:spcAft>
                        <a:buNone/>
                      </a:pPr>
                      <a:r>
                        <a:rPr lang="en-US" sz="2000">
                          <a:effectLst/>
                        </a:rPr>
                        <a:t>1</a:t>
                      </a:r>
                    </a:p>
                  </a:txBody>
                  <a:tcPr marL="63500" marR="63500" marT="63500" marB="63500">
                    <a:solidFill>
                      <a:schemeClr val="accent1">
                        <a:lumMod val="40000"/>
                        <a:lumOff val="60000"/>
                      </a:schemeClr>
                    </a:solidFill>
                  </a:tcPr>
                </a:tc>
                <a:extLst>
                  <a:ext uri="{0D108BD9-81ED-4DB2-BD59-A6C34878D82A}">
                    <a16:rowId xmlns:a16="http://schemas.microsoft.com/office/drawing/2014/main" val="1855433001"/>
                  </a:ext>
                </a:extLst>
              </a:tr>
              <a:tr h="2087470">
                <a:tc>
                  <a:txBody>
                    <a:bodyPr/>
                    <a:lstStyle/>
                    <a:p>
                      <a:pPr marL="0" marR="0">
                        <a:spcBef>
                          <a:spcPts val="0"/>
                        </a:spcBef>
                        <a:spcAft>
                          <a:spcPts val="0"/>
                        </a:spcAft>
                      </a:pPr>
                      <a:r>
                        <a:rPr lang="en-US" sz="2000">
                          <a:effectLst/>
                        </a:rPr>
                        <a:t>Checking doctor_availability start_constraint</a:t>
                      </a:r>
                    </a:p>
                    <a:p>
                      <a:pPr marL="0" marR="0">
                        <a:spcBef>
                          <a:spcPts val="0"/>
                        </a:spcBef>
                        <a:spcAft>
                          <a:spcPts val="0"/>
                        </a:spcAft>
                      </a:pPr>
                      <a:endParaRPr lang="en-US" sz="2000">
                        <a:effectLst/>
                      </a:endParaRPr>
                    </a:p>
                    <a:p>
                      <a:pPr marL="0" marR="0">
                        <a:spcBef>
                          <a:spcPts val="0"/>
                        </a:spcBef>
                        <a:spcAft>
                          <a:spcPts val="0"/>
                        </a:spcAft>
                      </a:pPr>
                      <a:r>
                        <a:rPr lang="en-US" sz="2000">
                          <a:effectLst/>
                        </a:rPr>
                        <a:t>INSERT INTO `doctor_availability` (`availability_id`, `doctor_id`, `availability_date`, `start_time`, `end_time`) VALUES (NULL, '1', '2023-04-30', '06:00:00', '12:00:00')</a:t>
                      </a:r>
                      <a:endParaRPr lang="en-US" sz="2000">
                        <a:effectLst/>
                        <a:latin typeface="Times New Roman"/>
                      </a:endParaRPr>
                    </a:p>
                  </a:txBody>
                  <a:tcPr marL="63500" marR="63500" marT="63500" marB="63500">
                    <a:solidFill>
                      <a:schemeClr val="accent3">
                        <a:lumMod val="20000"/>
                        <a:lumOff val="80000"/>
                      </a:schemeClr>
                    </a:solidFill>
                  </a:tcPr>
                </a:tc>
                <a:tc>
                  <a:txBody>
                    <a:bodyPr/>
                    <a:lstStyle/>
                    <a:p>
                      <a:pPr marL="0" marR="0">
                        <a:spcBef>
                          <a:spcPts val="0"/>
                        </a:spcBef>
                        <a:spcAft>
                          <a:spcPts val="0"/>
                        </a:spcAft>
                      </a:pPr>
                      <a:r>
                        <a:rPr lang="en-US" sz="2000">
                          <a:effectLst/>
                        </a:rPr>
                        <a:t>Error due to availability</a:t>
                      </a:r>
                    </a:p>
                    <a:p>
                      <a:pPr marL="0" marR="0">
                        <a:spcBef>
                          <a:spcPts val="0"/>
                        </a:spcBef>
                        <a:spcAft>
                          <a:spcPts val="0"/>
                        </a:spcAft>
                      </a:pPr>
                      <a:r>
                        <a:rPr lang="en-US" sz="2000">
                          <a:effectLst/>
                        </a:rPr>
                        <a:t>out-off range</a:t>
                      </a:r>
                      <a:endParaRPr lang="en-US" sz="2000">
                        <a:effectLst/>
                        <a:latin typeface="Times New Roman"/>
                      </a:endParaRPr>
                    </a:p>
                  </a:txBody>
                  <a:tcPr marL="63500" marR="63500" marT="63500" marB="63500">
                    <a:solidFill>
                      <a:schemeClr val="accent3">
                        <a:lumMod val="20000"/>
                        <a:lumOff val="80000"/>
                      </a:schemeClr>
                    </a:solidFill>
                  </a:tcPr>
                </a:tc>
                <a:tc>
                  <a:txBody>
                    <a:bodyPr/>
                    <a:lstStyle/>
                    <a:p>
                      <a:pPr marL="0" marR="0">
                        <a:spcBef>
                          <a:spcPts val="0"/>
                        </a:spcBef>
                        <a:spcAft>
                          <a:spcPts val="0"/>
                        </a:spcAft>
                      </a:pPr>
                      <a:r>
                        <a:rPr lang="en-US" sz="2000" dirty="0">
                          <a:effectLst/>
                        </a:rPr>
                        <a:t>#4025 - CONSTRAINT `</a:t>
                      </a:r>
                      <a:r>
                        <a:rPr lang="en-US" sz="2000" dirty="0" err="1">
                          <a:effectLst/>
                        </a:rPr>
                        <a:t>start_time_domain</a:t>
                      </a:r>
                      <a:r>
                        <a:rPr lang="en-US" sz="2000" dirty="0">
                          <a:effectLst/>
                        </a:rPr>
                        <a:t>` failed for `</a:t>
                      </a:r>
                      <a:r>
                        <a:rPr lang="en-US" sz="2000" dirty="0" err="1">
                          <a:effectLst/>
                        </a:rPr>
                        <a:t>mhealth</a:t>
                      </a:r>
                      <a:r>
                        <a:rPr lang="en-US" sz="2000" dirty="0">
                          <a:effectLst/>
                        </a:rPr>
                        <a:t>`.`</a:t>
                      </a:r>
                      <a:r>
                        <a:rPr lang="en-US" sz="2000" dirty="0" err="1">
                          <a:effectLst/>
                        </a:rPr>
                        <a:t>doctor_availability</a:t>
                      </a:r>
                      <a:r>
                        <a:rPr lang="en-US" sz="2000" dirty="0">
                          <a:effectLst/>
                        </a:rPr>
                        <a:t>`</a:t>
                      </a:r>
                    </a:p>
                    <a:p>
                      <a:pPr marL="0" marR="0">
                        <a:spcBef>
                          <a:spcPts val="0"/>
                        </a:spcBef>
                        <a:spcAft>
                          <a:spcPts val="0"/>
                        </a:spcAft>
                      </a:pPr>
                      <a:endParaRPr lang="en-US" sz="2000" dirty="0">
                        <a:effectLst/>
                      </a:endParaRPr>
                    </a:p>
                    <a:p>
                      <a:pPr marL="0" marR="0">
                        <a:spcBef>
                          <a:spcPts val="0"/>
                        </a:spcBef>
                        <a:spcAft>
                          <a:spcPts val="0"/>
                        </a:spcAft>
                      </a:pPr>
                      <a:endParaRPr lang="en-US" sz="2000" dirty="0">
                        <a:effectLst/>
                        <a:latin typeface="Times New Roman"/>
                      </a:endParaRPr>
                    </a:p>
                  </a:txBody>
                  <a:tcPr marL="63500" marR="63500" marT="63500" marB="63500">
                    <a:solidFill>
                      <a:schemeClr val="accent3">
                        <a:lumMod val="20000"/>
                        <a:lumOff val="80000"/>
                      </a:schemeClr>
                    </a:solidFill>
                  </a:tcPr>
                </a:tc>
                <a:tc>
                  <a:txBody>
                    <a:bodyPr/>
                    <a:lstStyle/>
                    <a:p>
                      <a:pPr marL="0" lvl="0" algn="ctr">
                        <a:spcBef>
                          <a:spcPts val="0"/>
                        </a:spcBef>
                        <a:spcAft>
                          <a:spcPts val="0"/>
                        </a:spcAft>
                        <a:buNone/>
                      </a:pPr>
                      <a:r>
                        <a:rPr lang="en-US" sz="2000">
                          <a:effectLst/>
                          <a:latin typeface="Times New Roman"/>
                        </a:rPr>
                        <a:t>6</a:t>
                      </a:r>
                    </a:p>
                  </a:txBody>
                  <a:tcPr marL="63500" marR="63500" marT="63500" marB="63500">
                    <a:solidFill>
                      <a:schemeClr val="accent3">
                        <a:lumMod val="20000"/>
                        <a:lumOff val="80000"/>
                      </a:schemeClr>
                    </a:solidFill>
                  </a:tcPr>
                </a:tc>
                <a:extLst>
                  <a:ext uri="{0D108BD9-81ED-4DB2-BD59-A6C34878D82A}">
                    <a16:rowId xmlns:a16="http://schemas.microsoft.com/office/drawing/2014/main" val="3735971856"/>
                  </a:ext>
                </a:extLst>
              </a:tr>
            </a:tbl>
          </a:graphicData>
        </a:graphic>
      </p:graphicFrame>
    </p:spTree>
    <p:extLst>
      <p:ext uri="{BB962C8B-B14F-4D97-AF65-F5344CB8AC3E}">
        <p14:creationId xmlns:p14="http://schemas.microsoft.com/office/powerpoint/2010/main" val="25425631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1B9B9E6-01E7-9C1C-7429-6535F16FA30A}"/>
              </a:ext>
            </a:extLst>
          </p:cNvPr>
          <p:cNvGraphicFramePr>
            <a:graphicFrameLocks noGrp="1"/>
          </p:cNvGraphicFramePr>
          <p:nvPr>
            <p:extLst>
              <p:ext uri="{D42A27DB-BD31-4B8C-83A1-F6EECF244321}">
                <p14:modId xmlns:p14="http://schemas.microsoft.com/office/powerpoint/2010/main" val="2191155375"/>
              </p:ext>
            </p:extLst>
          </p:nvPr>
        </p:nvGraphicFramePr>
        <p:xfrm>
          <a:off x="676382" y="642134"/>
          <a:ext cx="11001082" cy="5318572"/>
        </p:xfrm>
        <a:graphic>
          <a:graphicData uri="http://schemas.openxmlformats.org/drawingml/2006/table">
            <a:tbl>
              <a:tblPr firstRow="1" bandRow="1">
                <a:tableStyleId>{5C22544A-7EE6-4342-B048-85BDC9FD1C3A}</a:tableStyleId>
              </a:tblPr>
              <a:tblGrid>
                <a:gridCol w="4558631">
                  <a:extLst>
                    <a:ext uri="{9D8B030D-6E8A-4147-A177-3AD203B41FA5}">
                      <a16:colId xmlns:a16="http://schemas.microsoft.com/office/drawing/2014/main" val="3229389383"/>
                    </a:ext>
                  </a:extLst>
                </a:gridCol>
                <a:gridCol w="2544010">
                  <a:extLst>
                    <a:ext uri="{9D8B030D-6E8A-4147-A177-3AD203B41FA5}">
                      <a16:colId xmlns:a16="http://schemas.microsoft.com/office/drawing/2014/main" val="2399610997"/>
                    </a:ext>
                  </a:extLst>
                </a:gridCol>
                <a:gridCol w="2691057">
                  <a:extLst>
                    <a:ext uri="{9D8B030D-6E8A-4147-A177-3AD203B41FA5}">
                      <a16:colId xmlns:a16="http://schemas.microsoft.com/office/drawing/2014/main" val="733046147"/>
                    </a:ext>
                  </a:extLst>
                </a:gridCol>
                <a:gridCol w="1207384">
                  <a:extLst>
                    <a:ext uri="{9D8B030D-6E8A-4147-A177-3AD203B41FA5}">
                      <a16:colId xmlns:a16="http://schemas.microsoft.com/office/drawing/2014/main" val="503967006"/>
                    </a:ext>
                  </a:extLst>
                </a:gridCol>
              </a:tblGrid>
              <a:tr h="2828689">
                <a:tc>
                  <a:txBody>
                    <a:bodyPr/>
                    <a:lstStyle/>
                    <a:p>
                      <a:pPr marL="0" marR="0">
                        <a:spcBef>
                          <a:spcPts val="0"/>
                        </a:spcBef>
                        <a:spcAft>
                          <a:spcPts val="0"/>
                        </a:spcAft>
                      </a:pPr>
                      <a:r>
                        <a:rPr lang="en-US" sz="2000" b="0">
                          <a:solidFill>
                            <a:schemeClr val="tx1"/>
                          </a:solidFill>
                          <a:effectLst/>
                        </a:rPr>
                        <a:t>Checking doctor_availability end_constraint</a:t>
                      </a:r>
                    </a:p>
                    <a:p>
                      <a:pPr marL="0" marR="0">
                        <a:spcBef>
                          <a:spcPts val="0"/>
                        </a:spcBef>
                        <a:spcAft>
                          <a:spcPts val="0"/>
                        </a:spcAft>
                      </a:pPr>
                      <a:endParaRPr lang="en-US" sz="2000" b="0">
                        <a:solidFill>
                          <a:schemeClr val="tx1"/>
                        </a:solidFill>
                        <a:effectLst/>
                      </a:endParaRPr>
                    </a:p>
                    <a:p>
                      <a:pPr marL="0" marR="0">
                        <a:spcBef>
                          <a:spcPts val="0"/>
                        </a:spcBef>
                        <a:spcAft>
                          <a:spcPts val="0"/>
                        </a:spcAft>
                      </a:pPr>
                      <a:r>
                        <a:rPr lang="en-US" sz="2000" b="0">
                          <a:solidFill>
                            <a:schemeClr val="tx1"/>
                          </a:solidFill>
                          <a:effectLst/>
                        </a:rPr>
                        <a:t>INSERT INTO `appointment` (`appointment_id`, `patient_id`, `doctor_id`, `appointment_date`, `start_time`, `end_time`, `location`) VALUES (NULL, '1234', '9876', '2023-04-30', '12:00:00', '13:00:00', 'Online');</a:t>
                      </a:r>
                      <a:endParaRPr lang="en-US" sz="2000" b="0">
                        <a:solidFill>
                          <a:schemeClr val="tx1"/>
                        </a:solidFill>
                        <a:effectLst/>
                        <a:latin typeface="Times New Roman"/>
                      </a:endParaRP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b="0">
                          <a:solidFill>
                            <a:schemeClr val="tx1"/>
                          </a:solidFill>
                          <a:effectLst/>
                        </a:rPr>
                        <a:t>Error due to availability</a:t>
                      </a:r>
                    </a:p>
                    <a:p>
                      <a:pPr marL="0" marR="0">
                        <a:spcBef>
                          <a:spcPts val="0"/>
                        </a:spcBef>
                        <a:spcAft>
                          <a:spcPts val="0"/>
                        </a:spcAft>
                      </a:pPr>
                      <a:r>
                        <a:rPr lang="en-US" sz="2000" b="0">
                          <a:solidFill>
                            <a:schemeClr val="tx1"/>
                          </a:solidFill>
                          <a:effectLst/>
                        </a:rPr>
                        <a:t>out-off range</a:t>
                      </a:r>
                      <a:endParaRPr lang="en-US" sz="2000" b="0">
                        <a:solidFill>
                          <a:schemeClr val="tx1"/>
                        </a:solidFill>
                        <a:effectLst/>
                        <a:latin typeface="Times New Roman"/>
                      </a:endParaRP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b="0">
                          <a:solidFill>
                            <a:schemeClr val="tx1"/>
                          </a:solidFill>
                          <a:effectLst/>
                        </a:rPr>
                        <a:t>#1644 - Doctor is not available at the given date and time.</a:t>
                      </a:r>
                    </a:p>
                    <a:p>
                      <a:pPr marL="0" marR="0">
                        <a:spcBef>
                          <a:spcPts val="0"/>
                        </a:spcBef>
                        <a:spcAft>
                          <a:spcPts val="0"/>
                        </a:spcAft>
                      </a:pPr>
                      <a:endParaRPr lang="en-US" sz="2000" b="0">
                        <a:solidFill>
                          <a:schemeClr val="tx1"/>
                        </a:solidFill>
                        <a:effectLst/>
                      </a:endParaRPr>
                    </a:p>
                    <a:p>
                      <a:pPr marL="0" marR="0">
                        <a:spcBef>
                          <a:spcPts val="0"/>
                        </a:spcBef>
                        <a:spcAft>
                          <a:spcPts val="0"/>
                        </a:spcAft>
                      </a:pPr>
                      <a:endParaRPr lang="en-US" sz="2000" b="0">
                        <a:solidFill>
                          <a:schemeClr val="tx1"/>
                        </a:solidFill>
                        <a:effectLst/>
                        <a:latin typeface="Times New Roman"/>
                      </a:endParaRPr>
                    </a:p>
                  </a:txBody>
                  <a:tcPr marL="63500" marR="63500" marT="63500" marB="63500">
                    <a:solidFill>
                      <a:schemeClr val="accent1">
                        <a:lumMod val="40000"/>
                        <a:lumOff val="60000"/>
                      </a:schemeClr>
                    </a:solidFill>
                  </a:tcPr>
                </a:tc>
                <a:tc>
                  <a:txBody>
                    <a:bodyPr/>
                    <a:lstStyle/>
                    <a:p>
                      <a:pPr marL="0" lvl="0" algn="ctr">
                        <a:spcBef>
                          <a:spcPts val="0"/>
                        </a:spcBef>
                        <a:spcAft>
                          <a:spcPts val="0"/>
                        </a:spcAft>
                        <a:buNone/>
                      </a:pPr>
                      <a:r>
                        <a:rPr lang="en-US" sz="2000" b="0">
                          <a:solidFill>
                            <a:schemeClr val="tx1"/>
                          </a:solidFill>
                          <a:effectLst/>
                          <a:latin typeface="Times New Roman"/>
                        </a:rPr>
                        <a:t>6</a:t>
                      </a:r>
                    </a:p>
                  </a:txBody>
                  <a:tcPr marL="63500" marR="63500" marT="63500" marB="63500">
                    <a:solidFill>
                      <a:schemeClr val="accent1">
                        <a:lumMod val="40000"/>
                        <a:lumOff val="60000"/>
                      </a:schemeClr>
                    </a:solidFill>
                  </a:tcPr>
                </a:tc>
                <a:extLst>
                  <a:ext uri="{0D108BD9-81ED-4DB2-BD59-A6C34878D82A}">
                    <a16:rowId xmlns:a16="http://schemas.microsoft.com/office/drawing/2014/main" val="578622505"/>
                  </a:ext>
                </a:extLst>
              </a:tr>
              <a:tr h="2448372">
                <a:tc>
                  <a:txBody>
                    <a:bodyPr/>
                    <a:lstStyle/>
                    <a:p>
                      <a:pPr lvl="0" algn="l">
                        <a:lnSpc>
                          <a:spcPct val="100000"/>
                        </a:lnSpc>
                        <a:spcBef>
                          <a:spcPts val="0"/>
                        </a:spcBef>
                        <a:spcAft>
                          <a:spcPts val="0"/>
                        </a:spcAft>
                        <a:buNone/>
                      </a:pPr>
                      <a:r>
                        <a:rPr lang="en-US" sz="2000" b="0" i="0" u="none" strike="noStrike" noProof="0">
                          <a:effectLst/>
                          <a:latin typeface="Times New Roman"/>
                        </a:rPr>
                        <a:t>Check person date of birth:</a:t>
                      </a:r>
                      <a:endParaRPr lang="en-US" sz="2000">
                        <a:effectLst/>
                      </a:endParaRPr>
                    </a:p>
                    <a:p>
                      <a:pPr lvl="0" algn="l">
                        <a:lnSpc>
                          <a:spcPct val="100000"/>
                        </a:lnSpc>
                        <a:spcBef>
                          <a:spcPts val="0"/>
                        </a:spcBef>
                        <a:spcAft>
                          <a:spcPts val="0"/>
                        </a:spcAft>
                        <a:buNone/>
                      </a:pPr>
                      <a:endParaRPr lang="en-US" sz="2000"/>
                    </a:p>
                    <a:p>
                      <a:pPr marL="0" marR="0" lvl="0">
                        <a:spcBef>
                          <a:spcPts val="0"/>
                        </a:spcBef>
                        <a:spcAft>
                          <a:spcPts val="0"/>
                        </a:spcAft>
                        <a:buNone/>
                      </a:pPr>
                      <a:r>
                        <a:rPr lang="en-US" sz="2000" b="0" i="0" u="none" strike="noStrike" noProof="0">
                          <a:effectLst/>
                          <a:latin typeface="Times New Roman"/>
                        </a:rPr>
                        <a:t>INSERT INTO `person` (`person_id`, `first_name`, `middle_initial`, `last_name`, `birth_date`) VALUES (NULL, 'Sita', NULL, 'Rai', '1899-12-31')</a:t>
                      </a:r>
                      <a:endParaRPr lang="en-US" sz="2000" b="0" i="0" u="none" strike="noStrike" noProof="0">
                        <a:latin typeface="Times New Roman"/>
                      </a:endParaRPr>
                    </a:p>
                  </a:txBody>
                  <a:tcPr marL="63500" marR="63500" marT="63500" marB="63500">
                    <a:solidFill>
                      <a:schemeClr val="accent3">
                        <a:lumMod val="20000"/>
                        <a:lumOff val="80000"/>
                      </a:schemeClr>
                    </a:solidFill>
                  </a:tcPr>
                </a:tc>
                <a:tc>
                  <a:txBody>
                    <a:bodyPr/>
                    <a:lstStyle/>
                    <a:p>
                      <a:pPr marL="0" marR="0" lvl="0">
                        <a:spcBef>
                          <a:spcPts val="0"/>
                        </a:spcBef>
                        <a:spcAft>
                          <a:spcPts val="0"/>
                        </a:spcAft>
                        <a:buNone/>
                      </a:pPr>
                      <a:r>
                        <a:rPr lang="en-US" sz="2000" b="0" i="0" u="none" strike="noStrike" noProof="0">
                          <a:effectLst/>
                          <a:latin typeface="Times New Roman"/>
                        </a:rPr>
                        <a:t>Error due to date-of-birth being before 1900-01-01</a:t>
                      </a:r>
                      <a:endParaRPr lang="en-US" sz="2000"/>
                    </a:p>
                  </a:txBody>
                  <a:tcPr marL="63500" marR="63500" marT="63500" marB="63500">
                    <a:solidFill>
                      <a:schemeClr val="accent3">
                        <a:lumMod val="20000"/>
                        <a:lumOff val="80000"/>
                      </a:schemeClr>
                    </a:solidFill>
                  </a:tcPr>
                </a:tc>
                <a:tc>
                  <a:txBody>
                    <a:bodyPr/>
                    <a:lstStyle/>
                    <a:p>
                      <a:pPr lvl="0" algn="l">
                        <a:lnSpc>
                          <a:spcPct val="100000"/>
                        </a:lnSpc>
                        <a:spcBef>
                          <a:spcPts val="0"/>
                        </a:spcBef>
                        <a:spcAft>
                          <a:spcPts val="0"/>
                        </a:spcAft>
                        <a:buNone/>
                      </a:pPr>
                      <a:r>
                        <a:rPr lang="en-US" sz="2000" b="0" i="0" u="none" strike="noStrike" noProof="0">
                          <a:effectLst/>
                          <a:latin typeface="Times New Roman"/>
                        </a:rPr>
                        <a:t>#4025 - CONSTRAINT `birth_date_domain` failed for `mhealth`.`person`</a:t>
                      </a:r>
                      <a:endParaRPr lang="en-US" sz="2000"/>
                    </a:p>
                    <a:p>
                      <a:pPr marL="0" marR="0" lvl="0">
                        <a:spcBef>
                          <a:spcPts val="0"/>
                        </a:spcBef>
                        <a:spcAft>
                          <a:spcPts val="0"/>
                        </a:spcAft>
                        <a:buNone/>
                      </a:pPr>
                      <a:endParaRPr lang="en-US" sz="2000">
                        <a:effectLst/>
                      </a:endParaRPr>
                    </a:p>
                  </a:txBody>
                  <a:tcPr marL="63500" marR="63500" marT="63500" marB="63500">
                    <a:solidFill>
                      <a:schemeClr val="accent3">
                        <a:lumMod val="20000"/>
                        <a:lumOff val="80000"/>
                      </a:schemeClr>
                    </a:solidFill>
                  </a:tcPr>
                </a:tc>
                <a:tc>
                  <a:txBody>
                    <a:bodyPr/>
                    <a:lstStyle/>
                    <a:p>
                      <a:pPr marL="0" lvl="0" algn="ctr">
                        <a:spcBef>
                          <a:spcPts val="0"/>
                        </a:spcBef>
                        <a:spcAft>
                          <a:spcPts val="0"/>
                        </a:spcAft>
                        <a:buNone/>
                      </a:pPr>
                      <a:r>
                        <a:rPr lang="en-US" sz="2000">
                          <a:effectLst/>
                        </a:rPr>
                        <a:t>7</a:t>
                      </a:r>
                    </a:p>
                  </a:txBody>
                  <a:tcPr marL="63500" marR="63500" marT="63500" marB="63500">
                    <a:solidFill>
                      <a:schemeClr val="accent3">
                        <a:lumMod val="20000"/>
                        <a:lumOff val="80000"/>
                      </a:schemeClr>
                    </a:solidFill>
                  </a:tcPr>
                </a:tc>
                <a:extLst>
                  <a:ext uri="{0D108BD9-81ED-4DB2-BD59-A6C34878D82A}">
                    <a16:rowId xmlns:a16="http://schemas.microsoft.com/office/drawing/2014/main" val="3592073275"/>
                  </a:ext>
                </a:extLst>
              </a:tr>
            </a:tbl>
          </a:graphicData>
        </a:graphic>
      </p:graphicFrame>
    </p:spTree>
    <p:extLst>
      <p:ext uri="{BB962C8B-B14F-4D97-AF65-F5344CB8AC3E}">
        <p14:creationId xmlns:p14="http://schemas.microsoft.com/office/powerpoint/2010/main" val="1543581179"/>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E968174-7540-1277-A383-22EB1BB00A1D}"/>
              </a:ext>
            </a:extLst>
          </p:cNvPr>
          <p:cNvGraphicFramePr>
            <a:graphicFrameLocks noGrp="1"/>
          </p:cNvGraphicFramePr>
          <p:nvPr>
            <p:extLst>
              <p:ext uri="{D42A27DB-BD31-4B8C-83A1-F6EECF244321}">
                <p14:modId xmlns:p14="http://schemas.microsoft.com/office/powerpoint/2010/main" val="4126913066"/>
              </p:ext>
            </p:extLst>
          </p:nvPr>
        </p:nvGraphicFramePr>
        <p:xfrm>
          <a:off x="625011" y="607887"/>
          <a:ext cx="11151763" cy="5292752"/>
        </p:xfrm>
        <a:graphic>
          <a:graphicData uri="http://schemas.openxmlformats.org/drawingml/2006/table">
            <a:tbl>
              <a:tblPr firstRow="1" bandRow="1">
                <a:tableStyleId>{5C22544A-7EE6-4342-B048-85BDC9FD1C3A}</a:tableStyleId>
              </a:tblPr>
              <a:tblGrid>
                <a:gridCol w="4588042">
                  <a:extLst>
                    <a:ext uri="{9D8B030D-6E8A-4147-A177-3AD203B41FA5}">
                      <a16:colId xmlns:a16="http://schemas.microsoft.com/office/drawing/2014/main" val="1056192692"/>
                    </a:ext>
                  </a:extLst>
                </a:gridCol>
                <a:gridCol w="2451815">
                  <a:extLst>
                    <a:ext uri="{9D8B030D-6E8A-4147-A177-3AD203B41FA5}">
                      <a16:colId xmlns:a16="http://schemas.microsoft.com/office/drawing/2014/main" val="462582784"/>
                    </a:ext>
                  </a:extLst>
                </a:gridCol>
                <a:gridCol w="2794000">
                  <a:extLst>
                    <a:ext uri="{9D8B030D-6E8A-4147-A177-3AD203B41FA5}">
                      <a16:colId xmlns:a16="http://schemas.microsoft.com/office/drawing/2014/main" val="547446986"/>
                    </a:ext>
                  </a:extLst>
                </a:gridCol>
                <a:gridCol w="1317906">
                  <a:extLst>
                    <a:ext uri="{9D8B030D-6E8A-4147-A177-3AD203B41FA5}">
                      <a16:colId xmlns:a16="http://schemas.microsoft.com/office/drawing/2014/main" val="2603378332"/>
                    </a:ext>
                  </a:extLst>
                </a:gridCol>
              </a:tblGrid>
              <a:tr h="2838446">
                <a:tc>
                  <a:txBody>
                    <a:bodyPr/>
                    <a:lstStyle/>
                    <a:p>
                      <a:pPr marL="0" marR="0">
                        <a:spcBef>
                          <a:spcPts val="0"/>
                        </a:spcBef>
                        <a:spcAft>
                          <a:spcPts val="0"/>
                        </a:spcAft>
                      </a:pPr>
                      <a:r>
                        <a:rPr lang="en-US" sz="2000" b="0">
                          <a:solidFill>
                            <a:schemeClr val="tx1"/>
                          </a:solidFill>
                          <a:effectLst/>
                          <a:latin typeface="Calibri" panose="020F0502020204030204" pitchFamily="34" charset="0"/>
                          <a:cs typeface="Calibri" panose="020F0502020204030204" pitchFamily="34" charset="0"/>
                        </a:rPr>
                        <a:t>Checking if Policy Number and Group Number are equal:</a:t>
                      </a:r>
                    </a:p>
                    <a:p>
                      <a:pPr marL="0" marR="0">
                        <a:spcBef>
                          <a:spcPts val="0"/>
                        </a:spcBef>
                        <a:spcAft>
                          <a:spcPts val="0"/>
                        </a:spcAft>
                      </a:pPr>
                      <a:endParaRPr lang="en-US" sz="2000" b="0">
                        <a:solidFill>
                          <a:schemeClr val="tx1"/>
                        </a:solidFill>
                        <a:effectLst/>
                        <a:latin typeface="Calibri" panose="020F0502020204030204" pitchFamily="34" charset="0"/>
                        <a:cs typeface="Calibri" panose="020F0502020204030204" pitchFamily="34" charset="0"/>
                      </a:endParaRPr>
                    </a:p>
                    <a:p>
                      <a:pPr marL="0" marR="0">
                        <a:spcBef>
                          <a:spcPts val="0"/>
                        </a:spcBef>
                        <a:spcAft>
                          <a:spcPts val="0"/>
                        </a:spcAft>
                      </a:pPr>
                      <a:r>
                        <a:rPr lang="en-US" sz="2000" b="0">
                          <a:solidFill>
                            <a:schemeClr val="tx1"/>
                          </a:solidFill>
                          <a:effectLst/>
                          <a:latin typeface="Calibri" panose="020F0502020204030204" pitchFamily="34" charset="0"/>
                          <a:cs typeface="Calibri" panose="020F0502020204030204" pitchFamily="34" charset="0"/>
                        </a:rPr>
                        <a:t>INSERT INTO `insurance` (`insurance_id`, `patient_id`, `name`, `policy_number`, `group_number`) VALUES (NULL, '21', 'Ram', '1234567', '1234567')</a:t>
                      </a: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b="0">
                          <a:solidFill>
                            <a:schemeClr val="tx1"/>
                          </a:solidFill>
                          <a:effectLst/>
                          <a:latin typeface="Calibri" panose="020F0502020204030204" pitchFamily="34" charset="0"/>
                          <a:cs typeface="Calibri" panose="020F0502020204030204" pitchFamily="34" charset="0"/>
                        </a:rPr>
                        <a:t>Error due to same policy and group number</a:t>
                      </a: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b="0">
                          <a:solidFill>
                            <a:schemeClr val="tx1"/>
                          </a:solidFill>
                          <a:effectLst/>
                          <a:latin typeface="Calibri" panose="020F0502020204030204" pitchFamily="34" charset="0"/>
                          <a:cs typeface="Calibri" panose="020F0502020204030204" pitchFamily="34" charset="0"/>
                        </a:rPr>
                        <a:t>#4025 - CONSTRAINT `policy_group_chk` failed for `mhealth`.`insurance`</a:t>
                      </a:r>
                    </a:p>
                    <a:p>
                      <a:pPr marL="0" marR="0">
                        <a:spcBef>
                          <a:spcPts val="0"/>
                        </a:spcBef>
                        <a:spcAft>
                          <a:spcPts val="0"/>
                        </a:spcAft>
                      </a:pPr>
                      <a:endParaRPr lang="en-US" sz="2000" b="0">
                        <a:solidFill>
                          <a:schemeClr val="tx1"/>
                        </a:solidFill>
                        <a:effectLst/>
                        <a:latin typeface="Calibri" panose="020F0502020204030204" pitchFamily="34" charset="0"/>
                        <a:cs typeface="Calibri" panose="020F0502020204030204" pitchFamily="34" charset="0"/>
                      </a:endParaRPr>
                    </a:p>
                    <a:p>
                      <a:pPr marL="0" marR="0">
                        <a:spcBef>
                          <a:spcPts val="0"/>
                        </a:spcBef>
                        <a:spcAft>
                          <a:spcPts val="0"/>
                        </a:spcAft>
                      </a:pPr>
                      <a:endParaRPr lang="en-US" sz="2000" b="0">
                        <a:solidFill>
                          <a:schemeClr val="tx1"/>
                        </a:solidFill>
                        <a:effectLst/>
                        <a:latin typeface="Calibri" panose="020F0502020204030204" pitchFamily="34" charset="0"/>
                        <a:cs typeface="Calibri" panose="020F0502020204030204" pitchFamily="34" charset="0"/>
                      </a:endParaRPr>
                    </a:p>
                  </a:txBody>
                  <a:tcPr marL="63500" marR="63500" marT="63500" marB="63500">
                    <a:solidFill>
                      <a:schemeClr val="accent1">
                        <a:lumMod val="40000"/>
                        <a:lumOff val="60000"/>
                      </a:schemeClr>
                    </a:solidFill>
                  </a:tcPr>
                </a:tc>
                <a:tc>
                  <a:txBody>
                    <a:bodyPr/>
                    <a:lstStyle/>
                    <a:p>
                      <a:pPr marL="0" lvl="0" algn="ctr">
                        <a:spcBef>
                          <a:spcPts val="0"/>
                        </a:spcBef>
                        <a:spcAft>
                          <a:spcPts val="0"/>
                        </a:spcAft>
                        <a:buNone/>
                      </a:pPr>
                      <a:r>
                        <a:rPr lang="en-US" sz="2000" b="0">
                          <a:solidFill>
                            <a:schemeClr val="tx1"/>
                          </a:solidFill>
                          <a:effectLst/>
                          <a:latin typeface="Calibri" panose="020F0502020204030204" pitchFamily="34" charset="0"/>
                          <a:cs typeface="Calibri" panose="020F0502020204030204" pitchFamily="34" charset="0"/>
                        </a:rPr>
                        <a:t>5</a:t>
                      </a:r>
                    </a:p>
                  </a:txBody>
                  <a:tcPr marL="63500" marR="63500" marT="63500" marB="63500">
                    <a:solidFill>
                      <a:schemeClr val="accent1">
                        <a:lumMod val="40000"/>
                        <a:lumOff val="60000"/>
                      </a:schemeClr>
                    </a:solidFill>
                  </a:tcPr>
                </a:tc>
                <a:extLst>
                  <a:ext uri="{0D108BD9-81ED-4DB2-BD59-A6C34878D82A}">
                    <a16:rowId xmlns:a16="http://schemas.microsoft.com/office/drawing/2014/main" val="3382591590"/>
                  </a:ext>
                </a:extLst>
              </a:tr>
              <a:tr h="2454306">
                <a:tc>
                  <a:txBody>
                    <a:bodyPr/>
                    <a:lstStyle/>
                    <a:p>
                      <a:pPr marL="0" marR="0">
                        <a:spcBef>
                          <a:spcPts val="0"/>
                        </a:spcBef>
                        <a:spcAft>
                          <a:spcPts val="0"/>
                        </a:spcAft>
                      </a:pPr>
                      <a:r>
                        <a:rPr lang="en-US" sz="2000">
                          <a:effectLst/>
                          <a:latin typeface="Calibri" panose="020F0502020204030204" pitchFamily="34" charset="0"/>
                          <a:cs typeface="Calibri" panose="020F0502020204030204" pitchFamily="34" charset="0"/>
                        </a:rPr>
                        <a:t>Check in medication:</a:t>
                      </a:r>
                    </a:p>
                    <a:p>
                      <a:pPr marL="0" marR="0">
                        <a:spcBef>
                          <a:spcPts val="0"/>
                        </a:spcBef>
                        <a:spcAft>
                          <a:spcPts val="0"/>
                        </a:spcAft>
                      </a:pPr>
                      <a:endParaRPr lang="en-US" sz="2000">
                        <a:effectLst/>
                        <a:latin typeface="Calibri" panose="020F0502020204030204" pitchFamily="34" charset="0"/>
                        <a:cs typeface="Calibri" panose="020F0502020204030204" pitchFamily="34" charset="0"/>
                      </a:endParaRPr>
                    </a:p>
                    <a:p>
                      <a:pPr marL="0" marR="0">
                        <a:spcBef>
                          <a:spcPts val="0"/>
                        </a:spcBef>
                        <a:spcAft>
                          <a:spcPts val="0"/>
                        </a:spcAft>
                      </a:pPr>
                      <a:r>
                        <a:rPr lang="en-US" sz="2000">
                          <a:effectLst/>
                          <a:latin typeface="Calibri" panose="020F0502020204030204" pitchFamily="34" charset="0"/>
                          <a:cs typeface="Calibri" panose="020F0502020204030204" pitchFamily="34" charset="0"/>
                        </a:rPr>
                        <a:t>INSERT INTO `medication` (`medication_id`, `patient_id`, `medication_name`, `start_date`, `end_date`) VALUES (NULL, '21', 'Advil', '2023-04-29', '2023-04-28')</a:t>
                      </a:r>
                    </a:p>
                  </a:txBody>
                  <a:tcPr marL="63500" marR="63500" marT="63500" marB="63500">
                    <a:solidFill>
                      <a:schemeClr val="accent3">
                        <a:lumMod val="20000"/>
                        <a:lumOff val="80000"/>
                      </a:schemeClr>
                    </a:solidFill>
                  </a:tcPr>
                </a:tc>
                <a:tc>
                  <a:txBody>
                    <a:bodyPr/>
                    <a:lstStyle/>
                    <a:p>
                      <a:pPr marL="0" marR="0">
                        <a:spcBef>
                          <a:spcPts val="0"/>
                        </a:spcBef>
                        <a:spcAft>
                          <a:spcPts val="0"/>
                        </a:spcAft>
                      </a:pPr>
                      <a:r>
                        <a:rPr lang="en-US" sz="2000">
                          <a:effectLst/>
                          <a:latin typeface="Calibri" panose="020F0502020204030204" pitchFamily="34" charset="0"/>
                          <a:cs typeface="Calibri" panose="020F0502020204030204" pitchFamily="34" charset="0"/>
                        </a:rPr>
                        <a:t>Error due to start date is greater than end date</a:t>
                      </a:r>
                    </a:p>
                  </a:txBody>
                  <a:tcPr marL="63500" marR="63500" marT="63500" marB="63500">
                    <a:solidFill>
                      <a:schemeClr val="accent3">
                        <a:lumMod val="20000"/>
                        <a:lumOff val="80000"/>
                      </a:schemeClr>
                    </a:solidFill>
                  </a:tcPr>
                </a:tc>
                <a:tc>
                  <a:txBody>
                    <a:bodyPr/>
                    <a:lstStyle/>
                    <a:p>
                      <a:pPr marL="0" marR="0">
                        <a:spcBef>
                          <a:spcPts val="0"/>
                        </a:spcBef>
                        <a:spcAft>
                          <a:spcPts val="0"/>
                        </a:spcAft>
                      </a:pPr>
                      <a:r>
                        <a:rPr lang="en-US" sz="2000">
                          <a:effectLst/>
                          <a:latin typeface="Calibri" panose="020F0502020204030204" pitchFamily="34" charset="0"/>
                          <a:cs typeface="Calibri" panose="020F0502020204030204" pitchFamily="34" charset="0"/>
                        </a:rPr>
                        <a:t>#4025 - CONSTRAINT `end_date_chk` failed for `mhealth`.`medication`</a:t>
                      </a:r>
                    </a:p>
                    <a:p>
                      <a:pPr marL="0" marR="0">
                        <a:spcBef>
                          <a:spcPts val="0"/>
                        </a:spcBef>
                        <a:spcAft>
                          <a:spcPts val="0"/>
                        </a:spcAft>
                      </a:pPr>
                      <a:endParaRPr lang="en-US" sz="2000">
                        <a:effectLst/>
                        <a:latin typeface="Calibri" panose="020F0502020204030204" pitchFamily="34" charset="0"/>
                        <a:cs typeface="Calibri" panose="020F0502020204030204" pitchFamily="34" charset="0"/>
                      </a:endParaRPr>
                    </a:p>
                    <a:p>
                      <a:pPr marL="0" marR="0">
                        <a:spcBef>
                          <a:spcPts val="0"/>
                        </a:spcBef>
                        <a:spcAft>
                          <a:spcPts val="0"/>
                        </a:spcAft>
                      </a:pPr>
                      <a:endParaRPr lang="en-US" sz="2000">
                        <a:effectLst/>
                        <a:latin typeface="Calibri" panose="020F0502020204030204" pitchFamily="34" charset="0"/>
                        <a:cs typeface="Calibri" panose="020F0502020204030204" pitchFamily="34" charset="0"/>
                      </a:endParaRPr>
                    </a:p>
                  </a:txBody>
                  <a:tcPr marL="63500" marR="63500" marT="63500" marB="63500">
                    <a:solidFill>
                      <a:schemeClr val="accent3">
                        <a:lumMod val="20000"/>
                        <a:lumOff val="80000"/>
                      </a:schemeClr>
                    </a:solidFill>
                  </a:tcPr>
                </a:tc>
                <a:tc>
                  <a:txBody>
                    <a:bodyPr/>
                    <a:lstStyle/>
                    <a:p>
                      <a:pPr marL="0" lvl="0" algn="ctr">
                        <a:spcBef>
                          <a:spcPts val="0"/>
                        </a:spcBef>
                        <a:spcAft>
                          <a:spcPts val="0"/>
                        </a:spcAft>
                        <a:buNone/>
                      </a:pPr>
                      <a:r>
                        <a:rPr lang="en-US" sz="2000">
                          <a:effectLst/>
                          <a:latin typeface="Calibri" panose="020F0502020204030204" pitchFamily="34" charset="0"/>
                          <a:cs typeface="Calibri" panose="020F0502020204030204" pitchFamily="34" charset="0"/>
                        </a:rPr>
                        <a:t>6</a:t>
                      </a:r>
                    </a:p>
                  </a:txBody>
                  <a:tcPr marL="63500" marR="63500" marT="63500" marB="63500">
                    <a:solidFill>
                      <a:schemeClr val="accent3">
                        <a:lumMod val="20000"/>
                        <a:lumOff val="80000"/>
                      </a:schemeClr>
                    </a:solidFill>
                  </a:tcPr>
                </a:tc>
                <a:extLst>
                  <a:ext uri="{0D108BD9-81ED-4DB2-BD59-A6C34878D82A}">
                    <a16:rowId xmlns:a16="http://schemas.microsoft.com/office/drawing/2014/main" val="3932071308"/>
                  </a:ext>
                </a:extLst>
              </a:tr>
            </a:tbl>
          </a:graphicData>
        </a:graphic>
      </p:graphicFrame>
    </p:spTree>
    <p:extLst>
      <p:ext uri="{BB962C8B-B14F-4D97-AF65-F5344CB8AC3E}">
        <p14:creationId xmlns:p14="http://schemas.microsoft.com/office/powerpoint/2010/main" val="745284058"/>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7FD1E35-CB09-0616-0923-4A4DDB8BE0F3}"/>
              </a:ext>
            </a:extLst>
          </p:cNvPr>
          <p:cNvGraphicFramePr>
            <a:graphicFrameLocks noGrp="1"/>
          </p:cNvGraphicFramePr>
          <p:nvPr>
            <p:extLst>
              <p:ext uri="{D42A27DB-BD31-4B8C-83A1-F6EECF244321}">
                <p14:modId xmlns:p14="http://schemas.microsoft.com/office/powerpoint/2010/main" val="4033919227"/>
              </p:ext>
            </p:extLst>
          </p:nvPr>
        </p:nvGraphicFramePr>
        <p:xfrm>
          <a:off x="582202" y="744876"/>
          <a:ext cx="11057576" cy="5254929"/>
        </p:xfrm>
        <a:graphic>
          <a:graphicData uri="http://schemas.openxmlformats.org/drawingml/2006/table">
            <a:tbl>
              <a:tblPr firstRow="1" bandRow="1">
                <a:tableStyleId>{5C22544A-7EE6-4342-B048-85BDC9FD1C3A}</a:tableStyleId>
              </a:tblPr>
              <a:tblGrid>
                <a:gridCol w="4455693">
                  <a:extLst>
                    <a:ext uri="{9D8B030D-6E8A-4147-A177-3AD203B41FA5}">
                      <a16:colId xmlns:a16="http://schemas.microsoft.com/office/drawing/2014/main" val="877481331"/>
                    </a:ext>
                  </a:extLst>
                </a:gridCol>
                <a:gridCol w="2698957">
                  <a:extLst>
                    <a:ext uri="{9D8B030D-6E8A-4147-A177-3AD203B41FA5}">
                      <a16:colId xmlns:a16="http://schemas.microsoft.com/office/drawing/2014/main" val="711866081"/>
                    </a:ext>
                  </a:extLst>
                </a:gridCol>
                <a:gridCol w="2794000">
                  <a:extLst>
                    <a:ext uri="{9D8B030D-6E8A-4147-A177-3AD203B41FA5}">
                      <a16:colId xmlns:a16="http://schemas.microsoft.com/office/drawing/2014/main" val="1109259932"/>
                    </a:ext>
                  </a:extLst>
                </a:gridCol>
                <a:gridCol w="1108926">
                  <a:extLst>
                    <a:ext uri="{9D8B030D-6E8A-4147-A177-3AD203B41FA5}">
                      <a16:colId xmlns:a16="http://schemas.microsoft.com/office/drawing/2014/main" val="623371133"/>
                    </a:ext>
                  </a:extLst>
                </a:gridCol>
              </a:tblGrid>
              <a:tr h="3034227">
                <a:tc>
                  <a:txBody>
                    <a:bodyPr/>
                    <a:lstStyle/>
                    <a:p>
                      <a:pPr marL="0" marR="0">
                        <a:spcBef>
                          <a:spcPts val="0"/>
                        </a:spcBef>
                        <a:spcAft>
                          <a:spcPts val="0"/>
                        </a:spcAft>
                      </a:pPr>
                      <a:r>
                        <a:rPr lang="en-US" sz="2000" b="0">
                          <a:solidFill>
                            <a:schemeClr val="tx1"/>
                          </a:solidFill>
                          <a:effectLst/>
                        </a:rPr>
                        <a:t>Check employee start and end date</a:t>
                      </a:r>
                    </a:p>
                    <a:p>
                      <a:pPr marL="0" marR="0">
                        <a:spcBef>
                          <a:spcPts val="0"/>
                        </a:spcBef>
                        <a:spcAft>
                          <a:spcPts val="0"/>
                        </a:spcAft>
                      </a:pPr>
                      <a:endParaRPr lang="en-US" sz="2000" b="0">
                        <a:solidFill>
                          <a:schemeClr val="tx1"/>
                        </a:solidFill>
                        <a:effectLst/>
                      </a:endParaRPr>
                    </a:p>
                    <a:p>
                      <a:pPr marL="0" marR="0">
                        <a:spcBef>
                          <a:spcPts val="0"/>
                        </a:spcBef>
                        <a:spcAft>
                          <a:spcPts val="0"/>
                        </a:spcAft>
                      </a:pPr>
                      <a:r>
                        <a:rPr lang="en-US" sz="2000" b="0">
                          <a:solidFill>
                            <a:schemeClr val="tx1"/>
                          </a:solidFill>
                          <a:effectLst/>
                        </a:rPr>
                        <a:t>INSERT INTO `employee` (`employee_id`, `start_date`, `end_date`, `job_title`, `primary_email`, `secondary_email`) VALUES ('1', '2023-04-29', '2023-04-28', 'Software Developer', 'ram@gmail.com', NULL)</a:t>
                      </a:r>
                      <a:endParaRPr lang="en-US" sz="2000" b="0">
                        <a:solidFill>
                          <a:schemeClr val="tx1"/>
                        </a:solidFill>
                        <a:effectLst/>
                        <a:latin typeface="Times New Roman"/>
                      </a:endParaRP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b="0">
                          <a:solidFill>
                            <a:schemeClr val="tx1"/>
                          </a:solidFill>
                          <a:effectLst/>
                        </a:rPr>
                        <a:t>Error due to start date is greater than end date</a:t>
                      </a:r>
                      <a:endParaRPr lang="en-US" sz="2000" b="0">
                        <a:solidFill>
                          <a:schemeClr val="tx1"/>
                        </a:solidFill>
                        <a:effectLst/>
                        <a:latin typeface="Times New Roman"/>
                      </a:endParaRPr>
                    </a:p>
                  </a:txBody>
                  <a:tcPr marL="63500" marR="63500" marT="63500" marB="63500">
                    <a:solidFill>
                      <a:schemeClr val="accent1">
                        <a:lumMod val="40000"/>
                        <a:lumOff val="60000"/>
                      </a:schemeClr>
                    </a:solidFill>
                  </a:tcPr>
                </a:tc>
                <a:tc>
                  <a:txBody>
                    <a:bodyPr/>
                    <a:lstStyle/>
                    <a:p>
                      <a:pPr marL="0" marR="0">
                        <a:spcBef>
                          <a:spcPts val="0"/>
                        </a:spcBef>
                        <a:spcAft>
                          <a:spcPts val="0"/>
                        </a:spcAft>
                      </a:pPr>
                      <a:r>
                        <a:rPr lang="en-US" sz="2000" b="0">
                          <a:solidFill>
                            <a:schemeClr val="tx1"/>
                          </a:solidFill>
                          <a:effectLst/>
                        </a:rPr>
                        <a:t>#4025 - CONSTRAINT `employee_end_date_chk` failed for `mhealth`.`employee`</a:t>
                      </a:r>
                    </a:p>
                    <a:p>
                      <a:pPr marL="0" marR="0">
                        <a:spcBef>
                          <a:spcPts val="0"/>
                        </a:spcBef>
                        <a:spcAft>
                          <a:spcPts val="0"/>
                        </a:spcAft>
                      </a:pPr>
                      <a:endParaRPr lang="en-US" sz="2000" b="0">
                        <a:solidFill>
                          <a:schemeClr val="tx1"/>
                        </a:solidFill>
                        <a:effectLst/>
                      </a:endParaRPr>
                    </a:p>
                    <a:p>
                      <a:pPr marL="0" marR="0">
                        <a:spcBef>
                          <a:spcPts val="0"/>
                        </a:spcBef>
                        <a:spcAft>
                          <a:spcPts val="0"/>
                        </a:spcAft>
                      </a:pPr>
                      <a:endParaRPr lang="en-US" sz="2000" b="0">
                        <a:solidFill>
                          <a:schemeClr val="tx1"/>
                        </a:solidFill>
                        <a:effectLst/>
                        <a:latin typeface="Times New Roman"/>
                      </a:endParaRPr>
                    </a:p>
                  </a:txBody>
                  <a:tcPr marL="63500" marR="63500" marT="63500" marB="63500">
                    <a:solidFill>
                      <a:schemeClr val="accent1">
                        <a:lumMod val="40000"/>
                        <a:lumOff val="60000"/>
                      </a:schemeClr>
                    </a:solidFill>
                  </a:tcPr>
                </a:tc>
                <a:tc>
                  <a:txBody>
                    <a:bodyPr/>
                    <a:lstStyle/>
                    <a:p>
                      <a:pPr marL="0" lvl="0" algn="ctr">
                        <a:spcBef>
                          <a:spcPts val="0"/>
                        </a:spcBef>
                        <a:spcAft>
                          <a:spcPts val="0"/>
                        </a:spcAft>
                        <a:buNone/>
                      </a:pPr>
                      <a:r>
                        <a:rPr lang="en-US" sz="2000" b="0">
                          <a:solidFill>
                            <a:schemeClr val="tx1"/>
                          </a:solidFill>
                          <a:effectLst/>
                          <a:latin typeface="Times New Roman"/>
                        </a:rPr>
                        <a:t>5</a:t>
                      </a:r>
                      <a:endParaRPr lang="en-US"/>
                    </a:p>
                  </a:txBody>
                  <a:tcPr marL="63500" marR="63500" marT="63500" marB="63500">
                    <a:solidFill>
                      <a:schemeClr val="accent1">
                        <a:lumMod val="40000"/>
                        <a:lumOff val="60000"/>
                      </a:schemeClr>
                    </a:solidFill>
                  </a:tcPr>
                </a:tc>
                <a:extLst>
                  <a:ext uri="{0D108BD9-81ED-4DB2-BD59-A6C34878D82A}">
                    <a16:rowId xmlns:a16="http://schemas.microsoft.com/office/drawing/2014/main" val="3272856802"/>
                  </a:ext>
                </a:extLst>
              </a:tr>
              <a:tr h="2220702">
                <a:tc>
                  <a:txBody>
                    <a:bodyPr/>
                    <a:lstStyle/>
                    <a:p>
                      <a:pPr marL="0" marR="0">
                        <a:spcBef>
                          <a:spcPts val="0"/>
                        </a:spcBef>
                        <a:spcAft>
                          <a:spcPts val="0"/>
                        </a:spcAft>
                      </a:pPr>
                      <a:r>
                        <a:rPr lang="en-US" sz="2000">
                          <a:effectLst/>
                        </a:rPr>
                        <a:t>Check telephone length:</a:t>
                      </a:r>
                    </a:p>
                    <a:p>
                      <a:pPr marL="0" marR="0">
                        <a:spcBef>
                          <a:spcPts val="0"/>
                        </a:spcBef>
                        <a:spcAft>
                          <a:spcPts val="0"/>
                        </a:spcAft>
                      </a:pPr>
                      <a:endParaRPr lang="en-US" sz="2000">
                        <a:effectLst/>
                      </a:endParaRPr>
                    </a:p>
                    <a:p>
                      <a:pPr marL="0" marR="0">
                        <a:spcBef>
                          <a:spcPts val="0"/>
                        </a:spcBef>
                        <a:spcAft>
                          <a:spcPts val="0"/>
                        </a:spcAft>
                      </a:pPr>
                      <a:r>
                        <a:rPr lang="en-US" sz="2000">
                          <a:effectLst/>
                        </a:rPr>
                        <a:t>INSERT INTO `telephone` (`person_id`, `telephone`) VALUES ('21', '123456789')</a:t>
                      </a:r>
                    </a:p>
                    <a:p>
                      <a:pPr marL="0" marR="0">
                        <a:spcBef>
                          <a:spcPts val="0"/>
                        </a:spcBef>
                        <a:spcAft>
                          <a:spcPts val="0"/>
                        </a:spcAft>
                      </a:pPr>
                      <a:endParaRPr lang="en-US" sz="2000">
                        <a:effectLst/>
                        <a:latin typeface="Times New Roman"/>
                      </a:endParaRPr>
                    </a:p>
                  </a:txBody>
                  <a:tcPr marL="63500" marR="63500" marT="63500" marB="63500">
                    <a:solidFill>
                      <a:schemeClr val="accent3">
                        <a:lumMod val="20000"/>
                        <a:lumOff val="80000"/>
                      </a:schemeClr>
                    </a:solidFill>
                  </a:tcPr>
                </a:tc>
                <a:tc>
                  <a:txBody>
                    <a:bodyPr/>
                    <a:lstStyle/>
                    <a:p>
                      <a:pPr marL="0" marR="0">
                        <a:spcBef>
                          <a:spcPts val="0"/>
                        </a:spcBef>
                        <a:spcAft>
                          <a:spcPts val="0"/>
                        </a:spcAft>
                      </a:pPr>
                      <a:r>
                        <a:rPr lang="en-US" sz="2000">
                          <a:effectLst/>
                        </a:rPr>
                        <a:t>Error due to the length of telephone being less than 10</a:t>
                      </a:r>
                      <a:endParaRPr lang="en-US" sz="2000">
                        <a:effectLst/>
                        <a:latin typeface="Times New Roman"/>
                      </a:endParaRPr>
                    </a:p>
                  </a:txBody>
                  <a:tcPr marL="63500" marR="63500" marT="63500" marB="63500">
                    <a:solidFill>
                      <a:schemeClr val="accent3">
                        <a:lumMod val="20000"/>
                        <a:lumOff val="80000"/>
                      </a:schemeClr>
                    </a:solidFill>
                  </a:tcPr>
                </a:tc>
                <a:tc>
                  <a:txBody>
                    <a:bodyPr/>
                    <a:lstStyle/>
                    <a:p>
                      <a:pPr marL="0" marR="0">
                        <a:spcBef>
                          <a:spcPts val="0"/>
                        </a:spcBef>
                        <a:spcAft>
                          <a:spcPts val="0"/>
                        </a:spcAft>
                      </a:pPr>
                      <a:r>
                        <a:rPr lang="en-US" sz="2000" dirty="0">
                          <a:effectLst/>
                        </a:rPr>
                        <a:t>#4025 - CONSTRAINT `</a:t>
                      </a:r>
                      <a:r>
                        <a:rPr lang="en-US" sz="2000" dirty="0" err="1">
                          <a:effectLst/>
                        </a:rPr>
                        <a:t>len_number_chk</a:t>
                      </a:r>
                      <a:r>
                        <a:rPr lang="en-US" sz="2000" dirty="0">
                          <a:effectLst/>
                        </a:rPr>
                        <a:t>` failed for `</a:t>
                      </a:r>
                      <a:r>
                        <a:rPr lang="en-US" sz="2000" dirty="0" err="1">
                          <a:effectLst/>
                        </a:rPr>
                        <a:t>mhealth</a:t>
                      </a:r>
                      <a:r>
                        <a:rPr lang="en-US" sz="2000" dirty="0">
                          <a:effectLst/>
                        </a:rPr>
                        <a:t>`.`telephone`</a:t>
                      </a:r>
                    </a:p>
                    <a:p>
                      <a:pPr marL="0" marR="0">
                        <a:spcBef>
                          <a:spcPts val="0"/>
                        </a:spcBef>
                        <a:spcAft>
                          <a:spcPts val="0"/>
                        </a:spcAft>
                      </a:pPr>
                      <a:endParaRPr lang="en-US" sz="2000" dirty="0">
                        <a:effectLst/>
                      </a:endParaRPr>
                    </a:p>
                    <a:p>
                      <a:pPr marL="0" marR="0">
                        <a:spcBef>
                          <a:spcPts val="0"/>
                        </a:spcBef>
                        <a:spcAft>
                          <a:spcPts val="0"/>
                        </a:spcAft>
                      </a:pPr>
                      <a:endParaRPr lang="en-US" sz="2000" dirty="0">
                        <a:effectLst/>
                        <a:latin typeface="Times New Roman"/>
                      </a:endParaRPr>
                    </a:p>
                  </a:txBody>
                  <a:tcPr marL="63500" marR="63500" marT="63500" marB="63500">
                    <a:solidFill>
                      <a:schemeClr val="accent3">
                        <a:lumMod val="20000"/>
                        <a:lumOff val="80000"/>
                      </a:schemeClr>
                    </a:solidFill>
                  </a:tcPr>
                </a:tc>
                <a:tc>
                  <a:txBody>
                    <a:bodyPr/>
                    <a:lstStyle/>
                    <a:p>
                      <a:pPr marL="0" lvl="0" algn="ctr">
                        <a:spcBef>
                          <a:spcPts val="0"/>
                        </a:spcBef>
                        <a:spcAft>
                          <a:spcPts val="0"/>
                        </a:spcAft>
                        <a:buNone/>
                      </a:pPr>
                      <a:r>
                        <a:rPr lang="en-US" sz="2000">
                          <a:effectLst/>
                          <a:latin typeface="Times New Roman"/>
                        </a:rPr>
                        <a:t>3</a:t>
                      </a:r>
                    </a:p>
                  </a:txBody>
                  <a:tcPr marL="63500" marR="63500" marT="63500" marB="63500">
                    <a:solidFill>
                      <a:schemeClr val="accent3">
                        <a:lumMod val="20000"/>
                        <a:lumOff val="80000"/>
                      </a:schemeClr>
                    </a:solidFill>
                  </a:tcPr>
                </a:tc>
                <a:extLst>
                  <a:ext uri="{0D108BD9-81ED-4DB2-BD59-A6C34878D82A}">
                    <a16:rowId xmlns:a16="http://schemas.microsoft.com/office/drawing/2014/main" val="2740259932"/>
                  </a:ext>
                </a:extLst>
              </a:tr>
            </a:tbl>
          </a:graphicData>
        </a:graphic>
      </p:graphicFrame>
    </p:spTree>
    <p:extLst>
      <p:ext uri="{BB962C8B-B14F-4D97-AF65-F5344CB8AC3E}">
        <p14:creationId xmlns:p14="http://schemas.microsoft.com/office/powerpoint/2010/main" val="1778050878"/>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bg1"/>
                </a:solidFill>
                <a:cs typeface="Calibri"/>
              </a:rPr>
              <a:t>Queries</a:t>
            </a:r>
            <a:endParaRPr lang="en-US" b="1" dirty="0">
              <a:solidFill>
                <a:schemeClr val="bg1"/>
              </a:solidFill>
              <a:cs typeface="Calibri"/>
            </a:endParaRPr>
          </a:p>
        </p:txBody>
      </p:sp>
    </p:spTree>
    <p:extLst>
      <p:ext uri="{BB962C8B-B14F-4D97-AF65-F5344CB8AC3E}">
        <p14:creationId xmlns:p14="http://schemas.microsoft.com/office/powerpoint/2010/main" val="84906473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7230D-FD07-7DA1-A436-D27C7C3274BE}"/>
              </a:ext>
            </a:extLst>
          </p:cNvPr>
          <p:cNvSpPr>
            <a:spLocks noGrp="1"/>
          </p:cNvSpPr>
          <p:nvPr>
            <p:ph idx="1"/>
          </p:nvPr>
        </p:nvSpPr>
        <p:spPr>
          <a:xfrm>
            <a:off x="838199" y="792326"/>
            <a:ext cx="10515600" cy="3715966"/>
          </a:xfrm>
        </p:spPr>
        <p:txBody>
          <a:bodyPr vert="horz" lIns="91440" tIns="45720" rIns="91440" bIns="45720" rtlCol="0" anchor="t">
            <a:noAutofit/>
          </a:bodyPr>
          <a:lstStyle/>
          <a:p>
            <a:pPr marL="0" indent="0">
              <a:buNone/>
            </a:pPr>
            <a:endParaRPr lang="en-US" sz="2000" dirty="0">
              <a:solidFill>
                <a:schemeClr val="bg1"/>
              </a:solidFill>
              <a:ea typeface="+mn-lt"/>
              <a:cs typeface="+mn-lt"/>
            </a:endParaRPr>
          </a:p>
          <a:p>
            <a:pPr marL="0" indent="0">
              <a:buNone/>
            </a:pPr>
            <a:r>
              <a:rPr lang="en-US" sz="2000" dirty="0">
                <a:solidFill>
                  <a:schemeClr val="bg1"/>
                </a:solidFill>
                <a:ea typeface="+mn-lt"/>
                <a:cs typeface="+mn-lt"/>
              </a:rPr>
              <a:t>CREATE TABLE `person` (</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person_id</a:t>
            </a:r>
            <a:r>
              <a:rPr lang="en-US" sz="2000" dirty="0">
                <a:solidFill>
                  <a:schemeClr val="bg1"/>
                </a:solidFill>
                <a:ea typeface="+mn-lt"/>
                <a:cs typeface="+mn-lt"/>
              </a:rPr>
              <a:t>` INT(11)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first_name</a:t>
            </a:r>
            <a:r>
              <a:rPr lang="en-US" sz="2000" dirty="0">
                <a:solidFill>
                  <a:schemeClr val="bg1"/>
                </a:solidFill>
                <a:ea typeface="+mn-lt"/>
                <a:cs typeface="+mn-lt"/>
              </a:rPr>
              <a:t>` VARCHAR(50)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middle_initial</a:t>
            </a:r>
            <a:r>
              <a:rPr lang="en-US" sz="2000" dirty="0">
                <a:solidFill>
                  <a:schemeClr val="bg1"/>
                </a:solidFill>
                <a:ea typeface="+mn-lt"/>
                <a:cs typeface="+mn-lt"/>
              </a:rPr>
              <a:t>` CHAR(1) DEFAULT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last_name</a:t>
            </a:r>
            <a:r>
              <a:rPr lang="en-US" sz="2000" dirty="0">
                <a:solidFill>
                  <a:schemeClr val="bg1"/>
                </a:solidFill>
                <a:ea typeface="+mn-lt"/>
                <a:cs typeface="+mn-lt"/>
              </a:rPr>
              <a:t>` VARCHAR(50)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birth_date</a:t>
            </a:r>
            <a:r>
              <a:rPr lang="en-US" sz="2000" dirty="0">
                <a:solidFill>
                  <a:schemeClr val="bg1"/>
                </a:solidFill>
                <a:ea typeface="+mn-lt"/>
                <a:cs typeface="+mn-lt"/>
              </a:rPr>
              <a:t>` DATE NOT NULL</a:t>
            </a:r>
          </a:p>
          <a:p>
            <a:pPr marL="0" indent="0">
              <a:buNone/>
            </a:pPr>
            <a:r>
              <a:rPr lang="en-US" sz="2000" dirty="0">
                <a:solidFill>
                  <a:schemeClr val="bg1"/>
                </a:solidFill>
                <a:ea typeface="+mn-lt"/>
                <a:cs typeface="+mn-lt"/>
              </a:rPr>
              <a:t>);</a:t>
            </a:r>
          </a:p>
          <a:p>
            <a:pPr marL="0" indent="0">
              <a:buNone/>
            </a:pPr>
            <a:endParaRPr lang="en-US" sz="2000" dirty="0">
              <a:solidFill>
                <a:schemeClr val="bg1"/>
              </a:solidFill>
              <a:ea typeface="+mn-lt"/>
              <a:cs typeface="+mn-lt"/>
            </a:endParaRPr>
          </a:p>
          <a:p>
            <a:pPr marL="0" indent="0">
              <a:buNone/>
            </a:pPr>
            <a:r>
              <a:rPr lang="en-US" sz="2000" dirty="0">
                <a:solidFill>
                  <a:schemeClr val="bg1"/>
                </a:solidFill>
                <a:ea typeface="+mn-lt"/>
                <a:cs typeface="+mn-lt"/>
              </a:rPr>
              <a:t>CREATE TABLE `doctor` (</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doctor_id</a:t>
            </a:r>
            <a:r>
              <a:rPr lang="en-US" sz="2000" dirty="0">
                <a:solidFill>
                  <a:schemeClr val="bg1"/>
                </a:solidFill>
                <a:ea typeface="+mn-lt"/>
                <a:cs typeface="+mn-lt"/>
              </a:rPr>
              <a:t>` INT(11)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primary_email</a:t>
            </a:r>
            <a:r>
              <a:rPr lang="en-US" sz="2000" dirty="0">
                <a:solidFill>
                  <a:schemeClr val="bg1"/>
                </a:solidFill>
                <a:ea typeface="+mn-lt"/>
                <a:cs typeface="+mn-lt"/>
              </a:rPr>
              <a:t>` VARCHAR(50)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secondary_email</a:t>
            </a:r>
            <a:r>
              <a:rPr lang="en-US" sz="2000" dirty="0">
                <a:solidFill>
                  <a:schemeClr val="bg1"/>
                </a:solidFill>
                <a:ea typeface="+mn-lt"/>
                <a:cs typeface="+mn-lt"/>
              </a:rPr>
              <a:t>` VARCHAR(50) DEFAULT NULL</a:t>
            </a:r>
          </a:p>
          <a:p>
            <a:pPr marL="0" indent="0">
              <a:buNone/>
            </a:pPr>
            <a:r>
              <a:rPr lang="en-US" sz="2000" dirty="0">
                <a:solidFill>
                  <a:schemeClr val="bg1"/>
                </a:solidFill>
                <a:ea typeface="+mn-lt"/>
                <a:cs typeface="+mn-lt"/>
              </a:rPr>
              <a:t>);</a:t>
            </a:r>
          </a:p>
        </p:txBody>
      </p:sp>
      <p:sp>
        <p:nvSpPr>
          <p:cNvPr id="5" name="TextBox 4">
            <a:extLst>
              <a:ext uri="{FF2B5EF4-FFF2-40B4-BE49-F238E27FC236}">
                <a16:creationId xmlns:a16="http://schemas.microsoft.com/office/drawing/2014/main" id="{50E8E5CA-14BC-C7FD-4764-2F26B7A6B288}"/>
              </a:ext>
            </a:extLst>
          </p:cNvPr>
          <p:cNvSpPr txBox="1"/>
          <p:nvPr/>
        </p:nvSpPr>
        <p:spPr>
          <a:xfrm>
            <a:off x="2602194" y="407606"/>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solidFill>
                  <a:schemeClr val="bg1"/>
                </a:solidFill>
                <a:cs typeface="Calibri"/>
              </a:rPr>
              <a:t>Queries for Table Creation</a:t>
            </a:r>
            <a:endParaRPr lang="en-US" dirty="0">
              <a:solidFill>
                <a:schemeClr val="bg1"/>
              </a:solidFill>
              <a:cs typeface="Calibri"/>
            </a:endParaRPr>
          </a:p>
        </p:txBody>
      </p:sp>
    </p:spTree>
    <p:extLst>
      <p:ext uri="{BB962C8B-B14F-4D97-AF65-F5344CB8AC3E}">
        <p14:creationId xmlns:p14="http://schemas.microsoft.com/office/powerpoint/2010/main" val="2779629334"/>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7230D-FD07-7DA1-A436-D27C7C3274BE}"/>
              </a:ext>
            </a:extLst>
          </p:cNvPr>
          <p:cNvSpPr>
            <a:spLocks noGrp="1"/>
          </p:cNvSpPr>
          <p:nvPr>
            <p:ph idx="1"/>
          </p:nvPr>
        </p:nvSpPr>
        <p:spPr>
          <a:xfrm>
            <a:off x="838200" y="441591"/>
            <a:ext cx="10515600" cy="5239362"/>
          </a:xfrm>
        </p:spPr>
        <p:txBody>
          <a:bodyPr vert="horz" lIns="91440" tIns="45720" rIns="91440" bIns="45720" rtlCol="0" anchor="t">
            <a:noAutofit/>
          </a:bodyPr>
          <a:lstStyle/>
          <a:p>
            <a:pPr marL="0" indent="0">
              <a:buNone/>
            </a:pPr>
            <a:endParaRPr lang="en-US" sz="2000" dirty="0">
              <a:solidFill>
                <a:schemeClr val="bg1"/>
              </a:solidFill>
              <a:ea typeface="+mn-lt"/>
              <a:cs typeface="+mn-lt"/>
            </a:endParaRPr>
          </a:p>
          <a:p>
            <a:pPr marL="0" indent="0">
              <a:buNone/>
            </a:pPr>
            <a:r>
              <a:rPr lang="en-US" sz="2000" dirty="0">
                <a:solidFill>
                  <a:schemeClr val="bg1"/>
                </a:solidFill>
                <a:ea typeface="+mn-lt"/>
                <a:cs typeface="+mn-lt"/>
              </a:rPr>
              <a:t>CREATE TABLE `patient` (</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patient_id</a:t>
            </a:r>
            <a:r>
              <a:rPr lang="en-US" sz="2000" dirty="0">
                <a:solidFill>
                  <a:schemeClr val="bg1"/>
                </a:solidFill>
                <a:ea typeface="+mn-lt"/>
                <a:cs typeface="+mn-lt"/>
              </a:rPr>
              <a:t>` INT(11)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password_hash</a:t>
            </a:r>
            <a:r>
              <a:rPr lang="en-US" sz="2000" dirty="0">
                <a:solidFill>
                  <a:schemeClr val="bg1"/>
                </a:solidFill>
                <a:ea typeface="+mn-lt"/>
                <a:cs typeface="+mn-lt"/>
              </a:rPr>
              <a:t>` BINARY(64)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school_email</a:t>
            </a:r>
            <a:r>
              <a:rPr lang="en-US" sz="2000" dirty="0">
                <a:solidFill>
                  <a:schemeClr val="bg1"/>
                </a:solidFill>
                <a:ea typeface="+mn-lt"/>
                <a:cs typeface="+mn-lt"/>
              </a:rPr>
              <a:t>` VARCHAR(50) NOT NULL</a:t>
            </a:r>
          </a:p>
          <a:p>
            <a:pPr marL="0" indent="0">
              <a:buNone/>
            </a:pPr>
            <a:r>
              <a:rPr lang="en-US" sz="2000" dirty="0">
                <a:solidFill>
                  <a:schemeClr val="bg1"/>
                </a:solidFill>
                <a:ea typeface="+mn-lt"/>
                <a:cs typeface="+mn-lt"/>
              </a:rPr>
              <a:t>);</a:t>
            </a:r>
          </a:p>
          <a:p>
            <a:pPr marL="0" indent="0">
              <a:buNone/>
            </a:pPr>
            <a:endParaRPr lang="en-US" sz="2000" dirty="0">
              <a:solidFill>
                <a:schemeClr val="bg1"/>
              </a:solidFill>
              <a:ea typeface="+mn-lt"/>
              <a:cs typeface="+mn-lt"/>
            </a:endParaRPr>
          </a:p>
          <a:p>
            <a:pPr marL="0" indent="0">
              <a:buNone/>
            </a:pPr>
            <a:r>
              <a:rPr lang="en-US" sz="2000" dirty="0">
                <a:solidFill>
                  <a:schemeClr val="bg1"/>
                </a:solidFill>
                <a:ea typeface="+mn-lt"/>
                <a:cs typeface="+mn-lt"/>
              </a:rPr>
              <a:t>CREATE TABLE `employee` (</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employee_id</a:t>
            </a:r>
            <a:r>
              <a:rPr lang="en-US" sz="2000" dirty="0">
                <a:solidFill>
                  <a:schemeClr val="bg1"/>
                </a:solidFill>
                <a:ea typeface="+mn-lt"/>
                <a:cs typeface="+mn-lt"/>
              </a:rPr>
              <a:t>` INT(11)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start_date</a:t>
            </a:r>
            <a:r>
              <a:rPr lang="en-US" sz="2000" dirty="0">
                <a:solidFill>
                  <a:schemeClr val="bg1"/>
                </a:solidFill>
                <a:ea typeface="+mn-lt"/>
                <a:cs typeface="+mn-lt"/>
              </a:rPr>
              <a:t>` DATE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end_date</a:t>
            </a:r>
            <a:r>
              <a:rPr lang="en-US" sz="2000" dirty="0">
                <a:solidFill>
                  <a:schemeClr val="bg1"/>
                </a:solidFill>
                <a:ea typeface="+mn-lt"/>
                <a:cs typeface="+mn-lt"/>
              </a:rPr>
              <a:t>` DATE DEFAULT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job_title</a:t>
            </a:r>
            <a:r>
              <a:rPr lang="en-US" sz="2000" dirty="0">
                <a:solidFill>
                  <a:schemeClr val="bg1"/>
                </a:solidFill>
                <a:ea typeface="+mn-lt"/>
                <a:cs typeface="+mn-lt"/>
              </a:rPr>
              <a:t>` VARCHAR(50)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primary_email</a:t>
            </a:r>
            <a:r>
              <a:rPr lang="en-US" sz="2000" dirty="0">
                <a:solidFill>
                  <a:schemeClr val="bg1"/>
                </a:solidFill>
                <a:ea typeface="+mn-lt"/>
                <a:cs typeface="+mn-lt"/>
              </a:rPr>
              <a:t>` VARCHAR(50) NOT NULL,</a:t>
            </a:r>
          </a:p>
          <a:p>
            <a:pPr marL="0" indent="0">
              <a:buNone/>
            </a:pPr>
            <a:r>
              <a:rPr lang="en-US" sz="2000" dirty="0">
                <a:solidFill>
                  <a:schemeClr val="bg1"/>
                </a:solidFill>
                <a:ea typeface="+mn-lt"/>
                <a:cs typeface="+mn-lt"/>
              </a:rPr>
              <a:t>  `</a:t>
            </a:r>
            <a:r>
              <a:rPr lang="en-US" sz="2000" dirty="0" err="1">
                <a:solidFill>
                  <a:schemeClr val="bg1"/>
                </a:solidFill>
                <a:ea typeface="+mn-lt"/>
                <a:cs typeface="+mn-lt"/>
              </a:rPr>
              <a:t>secondary_email</a:t>
            </a:r>
            <a:r>
              <a:rPr lang="en-US" sz="2000" dirty="0">
                <a:solidFill>
                  <a:schemeClr val="bg1"/>
                </a:solidFill>
                <a:ea typeface="+mn-lt"/>
                <a:cs typeface="+mn-lt"/>
              </a:rPr>
              <a:t>` VARCHAR(50) DEFAULT NULL</a:t>
            </a:r>
          </a:p>
          <a:p>
            <a:pPr marL="0" indent="0">
              <a:buNone/>
            </a:pPr>
            <a:r>
              <a:rPr lang="en-US" sz="2000" dirty="0">
                <a:solidFill>
                  <a:schemeClr val="bg1"/>
                </a:solidFill>
                <a:ea typeface="+mn-lt"/>
                <a:cs typeface="+mn-lt"/>
              </a:rPr>
              <a:t>);</a:t>
            </a:r>
          </a:p>
          <a:p>
            <a:pPr marL="0" indent="0">
              <a:buNone/>
            </a:pPr>
            <a:endParaRPr lang="en-US" sz="2000" dirty="0">
              <a:solidFill>
                <a:schemeClr val="bg1"/>
              </a:solidFill>
              <a:ea typeface="+mn-lt"/>
              <a:cs typeface="+mn-lt"/>
            </a:endParaRPr>
          </a:p>
          <a:p>
            <a:pPr marL="0" indent="0">
              <a:buNone/>
            </a:pPr>
            <a:endParaRPr lang="en-US" sz="2000" dirty="0">
              <a:solidFill>
                <a:schemeClr val="bg1"/>
              </a:solidFill>
              <a:ea typeface="+mn-lt"/>
              <a:cs typeface="+mn-lt"/>
            </a:endParaRPr>
          </a:p>
        </p:txBody>
      </p:sp>
    </p:spTree>
    <p:extLst>
      <p:ext uri="{BB962C8B-B14F-4D97-AF65-F5344CB8AC3E}">
        <p14:creationId xmlns:p14="http://schemas.microsoft.com/office/powerpoint/2010/main" val="2051514364"/>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51F6560-D61C-400F-B71A-3FDEBF451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Text&#10;&#10;Description automatically generated">
            <a:extLst>
              <a:ext uri="{FF2B5EF4-FFF2-40B4-BE49-F238E27FC236}">
                <a16:creationId xmlns:a16="http://schemas.microsoft.com/office/drawing/2014/main" id="{9E9ECF87-6398-58B4-2D7C-76CDD14C3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9939" y="1052999"/>
            <a:ext cx="2195830" cy="4752002"/>
          </a:xfrm>
          <a:prstGeom prst="rect">
            <a:avLst/>
          </a:prstGeom>
        </p:spPr>
      </p:pic>
      <p:pic>
        <p:nvPicPr>
          <p:cNvPr id="16" name="Picture 15" descr="Calendar&#10;&#10;Description automatically generated">
            <a:extLst>
              <a:ext uri="{FF2B5EF4-FFF2-40B4-BE49-F238E27FC236}">
                <a16:creationId xmlns:a16="http://schemas.microsoft.com/office/drawing/2014/main" id="{510179DB-EA38-AA1C-F45D-99D3A5C21F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232" y="1052999"/>
            <a:ext cx="2195830" cy="4752002"/>
          </a:xfrm>
          <a:prstGeom prst="rect">
            <a:avLst/>
          </a:prstGeom>
        </p:spPr>
      </p:pic>
    </p:spTree>
    <p:extLst>
      <p:ext uri="{BB962C8B-B14F-4D97-AF65-F5344CB8AC3E}">
        <p14:creationId xmlns:p14="http://schemas.microsoft.com/office/powerpoint/2010/main" val="2011944913"/>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7230D-FD07-7DA1-A436-D27C7C3274BE}"/>
              </a:ext>
            </a:extLst>
          </p:cNvPr>
          <p:cNvSpPr>
            <a:spLocks noGrp="1"/>
          </p:cNvSpPr>
          <p:nvPr>
            <p:ph idx="1"/>
          </p:nvPr>
        </p:nvSpPr>
        <p:spPr>
          <a:xfrm>
            <a:off x="838200" y="1394298"/>
            <a:ext cx="10515600" cy="3887216"/>
          </a:xfrm>
        </p:spPr>
        <p:txBody>
          <a:bodyPr vert="horz" lIns="91440" tIns="45720" rIns="91440" bIns="45720" rtlCol="0" anchor="t">
            <a:noAutofit/>
          </a:bodyPr>
          <a:lstStyle/>
          <a:p>
            <a:pPr marL="0" indent="0">
              <a:buNone/>
            </a:pPr>
            <a:r>
              <a:rPr lang="en-US" sz="2000" dirty="0">
                <a:solidFill>
                  <a:schemeClr val="bg1"/>
                </a:solidFill>
                <a:ea typeface="+mn-lt"/>
                <a:cs typeface="+mn-lt"/>
              </a:rPr>
              <a:t>1.)  Create an appointment using attributes as per the APPOINTMENTS schema.</a:t>
            </a:r>
            <a:br>
              <a:rPr lang="en-US" sz="2000" dirty="0">
                <a:solidFill>
                  <a:schemeClr val="bg1"/>
                </a:solidFill>
              </a:rPr>
            </a:br>
            <a:endParaRPr lang="en-US" sz="2000" dirty="0">
              <a:solidFill>
                <a:schemeClr val="bg1"/>
              </a:solidFill>
              <a:cs typeface="Calibri" panose="020F0502020204030204"/>
            </a:endParaRPr>
          </a:p>
          <a:p>
            <a:pPr marL="0" indent="0">
              <a:buNone/>
            </a:pPr>
            <a:r>
              <a:rPr lang="en-US" sz="2000" dirty="0">
                <a:solidFill>
                  <a:schemeClr val="bg1"/>
                </a:solidFill>
                <a:ea typeface="+mn-lt"/>
                <a:cs typeface="+mn-lt"/>
              </a:rPr>
              <a:t>2.) Add a Doctor ID and Patient ID to a record in the Appointment table, thereby adding a Doctor to an Appointment.</a:t>
            </a:r>
            <a:endParaRPr lang="en-US" sz="2000" dirty="0">
              <a:solidFill>
                <a:schemeClr val="bg1"/>
              </a:solidFill>
              <a:cs typeface="Calibri"/>
            </a:endParaRPr>
          </a:p>
          <a:p>
            <a:pPr marL="0" indent="0">
              <a:buNone/>
            </a:pPr>
            <a:endParaRPr lang="en-US" sz="2000" dirty="0">
              <a:solidFill>
                <a:schemeClr val="bg1"/>
              </a:solidFill>
              <a:ea typeface="+mn-lt"/>
              <a:cs typeface="+mn-lt"/>
            </a:endParaRPr>
          </a:p>
          <a:p>
            <a:pPr marL="0" indent="0">
              <a:buNone/>
            </a:pPr>
            <a:r>
              <a:rPr lang="en-US" sz="2000" dirty="0">
                <a:solidFill>
                  <a:schemeClr val="bg1"/>
                </a:solidFill>
                <a:ea typeface="+mn-lt"/>
                <a:cs typeface="+mn-lt"/>
              </a:rPr>
              <a:t>3.) Return names and contact information about all Persons assigned to an Appointment.</a:t>
            </a:r>
          </a:p>
          <a:p>
            <a:pPr marL="0" indent="0">
              <a:buNone/>
            </a:pPr>
            <a:br>
              <a:rPr lang="en-US" sz="2000" dirty="0">
                <a:solidFill>
                  <a:schemeClr val="bg1"/>
                </a:solidFill>
              </a:rPr>
            </a:br>
            <a:r>
              <a:rPr lang="en-US" sz="2000" dirty="0">
                <a:solidFill>
                  <a:schemeClr val="bg1"/>
                </a:solidFill>
                <a:ea typeface="+mn-lt"/>
                <a:cs typeface="+mn-lt"/>
              </a:rPr>
              <a:t>4.) Find records of Immunizations, Medication, Insurance for the Patient of an Appointment.</a:t>
            </a:r>
          </a:p>
          <a:p>
            <a:pPr marL="0" indent="0">
              <a:buNone/>
            </a:pPr>
            <a:endParaRPr lang="en-US" sz="2000" dirty="0">
              <a:solidFill>
                <a:schemeClr val="bg1"/>
              </a:solidFill>
              <a:ea typeface="+mn-lt"/>
              <a:cs typeface="+mn-lt"/>
            </a:endParaRPr>
          </a:p>
          <a:p>
            <a:pPr marL="0" indent="0">
              <a:buNone/>
            </a:pPr>
            <a:r>
              <a:rPr lang="en-US" sz="2000" dirty="0">
                <a:solidFill>
                  <a:schemeClr val="bg1"/>
                </a:solidFill>
                <a:ea typeface="+mn-lt"/>
                <a:cs typeface="+mn-lt"/>
              </a:rPr>
              <a:t>5.) List names and contact information for Doctors of a given Specialty, Availability, and Time.</a:t>
            </a:r>
          </a:p>
          <a:p>
            <a:pPr marL="0" indent="0">
              <a:buNone/>
            </a:pPr>
            <a:br>
              <a:rPr lang="en-US" sz="2000" dirty="0">
                <a:solidFill>
                  <a:schemeClr val="bg1"/>
                </a:solidFill>
              </a:rPr>
            </a:br>
            <a:r>
              <a:rPr lang="en-US" sz="2000" dirty="0">
                <a:solidFill>
                  <a:schemeClr val="bg1"/>
                </a:solidFill>
                <a:ea typeface="+mn-lt"/>
                <a:cs typeface="+mn-lt"/>
              </a:rPr>
              <a:t>6.) Create a message using the attributes as per the MESSAGE schema.</a:t>
            </a:r>
          </a:p>
          <a:p>
            <a:pPr marL="0" indent="0">
              <a:buNone/>
            </a:pPr>
            <a:br>
              <a:rPr lang="en-US" sz="2000" dirty="0"/>
            </a:br>
            <a:endParaRPr lang="en-US" sz="2000" dirty="0">
              <a:solidFill>
                <a:schemeClr val="bg1"/>
              </a:solidFill>
              <a:cs typeface="Calibri" panose="020F0502020204030204"/>
            </a:endParaRPr>
          </a:p>
        </p:txBody>
      </p:sp>
      <p:sp>
        <p:nvSpPr>
          <p:cNvPr id="2" name="TextBox 1">
            <a:extLst>
              <a:ext uri="{FF2B5EF4-FFF2-40B4-BE49-F238E27FC236}">
                <a16:creationId xmlns:a16="http://schemas.microsoft.com/office/drawing/2014/main" id="{2B4FE619-C014-2E61-C511-CB824908AB0F}"/>
              </a:ext>
            </a:extLst>
          </p:cNvPr>
          <p:cNvSpPr txBox="1"/>
          <p:nvPr/>
        </p:nvSpPr>
        <p:spPr>
          <a:xfrm>
            <a:off x="2602194" y="407606"/>
            <a:ext cx="69876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bg1"/>
                </a:solidFill>
                <a:cs typeface="Calibri"/>
              </a:rPr>
              <a:t>Queries for Row Object Creation</a:t>
            </a:r>
            <a:endParaRPr lang="en-US" sz="1600" dirty="0">
              <a:solidFill>
                <a:schemeClr val="bg1"/>
              </a:solidFill>
              <a:cs typeface="Calibri"/>
            </a:endParaRPr>
          </a:p>
        </p:txBody>
      </p:sp>
    </p:spTree>
    <p:extLst>
      <p:ext uri="{BB962C8B-B14F-4D97-AF65-F5344CB8AC3E}">
        <p14:creationId xmlns:p14="http://schemas.microsoft.com/office/powerpoint/2010/main" val="1726878525"/>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99AEA-11E6-A329-9C33-8FB3876EF0F8}"/>
              </a:ext>
            </a:extLst>
          </p:cNvPr>
          <p:cNvSpPr>
            <a:spLocks noGrp="1"/>
          </p:cNvSpPr>
          <p:nvPr>
            <p:ph idx="1"/>
          </p:nvPr>
        </p:nvSpPr>
        <p:spPr>
          <a:xfrm>
            <a:off x="610410" y="884448"/>
            <a:ext cx="10971179" cy="5089103"/>
          </a:xfrm>
        </p:spPr>
        <p:txBody>
          <a:bodyPr vert="horz" lIns="91440" tIns="45720" rIns="91440" bIns="45720" rtlCol="0" anchor="t">
            <a:normAutofit/>
          </a:bodyPr>
          <a:lstStyle/>
          <a:p>
            <a:pPr marL="0" indent="0">
              <a:buNone/>
            </a:pPr>
            <a:r>
              <a:rPr lang="en-US" sz="2400" dirty="0">
                <a:solidFill>
                  <a:schemeClr val="bg1"/>
                </a:solidFill>
                <a:latin typeface="Calibri" panose="020F0502020204030204" pitchFamily="34" charset="0"/>
                <a:ea typeface="+mn-lt"/>
                <a:cs typeface="Calibri" panose="020F0502020204030204" pitchFamily="34" charset="0"/>
              </a:rPr>
              <a:t>7.) Modify an appointment record.</a:t>
            </a: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US" sz="2400" dirty="0">
              <a:solidFill>
                <a:schemeClr val="bg1"/>
              </a:solidFill>
              <a:latin typeface="Calibri" panose="020F0502020204030204" pitchFamily="34" charset="0"/>
              <a:ea typeface="+mn-lt"/>
              <a:cs typeface="Calibri" panose="020F0502020204030204" pitchFamily="34" charset="0"/>
            </a:endParaRPr>
          </a:p>
          <a:p>
            <a:pPr marL="0" indent="0">
              <a:buNone/>
            </a:pPr>
            <a:r>
              <a:rPr lang="en-US" sz="2400" dirty="0">
                <a:solidFill>
                  <a:schemeClr val="bg1"/>
                </a:solidFill>
                <a:latin typeface="Calibri" panose="020F0502020204030204" pitchFamily="34" charset="0"/>
                <a:ea typeface="+mn-lt"/>
                <a:cs typeface="Calibri" panose="020F0502020204030204" pitchFamily="34" charset="0"/>
              </a:rPr>
              <a:t>8.)  Add a Patient ID to a record in the Immunization table, thereby adding an Immunization to a patient.</a:t>
            </a: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US" sz="2400" dirty="0">
              <a:solidFill>
                <a:schemeClr val="bg1"/>
              </a:solidFill>
              <a:latin typeface="Calibri" panose="020F0502020204030204" pitchFamily="34" charset="0"/>
              <a:ea typeface="+mn-lt"/>
              <a:cs typeface="Calibri" panose="020F0502020204030204" pitchFamily="34" charset="0"/>
            </a:endParaRPr>
          </a:p>
          <a:p>
            <a:pPr marL="0" indent="0">
              <a:buNone/>
            </a:pPr>
            <a:r>
              <a:rPr lang="en-US" sz="2400" dirty="0">
                <a:solidFill>
                  <a:schemeClr val="bg1"/>
                </a:solidFill>
                <a:latin typeface="Calibri" panose="020F0502020204030204" pitchFamily="34" charset="0"/>
                <a:ea typeface="+mn-lt"/>
                <a:cs typeface="Calibri" panose="020F0502020204030204" pitchFamily="34" charset="0"/>
              </a:rPr>
              <a:t>9.) Add a Patient ID to a record in the Insurance table, thereby adding an Insurance to a patient.</a:t>
            </a: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US" sz="2400" dirty="0">
              <a:solidFill>
                <a:schemeClr val="bg1"/>
              </a:solidFill>
              <a:latin typeface="Calibri" panose="020F0502020204030204" pitchFamily="34" charset="0"/>
              <a:ea typeface="+mn-lt"/>
              <a:cs typeface="Calibri" panose="020F0502020204030204" pitchFamily="34" charset="0"/>
            </a:endParaRPr>
          </a:p>
          <a:p>
            <a:pPr marL="0" indent="0">
              <a:buNone/>
            </a:pPr>
            <a:r>
              <a:rPr lang="en-US" sz="2400" dirty="0">
                <a:solidFill>
                  <a:schemeClr val="bg1"/>
                </a:solidFill>
                <a:latin typeface="Calibri" panose="020F0502020204030204" pitchFamily="34" charset="0"/>
                <a:ea typeface="+mn-lt"/>
                <a:cs typeface="Calibri" panose="020F0502020204030204" pitchFamily="34" charset="0"/>
              </a:rPr>
              <a:t>10.) Add a Patient ID to a record in the Medication table, thereby adding a Medication to a patient.</a:t>
            </a:r>
            <a:br>
              <a:rPr lang="en-US" sz="2400" dirty="0">
                <a:latin typeface="Calibri" panose="020F0502020204030204" pitchFamily="34" charset="0"/>
                <a:cs typeface="Calibri" panose="020F0502020204030204" pitchFamily="34" charset="0"/>
              </a:rPr>
            </a:br>
            <a:endParaRPr lang="en-US" sz="2400" dirty="0">
              <a:solidFill>
                <a:schemeClr val="bg1"/>
              </a:solidFill>
              <a:latin typeface="Calibri" panose="020F0502020204030204" pitchFamily="34" charset="0"/>
              <a:cs typeface="Calibri" panose="020F0502020204030204" pitchFamily="34" charset="0"/>
            </a:endParaRPr>
          </a:p>
          <a:p>
            <a:pPr marL="0" indent="0">
              <a:buNone/>
            </a:pPr>
            <a:r>
              <a:rPr lang="en-US" sz="2400" dirty="0">
                <a:solidFill>
                  <a:schemeClr val="bg1"/>
                </a:solidFill>
                <a:latin typeface="Calibri" panose="020F0502020204030204" pitchFamily="34" charset="0"/>
                <a:ea typeface="+mn-lt"/>
                <a:cs typeface="Calibri" panose="020F0502020204030204" pitchFamily="34" charset="0"/>
              </a:rPr>
              <a:t>11.) Return time, date, and location using the </a:t>
            </a:r>
            <a:r>
              <a:rPr lang="en-US" sz="2400" dirty="0" err="1">
                <a:solidFill>
                  <a:schemeClr val="bg1"/>
                </a:solidFill>
                <a:latin typeface="Calibri" panose="020F0502020204030204" pitchFamily="34" charset="0"/>
                <a:ea typeface="+mn-lt"/>
                <a:cs typeface="Calibri" panose="020F0502020204030204" pitchFamily="34" charset="0"/>
              </a:rPr>
              <a:t>appointment_id</a:t>
            </a:r>
            <a:r>
              <a:rPr lang="en-US" sz="2400" dirty="0">
                <a:solidFill>
                  <a:schemeClr val="bg1"/>
                </a:solidFill>
                <a:latin typeface="Calibri" panose="020F0502020204030204" pitchFamily="34" charset="0"/>
                <a:ea typeface="+mn-lt"/>
                <a:cs typeface="Calibri" panose="020F0502020204030204" pitchFamily="34" charset="0"/>
              </a:rPr>
              <a:t>.</a:t>
            </a: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US" dirty="0">
              <a:solidFill>
                <a:schemeClr val="bg1"/>
              </a:solidFill>
              <a:cs typeface="Calibri" panose="020F0502020204030204"/>
            </a:endParaRPr>
          </a:p>
        </p:txBody>
      </p:sp>
    </p:spTree>
    <p:extLst>
      <p:ext uri="{BB962C8B-B14F-4D97-AF65-F5344CB8AC3E}">
        <p14:creationId xmlns:p14="http://schemas.microsoft.com/office/powerpoint/2010/main" val="1776236866"/>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99AEA-11E6-A329-9C33-8FB3876EF0F8}"/>
              </a:ext>
            </a:extLst>
          </p:cNvPr>
          <p:cNvSpPr>
            <a:spLocks noGrp="1"/>
          </p:cNvSpPr>
          <p:nvPr>
            <p:ph idx="1"/>
          </p:nvPr>
        </p:nvSpPr>
        <p:spPr>
          <a:xfrm>
            <a:off x="610410" y="884448"/>
            <a:ext cx="10971179" cy="5089103"/>
          </a:xfrm>
        </p:spPr>
        <p:txBody>
          <a:bodyPr vert="horz" lIns="91440" tIns="45720" rIns="91440" bIns="45720" rtlCol="0" anchor="t">
            <a:normAutofit fontScale="25000" lnSpcReduction="20000"/>
          </a:bodyPr>
          <a:lstStyle/>
          <a:p>
            <a:pPr marL="0" indent="0">
              <a:buNone/>
            </a:pPr>
            <a:r>
              <a:rPr lang="en-US" sz="5600" dirty="0">
                <a:solidFill>
                  <a:schemeClr val="bg1"/>
                </a:solidFill>
                <a:cs typeface="Calibri" panose="020F0502020204030204"/>
              </a:rPr>
              <a:t>1.)  </a:t>
            </a:r>
            <a:r>
              <a:rPr lang="en-US" sz="5600" b="1" dirty="0">
                <a:solidFill>
                  <a:schemeClr val="bg1"/>
                </a:solidFill>
                <a:cs typeface="Calibri" panose="020F0502020204030204"/>
              </a:rPr>
              <a:t>Create an appointment using attributes as per the APPOINTMENTS schema</a:t>
            </a:r>
          </a:p>
          <a:p>
            <a:pPr marL="0" indent="0">
              <a:buNone/>
            </a:pPr>
            <a:r>
              <a:rPr lang="en-US" sz="5600" dirty="0">
                <a:solidFill>
                  <a:schemeClr val="bg1"/>
                </a:solidFill>
                <a:cs typeface="Calibri" panose="020F0502020204030204"/>
              </a:rPr>
              <a:t>INSERT INTO appointment (</a:t>
            </a:r>
            <a:r>
              <a:rPr lang="en-US" sz="5600" dirty="0" err="1">
                <a:solidFill>
                  <a:schemeClr val="bg1"/>
                </a:solidFill>
                <a:cs typeface="Calibri" panose="020F0502020204030204"/>
              </a:rPr>
              <a:t>appointment_id</a:t>
            </a:r>
            <a:r>
              <a:rPr lang="en-US" sz="5600" dirty="0">
                <a:solidFill>
                  <a:schemeClr val="bg1"/>
                </a:solidFill>
                <a:cs typeface="Calibri" panose="020F0502020204030204"/>
              </a:rPr>
              <a:t>, </a:t>
            </a:r>
            <a:r>
              <a:rPr lang="en-US" sz="5600" dirty="0" err="1">
                <a:solidFill>
                  <a:schemeClr val="bg1"/>
                </a:solidFill>
                <a:cs typeface="Calibri" panose="020F0502020204030204"/>
              </a:rPr>
              <a:t>patient_id</a:t>
            </a:r>
            <a:r>
              <a:rPr lang="en-US" sz="5600" dirty="0">
                <a:solidFill>
                  <a:schemeClr val="bg1"/>
                </a:solidFill>
                <a:cs typeface="Calibri" panose="020F0502020204030204"/>
              </a:rPr>
              <a:t>, </a:t>
            </a:r>
            <a:r>
              <a:rPr lang="en-US" sz="5600" dirty="0" err="1">
                <a:solidFill>
                  <a:schemeClr val="bg1"/>
                </a:solidFill>
                <a:cs typeface="Calibri" panose="020F0502020204030204"/>
              </a:rPr>
              <a:t>doctor_id</a:t>
            </a:r>
            <a:r>
              <a:rPr lang="en-US" sz="5600" dirty="0">
                <a:solidFill>
                  <a:schemeClr val="bg1"/>
                </a:solidFill>
                <a:cs typeface="Calibri" panose="020F0502020204030204"/>
              </a:rPr>
              <a:t>, </a:t>
            </a:r>
            <a:r>
              <a:rPr lang="en-US" sz="5600" dirty="0" err="1">
                <a:solidFill>
                  <a:schemeClr val="bg1"/>
                </a:solidFill>
                <a:cs typeface="Calibri" panose="020F0502020204030204"/>
              </a:rPr>
              <a:t>appointment_date</a:t>
            </a:r>
            <a:r>
              <a:rPr lang="en-US" sz="5600" dirty="0">
                <a:solidFill>
                  <a:schemeClr val="bg1"/>
                </a:solidFill>
                <a:cs typeface="Calibri" panose="020F0502020204030204"/>
              </a:rPr>
              <a:t>, </a:t>
            </a:r>
            <a:r>
              <a:rPr lang="en-US" sz="5600" dirty="0" err="1">
                <a:solidFill>
                  <a:schemeClr val="bg1"/>
                </a:solidFill>
                <a:cs typeface="Calibri" panose="020F0502020204030204"/>
              </a:rPr>
              <a:t>start_time</a:t>
            </a:r>
            <a:r>
              <a:rPr lang="en-US" sz="5600" dirty="0">
                <a:solidFill>
                  <a:schemeClr val="bg1"/>
                </a:solidFill>
                <a:cs typeface="Calibri" panose="020F0502020204030204"/>
              </a:rPr>
              <a:t>, </a:t>
            </a:r>
            <a:r>
              <a:rPr lang="en-US" sz="5600" dirty="0" err="1">
                <a:solidFill>
                  <a:schemeClr val="bg1"/>
                </a:solidFill>
                <a:cs typeface="Calibri" panose="020F0502020204030204"/>
              </a:rPr>
              <a:t>end_time</a:t>
            </a:r>
            <a:r>
              <a:rPr lang="en-US" sz="5600" dirty="0">
                <a:solidFill>
                  <a:schemeClr val="bg1"/>
                </a:solidFill>
                <a:cs typeface="Calibri" panose="020F0502020204030204"/>
              </a:rPr>
              <a:t>, location) </a:t>
            </a:r>
          </a:p>
          <a:p>
            <a:pPr marL="0" indent="0">
              <a:buNone/>
            </a:pPr>
            <a:r>
              <a:rPr lang="en-US" sz="5600" dirty="0">
                <a:solidFill>
                  <a:schemeClr val="bg1"/>
                </a:solidFill>
                <a:cs typeface="Calibri" panose="020F0502020204030204"/>
              </a:rPr>
              <a:t>VALUES (1, 21, 1, '2023-10-02', '10:00:00', '11:00:00', 'in-person’);</a:t>
            </a:r>
          </a:p>
          <a:p>
            <a:pPr marL="0" indent="0">
              <a:buNone/>
            </a:pPr>
            <a:endParaRPr lang="en-US" sz="5600" dirty="0">
              <a:solidFill>
                <a:schemeClr val="bg1"/>
              </a:solidFill>
              <a:cs typeface="Calibri" panose="020F0502020204030204"/>
            </a:endParaRPr>
          </a:p>
          <a:p>
            <a:pPr marL="0" indent="0">
              <a:buNone/>
            </a:pPr>
            <a:r>
              <a:rPr lang="en-US" sz="5600" dirty="0">
                <a:solidFill>
                  <a:schemeClr val="bg1"/>
                </a:solidFill>
                <a:cs typeface="Calibri" panose="020F0502020204030204"/>
              </a:rPr>
              <a:t>2.) </a:t>
            </a:r>
            <a:r>
              <a:rPr lang="en-US" sz="5600" b="1" dirty="0">
                <a:solidFill>
                  <a:schemeClr val="bg1"/>
                </a:solidFill>
                <a:cs typeface="Calibri" panose="020F0502020204030204"/>
              </a:rPr>
              <a:t>Add a Doctor ID and Patient ID to a record in the Appointment table, thereby adding a Doctor to an Appointment</a:t>
            </a:r>
          </a:p>
          <a:p>
            <a:pPr marL="0" indent="0">
              <a:buNone/>
            </a:pPr>
            <a:r>
              <a:rPr lang="en-US" sz="5600" b="1" dirty="0">
                <a:solidFill>
                  <a:schemeClr val="bg1"/>
                </a:solidFill>
                <a:cs typeface="Calibri" panose="020F0502020204030204"/>
              </a:rPr>
              <a:t>UPDATE appointment</a:t>
            </a:r>
          </a:p>
          <a:p>
            <a:pPr marL="0" indent="0">
              <a:buNone/>
            </a:pPr>
            <a:r>
              <a:rPr lang="en-US" sz="5600" i="1" dirty="0">
                <a:solidFill>
                  <a:schemeClr val="bg1"/>
                </a:solidFill>
                <a:cs typeface="Calibri" panose="020F0502020204030204"/>
              </a:rPr>
              <a:t>SET </a:t>
            </a:r>
            <a:r>
              <a:rPr lang="en-US" sz="5600" i="1" dirty="0" err="1">
                <a:solidFill>
                  <a:schemeClr val="bg1"/>
                </a:solidFill>
                <a:cs typeface="Calibri" panose="020F0502020204030204"/>
              </a:rPr>
              <a:t>doctor_id</a:t>
            </a:r>
            <a:r>
              <a:rPr lang="en-US" sz="5600" i="1" dirty="0">
                <a:solidFill>
                  <a:schemeClr val="bg1"/>
                </a:solidFill>
                <a:cs typeface="Calibri" panose="020F0502020204030204"/>
              </a:rPr>
              <a:t> = 7</a:t>
            </a:r>
          </a:p>
          <a:p>
            <a:pPr marL="0" indent="0">
              <a:buNone/>
            </a:pPr>
            <a:r>
              <a:rPr lang="en-US" sz="5600" i="1" dirty="0">
                <a:solidFill>
                  <a:schemeClr val="bg1"/>
                </a:solidFill>
                <a:cs typeface="Calibri" panose="020F0502020204030204"/>
              </a:rPr>
              <a:t>WHERE </a:t>
            </a:r>
            <a:r>
              <a:rPr lang="en-US" sz="5600" i="1" dirty="0" err="1">
                <a:solidFill>
                  <a:schemeClr val="bg1"/>
                </a:solidFill>
                <a:cs typeface="Calibri" panose="020F0502020204030204"/>
              </a:rPr>
              <a:t>appointment_id</a:t>
            </a:r>
            <a:r>
              <a:rPr lang="en-US" sz="5600" i="1" dirty="0">
                <a:solidFill>
                  <a:schemeClr val="bg1"/>
                </a:solidFill>
                <a:cs typeface="Calibri" panose="020F0502020204030204"/>
              </a:rPr>
              <a:t> = 1</a:t>
            </a:r>
          </a:p>
          <a:p>
            <a:pPr marL="0" indent="0">
              <a:buNone/>
            </a:pPr>
            <a:r>
              <a:rPr lang="en-US" sz="5600" i="1" dirty="0">
                <a:solidFill>
                  <a:schemeClr val="bg1"/>
                </a:solidFill>
                <a:cs typeface="Calibri" panose="020F0502020204030204"/>
              </a:rPr>
              <a:t>UPDATE appointment</a:t>
            </a:r>
          </a:p>
          <a:p>
            <a:pPr marL="0" indent="0">
              <a:buNone/>
            </a:pPr>
            <a:r>
              <a:rPr lang="en-US" sz="5600" i="1" dirty="0">
                <a:solidFill>
                  <a:schemeClr val="bg1"/>
                </a:solidFill>
                <a:cs typeface="Calibri" panose="020F0502020204030204"/>
              </a:rPr>
              <a:t>SET </a:t>
            </a:r>
            <a:r>
              <a:rPr lang="en-US" sz="5600" i="1" dirty="0" err="1">
                <a:solidFill>
                  <a:schemeClr val="bg1"/>
                </a:solidFill>
                <a:cs typeface="Calibri" panose="020F0502020204030204"/>
              </a:rPr>
              <a:t>patient_id</a:t>
            </a:r>
            <a:r>
              <a:rPr lang="en-US" sz="5600" i="1" dirty="0">
                <a:solidFill>
                  <a:schemeClr val="bg1"/>
                </a:solidFill>
                <a:cs typeface="Calibri" panose="020F0502020204030204"/>
              </a:rPr>
              <a:t> = 1</a:t>
            </a:r>
          </a:p>
          <a:p>
            <a:pPr marL="0" indent="0">
              <a:buNone/>
            </a:pPr>
            <a:r>
              <a:rPr lang="en-US" sz="5600" i="1" dirty="0">
                <a:solidFill>
                  <a:schemeClr val="bg1"/>
                </a:solidFill>
                <a:cs typeface="Calibri" panose="020F0502020204030204"/>
              </a:rPr>
              <a:t>WHERE </a:t>
            </a:r>
            <a:r>
              <a:rPr lang="en-US" sz="5600" i="1" dirty="0" err="1">
                <a:solidFill>
                  <a:schemeClr val="bg1"/>
                </a:solidFill>
                <a:cs typeface="Calibri" panose="020F0502020204030204"/>
              </a:rPr>
              <a:t>appointment_id</a:t>
            </a:r>
            <a:r>
              <a:rPr lang="en-US" sz="5600" i="1" dirty="0">
                <a:solidFill>
                  <a:schemeClr val="bg1"/>
                </a:solidFill>
                <a:cs typeface="Calibri" panose="020F0502020204030204"/>
              </a:rPr>
              <a:t> = 1;</a:t>
            </a:r>
          </a:p>
          <a:p>
            <a:pPr marL="0" indent="0">
              <a:buNone/>
            </a:pPr>
            <a:endParaRPr lang="en-US" sz="5600" dirty="0">
              <a:solidFill>
                <a:schemeClr val="bg1"/>
              </a:solidFill>
              <a:cs typeface="Calibri" panose="020F0502020204030204"/>
            </a:endParaRPr>
          </a:p>
          <a:p>
            <a:pPr marL="0" indent="0">
              <a:buNone/>
            </a:pPr>
            <a:r>
              <a:rPr lang="en-US" sz="5600" dirty="0">
                <a:solidFill>
                  <a:schemeClr val="bg1"/>
                </a:solidFill>
                <a:cs typeface="Calibri" panose="020F0502020204030204"/>
              </a:rPr>
              <a:t>6.) </a:t>
            </a:r>
            <a:r>
              <a:rPr lang="en-US" sz="5600" b="1" dirty="0">
                <a:solidFill>
                  <a:schemeClr val="bg1"/>
                </a:solidFill>
                <a:cs typeface="Calibri" panose="020F0502020204030204"/>
              </a:rPr>
              <a:t>Create a message using the attributes as per the MESSAGE schema</a:t>
            </a:r>
          </a:p>
          <a:p>
            <a:pPr marL="0" indent="0">
              <a:buNone/>
            </a:pPr>
            <a:r>
              <a:rPr lang="en-US" sz="5600" i="1" dirty="0">
                <a:solidFill>
                  <a:schemeClr val="bg1"/>
                </a:solidFill>
                <a:cs typeface="Calibri" panose="020F0502020204030204"/>
              </a:rPr>
              <a:t>INSERT INTO message (</a:t>
            </a:r>
            <a:r>
              <a:rPr lang="en-US" sz="5600" i="1" dirty="0" err="1">
                <a:solidFill>
                  <a:schemeClr val="bg1"/>
                </a:solidFill>
                <a:cs typeface="Calibri" panose="020F0502020204030204"/>
              </a:rPr>
              <a:t>message_id</a:t>
            </a:r>
            <a:r>
              <a:rPr lang="en-US" sz="5600" i="1" dirty="0">
                <a:solidFill>
                  <a:schemeClr val="bg1"/>
                </a:solidFill>
                <a:cs typeface="Calibri" panose="020F0502020204030204"/>
              </a:rPr>
              <a:t>, </a:t>
            </a:r>
            <a:r>
              <a:rPr lang="en-US" sz="5600" i="1" dirty="0" err="1">
                <a:solidFill>
                  <a:schemeClr val="bg1"/>
                </a:solidFill>
                <a:cs typeface="Calibri" panose="020F0502020204030204"/>
              </a:rPr>
              <a:t>sender_id</a:t>
            </a:r>
            <a:r>
              <a:rPr lang="en-US" sz="5600" i="1" dirty="0">
                <a:solidFill>
                  <a:schemeClr val="bg1"/>
                </a:solidFill>
                <a:cs typeface="Calibri" panose="020F0502020204030204"/>
              </a:rPr>
              <a:t>, </a:t>
            </a:r>
            <a:r>
              <a:rPr lang="en-US" sz="5600" i="1" dirty="0" err="1">
                <a:solidFill>
                  <a:schemeClr val="bg1"/>
                </a:solidFill>
                <a:cs typeface="Calibri" panose="020F0502020204030204"/>
              </a:rPr>
              <a:t>receiver_id</a:t>
            </a:r>
            <a:r>
              <a:rPr lang="en-US" sz="5600" i="1" dirty="0">
                <a:solidFill>
                  <a:schemeClr val="bg1"/>
                </a:solidFill>
                <a:cs typeface="Calibri" panose="020F0502020204030204"/>
              </a:rPr>
              <a:t>, title, body)</a:t>
            </a:r>
          </a:p>
          <a:p>
            <a:pPr marL="0" indent="0">
              <a:buNone/>
            </a:pPr>
            <a:r>
              <a:rPr lang="en-US" sz="5600" i="1" dirty="0">
                <a:solidFill>
                  <a:schemeClr val="bg1"/>
                </a:solidFill>
                <a:cs typeface="Calibri" panose="020F0502020204030204"/>
              </a:rPr>
              <a:t>VALUES (1, 12, 21, 'Appointment Reminder', 'Hello! This is just a reminder that you have an upcoming appointment with your doctor on May 5th at 10am. Please remember to arrive 10-15 minutes early to check in. Thank you!');</a:t>
            </a:r>
          </a:p>
          <a:p>
            <a:pPr marL="0" indent="0">
              <a:buNone/>
            </a:pPr>
            <a:endParaRPr lang="en-US" sz="5600" dirty="0">
              <a:solidFill>
                <a:schemeClr val="bg1"/>
              </a:solidFill>
              <a:cs typeface="Calibri" panose="020F0502020204030204"/>
            </a:endParaRPr>
          </a:p>
          <a:p>
            <a:pPr marL="0" indent="0">
              <a:buNone/>
            </a:pPr>
            <a:r>
              <a:rPr lang="en-US" sz="5600" dirty="0">
                <a:solidFill>
                  <a:schemeClr val="bg1"/>
                </a:solidFill>
                <a:cs typeface="Calibri" panose="020F0502020204030204"/>
              </a:rPr>
              <a:t>7.) </a:t>
            </a:r>
            <a:r>
              <a:rPr lang="en-US" sz="5600" b="1" dirty="0">
                <a:solidFill>
                  <a:schemeClr val="bg1"/>
                </a:solidFill>
                <a:cs typeface="Calibri" panose="020F0502020204030204"/>
              </a:rPr>
              <a:t>Modify an appointment record</a:t>
            </a:r>
          </a:p>
          <a:p>
            <a:pPr marL="0" indent="0">
              <a:buNone/>
            </a:pPr>
            <a:r>
              <a:rPr lang="en-US" sz="5600" i="1" dirty="0">
                <a:solidFill>
                  <a:schemeClr val="bg1"/>
                </a:solidFill>
                <a:cs typeface="Calibri" panose="020F0502020204030204"/>
              </a:rPr>
              <a:t>UPDATE appointment</a:t>
            </a:r>
          </a:p>
          <a:p>
            <a:pPr marL="0" indent="0">
              <a:buNone/>
            </a:pPr>
            <a:r>
              <a:rPr lang="en-US" sz="5600" i="1" dirty="0">
                <a:solidFill>
                  <a:schemeClr val="bg1"/>
                </a:solidFill>
                <a:cs typeface="Calibri" panose="020F0502020204030204"/>
              </a:rPr>
              <a:t>SET </a:t>
            </a:r>
            <a:r>
              <a:rPr lang="en-US" sz="5600" i="1" dirty="0" err="1">
                <a:solidFill>
                  <a:schemeClr val="bg1"/>
                </a:solidFill>
                <a:cs typeface="Calibri" panose="020F0502020204030204"/>
              </a:rPr>
              <a:t>doctor_id</a:t>
            </a:r>
            <a:r>
              <a:rPr lang="en-US" sz="5600" i="1" dirty="0">
                <a:solidFill>
                  <a:schemeClr val="bg1"/>
                </a:solidFill>
                <a:cs typeface="Calibri" panose="020F0502020204030204"/>
              </a:rPr>
              <a:t> = 7</a:t>
            </a:r>
          </a:p>
          <a:p>
            <a:pPr marL="0" indent="0">
              <a:buNone/>
            </a:pPr>
            <a:r>
              <a:rPr lang="en-US" sz="5600" i="1" dirty="0">
                <a:solidFill>
                  <a:schemeClr val="bg1"/>
                </a:solidFill>
                <a:cs typeface="Calibri" panose="020F0502020204030204"/>
              </a:rPr>
              <a:t>WHERE </a:t>
            </a:r>
            <a:r>
              <a:rPr lang="en-US" sz="5600" i="1" dirty="0" err="1">
                <a:solidFill>
                  <a:schemeClr val="bg1"/>
                </a:solidFill>
                <a:cs typeface="Calibri" panose="020F0502020204030204"/>
              </a:rPr>
              <a:t>appointment_id</a:t>
            </a:r>
            <a:r>
              <a:rPr lang="en-US" sz="5600" i="1" dirty="0">
                <a:solidFill>
                  <a:schemeClr val="bg1"/>
                </a:solidFill>
                <a:cs typeface="Calibri" panose="020F0502020204030204"/>
              </a:rPr>
              <a:t> = 1;</a:t>
            </a:r>
          </a:p>
          <a:p>
            <a:pPr marL="0" indent="0">
              <a:buNone/>
            </a:pPr>
            <a:endParaRPr lang="en-US" dirty="0">
              <a:solidFill>
                <a:schemeClr val="bg1"/>
              </a:solidFill>
              <a:cs typeface="Calibri" panose="020F0502020204030204"/>
            </a:endParaRPr>
          </a:p>
        </p:txBody>
      </p:sp>
    </p:spTree>
    <p:extLst>
      <p:ext uri="{BB962C8B-B14F-4D97-AF65-F5344CB8AC3E}">
        <p14:creationId xmlns:p14="http://schemas.microsoft.com/office/powerpoint/2010/main" val="2039889529"/>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Requirement Matrix</a:t>
            </a:r>
            <a:endParaRPr lang="en-US" b="1">
              <a:solidFill>
                <a:schemeClr val="bg1"/>
              </a:solidFill>
              <a:cs typeface="Calibri"/>
            </a:endParaRPr>
          </a:p>
        </p:txBody>
      </p:sp>
    </p:spTree>
    <p:extLst>
      <p:ext uri="{BB962C8B-B14F-4D97-AF65-F5344CB8AC3E}">
        <p14:creationId xmlns:p14="http://schemas.microsoft.com/office/powerpoint/2010/main" val="217596850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F4F6B5F-8022-5763-9CD3-8B2F677D165D}"/>
              </a:ext>
            </a:extLst>
          </p:cNvPr>
          <p:cNvSpPr txBox="1"/>
          <p:nvPr/>
        </p:nvSpPr>
        <p:spPr>
          <a:xfrm>
            <a:off x="828675" y="494414"/>
            <a:ext cx="10534650" cy="81740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4400" b="1" kern="1200" dirty="0">
              <a:latin typeface="+mj-lt"/>
              <a:ea typeface="+mj-ea"/>
              <a:cs typeface="+mj-cs"/>
            </a:endParaRPr>
          </a:p>
        </p:txBody>
      </p:sp>
      <p:graphicFrame>
        <p:nvGraphicFramePr>
          <p:cNvPr id="5" name="Table 4">
            <a:extLst>
              <a:ext uri="{FF2B5EF4-FFF2-40B4-BE49-F238E27FC236}">
                <a16:creationId xmlns:a16="http://schemas.microsoft.com/office/drawing/2014/main" id="{0F855C97-63A5-58D0-55C3-A9CF47785F4F}"/>
              </a:ext>
            </a:extLst>
          </p:cNvPr>
          <p:cNvGraphicFramePr>
            <a:graphicFrameLocks noGrp="1"/>
          </p:cNvGraphicFramePr>
          <p:nvPr>
            <p:extLst>
              <p:ext uri="{D42A27DB-BD31-4B8C-83A1-F6EECF244321}">
                <p14:modId xmlns:p14="http://schemas.microsoft.com/office/powerpoint/2010/main" val="2152798336"/>
              </p:ext>
            </p:extLst>
          </p:nvPr>
        </p:nvGraphicFramePr>
        <p:xfrm>
          <a:off x="1441949" y="2354239"/>
          <a:ext cx="9179610" cy="4240704"/>
        </p:xfrm>
        <a:graphic>
          <a:graphicData uri="http://schemas.openxmlformats.org/drawingml/2006/table">
            <a:tbl>
              <a:tblPr firstRow="1" bandRow="1">
                <a:tableStyleId>{5C22544A-7EE6-4342-B048-85BDC9FD1C3A}</a:tableStyleId>
              </a:tblPr>
              <a:tblGrid>
                <a:gridCol w="1079249">
                  <a:extLst>
                    <a:ext uri="{9D8B030D-6E8A-4147-A177-3AD203B41FA5}">
                      <a16:colId xmlns:a16="http://schemas.microsoft.com/office/drawing/2014/main" val="3983134827"/>
                    </a:ext>
                  </a:extLst>
                </a:gridCol>
                <a:gridCol w="1022153">
                  <a:extLst>
                    <a:ext uri="{9D8B030D-6E8A-4147-A177-3AD203B41FA5}">
                      <a16:colId xmlns:a16="http://schemas.microsoft.com/office/drawing/2014/main" val="3577608937"/>
                    </a:ext>
                  </a:extLst>
                </a:gridCol>
                <a:gridCol w="1022153">
                  <a:extLst>
                    <a:ext uri="{9D8B030D-6E8A-4147-A177-3AD203B41FA5}">
                      <a16:colId xmlns:a16="http://schemas.microsoft.com/office/drawing/2014/main" val="3510766470"/>
                    </a:ext>
                  </a:extLst>
                </a:gridCol>
                <a:gridCol w="1022153">
                  <a:extLst>
                    <a:ext uri="{9D8B030D-6E8A-4147-A177-3AD203B41FA5}">
                      <a16:colId xmlns:a16="http://schemas.microsoft.com/office/drawing/2014/main" val="2862663854"/>
                    </a:ext>
                  </a:extLst>
                </a:gridCol>
                <a:gridCol w="1022153">
                  <a:extLst>
                    <a:ext uri="{9D8B030D-6E8A-4147-A177-3AD203B41FA5}">
                      <a16:colId xmlns:a16="http://schemas.microsoft.com/office/drawing/2014/main" val="3759242042"/>
                    </a:ext>
                  </a:extLst>
                </a:gridCol>
                <a:gridCol w="1022153">
                  <a:extLst>
                    <a:ext uri="{9D8B030D-6E8A-4147-A177-3AD203B41FA5}">
                      <a16:colId xmlns:a16="http://schemas.microsoft.com/office/drawing/2014/main" val="2743509351"/>
                    </a:ext>
                  </a:extLst>
                </a:gridCol>
                <a:gridCol w="1022153">
                  <a:extLst>
                    <a:ext uri="{9D8B030D-6E8A-4147-A177-3AD203B41FA5}">
                      <a16:colId xmlns:a16="http://schemas.microsoft.com/office/drawing/2014/main" val="3193606755"/>
                    </a:ext>
                  </a:extLst>
                </a:gridCol>
                <a:gridCol w="945290">
                  <a:extLst>
                    <a:ext uri="{9D8B030D-6E8A-4147-A177-3AD203B41FA5}">
                      <a16:colId xmlns:a16="http://schemas.microsoft.com/office/drawing/2014/main" val="2094489323"/>
                    </a:ext>
                  </a:extLst>
                </a:gridCol>
                <a:gridCol w="1022153">
                  <a:extLst>
                    <a:ext uri="{9D8B030D-6E8A-4147-A177-3AD203B41FA5}">
                      <a16:colId xmlns:a16="http://schemas.microsoft.com/office/drawing/2014/main" val="3385807813"/>
                    </a:ext>
                  </a:extLst>
                </a:gridCol>
              </a:tblGrid>
              <a:tr h="415229">
                <a:tc>
                  <a:txBody>
                    <a:bodyPr/>
                    <a:lstStyle/>
                    <a:p>
                      <a:pPr rtl="0" fontAlgn="t">
                        <a:spcBef>
                          <a:spcPts val="0"/>
                        </a:spcBef>
                        <a:spcAft>
                          <a:spcPts val="0"/>
                        </a:spcAft>
                      </a:pPr>
                      <a:r>
                        <a:rPr lang="en-US" sz="2200">
                          <a:effectLst/>
                        </a:rPr>
                        <a:t>Query</a:t>
                      </a:r>
                    </a:p>
                  </a:txBody>
                  <a:tcPr marL="46052" marR="46052" marT="46052" marB="46052"/>
                </a:tc>
                <a:tc>
                  <a:txBody>
                    <a:bodyPr/>
                    <a:lstStyle/>
                    <a:p>
                      <a:pPr rtl="0" fontAlgn="t">
                        <a:spcBef>
                          <a:spcPts val="0"/>
                        </a:spcBef>
                        <a:spcAft>
                          <a:spcPts val="0"/>
                        </a:spcAft>
                      </a:pPr>
                      <a:r>
                        <a:rPr lang="en-US" sz="2200">
                          <a:effectLst/>
                        </a:rPr>
                        <a:t>Req 1</a:t>
                      </a:r>
                    </a:p>
                  </a:txBody>
                  <a:tcPr marL="46052" marR="46052" marT="46052" marB="46052"/>
                </a:tc>
                <a:tc>
                  <a:txBody>
                    <a:bodyPr/>
                    <a:lstStyle/>
                    <a:p>
                      <a:pPr rtl="0" fontAlgn="t">
                        <a:spcBef>
                          <a:spcPts val="0"/>
                        </a:spcBef>
                        <a:spcAft>
                          <a:spcPts val="0"/>
                        </a:spcAft>
                      </a:pPr>
                      <a:r>
                        <a:rPr lang="en-US" sz="2200">
                          <a:effectLst/>
                        </a:rPr>
                        <a:t>Req 2</a:t>
                      </a:r>
                    </a:p>
                  </a:txBody>
                  <a:tcPr marL="46052" marR="46052" marT="46052" marB="46052"/>
                </a:tc>
                <a:tc>
                  <a:txBody>
                    <a:bodyPr/>
                    <a:lstStyle/>
                    <a:p>
                      <a:pPr rtl="0" fontAlgn="t">
                        <a:spcBef>
                          <a:spcPts val="0"/>
                        </a:spcBef>
                        <a:spcAft>
                          <a:spcPts val="0"/>
                        </a:spcAft>
                      </a:pPr>
                      <a:r>
                        <a:rPr lang="en-US" sz="2200">
                          <a:effectLst/>
                        </a:rPr>
                        <a:t>Req 3</a:t>
                      </a:r>
                    </a:p>
                  </a:txBody>
                  <a:tcPr marL="46052" marR="46052" marT="46052" marB="46052"/>
                </a:tc>
                <a:tc>
                  <a:txBody>
                    <a:bodyPr/>
                    <a:lstStyle/>
                    <a:p>
                      <a:pPr rtl="0" fontAlgn="t">
                        <a:spcBef>
                          <a:spcPts val="0"/>
                        </a:spcBef>
                        <a:spcAft>
                          <a:spcPts val="0"/>
                        </a:spcAft>
                      </a:pPr>
                      <a:r>
                        <a:rPr lang="en-US" sz="2200">
                          <a:effectLst/>
                        </a:rPr>
                        <a:t>Req 4</a:t>
                      </a:r>
                    </a:p>
                  </a:txBody>
                  <a:tcPr marL="46052" marR="46052" marT="46052" marB="46052"/>
                </a:tc>
                <a:tc>
                  <a:txBody>
                    <a:bodyPr/>
                    <a:lstStyle/>
                    <a:p>
                      <a:pPr rtl="0" fontAlgn="t">
                        <a:spcBef>
                          <a:spcPts val="0"/>
                        </a:spcBef>
                        <a:spcAft>
                          <a:spcPts val="0"/>
                        </a:spcAft>
                      </a:pPr>
                      <a:r>
                        <a:rPr lang="en-US" sz="2200">
                          <a:effectLst/>
                        </a:rPr>
                        <a:t>Req 5</a:t>
                      </a:r>
                    </a:p>
                  </a:txBody>
                  <a:tcPr marL="46052" marR="46052" marT="46052" marB="46052"/>
                </a:tc>
                <a:tc>
                  <a:txBody>
                    <a:bodyPr/>
                    <a:lstStyle/>
                    <a:p>
                      <a:pPr rtl="0" fontAlgn="t">
                        <a:spcBef>
                          <a:spcPts val="0"/>
                        </a:spcBef>
                        <a:spcAft>
                          <a:spcPts val="0"/>
                        </a:spcAft>
                      </a:pPr>
                      <a:r>
                        <a:rPr lang="en-US" sz="2200">
                          <a:effectLst/>
                        </a:rPr>
                        <a:t>Req 6</a:t>
                      </a:r>
                    </a:p>
                  </a:txBody>
                  <a:tcPr marL="46052" marR="46052" marT="46052" marB="46052"/>
                </a:tc>
                <a:tc>
                  <a:txBody>
                    <a:bodyPr/>
                    <a:lstStyle/>
                    <a:p>
                      <a:pPr rtl="0" fontAlgn="t">
                        <a:spcBef>
                          <a:spcPts val="0"/>
                        </a:spcBef>
                        <a:spcAft>
                          <a:spcPts val="0"/>
                        </a:spcAft>
                      </a:pPr>
                      <a:r>
                        <a:rPr lang="en-US" sz="2200">
                          <a:effectLst/>
                        </a:rPr>
                        <a:t>Req 7</a:t>
                      </a:r>
                    </a:p>
                  </a:txBody>
                  <a:tcPr marL="46052" marR="46052" marT="46052" marB="46052"/>
                </a:tc>
                <a:tc>
                  <a:txBody>
                    <a:bodyPr/>
                    <a:lstStyle/>
                    <a:p>
                      <a:pPr rtl="0" fontAlgn="t">
                        <a:spcBef>
                          <a:spcPts val="0"/>
                        </a:spcBef>
                        <a:spcAft>
                          <a:spcPts val="0"/>
                        </a:spcAft>
                      </a:pPr>
                      <a:r>
                        <a:rPr lang="en-US" sz="2200">
                          <a:effectLst/>
                        </a:rPr>
                        <a:t>Req 8</a:t>
                      </a:r>
                    </a:p>
                  </a:txBody>
                  <a:tcPr marL="46052" marR="46052" marT="46052" marB="46052"/>
                </a:tc>
                <a:extLst>
                  <a:ext uri="{0D108BD9-81ED-4DB2-BD59-A6C34878D82A}">
                    <a16:rowId xmlns:a16="http://schemas.microsoft.com/office/drawing/2014/main" val="2522464457"/>
                  </a:ext>
                </a:extLst>
              </a:tr>
              <a:tr h="706572">
                <a:tc>
                  <a:txBody>
                    <a:bodyPr/>
                    <a:lstStyle/>
                    <a:p>
                      <a:pPr algn="ctr" rtl="0" fontAlgn="t">
                        <a:spcBef>
                          <a:spcPts val="0"/>
                        </a:spcBef>
                        <a:spcAft>
                          <a:spcPts val="0"/>
                        </a:spcAft>
                      </a:pPr>
                      <a:r>
                        <a:rPr lang="en-US" sz="2200">
                          <a:effectLst/>
                        </a:rPr>
                        <a:t>1</a:t>
                      </a:r>
                    </a:p>
                  </a:txBody>
                  <a:tcPr marL="46052" marR="46052" marT="46052" marB="46052"/>
                </a:tc>
                <a:tc>
                  <a:txBody>
                    <a:bodyPr/>
                    <a:lstStyle/>
                    <a:p>
                      <a:pPr algn="ctr" rtl="0" fontAlgn="t">
                        <a:spcBef>
                          <a:spcPts val="0"/>
                        </a:spcBef>
                        <a:spcAft>
                          <a:spcPts val="0"/>
                        </a:spcAft>
                      </a:pPr>
                      <a:r>
                        <a:rPr lang="en-US" sz="2200" dirty="0">
                          <a:effectLst/>
                        </a:rPr>
                        <a:t>X</a:t>
                      </a:r>
                    </a:p>
                  </a:txBody>
                  <a:tcPr marL="46052" marR="46052" marT="46052" marB="46052"/>
                </a:tc>
                <a:tc>
                  <a:txBody>
                    <a:bodyPr/>
                    <a:lstStyle/>
                    <a:p>
                      <a:pPr fontAlgn="t"/>
                      <a:br>
                        <a:rPr lang="en-US" sz="2200" dirty="0">
                          <a:effectLst/>
                        </a:rPr>
                      </a:br>
                      <a:endParaRPr lang="en-US" sz="2200" dirty="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extLst>
                  <a:ext uri="{0D108BD9-81ED-4DB2-BD59-A6C34878D82A}">
                    <a16:rowId xmlns:a16="http://schemas.microsoft.com/office/drawing/2014/main" val="2800622683"/>
                  </a:ext>
                </a:extLst>
              </a:tr>
              <a:tr h="706572">
                <a:tc>
                  <a:txBody>
                    <a:bodyPr/>
                    <a:lstStyle/>
                    <a:p>
                      <a:pPr algn="ctr" rtl="0" fontAlgn="t">
                        <a:spcBef>
                          <a:spcPts val="0"/>
                        </a:spcBef>
                        <a:spcAft>
                          <a:spcPts val="0"/>
                        </a:spcAft>
                      </a:pPr>
                      <a:r>
                        <a:rPr lang="en-US" sz="2200">
                          <a:effectLst/>
                        </a:rPr>
                        <a:t>2</a:t>
                      </a:r>
                    </a:p>
                  </a:txBody>
                  <a:tcPr marL="46052" marR="46052" marT="46052" marB="46052"/>
                </a:tc>
                <a:tc>
                  <a:txBody>
                    <a:bodyPr/>
                    <a:lstStyle/>
                    <a:p>
                      <a:pPr fontAlgn="t"/>
                      <a:br>
                        <a:rPr lang="en-US" sz="2200" dirty="0">
                          <a:effectLst/>
                        </a:rPr>
                      </a:br>
                      <a:endParaRPr lang="en-US" sz="2200" dirty="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algn="ctr" rtl="0" fontAlgn="t">
                        <a:spcBef>
                          <a:spcPts val="0"/>
                        </a:spcBef>
                        <a:spcAft>
                          <a:spcPts val="0"/>
                        </a:spcAft>
                      </a:pPr>
                      <a:r>
                        <a:rPr lang="en-US" sz="2200">
                          <a:effectLst/>
                        </a:rPr>
                        <a:t>X</a:t>
                      </a: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extLst>
                  <a:ext uri="{0D108BD9-81ED-4DB2-BD59-A6C34878D82A}">
                    <a16:rowId xmlns:a16="http://schemas.microsoft.com/office/drawing/2014/main" val="2389085407"/>
                  </a:ext>
                </a:extLst>
              </a:tr>
              <a:tr h="706572">
                <a:tc>
                  <a:txBody>
                    <a:bodyPr/>
                    <a:lstStyle/>
                    <a:p>
                      <a:pPr algn="ctr" rtl="0" fontAlgn="t">
                        <a:spcBef>
                          <a:spcPts val="0"/>
                        </a:spcBef>
                        <a:spcAft>
                          <a:spcPts val="0"/>
                        </a:spcAft>
                      </a:pPr>
                      <a:r>
                        <a:rPr lang="en-US" sz="2200">
                          <a:effectLst/>
                        </a:rPr>
                        <a:t>3</a:t>
                      </a:r>
                    </a:p>
                  </a:txBody>
                  <a:tcPr marL="46052" marR="46052" marT="46052" marB="46052"/>
                </a:tc>
                <a:tc>
                  <a:txBody>
                    <a:bodyPr/>
                    <a:lstStyle/>
                    <a:p>
                      <a:pPr algn="ctr" fontAlgn="t"/>
                      <a:r>
                        <a:rPr lang="en-US" sz="2200">
                          <a:effectLst/>
                        </a:rPr>
                        <a:t>X</a:t>
                      </a:r>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algn="ctr" rtl="0" fontAlgn="t">
                        <a:spcBef>
                          <a:spcPts val="0"/>
                        </a:spcBef>
                        <a:spcAft>
                          <a:spcPts val="0"/>
                        </a:spcAft>
                      </a:pPr>
                      <a:r>
                        <a:rPr lang="en-US" sz="2200">
                          <a:effectLst/>
                        </a:rPr>
                        <a:t>X</a:t>
                      </a: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extLst>
                  <a:ext uri="{0D108BD9-81ED-4DB2-BD59-A6C34878D82A}">
                    <a16:rowId xmlns:a16="http://schemas.microsoft.com/office/drawing/2014/main" val="3073518569"/>
                  </a:ext>
                </a:extLst>
              </a:tr>
              <a:tr h="706572">
                <a:tc>
                  <a:txBody>
                    <a:bodyPr/>
                    <a:lstStyle/>
                    <a:p>
                      <a:pPr algn="ctr" rtl="0" fontAlgn="t">
                        <a:spcBef>
                          <a:spcPts val="0"/>
                        </a:spcBef>
                        <a:spcAft>
                          <a:spcPts val="0"/>
                        </a:spcAft>
                      </a:pPr>
                      <a:r>
                        <a:rPr lang="en-US" sz="2200">
                          <a:effectLst/>
                        </a:rPr>
                        <a:t>4</a:t>
                      </a: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algn="ctr" fontAlgn="t"/>
                      <a:r>
                        <a:rPr lang="en-US" sz="2200">
                          <a:effectLst/>
                        </a:rPr>
                        <a:t>X</a:t>
                      </a:r>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algn="ctr" rtl="0" fontAlgn="t">
                        <a:spcBef>
                          <a:spcPts val="0"/>
                        </a:spcBef>
                        <a:spcAft>
                          <a:spcPts val="0"/>
                        </a:spcAft>
                      </a:pPr>
                      <a:r>
                        <a:rPr lang="en-US" sz="2200">
                          <a:effectLst/>
                        </a:rPr>
                        <a:t>X</a:t>
                      </a: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extLst>
                  <a:ext uri="{0D108BD9-81ED-4DB2-BD59-A6C34878D82A}">
                    <a16:rowId xmlns:a16="http://schemas.microsoft.com/office/drawing/2014/main" val="1106029796"/>
                  </a:ext>
                </a:extLst>
              </a:tr>
              <a:tr h="706572">
                <a:tc>
                  <a:txBody>
                    <a:bodyPr/>
                    <a:lstStyle/>
                    <a:p>
                      <a:pPr algn="ctr" rtl="0" fontAlgn="t">
                        <a:spcBef>
                          <a:spcPts val="0"/>
                        </a:spcBef>
                        <a:spcAft>
                          <a:spcPts val="0"/>
                        </a:spcAft>
                      </a:pPr>
                      <a:r>
                        <a:rPr lang="en-US" sz="2200">
                          <a:effectLst/>
                        </a:rPr>
                        <a:t>5</a:t>
                      </a: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algn="ctr" rtl="0" fontAlgn="t">
                        <a:spcBef>
                          <a:spcPts val="0"/>
                        </a:spcBef>
                        <a:spcAft>
                          <a:spcPts val="0"/>
                        </a:spcAft>
                      </a:pPr>
                      <a:r>
                        <a:rPr lang="en-US" sz="2200">
                          <a:effectLst/>
                        </a:rPr>
                        <a:t>X</a:t>
                      </a: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a:effectLst/>
                        </a:rPr>
                      </a:br>
                      <a:endParaRPr lang="en-US" sz="2200">
                        <a:effectLst/>
                      </a:endParaRPr>
                    </a:p>
                  </a:txBody>
                  <a:tcPr marL="46052" marR="46052" marT="46052" marB="46052"/>
                </a:tc>
                <a:tc>
                  <a:txBody>
                    <a:bodyPr/>
                    <a:lstStyle/>
                    <a:p>
                      <a:pPr fontAlgn="t"/>
                      <a:br>
                        <a:rPr lang="en-US" sz="2200" dirty="0">
                          <a:effectLst/>
                        </a:rPr>
                      </a:br>
                      <a:endParaRPr lang="en-US" sz="2200" dirty="0">
                        <a:effectLst/>
                      </a:endParaRPr>
                    </a:p>
                  </a:txBody>
                  <a:tcPr marL="46052" marR="46052" marT="46052" marB="46052"/>
                </a:tc>
                <a:extLst>
                  <a:ext uri="{0D108BD9-81ED-4DB2-BD59-A6C34878D82A}">
                    <a16:rowId xmlns:a16="http://schemas.microsoft.com/office/drawing/2014/main" val="3948868301"/>
                  </a:ext>
                </a:extLst>
              </a:tr>
            </a:tbl>
          </a:graphicData>
        </a:graphic>
      </p:graphicFrame>
    </p:spTree>
    <p:extLst>
      <p:ext uri="{BB962C8B-B14F-4D97-AF65-F5344CB8AC3E}">
        <p14:creationId xmlns:p14="http://schemas.microsoft.com/office/powerpoint/2010/main" val="1874054917"/>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1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4F6B5F-8022-5763-9CD3-8B2F677D165D}"/>
              </a:ext>
            </a:extLst>
          </p:cNvPr>
          <p:cNvSpPr txBox="1"/>
          <p:nvPr/>
        </p:nvSpPr>
        <p:spPr>
          <a:xfrm>
            <a:off x="783201" y="5532718"/>
            <a:ext cx="9681882" cy="7398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4400" b="1" kern="1200">
              <a:solidFill>
                <a:schemeClr val="tx1">
                  <a:lumMod val="85000"/>
                  <a:lumOff val="15000"/>
                </a:schemeClr>
              </a:solidFill>
              <a:latin typeface="+mj-lt"/>
              <a:ea typeface="+mj-ea"/>
              <a:cs typeface="+mj-cs"/>
            </a:endParaRPr>
          </a:p>
        </p:txBody>
      </p:sp>
      <p:graphicFrame>
        <p:nvGraphicFramePr>
          <p:cNvPr id="5" name="Table 4">
            <a:extLst>
              <a:ext uri="{FF2B5EF4-FFF2-40B4-BE49-F238E27FC236}">
                <a16:creationId xmlns:a16="http://schemas.microsoft.com/office/drawing/2014/main" id="{0F855C97-63A5-58D0-55C3-A9CF47785F4F}"/>
              </a:ext>
            </a:extLst>
          </p:cNvPr>
          <p:cNvGraphicFramePr>
            <a:graphicFrameLocks noGrp="1"/>
          </p:cNvGraphicFramePr>
          <p:nvPr>
            <p:extLst>
              <p:ext uri="{D42A27DB-BD31-4B8C-83A1-F6EECF244321}">
                <p14:modId xmlns:p14="http://schemas.microsoft.com/office/powerpoint/2010/main" val="20726277"/>
              </p:ext>
            </p:extLst>
          </p:nvPr>
        </p:nvGraphicFramePr>
        <p:xfrm>
          <a:off x="783201" y="183662"/>
          <a:ext cx="10625598" cy="4750002"/>
        </p:xfrm>
        <a:graphic>
          <a:graphicData uri="http://schemas.openxmlformats.org/drawingml/2006/table">
            <a:tbl>
              <a:tblPr firstRow="1" bandRow="1">
                <a:tableStyleId>{5C22544A-7EE6-4342-B048-85BDC9FD1C3A}</a:tableStyleId>
              </a:tblPr>
              <a:tblGrid>
                <a:gridCol w="1180622">
                  <a:extLst>
                    <a:ext uri="{9D8B030D-6E8A-4147-A177-3AD203B41FA5}">
                      <a16:colId xmlns:a16="http://schemas.microsoft.com/office/drawing/2014/main" val="3983134827"/>
                    </a:ext>
                  </a:extLst>
                </a:gridCol>
                <a:gridCol w="1180622">
                  <a:extLst>
                    <a:ext uri="{9D8B030D-6E8A-4147-A177-3AD203B41FA5}">
                      <a16:colId xmlns:a16="http://schemas.microsoft.com/office/drawing/2014/main" val="3577608937"/>
                    </a:ext>
                  </a:extLst>
                </a:gridCol>
                <a:gridCol w="1180622">
                  <a:extLst>
                    <a:ext uri="{9D8B030D-6E8A-4147-A177-3AD203B41FA5}">
                      <a16:colId xmlns:a16="http://schemas.microsoft.com/office/drawing/2014/main" val="3510766470"/>
                    </a:ext>
                  </a:extLst>
                </a:gridCol>
                <a:gridCol w="1180622">
                  <a:extLst>
                    <a:ext uri="{9D8B030D-6E8A-4147-A177-3AD203B41FA5}">
                      <a16:colId xmlns:a16="http://schemas.microsoft.com/office/drawing/2014/main" val="2862663854"/>
                    </a:ext>
                  </a:extLst>
                </a:gridCol>
                <a:gridCol w="1180622">
                  <a:extLst>
                    <a:ext uri="{9D8B030D-6E8A-4147-A177-3AD203B41FA5}">
                      <a16:colId xmlns:a16="http://schemas.microsoft.com/office/drawing/2014/main" val="3759242042"/>
                    </a:ext>
                  </a:extLst>
                </a:gridCol>
                <a:gridCol w="1180622">
                  <a:extLst>
                    <a:ext uri="{9D8B030D-6E8A-4147-A177-3AD203B41FA5}">
                      <a16:colId xmlns:a16="http://schemas.microsoft.com/office/drawing/2014/main" val="2743509351"/>
                    </a:ext>
                  </a:extLst>
                </a:gridCol>
                <a:gridCol w="1180622">
                  <a:extLst>
                    <a:ext uri="{9D8B030D-6E8A-4147-A177-3AD203B41FA5}">
                      <a16:colId xmlns:a16="http://schemas.microsoft.com/office/drawing/2014/main" val="3193606755"/>
                    </a:ext>
                  </a:extLst>
                </a:gridCol>
                <a:gridCol w="1180622">
                  <a:extLst>
                    <a:ext uri="{9D8B030D-6E8A-4147-A177-3AD203B41FA5}">
                      <a16:colId xmlns:a16="http://schemas.microsoft.com/office/drawing/2014/main" val="2094489323"/>
                    </a:ext>
                  </a:extLst>
                </a:gridCol>
                <a:gridCol w="1180622">
                  <a:extLst>
                    <a:ext uri="{9D8B030D-6E8A-4147-A177-3AD203B41FA5}">
                      <a16:colId xmlns:a16="http://schemas.microsoft.com/office/drawing/2014/main" val="3385807813"/>
                    </a:ext>
                  </a:extLst>
                </a:gridCol>
              </a:tblGrid>
              <a:tr h="401950">
                <a:tc>
                  <a:txBody>
                    <a:bodyPr/>
                    <a:lstStyle/>
                    <a:p>
                      <a:pPr rtl="0" fontAlgn="t">
                        <a:spcBef>
                          <a:spcPts val="0"/>
                        </a:spcBef>
                        <a:spcAft>
                          <a:spcPts val="0"/>
                        </a:spcAft>
                      </a:pPr>
                      <a:r>
                        <a:rPr lang="en-US" sz="2200">
                          <a:effectLst/>
                        </a:rPr>
                        <a:t>Query</a:t>
                      </a:r>
                    </a:p>
                  </a:txBody>
                  <a:tcPr marL="51903" marR="51903" marT="51903" marB="51903"/>
                </a:tc>
                <a:tc>
                  <a:txBody>
                    <a:bodyPr/>
                    <a:lstStyle/>
                    <a:p>
                      <a:pPr rtl="0" fontAlgn="t">
                        <a:spcBef>
                          <a:spcPts val="0"/>
                        </a:spcBef>
                        <a:spcAft>
                          <a:spcPts val="0"/>
                        </a:spcAft>
                      </a:pPr>
                      <a:r>
                        <a:rPr lang="en-US" sz="2200">
                          <a:effectLst/>
                        </a:rPr>
                        <a:t>Req 1</a:t>
                      </a:r>
                    </a:p>
                  </a:txBody>
                  <a:tcPr marL="51903" marR="51903" marT="51903" marB="51903"/>
                </a:tc>
                <a:tc>
                  <a:txBody>
                    <a:bodyPr/>
                    <a:lstStyle/>
                    <a:p>
                      <a:pPr rtl="0" fontAlgn="t">
                        <a:spcBef>
                          <a:spcPts val="0"/>
                        </a:spcBef>
                        <a:spcAft>
                          <a:spcPts val="0"/>
                        </a:spcAft>
                      </a:pPr>
                      <a:r>
                        <a:rPr lang="en-US" sz="2200">
                          <a:effectLst/>
                        </a:rPr>
                        <a:t>Req 2</a:t>
                      </a:r>
                    </a:p>
                  </a:txBody>
                  <a:tcPr marL="51903" marR="51903" marT="51903" marB="51903"/>
                </a:tc>
                <a:tc>
                  <a:txBody>
                    <a:bodyPr/>
                    <a:lstStyle/>
                    <a:p>
                      <a:pPr rtl="0" fontAlgn="t">
                        <a:spcBef>
                          <a:spcPts val="0"/>
                        </a:spcBef>
                        <a:spcAft>
                          <a:spcPts val="0"/>
                        </a:spcAft>
                      </a:pPr>
                      <a:r>
                        <a:rPr lang="en-US" sz="2200">
                          <a:effectLst/>
                        </a:rPr>
                        <a:t>Req 3</a:t>
                      </a:r>
                    </a:p>
                  </a:txBody>
                  <a:tcPr marL="51903" marR="51903" marT="51903" marB="51903"/>
                </a:tc>
                <a:tc>
                  <a:txBody>
                    <a:bodyPr/>
                    <a:lstStyle/>
                    <a:p>
                      <a:pPr rtl="0" fontAlgn="t">
                        <a:spcBef>
                          <a:spcPts val="0"/>
                        </a:spcBef>
                        <a:spcAft>
                          <a:spcPts val="0"/>
                        </a:spcAft>
                      </a:pPr>
                      <a:r>
                        <a:rPr lang="en-US" sz="2200">
                          <a:effectLst/>
                        </a:rPr>
                        <a:t>Req 4</a:t>
                      </a:r>
                    </a:p>
                  </a:txBody>
                  <a:tcPr marL="51903" marR="51903" marT="51903" marB="51903"/>
                </a:tc>
                <a:tc>
                  <a:txBody>
                    <a:bodyPr/>
                    <a:lstStyle/>
                    <a:p>
                      <a:pPr rtl="0" fontAlgn="t">
                        <a:spcBef>
                          <a:spcPts val="0"/>
                        </a:spcBef>
                        <a:spcAft>
                          <a:spcPts val="0"/>
                        </a:spcAft>
                      </a:pPr>
                      <a:r>
                        <a:rPr lang="en-US" sz="2200">
                          <a:effectLst/>
                        </a:rPr>
                        <a:t>Req 5</a:t>
                      </a:r>
                    </a:p>
                  </a:txBody>
                  <a:tcPr marL="51903" marR="51903" marT="51903" marB="51903"/>
                </a:tc>
                <a:tc>
                  <a:txBody>
                    <a:bodyPr/>
                    <a:lstStyle/>
                    <a:p>
                      <a:pPr rtl="0" fontAlgn="t">
                        <a:spcBef>
                          <a:spcPts val="0"/>
                        </a:spcBef>
                        <a:spcAft>
                          <a:spcPts val="0"/>
                        </a:spcAft>
                      </a:pPr>
                      <a:r>
                        <a:rPr lang="en-US" sz="2200">
                          <a:effectLst/>
                        </a:rPr>
                        <a:t>Req 6</a:t>
                      </a:r>
                    </a:p>
                  </a:txBody>
                  <a:tcPr marL="51903" marR="51903" marT="51903" marB="51903"/>
                </a:tc>
                <a:tc>
                  <a:txBody>
                    <a:bodyPr/>
                    <a:lstStyle/>
                    <a:p>
                      <a:pPr rtl="0" fontAlgn="t">
                        <a:spcBef>
                          <a:spcPts val="0"/>
                        </a:spcBef>
                        <a:spcAft>
                          <a:spcPts val="0"/>
                        </a:spcAft>
                      </a:pPr>
                      <a:r>
                        <a:rPr lang="en-US" sz="2200">
                          <a:effectLst/>
                        </a:rPr>
                        <a:t>Req 7 </a:t>
                      </a:r>
                    </a:p>
                  </a:txBody>
                  <a:tcPr marL="51903" marR="51903" marT="51903" marB="51903"/>
                </a:tc>
                <a:tc>
                  <a:txBody>
                    <a:bodyPr/>
                    <a:lstStyle/>
                    <a:p>
                      <a:pPr rtl="0" fontAlgn="t">
                        <a:spcBef>
                          <a:spcPts val="0"/>
                        </a:spcBef>
                        <a:spcAft>
                          <a:spcPts val="0"/>
                        </a:spcAft>
                      </a:pPr>
                      <a:r>
                        <a:rPr lang="en-US" sz="2200">
                          <a:effectLst/>
                        </a:rPr>
                        <a:t>Req 8</a:t>
                      </a:r>
                    </a:p>
                  </a:txBody>
                  <a:tcPr marL="51903" marR="51903" marT="51903" marB="51903"/>
                </a:tc>
                <a:extLst>
                  <a:ext uri="{0D108BD9-81ED-4DB2-BD59-A6C34878D82A}">
                    <a16:rowId xmlns:a16="http://schemas.microsoft.com/office/drawing/2014/main" val="2522464457"/>
                  </a:ext>
                </a:extLst>
              </a:tr>
              <a:tr h="708873">
                <a:tc>
                  <a:txBody>
                    <a:bodyPr/>
                    <a:lstStyle/>
                    <a:p>
                      <a:pPr algn="ctr" rtl="0" fontAlgn="t">
                        <a:spcBef>
                          <a:spcPts val="0"/>
                        </a:spcBef>
                        <a:spcAft>
                          <a:spcPts val="0"/>
                        </a:spcAft>
                      </a:pPr>
                      <a:r>
                        <a:rPr lang="en-US" sz="2200">
                          <a:effectLst/>
                        </a:rPr>
                        <a:t>6</a:t>
                      </a:r>
                    </a:p>
                  </a:txBody>
                  <a:tcPr marL="51903" marR="51903" marT="51903" marB="51903"/>
                </a:tc>
                <a:tc>
                  <a:txBody>
                    <a:bodyPr/>
                    <a:lstStyle/>
                    <a:p>
                      <a:pPr algn="ctr" rtl="0" fontAlgn="t">
                        <a:spcBef>
                          <a:spcPts val="0"/>
                        </a:spcBef>
                        <a:spcAft>
                          <a:spcPts val="0"/>
                        </a:spcAft>
                      </a:pP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lvl="0" algn="ctr" rtl="0">
                        <a:spcBef>
                          <a:spcPts val="0"/>
                        </a:spcBef>
                        <a:spcAft>
                          <a:spcPts val="0"/>
                        </a:spcAft>
                        <a:buNone/>
                      </a:pPr>
                      <a:endParaRPr lang="en-US" sz="2200">
                        <a:effectLst/>
                      </a:endParaRPr>
                    </a:p>
                  </a:txBody>
                  <a:tcPr marL="51903" marR="51903" marT="51903" marB="51903"/>
                </a:tc>
                <a:tc>
                  <a:txBody>
                    <a:bodyPr/>
                    <a:lstStyle/>
                    <a:p>
                      <a:pPr lvl="0" algn="ctr" rtl="0">
                        <a:spcBef>
                          <a:spcPts val="0"/>
                        </a:spcBef>
                        <a:spcAft>
                          <a:spcPts val="0"/>
                        </a:spcAft>
                        <a:buNone/>
                      </a:pPr>
                      <a:r>
                        <a:rPr lang="en-US" sz="2200">
                          <a:effectLst/>
                        </a:rPr>
                        <a:t>X</a:t>
                      </a:r>
                      <a:endParaRPr lang="en-US" sz="2200"/>
                    </a:p>
                  </a:txBody>
                  <a:tcPr marL="51903" marR="51903" marT="51903" marB="51903"/>
                </a:tc>
                <a:extLst>
                  <a:ext uri="{0D108BD9-81ED-4DB2-BD59-A6C34878D82A}">
                    <a16:rowId xmlns:a16="http://schemas.microsoft.com/office/drawing/2014/main" val="2800622683"/>
                  </a:ext>
                </a:extLst>
              </a:tr>
              <a:tr h="708873">
                <a:tc>
                  <a:txBody>
                    <a:bodyPr/>
                    <a:lstStyle/>
                    <a:p>
                      <a:pPr algn="ctr" rtl="0" fontAlgn="t">
                        <a:spcBef>
                          <a:spcPts val="0"/>
                        </a:spcBef>
                        <a:spcAft>
                          <a:spcPts val="0"/>
                        </a:spcAft>
                      </a:pPr>
                      <a:r>
                        <a:rPr lang="en-US" sz="2200">
                          <a:effectLst/>
                        </a:rPr>
                        <a:t>7</a:t>
                      </a: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algn="ctr" fontAlgn="t"/>
                      <a:r>
                        <a:rPr lang="en-US" sz="2200" dirty="0">
                          <a:effectLst/>
                        </a:rPr>
                        <a:t>X</a:t>
                      </a:r>
                    </a:p>
                  </a:txBody>
                  <a:tcPr marL="51903" marR="51903" marT="51903" marB="51903"/>
                </a:tc>
                <a:tc>
                  <a:txBody>
                    <a:bodyPr/>
                    <a:lstStyle/>
                    <a:p>
                      <a:pPr algn="ctr" rtl="0" fontAlgn="t">
                        <a:spcBef>
                          <a:spcPts val="0"/>
                        </a:spcBef>
                        <a:spcAft>
                          <a:spcPts val="0"/>
                        </a:spcAft>
                      </a:pP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lvl="0" algn="ctr" rtl="0">
                        <a:spcBef>
                          <a:spcPts val="0"/>
                        </a:spcBef>
                        <a:spcAft>
                          <a:spcPts val="0"/>
                        </a:spcAft>
                        <a:buNone/>
                      </a:pPr>
                      <a:endParaRPr lang="en-US" sz="2200">
                        <a:effectLst/>
                      </a:endParaRPr>
                    </a:p>
                  </a:txBody>
                  <a:tcPr marL="51903" marR="51903" marT="51903" marB="51903"/>
                </a:tc>
                <a:tc>
                  <a:txBody>
                    <a:bodyPr/>
                    <a:lstStyle/>
                    <a:p>
                      <a:pPr lvl="0" algn="ctr" rtl="0">
                        <a:spcBef>
                          <a:spcPts val="0"/>
                        </a:spcBef>
                        <a:spcAft>
                          <a:spcPts val="0"/>
                        </a:spcAft>
                        <a:buNone/>
                      </a:pPr>
                      <a:r>
                        <a:rPr lang="en-US" sz="2200">
                          <a:effectLst/>
                        </a:rPr>
                        <a:t>X</a:t>
                      </a:r>
                      <a:endParaRPr lang="en-US" sz="2200"/>
                    </a:p>
                  </a:txBody>
                  <a:tcPr marL="51903" marR="51903" marT="51903" marB="51903"/>
                </a:tc>
                <a:extLst>
                  <a:ext uri="{0D108BD9-81ED-4DB2-BD59-A6C34878D82A}">
                    <a16:rowId xmlns:a16="http://schemas.microsoft.com/office/drawing/2014/main" val="2389085407"/>
                  </a:ext>
                </a:extLst>
              </a:tr>
              <a:tr h="708873">
                <a:tc>
                  <a:txBody>
                    <a:bodyPr/>
                    <a:lstStyle/>
                    <a:p>
                      <a:pPr algn="ctr" rtl="0" fontAlgn="t">
                        <a:spcBef>
                          <a:spcPts val="0"/>
                        </a:spcBef>
                        <a:spcAft>
                          <a:spcPts val="0"/>
                        </a:spcAft>
                      </a:pPr>
                      <a:r>
                        <a:rPr lang="en-US" sz="2200">
                          <a:effectLst/>
                        </a:rPr>
                        <a:t>8</a:t>
                      </a:r>
                    </a:p>
                  </a:txBody>
                  <a:tcPr marL="51903" marR="51903" marT="51903" marB="51903"/>
                </a:tc>
                <a:tc>
                  <a:txBody>
                    <a:bodyPr/>
                    <a:lstStyle/>
                    <a:p>
                      <a:pPr fontAlgn="t"/>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algn="ctr" rtl="0" fontAlgn="t">
                        <a:spcBef>
                          <a:spcPts val="0"/>
                        </a:spcBef>
                        <a:spcAft>
                          <a:spcPts val="0"/>
                        </a:spcAft>
                      </a:pP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algn="ctr" fontAlgn="t"/>
                      <a:endParaRPr lang="en-US" sz="2200">
                        <a:effectLst/>
                      </a:endParaRPr>
                    </a:p>
                  </a:txBody>
                  <a:tcPr marL="51903" marR="51903" marT="51903" marB="51903"/>
                </a:tc>
                <a:tc>
                  <a:txBody>
                    <a:bodyPr/>
                    <a:lstStyle/>
                    <a:p>
                      <a:pPr lvl="0" algn="ctr">
                        <a:buNone/>
                      </a:pPr>
                      <a:r>
                        <a:rPr lang="en-US" sz="2200">
                          <a:effectLst/>
                        </a:rPr>
                        <a:t>X</a:t>
                      </a:r>
                      <a:br>
                        <a:rPr lang="en-US" sz="2200">
                          <a:effectLst/>
                        </a:rPr>
                      </a:br>
                      <a:endParaRPr lang="en-US" sz="2200">
                        <a:effectLst/>
                      </a:endParaRPr>
                    </a:p>
                  </a:txBody>
                  <a:tcPr marL="51903" marR="51903" marT="51903" marB="51903"/>
                </a:tc>
                <a:tc>
                  <a:txBody>
                    <a:bodyPr/>
                    <a:lstStyle/>
                    <a:p>
                      <a:pPr lvl="0" algn="ctr">
                        <a:buNone/>
                      </a:pPr>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extLst>
                  <a:ext uri="{0D108BD9-81ED-4DB2-BD59-A6C34878D82A}">
                    <a16:rowId xmlns:a16="http://schemas.microsoft.com/office/drawing/2014/main" val="3073518569"/>
                  </a:ext>
                </a:extLst>
              </a:tr>
              <a:tr h="708873">
                <a:tc>
                  <a:txBody>
                    <a:bodyPr/>
                    <a:lstStyle/>
                    <a:p>
                      <a:pPr algn="ctr" rtl="0" fontAlgn="t">
                        <a:spcBef>
                          <a:spcPts val="0"/>
                        </a:spcBef>
                        <a:spcAft>
                          <a:spcPts val="0"/>
                        </a:spcAft>
                      </a:pPr>
                      <a:r>
                        <a:rPr lang="en-US" sz="2200">
                          <a:effectLst/>
                        </a:rPr>
                        <a:t>9</a:t>
                      </a: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algn="ctr" rtl="0" fontAlgn="t">
                        <a:spcBef>
                          <a:spcPts val="0"/>
                        </a:spcBef>
                        <a:spcAft>
                          <a:spcPts val="0"/>
                        </a:spcAft>
                      </a:pPr>
                      <a:endParaRPr lang="en-US" sz="2200">
                        <a:effectLst/>
                      </a:endParaRPr>
                    </a:p>
                  </a:txBody>
                  <a:tcPr marL="51903" marR="51903" marT="51903" marB="51903"/>
                </a:tc>
                <a:tc>
                  <a:txBody>
                    <a:bodyPr/>
                    <a:lstStyle/>
                    <a:p>
                      <a:pPr lvl="0" algn="ctr" rtl="0">
                        <a:spcBef>
                          <a:spcPts val="0"/>
                        </a:spcBef>
                        <a:spcAft>
                          <a:spcPts val="0"/>
                        </a:spcAft>
                        <a:buNone/>
                      </a:pPr>
                      <a:r>
                        <a:rPr lang="en-US" sz="2200">
                          <a:effectLst/>
                        </a:rPr>
                        <a:t>X</a:t>
                      </a:r>
                      <a:endParaRPr lang="en-US" sz="2200"/>
                    </a:p>
                  </a:txBody>
                  <a:tcPr marL="51903" marR="51903" marT="51903" marB="51903"/>
                </a:tc>
                <a:tc>
                  <a:txBody>
                    <a:bodyPr/>
                    <a:lstStyle/>
                    <a:p>
                      <a:pPr lvl="0" algn="ctr" rtl="0">
                        <a:spcBef>
                          <a:spcPts val="0"/>
                        </a:spcBef>
                        <a:spcAft>
                          <a:spcPts val="0"/>
                        </a:spcAft>
                        <a:buNone/>
                      </a:pPr>
                      <a:r>
                        <a:rPr lang="en-US" sz="2200">
                          <a:effectLst/>
                        </a:rPr>
                        <a:t>X</a:t>
                      </a:r>
                      <a:endParaRPr lang="en-US" sz="2200"/>
                    </a:p>
                  </a:txBody>
                  <a:tcPr marL="51903" marR="51903" marT="51903" marB="51903"/>
                </a:tc>
                <a:tc>
                  <a:txBody>
                    <a:bodyPr/>
                    <a:lstStyle/>
                    <a:p>
                      <a:pPr fontAlgn="t"/>
                      <a:br>
                        <a:rPr lang="en-US" sz="2200">
                          <a:effectLst/>
                        </a:rPr>
                      </a:br>
                      <a:endParaRPr lang="en-US" sz="2200">
                        <a:effectLst/>
                      </a:endParaRPr>
                    </a:p>
                  </a:txBody>
                  <a:tcPr marL="51903" marR="51903" marT="51903" marB="51903"/>
                </a:tc>
                <a:extLst>
                  <a:ext uri="{0D108BD9-81ED-4DB2-BD59-A6C34878D82A}">
                    <a16:rowId xmlns:a16="http://schemas.microsoft.com/office/drawing/2014/main" val="1106029796"/>
                  </a:ext>
                </a:extLst>
              </a:tr>
              <a:tr h="708873">
                <a:tc>
                  <a:txBody>
                    <a:bodyPr/>
                    <a:lstStyle/>
                    <a:p>
                      <a:pPr algn="ctr" rtl="0" fontAlgn="t">
                        <a:spcBef>
                          <a:spcPts val="0"/>
                        </a:spcBef>
                        <a:spcAft>
                          <a:spcPts val="0"/>
                        </a:spcAft>
                      </a:pPr>
                      <a:r>
                        <a:rPr lang="en-US" sz="2200">
                          <a:effectLst/>
                        </a:rPr>
                        <a:t>10</a:t>
                      </a: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tc>
                  <a:txBody>
                    <a:bodyPr/>
                    <a:lstStyle/>
                    <a:p>
                      <a:pPr algn="ctr" rtl="0" fontAlgn="t">
                        <a:spcBef>
                          <a:spcPts val="0"/>
                        </a:spcBef>
                        <a:spcAft>
                          <a:spcPts val="0"/>
                        </a:spcAft>
                      </a:pPr>
                      <a:endParaRPr lang="en-US" sz="2200">
                        <a:effectLst/>
                      </a:endParaRPr>
                    </a:p>
                  </a:txBody>
                  <a:tcPr marL="51903" marR="51903" marT="51903" marB="51903"/>
                </a:tc>
                <a:tc>
                  <a:txBody>
                    <a:bodyPr/>
                    <a:lstStyle/>
                    <a:p>
                      <a:pPr algn="ctr" fontAlgn="t"/>
                      <a:endParaRPr lang="en-US" sz="2200">
                        <a:effectLst/>
                      </a:endParaRPr>
                    </a:p>
                  </a:txBody>
                  <a:tcPr marL="51903" marR="51903" marT="51903" marB="51903"/>
                </a:tc>
                <a:tc>
                  <a:txBody>
                    <a:bodyPr/>
                    <a:lstStyle/>
                    <a:p>
                      <a:pPr lvl="0" algn="ctr">
                        <a:buNone/>
                      </a:pPr>
                      <a:r>
                        <a:rPr lang="en-US" sz="2200">
                          <a:effectLst/>
                        </a:rPr>
                        <a:t>X</a:t>
                      </a:r>
                      <a:br>
                        <a:rPr lang="en-US" sz="2200">
                          <a:effectLst/>
                        </a:rPr>
                      </a:br>
                      <a:endParaRPr lang="en-US" sz="2200">
                        <a:effectLst/>
                      </a:endParaRPr>
                    </a:p>
                  </a:txBody>
                  <a:tcPr marL="51903" marR="51903" marT="51903" marB="51903"/>
                </a:tc>
                <a:tc>
                  <a:txBody>
                    <a:bodyPr/>
                    <a:lstStyle/>
                    <a:p>
                      <a:pPr lvl="0" algn="ctr">
                        <a:buNone/>
                      </a:pPr>
                      <a:r>
                        <a:rPr lang="en-US" sz="2200">
                          <a:effectLst/>
                        </a:rPr>
                        <a:t>X</a:t>
                      </a:r>
                      <a:br>
                        <a:rPr lang="en-US" sz="2200">
                          <a:effectLst/>
                        </a:rPr>
                      </a:br>
                      <a:endParaRPr lang="en-US" sz="2200">
                        <a:effectLst/>
                      </a:endParaRPr>
                    </a:p>
                  </a:txBody>
                  <a:tcPr marL="51903" marR="51903" marT="51903" marB="51903"/>
                </a:tc>
                <a:tc>
                  <a:txBody>
                    <a:bodyPr/>
                    <a:lstStyle/>
                    <a:p>
                      <a:pPr fontAlgn="t"/>
                      <a:br>
                        <a:rPr lang="en-US" sz="2200">
                          <a:effectLst/>
                        </a:rPr>
                      </a:br>
                      <a:endParaRPr lang="en-US" sz="2200">
                        <a:effectLst/>
                      </a:endParaRPr>
                    </a:p>
                  </a:txBody>
                  <a:tcPr marL="51903" marR="51903" marT="51903" marB="51903"/>
                </a:tc>
                <a:extLst>
                  <a:ext uri="{0D108BD9-81ED-4DB2-BD59-A6C34878D82A}">
                    <a16:rowId xmlns:a16="http://schemas.microsoft.com/office/drawing/2014/main" val="3948868301"/>
                  </a:ext>
                </a:extLst>
              </a:tr>
              <a:tr h="401950">
                <a:tc>
                  <a:txBody>
                    <a:bodyPr/>
                    <a:lstStyle/>
                    <a:p>
                      <a:pPr lvl="0" algn="ctr">
                        <a:spcBef>
                          <a:spcPts val="0"/>
                        </a:spcBef>
                        <a:spcAft>
                          <a:spcPts val="0"/>
                        </a:spcAft>
                        <a:buNone/>
                      </a:pPr>
                      <a:r>
                        <a:rPr lang="en-US" sz="2200">
                          <a:effectLst/>
                        </a:rPr>
                        <a:t>11</a:t>
                      </a:r>
                    </a:p>
                  </a:txBody>
                  <a:tcPr marL="51903" marR="51903" marT="51903" marB="51903"/>
                </a:tc>
                <a:tc>
                  <a:txBody>
                    <a:bodyPr/>
                    <a:lstStyle/>
                    <a:p>
                      <a:pPr lvl="0">
                        <a:buNone/>
                      </a:pPr>
                      <a:endParaRPr lang="en-US" sz="2200">
                        <a:effectLst/>
                      </a:endParaRPr>
                    </a:p>
                  </a:txBody>
                  <a:tcPr marL="51903" marR="51903" marT="51903" marB="51903"/>
                </a:tc>
                <a:tc>
                  <a:txBody>
                    <a:bodyPr/>
                    <a:lstStyle/>
                    <a:p>
                      <a:pPr lvl="0" algn="ctr">
                        <a:buNone/>
                      </a:pPr>
                      <a:r>
                        <a:rPr lang="en-US" sz="2200" dirty="0">
                          <a:effectLst/>
                        </a:rPr>
                        <a:t>X</a:t>
                      </a:r>
                    </a:p>
                  </a:txBody>
                  <a:tcPr marL="51903" marR="51903" marT="51903" marB="51903"/>
                </a:tc>
                <a:tc>
                  <a:txBody>
                    <a:bodyPr/>
                    <a:lstStyle/>
                    <a:p>
                      <a:pPr lvl="0" algn="ctr">
                        <a:buNone/>
                      </a:pPr>
                      <a:r>
                        <a:rPr lang="en-US" sz="2200" dirty="0">
                          <a:effectLst/>
                        </a:rPr>
                        <a:t>X</a:t>
                      </a:r>
                    </a:p>
                  </a:txBody>
                  <a:tcPr marL="51903" marR="51903" marT="51903" marB="51903"/>
                </a:tc>
                <a:tc>
                  <a:txBody>
                    <a:bodyPr/>
                    <a:lstStyle/>
                    <a:p>
                      <a:pPr lvl="0" algn="ctr">
                        <a:spcBef>
                          <a:spcPts val="0"/>
                        </a:spcBef>
                        <a:spcAft>
                          <a:spcPts val="0"/>
                        </a:spcAft>
                        <a:buNone/>
                      </a:pPr>
                      <a:endParaRPr lang="en-US" sz="2200">
                        <a:effectLst/>
                      </a:endParaRPr>
                    </a:p>
                  </a:txBody>
                  <a:tcPr marL="51903" marR="51903" marT="51903" marB="51903"/>
                </a:tc>
                <a:tc>
                  <a:txBody>
                    <a:bodyPr/>
                    <a:lstStyle/>
                    <a:p>
                      <a:pPr lvl="0">
                        <a:buNone/>
                      </a:pPr>
                      <a:endParaRPr lang="en-US" sz="2200">
                        <a:effectLst/>
                      </a:endParaRPr>
                    </a:p>
                  </a:txBody>
                  <a:tcPr marL="51903" marR="51903" marT="51903" marB="51903"/>
                </a:tc>
                <a:tc>
                  <a:txBody>
                    <a:bodyPr/>
                    <a:lstStyle/>
                    <a:p>
                      <a:pPr lvl="0">
                        <a:buNone/>
                      </a:pPr>
                      <a:endParaRPr lang="en-US" sz="2200">
                        <a:effectLst/>
                      </a:endParaRPr>
                    </a:p>
                  </a:txBody>
                  <a:tcPr marL="51903" marR="51903" marT="51903" marB="51903"/>
                </a:tc>
                <a:tc>
                  <a:txBody>
                    <a:bodyPr/>
                    <a:lstStyle/>
                    <a:p>
                      <a:pPr lvl="0">
                        <a:buNone/>
                      </a:pPr>
                      <a:endParaRPr lang="en-US" sz="2200">
                        <a:effectLst/>
                      </a:endParaRPr>
                    </a:p>
                  </a:txBody>
                  <a:tcPr marL="51903" marR="51903" marT="51903" marB="51903"/>
                </a:tc>
                <a:tc>
                  <a:txBody>
                    <a:bodyPr/>
                    <a:lstStyle/>
                    <a:p>
                      <a:pPr lvl="0">
                        <a:buNone/>
                      </a:pPr>
                      <a:endParaRPr lang="en-US" sz="2200" dirty="0">
                        <a:effectLst/>
                      </a:endParaRPr>
                    </a:p>
                  </a:txBody>
                  <a:tcPr marL="51903" marR="51903" marT="51903" marB="51903"/>
                </a:tc>
                <a:extLst>
                  <a:ext uri="{0D108BD9-81ED-4DB2-BD59-A6C34878D82A}">
                    <a16:rowId xmlns:a16="http://schemas.microsoft.com/office/drawing/2014/main" val="3882925742"/>
                  </a:ext>
                </a:extLst>
              </a:tr>
            </a:tbl>
          </a:graphicData>
        </a:graphic>
      </p:graphicFrame>
    </p:spTree>
    <p:extLst>
      <p:ext uri="{BB962C8B-B14F-4D97-AF65-F5344CB8AC3E}">
        <p14:creationId xmlns:p14="http://schemas.microsoft.com/office/powerpoint/2010/main" val="675719102"/>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C1A4-5807-84C2-7D07-440B540C5C88}"/>
              </a:ext>
            </a:extLst>
          </p:cNvPr>
          <p:cNvSpPr>
            <a:spLocks noGrp="1"/>
          </p:cNvSpPr>
          <p:nvPr>
            <p:ph type="ctrTitle"/>
          </p:nvPr>
        </p:nvSpPr>
        <p:spPr/>
        <p:txBody>
          <a:bodyPr>
            <a:normAutofit/>
          </a:bodyPr>
          <a:lstStyle/>
          <a:p>
            <a:r>
              <a:rPr lang="en-US" sz="4400" b="1">
                <a:solidFill>
                  <a:schemeClr val="bg1"/>
                </a:solidFill>
                <a:latin typeface="Calibri"/>
                <a:ea typeface="Calibri Light"/>
                <a:cs typeface="Calibri Light"/>
              </a:rPr>
              <a:t>Views</a:t>
            </a:r>
            <a:endParaRPr lang="en-US" sz="4400" b="1">
              <a:solidFill>
                <a:schemeClr val="bg1"/>
              </a:solidFill>
              <a:latin typeface="Calibri"/>
            </a:endParaRPr>
          </a:p>
        </p:txBody>
      </p:sp>
    </p:spTree>
    <p:extLst>
      <p:ext uri="{BB962C8B-B14F-4D97-AF65-F5344CB8AC3E}">
        <p14:creationId xmlns:p14="http://schemas.microsoft.com/office/powerpoint/2010/main" val="3194465538"/>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7C33A-9924-1082-5380-5B9C4CD39C3D}"/>
              </a:ext>
            </a:extLst>
          </p:cNvPr>
          <p:cNvSpPr>
            <a:spLocks noGrp="1"/>
          </p:cNvSpPr>
          <p:nvPr>
            <p:ph type="title"/>
          </p:nvPr>
        </p:nvSpPr>
        <p:spPr>
          <a:xfrm>
            <a:off x="277660" y="1089432"/>
            <a:ext cx="4210538" cy="1250149"/>
          </a:xfrm>
        </p:spPr>
        <p:txBody>
          <a:bodyPr vert="horz" lIns="91440" tIns="45720" rIns="91440" bIns="45720" rtlCol="0" anchor="b">
            <a:noAutofit/>
          </a:bodyPr>
          <a:lstStyle/>
          <a:p>
            <a:r>
              <a:rPr lang="en-US" sz="4800" b="1" dirty="0">
                <a:solidFill>
                  <a:schemeClr val="bg1"/>
                </a:solidFill>
              </a:rPr>
              <a:t>Full Name View</a:t>
            </a:r>
            <a:endParaRPr lang="en-US" sz="4800" b="1" kern="1200" dirty="0">
              <a:solidFill>
                <a:schemeClr val="bg1"/>
              </a:solidFill>
              <a:latin typeface="+mj-lt"/>
              <a:cs typeface="Calibri Light"/>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4">
            <a:extLst>
              <a:ext uri="{FF2B5EF4-FFF2-40B4-BE49-F238E27FC236}">
                <a16:creationId xmlns:a16="http://schemas.microsoft.com/office/drawing/2014/main" id="{8EE160F4-EFC5-CE29-2599-285AA0991367}"/>
              </a:ext>
            </a:extLst>
          </p:cNvPr>
          <p:cNvSpPr>
            <a:spLocks noChangeArrowheads="1"/>
          </p:cNvSpPr>
          <p:nvPr/>
        </p:nvSpPr>
        <p:spPr bwMode="auto">
          <a:xfrm>
            <a:off x="3319463"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2" descr="Table&#10;&#10;Description automatically generated">
            <a:extLst>
              <a:ext uri="{FF2B5EF4-FFF2-40B4-BE49-F238E27FC236}">
                <a16:creationId xmlns:a16="http://schemas.microsoft.com/office/drawing/2014/main" id="{DA60467E-CE43-D5A5-7AAC-312739788EFF}"/>
              </a:ext>
            </a:extLst>
          </p:cNvPr>
          <p:cNvPicPr>
            <a:picLocks noChangeAspect="1"/>
          </p:cNvPicPr>
          <p:nvPr/>
        </p:nvPicPr>
        <p:blipFill>
          <a:blip r:embed="rId3"/>
          <a:stretch>
            <a:fillRect/>
          </a:stretch>
        </p:blipFill>
        <p:spPr>
          <a:xfrm>
            <a:off x="7807661" y="0"/>
            <a:ext cx="2474747" cy="6873025"/>
          </a:xfrm>
          <a:prstGeom prst="rect">
            <a:avLst/>
          </a:prstGeom>
        </p:spPr>
      </p:pic>
      <p:sp>
        <p:nvSpPr>
          <p:cNvPr id="4" name="TextBox 3">
            <a:extLst>
              <a:ext uri="{FF2B5EF4-FFF2-40B4-BE49-F238E27FC236}">
                <a16:creationId xmlns:a16="http://schemas.microsoft.com/office/drawing/2014/main" id="{C437226D-2D72-572D-4DC2-148B3DD47943}"/>
              </a:ext>
            </a:extLst>
          </p:cNvPr>
          <p:cNvSpPr txBox="1"/>
          <p:nvPr/>
        </p:nvSpPr>
        <p:spPr>
          <a:xfrm>
            <a:off x="-505838" y="3041398"/>
            <a:ext cx="7756186" cy="3170099"/>
          </a:xfrm>
          <a:prstGeom prst="rect">
            <a:avLst/>
          </a:prstGeom>
          <a:noFill/>
        </p:spPr>
        <p:txBody>
          <a:bodyPr wrap="square">
            <a:spAutoFit/>
          </a:bodyPr>
          <a:lstStyle/>
          <a:p>
            <a:pPr lvl="2">
              <a:buNone/>
            </a:pPr>
            <a:r>
              <a:rPr lang="en-US" sz="2000" dirty="0">
                <a:solidFill>
                  <a:schemeClr val="bg1"/>
                </a:solidFill>
                <a:ea typeface="+mn-lt"/>
                <a:cs typeface="+mn-lt"/>
              </a:rPr>
              <a:t>CREATE VIEW </a:t>
            </a:r>
            <a:r>
              <a:rPr lang="en-US" sz="2000" dirty="0" err="1">
                <a:solidFill>
                  <a:schemeClr val="bg1"/>
                </a:solidFill>
                <a:ea typeface="+mn-lt"/>
                <a:cs typeface="+mn-lt"/>
              </a:rPr>
              <a:t>Full_Name</a:t>
            </a:r>
            <a:r>
              <a:rPr lang="en-US" sz="2000" dirty="0">
                <a:solidFill>
                  <a:schemeClr val="bg1"/>
                </a:solidFill>
                <a:ea typeface="+mn-lt"/>
                <a:cs typeface="+mn-lt"/>
              </a:rPr>
              <a:t> AS</a:t>
            </a:r>
          </a:p>
          <a:p>
            <a:pPr lvl="2">
              <a:buNone/>
            </a:pPr>
            <a:r>
              <a:rPr lang="en-US" sz="2000" dirty="0">
                <a:solidFill>
                  <a:schemeClr val="bg1"/>
                </a:solidFill>
                <a:ea typeface="+mn-lt"/>
                <a:cs typeface="+mn-lt"/>
              </a:rPr>
              <a:t>SELECT</a:t>
            </a:r>
          </a:p>
          <a:p>
            <a:pPr lvl="2">
              <a:buNone/>
            </a:pPr>
            <a:r>
              <a:rPr lang="en-US" sz="2000" dirty="0">
                <a:solidFill>
                  <a:schemeClr val="bg1"/>
                </a:solidFill>
                <a:ea typeface="+mn-lt"/>
                <a:cs typeface="+mn-lt"/>
              </a:rPr>
              <a:t>    </a:t>
            </a:r>
            <a:r>
              <a:rPr lang="en-US" sz="2000" dirty="0" err="1">
                <a:solidFill>
                  <a:schemeClr val="bg1"/>
                </a:solidFill>
                <a:ea typeface="+mn-lt"/>
                <a:cs typeface="+mn-lt"/>
              </a:rPr>
              <a:t>p.person_id</a:t>
            </a:r>
            <a:r>
              <a:rPr lang="en-US" sz="2000" dirty="0">
                <a:solidFill>
                  <a:schemeClr val="bg1"/>
                </a:solidFill>
                <a:ea typeface="+mn-lt"/>
                <a:cs typeface="+mn-lt"/>
              </a:rPr>
              <a:t> AS </a:t>
            </a:r>
            <a:r>
              <a:rPr lang="en-US" sz="2000" dirty="0" err="1">
                <a:solidFill>
                  <a:schemeClr val="bg1"/>
                </a:solidFill>
                <a:ea typeface="+mn-lt"/>
                <a:cs typeface="+mn-lt"/>
              </a:rPr>
              <a:t>person_id</a:t>
            </a:r>
            <a:r>
              <a:rPr lang="en-US" sz="2000" dirty="0">
                <a:solidFill>
                  <a:schemeClr val="bg1"/>
                </a:solidFill>
                <a:ea typeface="+mn-lt"/>
                <a:cs typeface="+mn-lt"/>
              </a:rPr>
              <a:t>,</a:t>
            </a:r>
          </a:p>
          <a:p>
            <a:pPr lvl="2">
              <a:buNone/>
            </a:pPr>
            <a:r>
              <a:rPr lang="en-US" sz="2000" dirty="0">
                <a:solidFill>
                  <a:schemeClr val="bg1"/>
                </a:solidFill>
                <a:ea typeface="+mn-lt"/>
                <a:cs typeface="+mn-lt"/>
              </a:rPr>
              <a:t>    IF(</a:t>
            </a:r>
          </a:p>
          <a:p>
            <a:pPr lvl="2">
              <a:buNone/>
            </a:pPr>
            <a:r>
              <a:rPr lang="en-US" sz="2000" dirty="0">
                <a:solidFill>
                  <a:schemeClr val="bg1"/>
                </a:solidFill>
                <a:ea typeface="+mn-lt"/>
                <a:cs typeface="+mn-lt"/>
              </a:rPr>
              <a:t>        (</a:t>
            </a:r>
            <a:r>
              <a:rPr lang="en-US" sz="2000" dirty="0" err="1">
                <a:solidFill>
                  <a:schemeClr val="bg1"/>
                </a:solidFill>
                <a:ea typeface="+mn-lt"/>
                <a:cs typeface="+mn-lt"/>
              </a:rPr>
              <a:t>p.middle_initial</a:t>
            </a:r>
            <a:r>
              <a:rPr lang="en-US" sz="2000" dirty="0">
                <a:solidFill>
                  <a:schemeClr val="bg1"/>
                </a:solidFill>
                <a:ea typeface="+mn-lt"/>
                <a:cs typeface="+mn-lt"/>
              </a:rPr>
              <a:t> IS NULL),</a:t>
            </a:r>
          </a:p>
          <a:p>
            <a:pPr lvl="2">
              <a:buNone/>
            </a:pPr>
            <a:r>
              <a:rPr lang="en-US" sz="2000" dirty="0">
                <a:solidFill>
                  <a:schemeClr val="bg1"/>
                </a:solidFill>
                <a:ea typeface="+mn-lt"/>
                <a:cs typeface="+mn-lt"/>
              </a:rPr>
              <a:t>        CONCAT(</a:t>
            </a:r>
            <a:r>
              <a:rPr lang="en-US" sz="2000" dirty="0" err="1">
                <a:solidFill>
                  <a:schemeClr val="bg1"/>
                </a:solidFill>
                <a:ea typeface="+mn-lt"/>
                <a:cs typeface="+mn-lt"/>
              </a:rPr>
              <a:t>p.first_name</a:t>
            </a:r>
            <a:r>
              <a:rPr lang="en-US" sz="2000" dirty="0">
                <a:solidFill>
                  <a:schemeClr val="bg1"/>
                </a:solidFill>
                <a:ea typeface="+mn-lt"/>
                <a:cs typeface="+mn-lt"/>
              </a:rPr>
              <a:t>, </a:t>
            </a:r>
            <a:r>
              <a:rPr lang="en-US" sz="2000" dirty="0" err="1">
                <a:solidFill>
                  <a:schemeClr val="bg1"/>
                </a:solidFill>
                <a:ea typeface="+mn-lt"/>
                <a:cs typeface="+mn-lt"/>
              </a:rPr>
              <a:t>p.last_name</a:t>
            </a:r>
            <a:r>
              <a:rPr lang="en-US" sz="2000" dirty="0">
                <a:solidFill>
                  <a:schemeClr val="bg1"/>
                </a:solidFill>
                <a:ea typeface="+mn-lt"/>
                <a:cs typeface="+mn-lt"/>
              </a:rPr>
              <a:t>),</a:t>
            </a:r>
          </a:p>
          <a:p>
            <a:pPr lvl="2">
              <a:buNone/>
            </a:pPr>
            <a:r>
              <a:rPr lang="en-US" sz="2000" dirty="0">
                <a:solidFill>
                  <a:schemeClr val="bg1"/>
                </a:solidFill>
                <a:ea typeface="+mn-lt"/>
                <a:cs typeface="+mn-lt"/>
              </a:rPr>
              <a:t>        CONCAT(</a:t>
            </a:r>
            <a:r>
              <a:rPr lang="en-US" sz="2000" dirty="0" err="1">
                <a:solidFill>
                  <a:schemeClr val="bg1"/>
                </a:solidFill>
                <a:ea typeface="+mn-lt"/>
                <a:cs typeface="+mn-lt"/>
              </a:rPr>
              <a:t>p.first_name</a:t>
            </a:r>
            <a:r>
              <a:rPr lang="en-US" sz="2000" dirty="0">
                <a:solidFill>
                  <a:schemeClr val="bg1"/>
                </a:solidFill>
                <a:ea typeface="+mn-lt"/>
                <a:cs typeface="+mn-lt"/>
              </a:rPr>
              <a:t>, </a:t>
            </a:r>
            <a:r>
              <a:rPr lang="en-US" sz="2000" dirty="0" err="1">
                <a:solidFill>
                  <a:schemeClr val="bg1"/>
                </a:solidFill>
                <a:ea typeface="+mn-lt"/>
                <a:cs typeface="+mn-lt"/>
              </a:rPr>
              <a:t>p.middle_initial</a:t>
            </a:r>
            <a:r>
              <a:rPr lang="en-US" sz="2000" dirty="0">
                <a:solidFill>
                  <a:schemeClr val="bg1"/>
                </a:solidFill>
                <a:ea typeface="+mn-lt"/>
                <a:cs typeface="+mn-lt"/>
              </a:rPr>
              <a:t>, </a:t>
            </a:r>
            <a:r>
              <a:rPr lang="en-US" sz="2000" dirty="0" err="1">
                <a:solidFill>
                  <a:schemeClr val="bg1"/>
                </a:solidFill>
                <a:ea typeface="+mn-lt"/>
                <a:cs typeface="+mn-lt"/>
              </a:rPr>
              <a:t>p.last_name</a:t>
            </a:r>
            <a:r>
              <a:rPr lang="en-US" sz="2000" dirty="0">
                <a:solidFill>
                  <a:schemeClr val="bg1"/>
                </a:solidFill>
                <a:ea typeface="+mn-lt"/>
                <a:cs typeface="+mn-lt"/>
              </a:rPr>
              <a:t>)</a:t>
            </a:r>
          </a:p>
          <a:p>
            <a:pPr lvl="2">
              <a:buNone/>
            </a:pPr>
            <a:r>
              <a:rPr lang="en-US" sz="2000" dirty="0">
                <a:solidFill>
                  <a:schemeClr val="bg1"/>
                </a:solidFill>
                <a:ea typeface="+mn-lt"/>
                <a:cs typeface="+mn-lt"/>
              </a:rPr>
              <a:t>    ) AS </a:t>
            </a:r>
            <a:r>
              <a:rPr lang="en-US" sz="2000" dirty="0" err="1">
                <a:solidFill>
                  <a:schemeClr val="bg1"/>
                </a:solidFill>
                <a:ea typeface="+mn-lt"/>
                <a:cs typeface="+mn-lt"/>
              </a:rPr>
              <a:t>FullName</a:t>
            </a:r>
            <a:endParaRPr lang="en-US" sz="2000" dirty="0">
              <a:solidFill>
                <a:schemeClr val="bg1"/>
              </a:solidFill>
              <a:ea typeface="+mn-lt"/>
              <a:cs typeface="+mn-lt"/>
            </a:endParaRPr>
          </a:p>
          <a:p>
            <a:pPr lvl="2">
              <a:buNone/>
            </a:pPr>
            <a:r>
              <a:rPr lang="en-US" sz="2000" dirty="0">
                <a:solidFill>
                  <a:schemeClr val="bg1"/>
                </a:solidFill>
                <a:ea typeface="+mn-lt"/>
                <a:cs typeface="+mn-lt"/>
              </a:rPr>
              <a:t>FROM</a:t>
            </a:r>
          </a:p>
          <a:p>
            <a:pPr lvl="2">
              <a:buNone/>
            </a:pPr>
            <a:r>
              <a:rPr lang="en-US" sz="2000" dirty="0">
                <a:solidFill>
                  <a:schemeClr val="bg1"/>
                </a:solidFill>
                <a:ea typeface="+mn-lt"/>
                <a:cs typeface="+mn-lt"/>
              </a:rPr>
              <a:t>     .person p</a:t>
            </a:r>
          </a:p>
        </p:txBody>
      </p:sp>
    </p:spTree>
    <p:extLst>
      <p:ext uri="{BB962C8B-B14F-4D97-AF65-F5344CB8AC3E}">
        <p14:creationId xmlns:p14="http://schemas.microsoft.com/office/powerpoint/2010/main" val="3145857924"/>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41C42716-D8CD-183B-9208-CEAD8EC369D5}"/>
              </a:ext>
            </a:extLst>
          </p:cNvPr>
          <p:cNvPicPr>
            <a:picLocks noChangeAspect="1"/>
          </p:cNvPicPr>
          <p:nvPr/>
        </p:nvPicPr>
        <p:blipFill>
          <a:blip r:embed="rId2"/>
          <a:stretch>
            <a:fillRect/>
          </a:stretch>
        </p:blipFill>
        <p:spPr>
          <a:xfrm>
            <a:off x="2147" y="2115233"/>
            <a:ext cx="12187705" cy="4169393"/>
          </a:xfrm>
          <a:prstGeom prst="rect">
            <a:avLst/>
          </a:prstGeom>
        </p:spPr>
      </p:pic>
      <p:sp>
        <p:nvSpPr>
          <p:cNvPr id="7" name="Title 1">
            <a:extLst>
              <a:ext uri="{FF2B5EF4-FFF2-40B4-BE49-F238E27FC236}">
                <a16:creationId xmlns:a16="http://schemas.microsoft.com/office/drawing/2014/main" id="{8DD5F8E6-23D2-15F4-9D4B-8E65D995933D}"/>
              </a:ext>
            </a:extLst>
          </p:cNvPr>
          <p:cNvSpPr txBox="1">
            <a:spLocks/>
          </p:cNvSpPr>
          <p:nvPr/>
        </p:nvSpPr>
        <p:spPr>
          <a:xfrm>
            <a:off x="1074" y="310967"/>
            <a:ext cx="12189853" cy="11406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bg1"/>
                </a:solidFill>
                <a:ea typeface="Calibri Light"/>
                <a:cs typeface="Calibri Light"/>
              </a:rPr>
              <a:t>Patient Information View</a:t>
            </a:r>
          </a:p>
        </p:txBody>
      </p:sp>
      <p:sp>
        <p:nvSpPr>
          <p:cNvPr id="8" name="Title 1">
            <a:extLst>
              <a:ext uri="{FF2B5EF4-FFF2-40B4-BE49-F238E27FC236}">
                <a16:creationId xmlns:a16="http://schemas.microsoft.com/office/drawing/2014/main" id="{66043F97-E28B-6470-B6EE-32F19C407DAE}"/>
              </a:ext>
            </a:extLst>
          </p:cNvPr>
          <p:cNvSpPr txBox="1">
            <a:spLocks/>
          </p:cNvSpPr>
          <p:nvPr/>
        </p:nvSpPr>
        <p:spPr>
          <a:xfrm>
            <a:off x="1074" y="5301823"/>
            <a:ext cx="12189853" cy="15509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solidFill>
                <a:schemeClr val="bg1"/>
              </a:solidFill>
              <a:cs typeface="Calibri Light"/>
            </a:endParaRPr>
          </a:p>
        </p:txBody>
      </p:sp>
    </p:spTree>
    <p:extLst>
      <p:ext uri="{BB962C8B-B14F-4D97-AF65-F5344CB8AC3E}">
        <p14:creationId xmlns:p14="http://schemas.microsoft.com/office/powerpoint/2010/main" val="3701037526"/>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3BCE481-7021-1B17-A75C-0FC50182CD35}"/>
              </a:ext>
            </a:extLst>
          </p:cNvPr>
          <p:cNvSpPr>
            <a:spLocks noGrp="1"/>
          </p:cNvSpPr>
          <p:nvPr>
            <p:ph type="title"/>
          </p:nvPr>
        </p:nvSpPr>
        <p:spPr>
          <a:xfrm>
            <a:off x="44003" y="-332481"/>
            <a:ext cx="10515600" cy="1325563"/>
          </a:xfrm>
        </p:spPr>
        <p:txBody>
          <a:bodyPr/>
          <a:lstStyle/>
          <a:p>
            <a:r>
              <a:rPr lang="en-US" b="1" dirty="0">
                <a:solidFill>
                  <a:schemeClr val="bg1"/>
                </a:solidFill>
                <a:latin typeface="Calibri"/>
                <a:ea typeface="Calibri Light"/>
                <a:cs typeface="Calibri Light"/>
              </a:rPr>
              <a:t>Patient Information View SQL</a:t>
            </a:r>
          </a:p>
        </p:txBody>
      </p:sp>
      <p:sp>
        <p:nvSpPr>
          <p:cNvPr id="13" name="Content Placeholder 12">
            <a:extLst>
              <a:ext uri="{FF2B5EF4-FFF2-40B4-BE49-F238E27FC236}">
                <a16:creationId xmlns:a16="http://schemas.microsoft.com/office/drawing/2014/main" id="{712C820D-A7D7-4F3E-BA2A-181755A37BBF}"/>
              </a:ext>
            </a:extLst>
          </p:cNvPr>
          <p:cNvSpPr>
            <a:spLocks noGrp="1"/>
          </p:cNvSpPr>
          <p:nvPr>
            <p:ph idx="1"/>
          </p:nvPr>
        </p:nvSpPr>
        <p:spPr>
          <a:xfrm>
            <a:off x="151327" y="999231"/>
            <a:ext cx="11513712" cy="5488971"/>
          </a:xfrm>
        </p:spPr>
        <p:txBody>
          <a:bodyPr vert="horz" lIns="91440" tIns="45720" rIns="91440" bIns="45720" rtlCol="0" anchor="t">
            <a:normAutofit lnSpcReduction="10000"/>
          </a:bodyPr>
          <a:lstStyle/>
          <a:p>
            <a:pPr lvl="3">
              <a:buNone/>
            </a:pPr>
            <a:r>
              <a:rPr lang="en-US" dirty="0">
                <a:solidFill>
                  <a:schemeClr val="bg1"/>
                </a:solidFill>
                <a:ea typeface="Calibri"/>
                <a:cs typeface="Calibri"/>
              </a:rPr>
              <a:t>CREATE VIEW </a:t>
            </a:r>
            <a:r>
              <a:rPr lang="en-US" dirty="0" err="1">
                <a:solidFill>
                  <a:schemeClr val="bg1"/>
                </a:solidFill>
                <a:ea typeface="Calibri"/>
                <a:cs typeface="Calibri"/>
              </a:rPr>
              <a:t>Patient_Information</a:t>
            </a:r>
            <a:r>
              <a:rPr lang="en-US" dirty="0">
                <a:solidFill>
                  <a:schemeClr val="bg1"/>
                </a:solidFill>
                <a:ea typeface="Calibri"/>
                <a:cs typeface="Calibri"/>
              </a:rPr>
              <a:t> AS</a:t>
            </a:r>
          </a:p>
          <a:p>
            <a:pPr lvl="3">
              <a:buNone/>
            </a:pPr>
            <a:r>
              <a:rPr lang="en-US" dirty="0">
                <a:solidFill>
                  <a:schemeClr val="bg1"/>
                </a:solidFill>
                <a:ea typeface="Calibri"/>
                <a:cs typeface="Calibri"/>
              </a:rPr>
              <a:t>SELECT</a:t>
            </a:r>
          </a:p>
          <a:p>
            <a:pPr lvl="4">
              <a:buNone/>
            </a:pPr>
            <a:r>
              <a:rPr lang="en-US" dirty="0">
                <a:solidFill>
                  <a:schemeClr val="bg1"/>
                </a:solidFill>
                <a:ea typeface="Calibri"/>
                <a:cs typeface="Calibri"/>
              </a:rPr>
              <a:t>    (SELECT </a:t>
            </a:r>
            <a:r>
              <a:rPr lang="en-US" dirty="0" err="1">
                <a:solidFill>
                  <a:schemeClr val="bg1"/>
                </a:solidFill>
                <a:ea typeface="Calibri"/>
                <a:cs typeface="Calibri"/>
              </a:rPr>
              <a:t>f.FullName</a:t>
            </a:r>
            <a:r>
              <a:rPr lang="en-US" dirty="0">
                <a:solidFill>
                  <a:schemeClr val="bg1"/>
                </a:solidFill>
                <a:ea typeface="Calibri"/>
                <a:cs typeface="Calibri"/>
              </a:rPr>
              <a:t> FROM </a:t>
            </a:r>
            <a:r>
              <a:rPr lang="en-US" dirty="0" err="1">
                <a:solidFill>
                  <a:schemeClr val="bg1"/>
                </a:solidFill>
                <a:ea typeface="Calibri"/>
                <a:cs typeface="Calibri"/>
              </a:rPr>
              <a:t>full_name</a:t>
            </a:r>
            <a:r>
              <a:rPr lang="en-US" dirty="0">
                <a:solidFill>
                  <a:schemeClr val="bg1"/>
                </a:solidFill>
                <a:ea typeface="Calibri"/>
                <a:cs typeface="Calibri"/>
              </a:rPr>
              <a:t> f WHERE </a:t>
            </a:r>
            <a:r>
              <a:rPr lang="en-US" dirty="0" err="1">
                <a:solidFill>
                  <a:schemeClr val="bg1"/>
                </a:solidFill>
                <a:ea typeface="Calibri"/>
                <a:cs typeface="Calibri"/>
              </a:rPr>
              <a:t>f.person_id</a:t>
            </a:r>
            <a:r>
              <a:rPr lang="en-US" dirty="0">
                <a:solidFill>
                  <a:schemeClr val="bg1"/>
                </a:solidFill>
                <a:ea typeface="Calibri"/>
                <a:cs typeface="Calibri"/>
              </a:rPr>
              <a:t> = </a:t>
            </a:r>
            <a:r>
              <a:rPr lang="en-US" dirty="0" err="1">
                <a:solidFill>
                  <a:schemeClr val="bg1"/>
                </a:solidFill>
                <a:ea typeface="Calibri"/>
                <a:cs typeface="Calibri"/>
              </a:rPr>
              <a:t>patient.patient_id</a:t>
            </a:r>
            <a:r>
              <a:rPr lang="en-US" dirty="0">
                <a:solidFill>
                  <a:schemeClr val="bg1"/>
                </a:solidFill>
                <a:ea typeface="Calibri"/>
                <a:cs typeface="Calibri"/>
              </a:rPr>
              <a:t>) AS Name,</a:t>
            </a:r>
          </a:p>
          <a:p>
            <a:pPr lvl="4">
              <a:buNone/>
            </a:pPr>
            <a:r>
              <a:rPr lang="en-US" dirty="0">
                <a:solidFill>
                  <a:schemeClr val="bg1"/>
                </a:solidFill>
                <a:ea typeface="Calibri"/>
                <a:cs typeface="Calibri"/>
              </a:rPr>
              <a:t>    </a:t>
            </a:r>
            <a:r>
              <a:rPr lang="en-US" dirty="0" err="1">
                <a:solidFill>
                  <a:schemeClr val="bg1"/>
                </a:solidFill>
                <a:ea typeface="Calibri"/>
                <a:cs typeface="Calibri"/>
              </a:rPr>
              <a:t>person.birth_date</a:t>
            </a:r>
            <a:r>
              <a:rPr lang="en-US" dirty="0">
                <a:solidFill>
                  <a:schemeClr val="bg1"/>
                </a:solidFill>
                <a:ea typeface="Calibri"/>
                <a:cs typeface="Calibri"/>
              </a:rPr>
              <a:t> AS </a:t>
            </a:r>
            <a:r>
              <a:rPr lang="en-US" dirty="0" err="1">
                <a:solidFill>
                  <a:schemeClr val="bg1"/>
                </a:solidFill>
                <a:ea typeface="Calibri"/>
                <a:cs typeface="Calibri"/>
              </a:rPr>
              <a:t>DateOfBirth</a:t>
            </a:r>
            <a:r>
              <a:rPr lang="en-US" dirty="0">
                <a:solidFill>
                  <a:schemeClr val="bg1"/>
                </a:solidFill>
                <a:ea typeface="Calibri"/>
                <a:cs typeface="Calibri"/>
              </a:rPr>
              <a:t>,</a:t>
            </a:r>
          </a:p>
          <a:p>
            <a:pPr lvl="4">
              <a:buNone/>
            </a:pPr>
            <a:r>
              <a:rPr lang="en-US" dirty="0">
                <a:solidFill>
                  <a:schemeClr val="bg1"/>
                </a:solidFill>
                <a:ea typeface="Calibri"/>
                <a:cs typeface="Calibri"/>
              </a:rPr>
              <a:t>    GROUP_CONCAT(</a:t>
            </a:r>
            <a:r>
              <a:rPr lang="en-US" err="1">
                <a:solidFill>
                  <a:schemeClr val="bg1"/>
                </a:solidFill>
                <a:ea typeface="Calibri"/>
                <a:cs typeface="Calibri"/>
              </a:rPr>
              <a:t>insurance.name</a:t>
            </a:r>
            <a:r>
              <a:rPr lang="en-US" dirty="0">
                <a:solidFill>
                  <a:schemeClr val="bg1"/>
                </a:solidFill>
                <a:ea typeface="Calibri"/>
                <a:cs typeface="Calibri"/>
              </a:rPr>
              <a:t> SEPARATOR ', ') AS </a:t>
            </a:r>
            <a:r>
              <a:rPr lang="en-US" dirty="0" err="1">
                <a:solidFill>
                  <a:schemeClr val="bg1"/>
                </a:solidFill>
                <a:ea typeface="Calibri"/>
                <a:cs typeface="Calibri"/>
              </a:rPr>
              <a:t>InsuranceNames</a:t>
            </a:r>
            <a:r>
              <a:rPr lang="en-US" dirty="0">
                <a:solidFill>
                  <a:schemeClr val="bg1"/>
                </a:solidFill>
                <a:ea typeface="Calibri"/>
                <a:cs typeface="Calibri"/>
              </a:rPr>
              <a:t>,</a:t>
            </a:r>
          </a:p>
          <a:p>
            <a:pPr lvl="4">
              <a:buNone/>
            </a:pPr>
            <a:r>
              <a:rPr lang="en-US" dirty="0">
                <a:solidFill>
                  <a:schemeClr val="bg1"/>
                </a:solidFill>
                <a:ea typeface="Calibri"/>
                <a:cs typeface="Calibri"/>
              </a:rPr>
              <a:t>    GROUP_CONCAT(</a:t>
            </a:r>
            <a:r>
              <a:rPr lang="en-US" dirty="0" err="1">
                <a:solidFill>
                  <a:schemeClr val="bg1"/>
                </a:solidFill>
                <a:ea typeface="Calibri"/>
                <a:cs typeface="Calibri"/>
              </a:rPr>
              <a:t>insurance.policy_number</a:t>
            </a:r>
            <a:r>
              <a:rPr lang="en-US" dirty="0">
                <a:solidFill>
                  <a:schemeClr val="bg1"/>
                </a:solidFill>
                <a:ea typeface="Calibri"/>
                <a:cs typeface="Calibri"/>
              </a:rPr>
              <a:t> SEPARATOR ', ') AS </a:t>
            </a:r>
            <a:r>
              <a:rPr lang="en-US" dirty="0" err="1">
                <a:solidFill>
                  <a:schemeClr val="bg1"/>
                </a:solidFill>
                <a:ea typeface="Calibri"/>
                <a:cs typeface="Calibri"/>
              </a:rPr>
              <a:t>PolicyNumbers</a:t>
            </a:r>
            <a:r>
              <a:rPr lang="en-US" dirty="0">
                <a:solidFill>
                  <a:schemeClr val="bg1"/>
                </a:solidFill>
                <a:ea typeface="Calibri"/>
                <a:cs typeface="Calibri"/>
              </a:rPr>
              <a:t>,</a:t>
            </a:r>
          </a:p>
          <a:p>
            <a:pPr lvl="4">
              <a:buNone/>
            </a:pPr>
            <a:r>
              <a:rPr lang="en-US" dirty="0">
                <a:solidFill>
                  <a:schemeClr val="bg1"/>
                </a:solidFill>
                <a:ea typeface="Calibri"/>
                <a:cs typeface="Calibri"/>
              </a:rPr>
              <a:t>    GROUP_CONCAT(</a:t>
            </a:r>
            <a:r>
              <a:rPr lang="en-US" dirty="0" err="1">
                <a:solidFill>
                  <a:schemeClr val="bg1"/>
                </a:solidFill>
                <a:ea typeface="Calibri"/>
                <a:cs typeface="Calibri"/>
              </a:rPr>
              <a:t>insurance.group_number</a:t>
            </a:r>
            <a:r>
              <a:rPr lang="en-US" dirty="0">
                <a:solidFill>
                  <a:schemeClr val="bg1"/>
                </a:solidFill>
                <a:ea typeface="Calibri"/>
                <a:cs typeface="Calibri"/>
              </a:rPr>
              <a:t> SEPARATOR ', ') AS </a:t>
            </a:r>
            <a:r>
              <a:rPr lang="en-US" dirty="0" err="1">
                <a:solidFill>
                  <a:schemeClr val="bg1"/>
                </a:solidFill>
                <a:ea typeface="Calibri"/>
                <a:cs typeface="Calibri"/>
              </a:rPr>
              <a:t>GroupNumbers</a:t>
            </a:r>
            <a:r>
              <a:rPr lang="en-US" dirty="0">
                <a:solidFill>
                  <a:schemeClr val="bg1"/>
                </a:solidFill>
                <a:ea typeface="Calibri"/>
                <a:cs typeface="Calibri"/>
              </a:rPr>
              <a:t>,</a:t>
            </a:r>
          </a:p>
          <a:p>
            <a:pPr lvl="4">
              <a:buNone/>
            </a:pPr>
            <a:r>
              <a:rPr lang="en-US" dirty="0">
                <a:solidFill>
                  <a:schemeClr val="bg1"/>
                </a:solidFill>
                <a:ea typeface="Calibri"/>
                <a:cs typeface="Calibri"/>
              </a:rPr>
              <a:t>    (SELECT </a:t>
            </a:r>
            <a:r>
              <a:rPr lang="en-US" dirty="0" err="1">
                <a:solidFill>
                  <a:schemeClr val="bg1"/>
                </a:solidFill>
                <a:ea typeface="Calibri"/>
                <a:cs typeface="Calibri"/>
              </a:rPr>
              <a:t>formatted_telephone.formatted_telephone</a:t>
            </a:r>
            <a:r>
              <a:rPr lang="en-US" dirty="0">
                <a:solidFill>
                  <a:schemeClr val="bg1"/>
                </a:solidFill>
                <a:ea typeface="Calibri"/>
                <a:cs typeface="Calibri"/>
              </a:rPr>
              <a:t> FROM </a:t>
            </a:r>
            <a:r>
              <a:rPr lang="en-US" dirty="0" err="1">
                <a:solidFill>
                  <a:schemeClr val="bg1"/>
                </a:solidFill>
                <a:ea typeface="Calibri"/>
                <a:cs typeface="Calibri"/>
              </a:rPr>
              <a:t>formatted_telephone</a:t>
            </a:r>
            <a:r>
              <a:rPr lang="en-US" dirty="0">
                <a:solidFill>
                  <a:schemeClr val="bg1"/>
                </a:solidFill>
                <a:ea typeface="Calibri"/>
                <a:cs typeface="Calibri"/>
              </a:rPr>
              <a:t> WHERE </a:t>
            </a:r>
            <a:r>
              <a:rPr lang="en-US" dirty="0" err="1">
                <a:solidFill>
                  <a:schemeClr val="bg1"/>
                </a:solidFill>
                <a:ea typeface="Calibri"/>
                <a:cs typeface="Calibri"/>
              </a:rPr>
              <a:t>formatted_telephone.person_id</a:t>
            </a:r>
            <a:r>
              <a:rPr lang="en-US" dirty="0">
                <a:solidFill>
                  <a:schemeClr val="bg1"/>
                </a:solidFill>
                <a:ea typeface="Calibri"/>
                <a:cs typeface="Calibri"/>
              </a:rPr>
              <a:t> = </a:t>
            </a:r>
            <a:r>
              <a:rPr lang="en-US" dirty="0" err="1">
                <a:solidFill>
                  <a:schemeClr val="bg1"/>
                </a:solidFill>
                <a:ea typeface="Calibri"/>
                <a:cs typeface="Calibri"/>
              </a:rPr>
              <a:t>patient.patient_id</a:t>
            </a:r>
            <a:r>
              <a:rPr lang="en-US" dirty="0">
                <a:solidFill>
                  <a:schemeClr val="bg1"/>
                </a:solidFill>
                <a:ea typeface="Calibri"/>
                <a:cs typeface="Calibri"/>
              </a:rPr>
              <a:t>) AS </a:t>
            </a:r>
            <a:r>
              <a:rPr lang="en-US" dirty="0" err="1">
                <a:solidFill>
                  <a:schemeClr val="bg1"/>
                </a:solidFill>
                <a:ea typeface="Calibri"/>
                <a:cs typeface="Calibri"/>
              </a:rPr>
              <a:t>PhoneNumber</a:t>
            </a:r>
            <a:r>
              <a:rPr lang="en-US" dirty="0">
                <a:solidFill>
                  <a:schemeClr val="bg1"/>
                </a:solidFill>
                <a:ea typeface="Calibri"/>
                <a:cs typeface="Calibri"/>
              </a:rPr>
              <a:t>,</a:t>
            </a:r>
          </a:p>
          <a:p>
            <a:pPr lvl="4">
              <a:buNone/>
            </a:pPr>
            <a:r>
              <a:rPr lang="en-US" dirty="0">
                <a:solidFill>
                  <a:schemeClr val="bg1"/>
                </a:solidFill>
                <a:ea typeface="Calibri"/>
                <a:cs typeface="Calibri"/>
              </a:rPr>
              <a:t>    </a:t>
            </a:r>
            <a:r>
              <a:rPr lang="en-US" dirty="0" err="1">
                <a:solidFill>
                  <a:schemeClr val="bg1"/>
                </a:solidFill>
                <a:ea typeface="Calibri"/>
                <a:cs typeface="Calibri"/>
              </a:rPr>
              <a:t>patient.school_email</a:t>
            </a:r>
            <a:r>
              <a:rPr lang="en-US" dirty="0">
                <a:solidFill>
                  <a:schemeClr val="bg1"/>
                </a:solidFill>
                <a:ea typeface="Calibri"/>
                <a:cs typeface="Calibri"/>
              </a:rPr>
              <a:t> AS Email</a:t>
            </a:r>
          </a:p>
          <a:p>
            <a:pPr lvl="3">
              <a:buNone/>
            </a:pPr>
            <a:r>
              <a:rPr lang="en-US" dirty="0">
                <a:solidFill>
                  <a:schemeClr val="bg1"/>
                </a:solidFill>
                <a:ea typeface="Calibri"/>
                <a:cs typeface="Calibri"/>
              </a:rPr>
              <a:t>FROM </a:t>
            </a:r>
          </a:p>
          <a:p>
            <a:pPr lvl="4">
              <a:buNone/>
            </a:pPr>
            <a:r>
              <a:rPr lang="en-US" dirty="0">
                <a:solidFill>
                  <a:schemeClr val="bg1"/>
                </a:solidFill>
                <a:ea typeface="Calibri"/>
                <a:cs typeface="Calibri"/>
              </a:rPr>
              <a:t>    patient</a:t>
            </a:r>
          </a:p>
          <a:p>
            <a:pPr lvl="4">
              <a:buNone/>
            </a:pPr>
            <a:r>
              <a:rPr lang="en-US" dirty="0">
                <a:solidFill>
                  <a:schemeClr val="bg1"/>
                </a:solidFill>
                <a:ea typeface="Calibri"/>
                <a:cs typeface="Calibri"/>
              </a:rPr>
              <a:t>    JOIN person ON </a:t>
            </a:r>
            <a:r>
              <a:rPr lang="en-US" dirty="0" err="1">
                <a:solidFill>
                  <a:schemeClr val="bg1"/>
                </a:solidFill>
                <a:ea typeface="Calibri"/>
                <a:cs typeface="Calibri"/>
              </a:rPr>
              <a:t>patient.patient_id</a:t>
            </a:r>
            <a:r>
              <a:rPr lang="en-US" dirty="0">
                <a:solidFill>
                  <a:schemeClr val="bg1"/>
                </a:solidFill>
                <a:ea typeface="Calibri"/>
                <a:cs typeface="Calibri"/>
              </a:rPr>
              <a:t> = </a:t>
            </a:r>
            <a:r>
              <a:rPr lang="en-US" dirty="0" err="1">
                <a:solidFill>
                  <a:schemeClr val="bg1"/>
                </a:solidFill>
                <a:ea typeface="Calibri"/>
                <a:cs typeface="Calibri"/>
              </a:rPr>
              <a:t>person.person_id</a:t>
            </a:r>
            <a:endParaRPr lang="en-US" dirty="0">
              <a:solidFill>
                <a:schemeClr val="bg1"/>
              </a:solidFill>
              <a:ea typeface="Calibri"/>
              <a:cs typeface="Calibri"/>
            </a:endParaRPr>
          </a:p>
          <a:p>
            <a:pPr lvl="4">
              <a:buNone/>
            </a:pPr>
            <a:r>
              <a:rPr lang="en-US" dirty="0">
                <a:solidFill>
                  <a:schemeClr val="bg1"/>
                </a:solidFill>
                <a:ea typeface="Calibri"/>
                <a:cs typeface="Calibri"/>
              </a:rPr>
              <a:t>    JOIN telephone ON </a:t>
            </a:r>
            <a:r>
              <a:rPr lang="en-US" dirty="0" err="1">
                <a:solidFill>
                  <a:schemeClr val="bg1"/>
                </a:solidFill>
                <a:ea typeface="Calibri"/>
                <a:cs typeface="Calibri"/>
              </a:rPr>
              <a:t>patient.patient_id</a:t>
            </a:r>
            <a:r>
              <a:rPr lang="en-US" dirty="0">
                <a:solidFill>
                  <a:schemeClr val="bg1"/>
                </a:solidFill>
                <a:ea typeface="Calibri"/>
                <a:cs typeface="Calibri"/>
              </a:rPr>
              <a:t> = </a:t>
            </a:r>
            <a:r>
              <a:rPr lang="en-US" dirty="0" err="1">
                <a:solidFill>
                  <a:schemeClr val="bg1"/>
                </a:solidFill>
                <a:ea typeface="Calibri"/>
                <a:cs typeface="Calibri"/>
              </a:rPr>
              <a:t>telephone.person_id</a:t>
            </a:r>
            <a:endParaRPr lang="en-US" dirty="0">
              <a:solidFill>
                <a:schemeClr val="bg1"/>
              </a:solidFill>
              <a:ea typeface="Calibri"/>
              <a:cs typeface="Calibri"/>
            </a:endParaRPr>
          </a:p>
          <a:p>
            <a:pPr lvl="4">
              <a:buNone/>
            </a:pPr>
            <a:r>
              <a:rPr lang="en-US" dirty="0">
                <a:solidFill>
                  <a:schemeClr val="bg1"/>
                </a:solidFill>
                <a:ea typeface="Calibri"/>
                <a:cs typeface="Calibri"/>
              </a:rPr>
              <a:t>    JOIN insurance ON </a:t>
            </a:r>
            <a:r>
              <a:rPr lang="en-US" dirty="0" err="1">
                <a:solidFill>
                  <a:schemeClr val="bg1"/>
                </a:solidFill>
                <a:ea typeface="Calibri"/>
                <a:cs typeface="Calibri"/>
              </a:rPr>
              <a:t>insurance.patient_id</a:t>
            </a:r>
            <a:r>
              <a:rPr lang="en-US" dirty="0">
                <a:solidFill>
                  <a:schemeClr val="bg1"/>
                </a:solidFill>
                <a:ea typeface="Calibri"/>
                <a:cs typeface="Calibri"/>
              </a:rPr>
              <a:t> = </a:t>
            </a:r>
            <a:r>
              <a:rPr lang="en-US" dirty="0" err="1">
                <a:solidFill>
                  <a:schemeClr val="bg1"/>
                </a:solidFill>
                <a:ea typeface="Calibri"/>
                <a:cs typeface="Calibri"/>
              </a:rPr>
              <a:t>patient.patient_id</a:t>
            </a:r>
            <a:endParaRPr lang="en-US" dirty="0">
              <a:solidFill>
                <a:schemeClr val="bg1"/>
              </a:solidFill>
              <a:ea typeface="Calibri"/>
              <a:cs typeface="Calibri"/>
            </a:endParaRPr>
          </a:p>
          <a:p>
            <a:pPr lvl="3">
              <a:buNone/>
            </a:pPr>
            <a:r>
              <a:rPr lang="en-US" dirty="0">
                <a:solidFill>
                  <a:schemeClr val="bg1"/>
                </a:solidFill>
                <a:ea typeface="Calibri"/>
                <a:cs typeface="Calibri"/>
              </a:rPr>
              <a:t>GROUP BY </a:t>
            </a:r>
          </a:p>
          <a:p>
            <a:pPr lvl="3">
              <a:buNone/>
            </a:pPr>
            <a:r>
              <a:rPr lang="en-US" dirty="0">
                <a:solidFill>
                  <a:schemeClr val="bg1"/>
                </a:solidFill>
                <a:ea typeface="Calibri"/>
                <a:cs typeface="Calibri"/>
              </a:rPr>
              <a:t>		    </a:t>
            </a:r>
            <a:r>
              <a:rPr lang="en-US" dirty="0" err="1">
                <a:solidFill>
                  <a:schemeClr val="bg1"/>
                </a:solidFill>
                <a:ea typeface="Calibri"/>
                <a:cs typeface="Calibri"/>
              </a:rPr>
              <a:t>patient.patient_id</a:t>
            </a:r>
            <a:endParaRPr lang="en-US" dirty="0">
              <a:solidFill>
                <a:schemeClr val="bg1"/>
              </a:solidFill>
              <a:ea typeface="Calibri"/>
              <a:cs typeface="Calibri"/>
            </a:endParaRPr>
          </a:p>
          <a:p>
            <a:pPr lvl="3">
              <a:buNone/>
            </a:pPr>
            <a:r>
              <a:rPr lang="en-US" dirty="0">
                <a:solidFill>
                  <a:schemeClr val="bg1"/>
                </a:solidFill>
                <a:ea typeface="Calibri"/>
                <a:cs typeface="Calibri"/>
              </a:rPr>
              <a:t>ORDER BY </a:t>
            </a:r>
          </a:p>
          <a:p>
            <a:pPr lvl="3">
              <a:buNone/>
            </a:pPr>
            <a:r>
              <a:rPr lang="en-US" dirty="0">
                <a:solidFill>
                  <a:schemeClr val="bg1"/>
                </a:solidFill>
                <a:ea typeface="Calibri"/>
                <a:cs typeface="Calibri"/>
              </a:rPr>
              <a:t>		    </a:t>
            </a:r>
            <a:r>
              <a:rPr lang="en-US" dirty="0" err="1">
                <a:solidFill>
                  <a:schemeClr val="bg1"/>
                </a:solidFill>
                <a:ea typeface="Calibri"/>
                <a:cs typeface="Calibri"/>
              </a:rPr>
              <a:t>person.last_name</a:t>
            </a:r>
            <a:r>
              <a:rPr lang="en-US" dirty="0">
                <a:solidFill>
                  <a:schemeClr val="bg1"/>
                </a:solidFill>
                <a:ea typeface="Calibri"/>
                <a:cs typeface="Calibri"/>
              </a:rPr>
              <a:t>;</a:t>
            </a:r>
          </a:p>
        </p:txBody>
      </p:sp>
    </p:spTree>
    <p:extLst>
      <p:ext uri="{BB962C8B-B14F-4D97-AF65-F5344CB8AC3E}">
        <p14:creationId xmlns:p14="http://schemas.microsoft.com/office/powerpoint/2010/main" val="4218616620"/>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DFFA-AC6B-AC3A-C9CC-BA775C9E2B7E}"/>
              </a:ext>
            </a:extLst>
          </p:cNvPr>
          <p:cNvSpPr>
            <a:spLocks noGrp="1"/>
          </p:cNvSpPr>
          <p:nvPr>
            <p:ph type="title"/>
          </p:nvPr>
        </p:nvSpPr>
        <p:spPr/>
        <p:txBody>
          <a:bodyPr/>
          <a:lstStyle/>
          <a:p>
            <a:pPr algn="ctr"/>
            <a:r>
              <a:rPr lang="en-US">
                <a:solidFill>
                  <a:schemeClr val="bg1"/>
                </a:solidFill>
                <a:cs typeface="Calibri Light"/>
              </a:rPr>
              <a:t>Statement of objective</a:t>
            </a:r>
          </a:p>
        </p:txBody>
      </p:sp>
      <p:sp>
        <p:nvSpPr>
          <p:cNvPr id="3" name="Content Placeholder 2">
            <a:extLst>
              <a:ext uri="{FF2B5EF4-FFF2-40B4-BE49-F238E27FC236}">
                <a16:creationId xmlns:a16="http://schemas.microsoft.com/office/drawing/2014/main" id="{08012732-D0B0-5195-15A8-56A2B55BF5C3}"/>
              </a:ext>
            </a:extLst>
          </p:cNvPr>
          <p:cNvSpPr>
            <a:spLocks noGrp="1"/>
          </p:cNvSpPr>
          <p:nvPr>
            <p:ph idx="1"/>
          </p:nvPr>
        </p:nvSpPr>
        <p:spPr>
          <a:xfrm>
            <a:off x="838200" y="1465068"/>
            <a:ext cx="10515600" cy="5027807"/>
          </a:xfrm>
        </p:spPr>
        <p:txBody>
          <a:bodyPr vert="horz" lIns="91440" tIns="45720" rIns="91440" bIns="45720" rtlCol="0" anchor="t">
            <a:noAutofit/>
          </a:bodyPr>
          <a:lstStyle/>
          <a:p>
            <a:r>
              <a:rPr lang="en-US">
                <a:solidFill>
                  <a:schemeClr val="bg1"/>
                </a:solidFill>
                <a:ea typeface="+mn-lt"/>
                <a:cs typeface="+mn-lt"/>
              </a:rPr>
              <a:t>The Database system we will be working on is related to the Hazen Health Portal. It would facilitate the operational team at Hazen to store health-related information allowing more functionality to the simple frontend that has already been designed. </a:t>
            </a:r>
          </a:p>
          <a:p>
            <a:r>
              <a:rPr lang="en-US">
                <a:solidFill>
                  <a:schemeClr val="bg1"/>
                </a:solidFill>
                <a:ea typeface="+mn-lt"/>
                <a:cs typeface="+mn-lt"/>
              </a:rPr>
              <a:t>This database will allow for better health care by improving all aspects of patient care, including effectiveness, patient-centeredness, communication, efficiency, and equity. This database will contain information related to patients i.e., college students and teachers.</a:t>
            </a:r>
          </a:p>
          <a:p>
            <a:r>
              <a:rPr lang="en-US">
                <a:solidFill>
                  <a:schemeClr val="bg1"/>
                </a:solidFill>
                <a:ea typeface="+mn-lt"/>
                <a:cs typeface="+mn-lt"/>
              </a:rPr>
              <a:t> It will have tables that store appointment times and dates. It will also have tables that have all the patient information relating to medicines, allergies, personal information, disabilities, emergency contacts, vaccinations, etc. </a:t>
            </a:r>
          </a:p>
          <a:p>
            <a:pPr marL="0" indent="0">
              <a:buNone/>
            </a:pPr>
            <a:r>
              <a:rPr lang="en-US">
                <a:solidFill>
                  <a:schemeClr val="bg1"/>
                </a:solidFill>
                <a:ea typeface="+mn-lt"/>
                <a:cs typeface="+mn-lt"/>
              </a:rPr>
              <a:t>					</a:t>
            </a:r>
          </a:p>
          <a:p>
            <a:pPr marL="0" indent="0">
              <a:buNone/>
            </a:pPr>
            <a:endParaRPr lang="en-US" sz="2000">
              <a:solidFill>
                <a:schemeClr val="bg1"/>
              </a:solidFill>
              <a:cs typeface="Calibri" panose="020F0502020204030204"/>
            </a:endParaRPr>
          </a:p>
        </p:txBody>
      </p:sp>
    </p:spTree>
    <p:extLst>
      <p:ext uri="{BB962C8B-B14F-4D97-AF65-F5344CB8AC3E}">
        <p14:creationId xmlns:p14="http://schemas.microsoft.com/office/powerpoint/2010/main" val="2054450838"/>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pic>
        <p:nvPicPr>
          <p:cNvPr id="4" name="Picture 4" descr="Graphical user interface, table&#10;&#10;Description automatically generated">
            <a:extLst>
              <a:ext uri="{FF2B5EF4-FFF2-40B4-BE49-F238E27FC236}">
                <a16:creationId xmlns:a16="http://schemas.microsoft.com/office/drawing/2014/main" id="{55146665-E80D-8E1A-29BE-7E6B47E4F130}"/>
              </a:ext>
            </a:extLst>
          </p:cNvPr>
          <p:cNvPicPr>
            <a:picLocks noGrp="1" noChangeAspect="1"/>
          </p:cNvPicPr>
          <p:nvPr>
            <p:ph idx="1"/>
          </p:nvPr>
        </p:nvPicPr>
        <p:blipFill>
          <a:blip r:embed="rId2"/>
          <a:stretch>
            <a:fillRect/>
          </a:stretch>
        </p:blipFill>
        <p:spPr>
          <a:xfrm>
            <a:off x="723887" y="1118"/>
            <a:ext cx="10744223" cy="6861754"/>
          </a:xfrm>
        </p:spPr>
      </p:pic>
      <p:sp>
        <p:nvSpPr>
          <p:cNvPr id="8" name="Title 1">
            <a:extLst>
              <a:ext uri="{FF2B5EF4-FFF2-40B4-BE49-F238E27FC236}">
                <a16:creationId xmlns:a16="http://schemas.microsoft.com/office/drawing/2014/main" id="{272B880C-1A8C-BAE9-E3CF-5451C397A08B}"/>
              </a:ext>
            </a:extLst>
          </p:cNvPr>
          <p:cNvSpPr>
            <a:spLocks noGrp="1"/>
          </p:cNvSpPr>
          <p:nvPr>
            <p:ph type="title"/>
          </p:nvPr>
        </p:nvSpPr>
        <p:spPr>
          <a:xfrm>
            <a:off x="1073" y="21"/>
            <a:ext cx="792051" cy="6852746"/>
          </a:xfrm>
        </p:spPr>
        <p:txBody>
          <a:bodyPr>
            <a:normAutofit fontScale="90000"/>
          </a:bodyPr>
          <a:lstStyle/>
          <a:p>
            <a:pPr algn="ctr"/>
            <a:br>
              <a:rPr lang="en-US" b="1">
                <a:solidFill>
                  <a:schemeClr val="bg1"/>
                </a:solidFill>
                <a:ea typeface="Calibri Light"/>
                <a:cs typeface="Calibri Light"/>
              </a:rPr>
            </a:br>
            <a:r>
              <a:rPr lang="en-US" b="1">
                <a:solidFill>
                  <a:schemeClr val="bg1"/>
                </a:solidFill>
                <a:ea typeface="Calibri Light"/>
                <a:cs typeface="Calibri Light"/>
              </a:rPr>
              <a:t>D</a:t>
            </a:r>
            <a:br>
              <a:rPr lang="en-US" b="1">
                <a:solidFill>
                  <a:schemeClr val="bg1"/>
                </a:solidFill>
                <a:ea typeface="Calibri Light"/>
                <a:cs typeface="Calibri Light"/>
              </a:rPr>
            </a:br>
            <a:r>
              <a:rPr lang="en-US" b="1">
                <a:solidFill>
                  <a:schemeClr val="bg1"/>
                </a:solidFill>
                <a:ea typeface="Calibri Light"/>
                <a:cs typeface="Calibri Light"/>
              </a:rPr>
              <a:t>O</a:t>
            </a:r>
            <a:br>
              <a:rPr lang="en-US" b="1">
                <a:solidFill>
                  <a:schemeClr val="bg1"/>
                </a:solidFill>
                <a:ea typeface="Calibri Light"/>
                <a:cs typeface="Calibri Light"/>
              </a:rPr>
            </a:br>
            <a:r>
              <a:rPr lang="en-US" b="1">
                <a:solidFill>
                  <a:schemeClr val="bg1"/>
                </a:solidFill>
                <a:ea typeface="Calibri Light"/>
                <a:cs typeface="Calibri Light"/>
              </a:rPr>
              <a:t>C</a:t>
            </a:r>
            <a:br>
              <a:rPr lang="en-US" b="1">
                <a:solidFill>
                  <a:schemeClr val="bg1"/>
                </a:solidFill>
                <a:ea typeface="Calibri Light"/>
                <a:cs typeface="Calibri Light"/>
              </a:rPr>
            </a:br>
            <a:r>
              <a:rPr lang="en-US" b="1">
                <a:solidFill>
                  <a:schemeClr val="bg1"/>
                </a:solidFill>
                <a:ea typeface="Calibri Light"/>
                <a:cs typeface="Calibri Light"/>
              </a:rPr>
              <a:t>T</a:t>
            </a:r>
            <a:br>
              <a:rPr lang="en-US" b="1">
                <a:solidFill>
                  <a:schemeClr val="bg1"/>
                </a:solidFill>
                <a:ea typeface="Calibri Light"/>
                <a:cs typeface="Calibri Light"/>
              </a:rPr>
            </a:br>
            <a:r>
              <a:rPr lang="en-US" b="1">
                <a:solidFill>
                  <a:schemeClr val="bg1"/>
                </a:solidFill>
                <a:ea typeface="Calibri Light"/>
                <a:cs typeface="Calibri Light"/>
              </a:rPr>
              <a:t>O</a:t>
            </a:r>
            <a:br>
              <a:rPr lang="en-US" b="1">
                <a:solidFill>
                  <a:schemeClr val="bg1"/>
                </a:solidFill>
                <a:ea typeface="Calibri Light"/>
                <a:cs typeface="Calibri Light"/>
              </a:rPr>
            </a:br>
            <a:r>
              <a:rPr lang="en-US" b="1">
                <a:solidFill>
                  <a:schemeClr val="bg1"/>
                </a:solidFill>
                <a:ea typeface="Calibri Light"/>
                <a:cs typeface="Calibri Light"/>
              </a:rPr>
              <a:t>R</a:t>
            </a:r>
            <a:br>
              <a:rPr lang="en-US" b="1">
                <a:solidFill>
                  <a:schemeClr val="bg1"/>
                </a:solidFill>
                <a:ea typeface="Calibri Light"/>
                <a:cs typeface="Calibri Light"/>
              </a:rPr>
            </a:br>
            <a:br>
              <a:rPr lang="en-US" b="1">
                <a:ea typeface="Calibri Light"/>
                <a:cs typeface="Calibri Light"/>
              </a:rPr>
            </a:br>
            <a:r>
              <a:rPr lang="en-US" b="1">
                <a:solidFill>
                  <a:schemeClr val="bg1"/>
                </a:solidFill>
                <a:ea typeface="Calibri Light"/>
                <a:cs typeface="Calibri Light"/>
              </a:rPr>
              <a:t>I</a:t>
            </a:r>
            <a:br>
              <a:rPr lang="en-US" b="1">
                <a:solidFill>
                  <a:schemeClr val="bg1"/>
                </a:solidFill>
                <a:ea typeface="Calibri Light"/>
                <a:cs typeface="Calibri Light"/>
              </a:rPr>
            </a:br>
            <a:r>
              <a:rPr lang="en-US" b="1">
                <a:solidFill>
                  <a:schemeClr val="bg1"/>
                </a:solidFill>
                <a:ea typeface="Calibri Light"/>
                <a:cs typeface="Calibri Light"/>
              </a:rPr>
              <a:t>N</a:t>
            </a:r>
            <a:br>
              <a:rPr lang="en-US" b="1">
                <a:solidFill>
                  <a:schemeClr val="bg1"/>
                </a:solidFill>
                <a:ea typeface="Calibri Light"/>
                <a:cs typeface="Calibri Light"/>
              </a:rPr>
            </a:br>
            <a:r>
              <a:rPr lang="en-US" b="1">
                <a:solidFill>
                  <a:schemeClr val="bg1"/>
                </a:solidFill>
                <a:ea typeface="Calibri Light"/>
                <a:cs typeface="Calibri Light"/>
              </a:rPr>
              <a:t>F</a:t>
            </a:r>
            <a:br>
              <a:rPr lang="en-US" b="1">
                <a:solidFill>
                  <a:schemeClr val="bg1"/>
                </a:solidFill>
                <a:ea typeface="Calibri Light"/>
                <a:cs typeface="Calibri Light"/>
              </a:rPr>
            </a:br>
            <a:r>
              <a:rPr lang="en-US" b="1">
                <a:solidFill>
                  <a:schemeClr val="bg1"/>
                </a:solidFill>
                <a:ea typeface="Calibri Light"/>
                <a:cs typeface="Calibri Light"/>
              </a:rPr>
              <a:t>O</a:t>
            </a:r>
            <a:br>
              <a:rPr lang="en-US" b="1">
                <a:solidFill>
                  <a:schemeClr val="bg1"/>
                </a:solidFill>
                <a:ea typeface="Calibri Light"/>
                <a:cs typeface="Calibri Light"/>
              </a:rPr>
            </a:br>
            <a:endParaRPr lang="en-US" b="1">
              <a:solidFill>
                <a:schemeClr val="bg1"/>
              </a:solidFill>
              <a:ea typeface="Calibri Light"/>
              <a:cs typeface="Calibri Light"/>
            </a:endParaRPr>
          </a:p>
        </p:txBody>
      </p:sp>
      <p:sp>
        <p:nvSpPr>
          <p:cNvPr id="10" name="Title 1">
            <a:extLst>
              <a:ext uri="{FF2B5EF4-FFF2-40B4-BE49-F238E27FC236}">
                <a16:creationId xmlns:a16="http://schemas.microsoft.com/office/drawing/2014/main" id="{5A69BEBE-7003-F45F-3328-75BE548366AE}"/>
              </a:ext>
            </a:extLst>
          </p:cNvPr>
          <p:cNvSpPr txBox="1">
            <a:spLocks/>
          </p:cNvSpPr>
          <p:nvPr/>
        </p:nvSpPr>
        <p:spPr>
          <a:xfrm>
            <a:off x="11401022" y="2168"/>
            <a:ext cx="792051" cy="6852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ea typeface="Calibri Light"/>
                <a:cs typeface="Calibri Light"/>
              </a:rPr>
              <a:t>V</a:t>
            </a:r>
          </a:p>
          <a:p>
            <a:pPr algn="ctr"/>
            <a:r>
              <a:rPr lang="en-US" b="1">
                <a:solidFill>
                  <a:schemeClr val="bg1"/>
                </a:solidFill>
                <a:ea typeface="Calibri Light"/>
                <a:cs typeface="Calibri Light"/>
              </a:rPr>
              <a:t>I</a:t>
            </a:r>
          </a:p>
          <a:p>
            <a:pPr algn="ctr"/>
            <a:r>
              <a:rPr lang="en-US" b="1">
                <a:solidFill>
                  <a:schemeClr val="bg1"/>
                </a:solidFill>
                <a:ea typeface="Calibri Light"/>
                <a:cs typeface="Calibri Light"/>
              </a:rPr>
              <a:t>E</a:t>
            </a:r>
          </a:p>
          <a:p>
            <a:pPr algn="ctr"/>
            <a:r>
              <a:rPr lang="en-US" b="1">
                <a:solidFill>
                  <a:schemeClr val="bg1"/>
                </a:solidFill>
                <a:ea typeface="Calibri Light"/>
                <a:cs typeface="Calibri Light"/>
              </a:rPr>
              <a:t>W</a:t>
            </a:r>
          </a:p>
        </p:txBody>
      </p:sp>
    </p:spTree>
    <p:extLst>
      <p:ext uri="{BB962C8B-B14F-4D97-AF65-F5344CB8AC3E}">
        <p14:creationId xmlns:p14="http://schemas.microsoft.com/office/powerpoint/2010/main" val="3292539737"/>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3BCE481-7021-1B17-A75C-0FC50182CD35}"/>
              </a:ext>
            </a:extLst>
          </p:cNvPr>
          <p:cNvSpPr>
            <a:spLocks noGrp="1"/>
          </p:cNvSpPr>
          <p:nvPr>
            <p:ph type="title"/>
          </p:nvPr>
        </p:nvSpPr>
        <p:spPr>
          <a:xfrm>
            <a:off x="44003" y="-332481"/>
            <a:ext cx="10515600" cy="1325563"/>
          </a:xfrm>
        </p:spPr>
        <p:txBody>
          <a:bodyPr/>
          <a:lstStyle/>
          <a:p>
            <a:r>
              <a:rPr lang="en-US" b="1">
                <a:solidFill>
                  <a:schemeClr val="bg1"/>
                </a:solidFill>
                <a:latin typeface="Calibri"/>
                <a:ea typeface="Calibri Light"/>
                <a:cs typeface="Calibri Light"/>
              </a:rPr>
              <a:t>Current Employees Information SQL</a:t>
            </a:r>
          </a:p>
        </p:txBody>
      </p:sp>
      <p:sp>
        <p:nvSpPr>
          <p:cNvPr id="13" name="Content Placeholder 12">
            <a:extLst>
              <a:ext uri="{FF2B5EF4-FFF2-40B4-BE49-F238E27FC236}">
                <a16:creationId xmlns:a16="http://schemas.microsoft.com/office/drawing/2014/main" id="{712C820D-A7D7-4F3E-BA2A-181755A37BBF}"/>
              </a:ext>
            </a:extLst>
          </p:cNvPr>
          <p:cNvSpPr>
            <a:spLocks noGrp="1"/>
          </p:cNvSpPr>
          <p:nvPr>
            <p:ph idx="1"/>
          </p:nvPr>
        </p:nvSpPr>
        <p:spPr>
          <a:xfrm>
            <a:off x="339144" y="993082"/>
            <a:ext cx="11513712" cy="5488971"/>
          </a:xfrm>
        </p:spPr>
        <p:txBody>
          <a:bodyPr vert="horz" lIns="91440" tIns="45720" rIns="91440" bIns="45720" rtlCol="0" anchor="t">
            <a:normAutofit fontScale="92500" lnSpcReduction="20000"/>
          </a:bodyPr>
          <a:lstStyle/>
          <a:p>
            <a:pPr lvl="1">
              <a:buNone/>
            </a:pPr>
            <a:r>
              <a:rPr lang="en-US" b="0" i="0" dirty="0">
                <a:solidFill>
                  <a:srgbClr val="FFFFFF"/>
                </a:solidFill>
                <a:effectLst/>
                <a:latin typeface="Söhne Mono"/>
              </a:rPr>
              <a:t>CREATE VIEW </a:t>
            </a:r>
            <a:r>
              <a:rPr lang="en-US" b="0" i="0" dirty="0" err="1">
                <a:solidFill>
                  <a:srgbClr val="FFFFFF"/>
                </a:solidFill>
                <a:effectLst/>
                <a:latin typeface="Söhne Mono"/>
              </a:rPr>
              <a:t>Current_Employees_Info</a:t>
            </a:r>
            <a:r>
              <a:rPr lang="en-US" b="0" i="0" dirty="0">
                <a:solidFill>
                  <a:srgbClr val="FFFFFF"/>
                </a:solidFill>
                <a:effectLst/>
                <a:latin typeface="Söhne Mono"/>
              </a:rPr>
              <a:t> AS</a:t>
            </a:r>
          </a:p>
          <a:p>
            <a:pPr lvl="1">
              <a:buNone/>
            </a:pPr>
            <a:r>
              <a:rPr lang="en-US" b="0" i="0" dirty="0">
                <a:solidFill>
                  <a:srgbClr val="FFFFFF"/>
                </a:solidFill>
                <a:effectLst/>
                <a:latin typeface="Söhne Mono"/>
              </a:rPr>
              <a:t>SELECT (SELECT </a:t>
            </a:r>
            <a:r>
              <a:rPr lang="en-US" b="0" i="0" dirty="0" err="1">
                <a:solidFill>
                  <a:srgbClr val="FFFFFF"/>
                </a:solidFill>
                <a:effectLst/>
                <a:latin typeface="Söhne Mono"/>
              </a:rPr>
              <a:t>f.FullName</a:t>
            </a:r>
            <a:endParaRPr lang="en-US" b="0" i="0" dirty="0">
              <a:solidFill>
                <a:srgbClr val="FFFFFF"/>
              </a:solidFill>
              <a:effectLst/>
              <a:latin typeface="Söhne Mono"/>
            </a:endParaRPr>
          </a:p>
          <a:p>
            <a:pPr lvl="1">
              <a:buNone/>
            </a:pPr>
            <a:r>
              <a:rPr lang="en-US" b="0" i="0" dirty="0">
                <a:solidFill>
                  <a:srgbClr val="FFFFFF"/>
                </a:solidFill>
                <a:effectLst/>
                <a:latin typeface="Söhne Mono"/>
              </a:rPr>
              <a:t>        FROM </a:t>
            </a:r>
            <a:r>
              <a:rPr lang="en-US" b="0" i="0" dirty="0" err="1">
                <a:solidFill>
                  <a:srgbClr val="FFFFFF"/>
                </a:solidFill>
                <a:effectLst/>
                <a:latin typeface="Söhne Mono"/>
              </a:rPr>
              <a:t>full_name</a:t>
            </a:r>
            <a:r>
              <a:rPr lang="en-US" b="0" i="0" dirty="0">
                <a:solidFill>
                  <a:srgbClr val="FFFFFF"/>
                </a:solidFill>
                <a:effectLst/>
                <a:latin typeface="Söhne Mono"/>
              </a:rPr>
              <a:t> f</a:t>
            </a:r>
          </a:p>
          <a:p>
            <a:pPr lvl="1">
              <a:buNone/>
            </a:pPr>
            <a:r>
              <a:rPr lang="en-US" b="0" i="0" dirty="0">
                <a:solidFill>
                  <a:srgbClr val="FFFFFF"/>
                </a:solidFill>
                <a:effectLst/>
                <a:latin typeface="Söhne Mono"/>
              </a:rPr>
              <a:t>        WHERE (</a:t>
            </a:r>
            <a:r>
              <a:rPr lang="en-US" b="0" i="0" dirty="0" err="1">
                <a:solidFill>
                  <a:srgbClr val="FFFFFF"/>
                </a:solidFill>
                <a:effectLst/>
                <a:latin typeface="Söhne Mono"/>
              </a:rPr>
              <a:t>f.person_id</a:t>
            </a:r>
            <a:r>
              <a:rPr lang="en-US" b="0" i="0" dirty="0">
                <a:solidFill>
                  <a:srgbClr val="FFFFFF"/>
                </a:solidFill>
                <a:effectLst/>
                <a:latin typeface="Söhne Mono"/>
              </a:rPr>
              <a:t> = </a:t>
            </a:r>
            <a:r>
              <a:rPr lang="en-US" b="0" i="0" dirty="0" err="1">
                <a:solidFill>
                  <a:srgbClr val="FFFFFF"/>
                </a:solidFill>
                <a:effectLst/>
                <a:latin typeface="Söhne Mono"/>
              </a:rPr>
              <a:t>employee.employee_id</a:t>
            </a:r>
            <a:r>
              <a:rPr lang="en-US" b="0" i="0" dirty="0">
                <a:solidFill>
                  <a:srgbClr val="FFFFFF"/>
                </a:solidFill>
                <a:effectLst/>
                <a:latin typeface="Söhne Mono"/>
              </a:rPr>
              <a:t>)) AS </a:t>
            </a:r>
            <a:r>
              <a:rPr lang="en-US" b="0" i="0" dirty="0" err="1">
                <a:solidFill>
                  <a:srgbClr val="FFFFFF"/>
                </a:solidFill>
                <a:effectLst/>
                <a:latin typeface="Söhne Mono"/>
              </a:rPr>
              <a:t>FullName</a:t>
            </a:r>
            <a:r>
              <a:rPr lang="en-US" b="0" i="0" dirty="0">
                <a:solidFill>
                  <a:srgbClr val="FFFFFF"/>
                </a:solidFill>
                <a:effectLst/>
                <a:latin typeface="Söhne Mono"/>
              </a:rPr>
              <a:t>,</a:t>
            </a:r>
          </a:p>
          <a:p>
            <a:pPr lvl="1">
              <a:buNone/>
            </a:pPr>
            <a:r>
              <a:rPr lang="en-US" b="0" i="0" dirty="0">
                <a:solidFill>
                  <a:srgbClr val="FFFFFF"/>
                </a:solidFill>
                <a:effectLst/>
                <a:latin typeface="Söhne Mono"/>
              </a:rPr>
              <a:t>    </a:t>
            </a:r>
            <a:r>
              <a:rPr lang="en-US" b="0" i="0" dirty="0" err="1">
                <a:solidFill>
                  <a:srgbClr val="FFFFFF"/>
                </a:solidFill>
                <a:effectLst/>
                <a:latin typeface="Söhne Mono"/>
              </a:rPr>
              <a:t>employee.job_title</a:t>
            </a:r>
            <a:r>
              <a:rPr lang="en-US" b="0" i="0" dirty="0">
                <a:solidFill>
                  <a:srgbClr val="FFFFFF"/>
                </a:solidFill>
                <a:effectLst/>
                <a:latin typeface="Söhne Mono"/>
              </a:rPr>
              <a:t> AS </a:t>
            </a:r>
            <a:r>
              <a:rPr lang="en-US" b="0" i="0" dirty="0" err="1">
                <a:solidFill>
                  <a:srgbClr val="FFFFFF"/>
                </a:solidFill>
                <a:effectLst/>
                <a:latin typeface="Söhne Mono"/>
              </a:rPr>
              <a:t>JobTitle</a:t>
            </a:r>
            <a:r>
              <a:rPr lang="en-US" b="0" i="0" dirty="0">
                <a:solidFill>
                  <a:srgbClr val="FFFFFF"/>
                </a:solidFill>
                <a:effectLst/>
                <a:latin typeface="Söhne Mono"/>
              </a:rPr>
              <a:t>,</a:t>
            </a:r>
          </a:p>
          <a:p>
            <a:pPr lvl="1">
              <a:buNone/>
            </a:pPr>
            <a:r>
              <a:rPr lang="en-US" b="0" i="0" dirty="0">
                <a:solidFill>
                  <a:srgbClr val="FFFFFF"/>
                </a:solidFill>
                <a:effectLst/>
                <a:latin typeface="Söhne Mono"/>
              </a:rPr>
              <a:t>    CONCAT(</a:t>
            </a:r>
          </a:p>
          <a:p>
            <a:pPr lvl="1">
              <a:buNone/>
            </a:pPr>
            <a:r>
              <a:rPr lang="en-US" b="0" i="0" dirty="0">
                <a:solidFill>
                  <a:srgbClr val="FFFFFF"/>
                </a:solidFill>
                <a:effectLst/>
                <a:latin typeface="Söhne Mono"/>
              </a:rPr>
              <a:t>        TIMESTAMPDIFF(YEAR, </a:t>
            </a:r>
            <a:r>
              <a:rPr lang="en-US" b="0" i="0" dirty="0" err="1">
                <a:solidFill>
                  <a:srgbClr val="FFFFFF"/>
                </a:solidFill>
                <a:effectLst/>
                <a:latin typeface="Söhne Mono"/>
              </a:rPr>
              <a:t>employee.start_date</a:t>
            </a:r>
            <a:r>
              <a:rPr lang="en-US" b="0" i="0" dirty="0">
                <a:solidFill>
                  <a:srgbClr val="FFFFFF"/>
                </a:solidFill>
                <a:effectLst/>
                <a:latin typeface="Söhne Mono"/>
              </a:rPr>
              <a:t>, CURDATE()), ' year(s) and ',</a:t>
            </a:r>
          </a:p>
          <a:p>
            <a:pPr lvl="1">
              <a:buNone/>
            </a:pPr>
            <a:r>
              <a:rPr lang="en-US" b="0" i="0" dirty="0">
                <a:solidFill>
                  <a:srgbClr val="FFFFFF"/>
                </a:solidFill>
                <a:effectLst/>
                <a:latin typeface="Söhne Mono"/>
              </a:rPr>
              <a:t>        (TIMESTAMPDIFF(MONTH, </a:t>
            </a:r>
            <a:r>
              <a:rPr lang="en-US" b="0" i="0" dirty="0" err="1">
                <a:solidFill>
                  <a:srgbClr val="FFFFFF"/>
                </a:solidFill>
                <a:effectLst/>
                <a:latin typeface="Söhne Mono"/>
              </a:rPr>
              <a:t>employee.start_date</a:t>
            </a:r>
            <a:r>
              <a:rPr lang="en-US" b="0" i="0" dirty="0">
                <a:solidFill>
                  <a:srgbClr val="FFFFFF"/>
                </a:solidFill>
                <a:effectLst/>
                <a:latin typeface="Söhne Mono"/>
              </a:rPr>
              <a:t>, CURDATE()) % 12), ' months(s)'</a:t>
            </a:r>
          </a:p>
          <a:p>
            <a:pPr lvl="1">
              <a:buNone/>
            </a:pPr>
            <a:r>
              <a:rPr lang="en-US" b="0" i="0" dirty="0">
                <a:solidFill>
                  <a:srgbClr val="FFFFFF"/>
                </a:solidFill>
                <a:effectLst/>
                <a:latin typeface="Söhne Mono"/>
              </a:rPr>
              <a:t>    ) AS </a:t>
            </a:r>
            <a:r>
              <a:rPr lang="en-US" b="0" i="0" dirty="0" err="1">
                <a:solidFill>
                  <a:srgbClr val="FFFFFF"/>
                </a:solidFill>
                <a:effectLst/>
                <a:latin typeface="Söhne Mono"/>
              </a:rPr>
              <a:t>YearsWorked</a:t>
            </a:r>
            <a:r>
              <a:rPr lang="en-US" b="0" i="0" dirty="0">
                <a:solidFill>
                  <a:srgbClr val="FFFFFF"/>
                </a:solidFill>
                <a:effectLst/>
                <a:latin typeface="Söhne Mono"/>
              </a:rPr>
              <a:t>,</a:t>
            </a:r>
          </a:p>
          <a:p>
            <a:pPr lvl="1">
              <a:buNone/>
            </a:pPr>
            <a:r>
              <a:rPr lang="en-US" b="0" i="0" dirty="0">
                <a:solidFill>
                  <a:srgbClr val="FFFFFF"/>
                </a:solidFill>
                <a:effectLst/>
                <a:latin typeface="Söhne Mono"/>
              </a:rPr>
              <a:t>    </a:t>
            </a:r>
            <a:r>
              <a:rPr lang="en-US" b="0" i="0" dirty="0" err="1">
                <a:solidFill>
                  <a:srgbClr val="FFFFFF"/>
                </a:solidFill>
                <a:effectLst/>
                <a:latin typeface="Söhne Mono"/>
              </a:rPr>
              <a:t>employee.primary_email</a:t>
            </a:r>
            <a:r>
              <a:rPr lang="en-US" b="0" i="0" dirty="0">
                <a:solidFill>
                  <a:srgbClr val="FFFFFF"/>
                </a:solidFill>
                <a:effectLst/>
                <a:latin typeface="Söhne Mono"/>
              </a:rPr>
              <a:t> AS </a:t>
            </a:r>
            <a:r>
              <a:rPr lang="en-US" b="0" i="0" dirty="0" err="1">
                <a:solidFill>
                  <a:srgbClr val="FFFFFF"/>
                </a:solidFill>
                <a:effectLst/>
                <a:latin typeface="Söhne Mono"/>
              </a:rPr>
              <a:t>PrimaryEmail</a:t>
            </a:r>
            <a:r>
              <a:rPr lang="en-US" b="0" i="0" dirty="0">
                <a:solidFill>
                  <a:srgbClr val="FFFFFF"/>
                </a:solidFill>
                <a:effectLst/>
                <a:latin typeface="Söhne Mono"/>
              </a:rPr>
              <a:t>,     </a:t>
            </a:r>
          </a:p>
          <a:p>
            <a:pPr lvl="1">
              <a:buNone/>
            </a:pPr>
            <a:r>
              <a:rPr lang="en-US" b="0" i="0" dirty="0">
                <a:solidFill>
                  <a:srgbClr val="FFFFFF"/>
                </a:solidFill>
                <a:effectLst/>
                <a:latin typeface="Söhne Mono"/>
              </a:rPr>
              <a:t>    </a:t>
            </a:r>
            <a:r>
              <a:rPr lang="en-US" b="0" i="0" dirty="0" err="1">
                <a:solidFill>
                  <a:srgbClr val="FFFFFF"/>
                </a:solidFill>
                <a:effectLst/>
                <a:latin typeface="Söhne Mono"/>
              </a:rPr>
              <a:t>employee.secondary_email</a:t>
            </a:r>
            <a:r>
              <a:rPr lang="en-US" b="0" i="0" dirty="0">
                <a:solidFill>
                  <a:srgbClr val="FFFFFF"/>
                </a:solidFill>
                <a:effectLst/>
                <a:latin typeface="Söhne Mono"/>
              </a:rPr>
              <a:t> AS </a:t>
            </a:r>
            <a:r>
              <a:rPr lang="en-US" b="0" i="0" dirty="0" err="1">
                <a:solidFill>
                  <a:srgbClr val="FFFFFF"/>
                </a:solidFill>
                <a:effectLst/>
                <a:latin typeface="Söhne Mono"/>
              </a:rPr>
              <a:t>SecondaryEmail</a:t>
            </a:r>
            <a:r>
              <a:rPr lang="en-US" b="0" i="0" dirty="0">
                <a:solidFill>
                  <a:srgbClr val="FFFFFF"/>
                </a:solidFill>
                <a:effectLst/>
                <a:latin typeface="Söhne Mono"/>
              </a:rPr>
              <a:t>,</a:t>
            </a:r>
          </a:p>
          <a:p>
            <a:pPr lvl="1">
              <a:buNone/>
            </a:pPr>
            <a:r>
              <a:rPr lang="en-US" b="0" i="0" dirty="0">
                <a:solidFill>
                  <a:srgbClr val="FFFFFF"/>
                </a:solidFill>
                <a:effectLst/>
                <a:latin typeface="Söhne Mono"/>
              </a:rPr>
              <a:t>    (SELECT </a:t>
            </a:r>
            <a:r>
              <a:rPr lang="en-US" b="0" i="0" dirty="0" err="1">
                <a:solidFill>
                  <a:srgbClr val="FFFFFF"/>
                </a:solidFill>
                <a:effectLst/>
                <a:latin typeface="Söhne Mono"/>
              </a:rPr>
              <a:t>ft.formatted_telephone</a:t>
            </a:r>
            <a:r>
              <a:rPr lang="en-US" b="0" i="0" dirty="0">
                <a:solidFill>
                  <a:srgbClr val="FFFFFF"/>
                </a:solidFill>
                <a:effectLst/>
                <a:latin typeface="Söhne Mono"/>
              </a:rPr>
              <a:t> FROM </a:t>
            </a:r>
            <a:r>
              <a:rPr lang="en-US" b="0" i="0" dirty="0" err="1">
                <a:solidFill>
                  <a:srgbClr val="FFFFFF"/>
                </a:solidFill>
                <a:effectLst/>
                <a:latin typeface="Söhne Mono"/>
              </a:rPr>
              <a:t>formatted_telephone</a:t>
            </a:r>
            <a:r>
              <a:rPr lang="en-US" b="0" i="0" dirty="0">
                <a:solidFill>
                  <a:srgbClr val="FFFFFF"/>
                </a:solidFill>
                <a:effectLst/>
                <a:latin typeface="Söhne Mono"/>
              </a:rPr>
              <a:t> ft</a:t>
            </a:r>
          </a:p>
          <a:p>
            <a:pPr lvl="1">
              <a:buNone/>
            </a:pPr>
            <a:r>
              <a:rPr lang="en-US" b="0" i="0" dirty="0">
                <a:solidFill>
                  <a:srgbClr val="FFFFFF"/>
                </a:solidFill>
                <a:effectLst/>
                <a:latin typeface="Söhne Mono"/>
              </a:rPr>
              <a:t>        WHERE (</a:t>
            </a:r>
            <a:r>
              <a:rPr lang="en-US" b="0" i="0" dirty="0" err="1">
                <a:solidFill>
                  <a:srgbClr val="FFFFFF"/>
                </a:solidFill>
                <a:effectLst/>
                <a:latin typeface="Söhne Mono"/>
              </a:rPr>
              <a:t>ft.person_id</a:t>
            </a:r>
            <a:r>
              <a:rPr lang="en-US" b="0" i="0" dirty="0">
                <a:solidFill>
                  <a:srgbClr val="FFFFFF"/>
                </a:solidFill>
                <a:effectLst/>
                <a:latin typeface="Söhne Mono"/>
              </a:rPr>
              <a:t> = </a:t>
            </a:r>
            <a:r>
              <a:rPr lang="en-US" b="0" i="0" dirty="0" err="1">
                <a:solidFill>
                  <a:srgbClr val="FFFFFF"/>
                </a:solidFill>
                <a:effectLst/>
                <a:latin typeface="Söhne Mono"/>
              </a:rPr>
              <a:t>employee.employee_id</a:t>
            </a:r>
            <a:r>
              <a:rPr lang="en-US" b="0" i="0" dirty="0">
                <a:solidFill>
                  <a:srgbClr val="FFFFFF"/>
                </a:solidFill>
                <a:effectLst/>
                <a:latin typeface="Söhne Mono"/>
              </a:rPr>
              <a:t>)) AS </a:t>
            </a:r>
            <a:r>
              <a:rPr lang="en-US" b="0" i="0" dirty="0" err="1">
                <a:solidFill>
                  <a:srgbClr val="FFFFFF"/>
                </a:solidFill>
                <a:effectLst/>
                <a:latin typeface="Söhne Mono"/>
              </a:rPr>
              <a:t>PhoneNumbers</a:t>
            </a:r>
            <a:endParaRPr lang="en-US" b="0" i="0" dirty="0">
              <a:solidFill>
                <a:srgbClr val="FFFFFF"/>
              </a:solidFill>
              <a:effectLst/>
              <a:latin typeface="Söhne Mono"/>
            </a:endParaRPr>
          </a:p>
          <a:p>
            <a:pPr lvl="1">
              <a:buNone/>
            </a:pPr>
            <a:r>
              <a:rPr lang="en-US" b="0" i="0" dirty="0">
                <a:solidFill>
                  <a:srgbClr val="FFFFFF"/>
                </a:solidFill>
                <a:effectLst/>
                <a:latin typeface="Söhne Mono"/>
              </a:rPr>
              <a:t>FROM employee </a:t>
            </a:r>
          </a:p>
          <a:p>
            <a:pPr lvl="1">
              <a:buNone/>
            </a:pPr>
            <a:r>
              <a:rPr lang="en-US" b="0" i="0" dirty="0">
                <a:solidFill>
                  <a:srgbClr val="FFFFFF"/>
                </a:solidFill>
                <a:effectLst/>
                <a:latin typeface="Söhne Mono"/>
              </a:rPr>
              <a:t>JOIN person p ON </a:t>
            </a:r>
            <a:r>
              <a:rPr lang="en-US" b="0" i="0" dirty="0" err="1">
                <a:solidFill>
                  <a:srgbClr val="FFFFFF"/>
                </a:solidFill>
                <a:effectLst/>
                <a:latin typeface="Söhne Mono"/>
              </a:rPr>
              <a:t>p.person_id</a:t>
            </a:r>
            <a:r>
              <a:rPr lang="en-US" b="0" i="0" dirty="0">
                <a:solidFill>
                  <a:srgbClr val="FFFFFF"/>
                </a:solidFill>
                <a:effectLst/>
                <a:latin typeface="Söhne Mono"/>
              </a:rPr>
              <a:t> = </a:t>
            </a:r>
            <a:r>
              <a:rPr lang="en-US" b="0" i="0" dirty="0" err="1">
                <a:solidFill>
                  <a:srgbClr val="FFFFFF"/>
                </a:solidFill>
                <a:effectLst/>
                <a:latin typeface="Söhne Mono"/>
              </a:rPr>
              <a:t>employee.employee_id</a:t>
            </a:r>
            <a:endParaRPr lang="en-US" b="0" i="0" dirty="0">
              <a:solidFill>
                <a:srgbClr val="FFFFFF"/>
              </a:solidFill>
              <a:effectLst/>
              <a:latin typeface="Söhne Mono"/>
            </a:endParaRPr>
          </a:p>
          <a:p>
            <a:pPr lvl="1">
              <a:buNone/>
            </a:pPr>
            <a:r>
              <a:rPr lang="en-US" b="0" i="0" dirty="0">
                <a:solidFill>
                  <a:srgbClr val="FFFFFF"/>
                </a:solidFill>
                <a:effectLst/>
                <a:latin typeface="Söhne Mono"/>
              </a:rPr>
              <a:t>WHERE </a:t>
            </a:r>
            <a:r>
              <a:rPr lang="en-US" b="0" i="0" dirty="0" err="1">
                <a:solidFill>
                  <a:srgbClr val="FFFFFF"/>
                </a:solidFill>
                <a:effectLst/>
                <a:latin typeface="Söhne Mono"/>
              </a:rPr>
              <a:t>employee.end_date</a:t>
            </a:r>
            <a:r>
              <a:rPr lang="en-US" b="0" i="0" dirty="0">
                <a:solidFill>
                  <a:srgbClr val="FFFFFF"/>
                </a:solidFill>
                <a:effectLst/>
                <a:latin typeface="Söhne Mono"/>
              </a:rPr>
              <a:t> IS NULL</a:t>
            </a:r>
          </a:p>
          <a:p>
            <a:pPr lvl="1">
              <a:buNone/>
            </a:pPr>
            <a:r>
              <a:rPr lang="en-US" b="0" i="0" dirty="0">
                <a:solidFill>
                  <a:srgbClr val="FFFFFF"/>
                </a:solidFill>
                <a:effectLst/>
                <a:latin typeface="Söhne Mono"/>
              </a:rPr>
              <a:t>ORDER BY </a:t>
            </a:r>
            <a:r>
              <a:rPr lang="en-US" b="0" i="0" dirty="0" err="1">
                <a:solidFill>
                  <a:srgbClr val="FFFFFF"/>
                </a:solidFill>
                <a:effectLst/>
                <a:latin typeface="Söhne Mono"/>
              </a:rPr>
              <a:t>p.last_name</a:t>
            </a:r>
            <a:r>
              <a:rPr lang="en-US" b="0" i="0" dirty="0">
                <a:solidFill>
                  <a:srgbClr val="FFFFFF"/>
                </a:solidFill>
                <a:effectLst/>
                <a:latin typeface="Söhne Mono"/>
              </a:rPr>
              <a:t>, </a:t>
            </a:r>
            <a:r>
              <a:rPr lang="en-US" b="0" i="0" dirty="0" err="1">
                <a:solidFill>
                  <a:srgbClr val="FFFFFF"/>
                </a:solidFill>
                <a:effectLst/>
                <a:latin typeface="Söhne Mono"/>
              </a:rPr>
              <a:t>employee.start_date</a:t>
            </a:r>
            <a:r>
              <a:rPr lang="en-US" b="0" i="0" dirty="0">
                <a:solidFill>
                  <a:srgbClr val="FFFFFF"/>
                </a:solidFill>
                <a:effectLst/>
                <a:latin typeface="Söhne Mono"/>
              </a:rPr>
              <a:t>;</a:t>
            </a:r>
          </a:p>
        </p:txBody>
      </p:sp>
    </p:spTree>
    <p:extLst>
      <p:ext uri="{BB962C8B-B14F-4D97-AF65-F5344CB8AC3E}">
        <p14:creationId xmlns:p14="http://schemas.microsoft.com/office/powerpoint/2010/main" val="767401833"/>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6043F97-E28B-6470-B6EE-32F19C407DAE}"/>
              </a:ext>
            </a:extLst>
          </p:cNvPr>
          <p:cNvSpPr txBox="1">
            <a:spLocks/>
          </p:cNvSpPr>
          <p:nvPr/>
        </p:nvSpPr>
        <p:spPr>
          <a:xfrm>
            <a:off x="1074" y="5301823"/>
            <a:ext cx="12189853" cy="15509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a:solidFill>
                <a:schemeClr val="bg1"/>
              </a:solidFill>
              <a:cs typeface="Calibri Light"/>
            </a:endParaRPr>
          </a:p>
        </p:txBody>
      </p:sp>
      <p:sp>
        <p:nvSpPr>
          <p:cNvPr id="12" name="Title 1">
            <a:extLst>
              <a:ext uri="{FF2B5EF4-FFF2-40B4-BE49-F238E27FC236}">
                <a16:creationId xmlns:a16="http://schemas.microsoft.com/office/drawing/2014/main" id="{6294C2B2-A6E4-8614-3C7E-144B78893B2A}"/>
              </a:ext>
            </a:extLst>
          </p:cNvPr>
          <p:cNvSpPr txBox="1">
            <a:spLocks/>
          </p:cNvSpPr>
          <p:nvPr/>
        </p:nvSpPr>
        <p:spPr>
          <a:xfrm>
            <a:off x="658" y="21"/>
            <a:ext cx="12191229" cy="24673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ea typeface="Calibri Light"/>
                <a:cs typeface="Calibri Light"/>
              </a:rPr>
              <a:t>Current Employees Information</a:t>
            </a:r>
          </a:p>
          <a:p>
            <a:r>
              <a:rPr lang="en-US" b="1" dirty="0">
                <a:solidFill>
                  <a:schemeClr val="bg1"/>
                </a:solidFill>
                <a:ea typeface="Calibri Light"/>
                <a:cs typeface="Calibri Light"/>
              </a:rPr>
              <a:t>View</a:t>
            </a:r>
          </a:p>
        </p:txBody>
      </p:sp>
      <p:pic>
        <p:nvPicPr>
          <p:cNvPr id="3" name="Picture 4" descr="Graphical user interface, text, application, chat or text message&#10;&#10;Description automatically generated">
            <a:extLst>
              <a:ext uri="{FF2B5EF4-FFF2-40B4-BE49-F238E27FC236}">
                <a16:creationId xmlns:a16="http://schemas.microsoft.com/office/drawing/2014/main" id="{91149309-C054-7E2A-0898-F70F3287350E}"/>
              </a:ext>
            </a:extLst>
          </p:cNvPr>
          <p:cNvPicPr>
            <a:picLocks noChangeAspect="1"/>
          </p:cNvPicPr>
          <p:nvPr/>
        </p:nvPicPr>
        <p:blipFill>
          <a:blip r:embed="rId2"/>
          <a:stretch>
            <a:fillRect/>
          </a:stretch>
        </p:blipFill>
        <p:spPr>
          <a:xfrm>
            <a:off x="-3908" y="3476725"/>
            <a:ext cx="12199815" cy="1926779"/>
          </a:xfrm>
          <a:prstGeom prst="rect">
            <a:avLst/>
          </a:prstGeom>
        </p:spPr>
      </p:pic>
    </p:spTree>
    <p:extLst>
      <p:ext uri="{BB962C8B-B14F-4D97-AF65-F5344CB8AC3E}">
        <p14:creationId xmlns:p14="http://schemas.microsoft.com/office/powerpoint/2010/main" val="117743616"/>
      </p:ext>
    </p:extLst>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A27C-26BC-DAE7-612C-1704B258E998}"/>
              </a:ext>
            </a:extLst>
          </p:cNvPr>
          <p:cNvSpPr>
            <a:spLocks noGrp="1"/>
          </p:cNvSpPr>
          <p:nvPr>
            <p:ph type="title"/>
          </p:nvPr>
        </p:nvSpPr>
        <p:spPr>
          <a:xfrm>
            <a:off x="838200" y="2607993"/>
            <a:ext cx="10515600" cy="1325563"/>
          </a:xfrm>
        </p:spPr>
        <p:txBody>
          <a:bodyPr/>
          <a:lstStyle/>
          <a:p>
            <a:pPr algn="ctr"/>
            <a:r>
              <a:rPr lang="en-US" b="1" dirty="0">
                <a:solidFill>
                  <a:schemeClr val="bg1"/>
                </a:solidFill>
                <a:cs typeface="Calibri Light"/>
              </a:rPr>
              <a:t> TRIGGERS</a:t>
            </a:r>
          </a:p>
        </p:txBody>
      </p:sp>
    </p:spTree>
    <p:extLst>
      <p:ext uri="{BB962C8B-B14F-4D97-AF65-F5344CB8AC3E}">
        <p14:creationId xmlns:p14="http://schemas.microsoft.com/office/powerpoint/2010/main" val="228042463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118614" y="1424708"/>
            <a:ext cx="7954771" cy="4708981"/>
          </a:xfrm>
          <a:prstGeom prst="rect">
            <a:avLst/>
          </a:prstGeom>
          <a:noFill/>
        </p:spPr>
        <p:txBody>
          <a:bodyPr wrap="square" anchor="ctr">
            <a:spAutoFit/>
          </a:bodyPr>
          <a:lstStyle/>
          <a:p>
            <a:r>
              <a:rPr lang="en-US" sz="2000">
                <a:solidFill>
                  <a:schemeClr val="bg1"/>
                </a:solidFill>
              </a:rPr>
              <a:t>CREATE TRIGGER </a:t>
            </a:r>
            <a:r>
              <a:rPr lang="en-US" sz="2000" dirty="0" err="1">
                <a:solidFill>
                  <a:schemeClr val="bg1"/>
                </a:solidFill>
              </a:rPr>
              <a:t>prevent_availability_overlap</a:t>
            </a:r>
            <a:r>
              <a:rPr lang="en-US" sz="2000" dirty="0">
                <a:solidFill>
                  <a:schemeClr val="bg1"/>
                </a:solidFill>
              </a:rPr>
              <a:t> </a:t>
            </a:r>
            <a:endParaRPr lang="en-US" sz="2000">
              <a:solidFill>
                <a:schemeClr val="bg1"/>
              </a:solidFill>
            </a:endParaRPr>
          </a:p>
          <a:p>
            <a:r>
              <a:rPr lang="en-US" sz="2000" dirty="0">
                <a:solidFill>
                  <a:schemeClr val="bg1"/>
                </a:solidFill>
              </a:rPr>
              <a:t>BEFORE INSERT OR UPDATE</a:t>
            </a:r>
          </a:p>
          <a:p>
            <a:r>
              <a:rPr lang="en-US" sz="2000" dirty="0">
                <a:solidFill>
                  <a:schemeClr val="bg1"/>
                </a:solidFill>
              </a:rPr>
              <a:t>ON </a:t>
            </a:r>
            <a:r>
              <a:rPr lang="en-US" sz="2000" dirty="0" err="1">
                <a:solidFill>
                  <a:schemeClr val="bg1"/>
                </a:solidFill>
              </a:rPr>
              <a:t>doctor_availability</a:t>
            </a:r>
            <a:endParaRPr lang="en-US" sz="2000" dirty="0">
              <a:solidFill>
                <a:schemeClr val="bg1"/>
              </a:solidFill>
            </a:endParaRPr>
          </a:p>
          <a:p>
            <a:r>
              <a:rPr lang="en-US" sz="2000" dirty="0">
                <a:solidFill>
                  <a:schemeClr val="bg1"/>
                </a:solidFill>
              </a:rPr>
              <a:t>BEGIN</a:t>
            </a:r>
          </a:p>
          <a:p>
            <a:r>
              <a:rPr lang="en-US" sz="2000" dirty="0">
                <a:solidFill>
                  <a:schemeClr val="bg1"/>
                </a:solidFill>
              </a:rPr>
              <a:t>	DECLARE </a:t>
            </a:r>
            <a:r>
              <a:rPr lang="en-US" sz="2000" dirty="0" err="1">
                <a:solidFill>
                  <a:schemeClr val="bg1"/>
                </a:solidFill>
              </a:rPr>
              <a:t>overlap_count</a:t>
            </a:r>
            <a:r>
              <a:rPr lang="en-US" sz="2000" dirty="0">
                <a:solidFill>
                  <a:schemeClr val="bg1"/>
                </a:solidFill>
              </a:rPr>
              <a:t> INT;</a:t>
            </a:r>
          </a:p>
          <a:p>
            <a:pPr lvl="1"/>
            <a:r>
              <a:rPr lang="en-US" sz="2000" dirty="0">
                <a:solidFill>
                  <a:schemeClr val="bg1"/>
                </a:solidFill>
              </a:rPr>
              <a:t>	SELECT COUNT(*) INTO </a:t>
            </a:r>
            <a:r>
              <a:rPr lang="en-US" sz="2000" dirty="0" err="1">
                <a:solidFill>
                  <a:schemeClr val="bg1"/>
                </a:solidFill>
              </a:rPr>
              <a:t>overlap_count</a:t>
            </a:r>
            <a:r>
              <a:rPr lang="en-US" sz="2000" dirty="0">
                <a:solidFill>
                  <a:schemeClr val="bg1"/>
                </a:solidFill>
              </a:rPr>
              <a:t> FROM </a:t>
            </a:r>
            <a:r>
              <a:rPr lang="en-US" sz="2000" dirty="0" err="1">
                <a:solidFill>
                  <a:schemeClr val="bg1"/>
                </a:solidFill>
              </a:rPr>
              <a:t>doctor_availability</a:t>
            </a:r>
            <a:endParaRPr lang="en-US" sz="2000" dirty="0">
              <a:solidFill>
                <a:schemeClr val="bg1"/>
              </a:solidFill>
            </a:endParaRPr>
          </a:p>
          <a:p>
            <a:pPr lvl="1"/>
            <a:r>
              <a:rPr lang="en-US" sz="2000" dirty="0">
                <a:solidFill>
                  <a:schemeClr val="bg1"/>
                </a:solidFill>
              </a:rPr>
              <a:t>	WHERE </a:t>
            </a:r>
            <a:r>
              <a:rPr lang="en-US" sz="2000" dirty="0" err="1">
                <a:solidFill>
                  <a:schemeClr val="bg1"/>
                </a:solidFill>
              </a:rPr>
              <a:t>doctor_id</a:t>
            </a:r>
            <a:r>
              <a:rPr lang="en-US" sz="2000" dirty="0">
                <a:solidFill>
                  <a:schemeClr val="bg1"/>
                </a:solidFill>
              </a:rPr>
              <a:t> = </a:t>
            </a:r>
            <a:r>
              <a:rPr lang="en-US" sz="2000" dirty="0" err="1">
                <a:solidFill>
                  <a:schemeClr val="bg1"/>
                </a:solidFill>
              </a:rPr>
              <a:t>NEW.doctor_id</a:t>
            </a:r>
            <a:r>
              <a:rPr lang="en-US" sz="2000" dirty="0">
                <a:solidFill>
                  <a:schemeClr val="bg1"/>
                </a:solidFill>
              </a:rPr>
              <a:t> AND </a:t>
            </a:r>
            <a:r>
              <a:rPr lang="en-US" sz="2000" dirty="0" err="1">
                <a:solidFill>
                  <a:schemeClr val="bg1"/>
                </a:solidFill>
              </a:rPr>
              <a:t>availability_date</a:t>
            </a:r>
            <a:r>
              <a:rPr lang="en-US" sz="2000" dirty="0">
                <a:solidFill>
                  <a:schemeClr val="bg1"/>
                </a:solidFill>
              </a:rPr>
              <a:t> = 	</a:t>
            </a:r>
            <a:r>
              <a:rPr lang="en-US" sz="2000" dirty="0" err="1">
                <a:solidFill>
                  <a:schemeClr val="bg1"/>
                </a:solidFill>
              </a:rPr>
              <a:t>NEW.availability_date</a:t>
            </a:r>
            <a:endParaRPr lang="en-US" sz="2000" dirty="0">
              <a:solidFill>
                <a:schemeClr val="bg1"/>
              </a:solidFill>
            </a:endParaRPr>
          </a:p>
          <a:p>
            <a:pPr lvl="1"/>
            <a:r>
              <a:rPr lang="en-US" sz="2000" dirty="0">
                <a:solidFill>
                  <a:schemeClr val="bg1"/>
                </a:solidFill>
              </a:rPr>
              <a:t>	AND </a:t>
            </a:r>
            <a:r>
              <a:rPr lang="en-US" sz="2000" dirty="0" err="1">
                <a:solidFill>
                  <a:schemeClr val="bg1"/>
                </a:solidFill>
              </a:rPr>
              <a:t>start_time</a:t>
            </a:r>
            <a:r>
              <a:rPr lang="en-US" sz="2000" dirty="0">
                <a:solidFill>
                  <a:schemeClr val="bg1"/>
                </a:solidFill>
              </a:rPr>
              <a:t> &lt; </a:t>
            </a:r>
            <a:r>
              <a:rPr lang="en-US" sz="2000" dirty="0" err="1">
                <a:solidFill>
                  <a:schemeClr val="bg1"/>
                </a:solidFill>
              </a:rPr>
              <a:t>NEW.end_time</a:t>
            </a:r>
            <a:r>
              <a:rPr lang="en-US" sz="2000" dirty="0">
                <a:solidFill>
                  <a:schemeClr val="bg1"/>
                </a:solidFill>
              </a:rPr>
              <a:t> AND </a:t>
            </a:r>
            <a:r>
              <a:rPr lang="en-US" sz="2000" dirty="0" err="1">
                <a:solidFill>
                  <a:schemeClr val="bg1"/>
                </a:solidFill>
              </a:rPr>
              <a:t>end_time</a:t>
            </a:r>
            <a:r>
              <a:rPr lang="en-US" sz="2000" dirty="0">
                <a:solidFill>
                  <a:schemeClr val="bg1"/>
                </a:solidFill>
              </a:rPr>
              <a:t> &gt; 	</a:t>
            </a:r>
            <a:r>
              <a:rPr lang="en-US" sz="2000" dirty="0" err="1">
                <a:solidFill>
                  <a:schemeClr val="bg1"/>
                </a:solidFill>
              </a:rPr>
              <a:t>NEW.start_time</a:t>
            </a:r>
            <a:r>
              <a:rPr lang="en-US" sz="2000" dirty="0">
                <a:solidFill>
                  <a:schemeClr val="bg1"/>
                </a:solidFill>
              </a:rPr>
              <a:t>;</a:t>
            </a:r>
          </a:p>
          <a:p>
            <a:pPr lvl="1"/>
            <a:r>
              <a:rPr lang="en-US" sz="2000" dirty="0">
                <a:solidFill>
                  <a:schemeClr val="bg1"/>
                </a:solidFill>
              </a:rPr>
              <a:t>	IF </a:t>
            </a:r>
            <a:r>
              <a:rPr lang="en-US" sz="2000" dirty="0" err="1">
                <a:solidFill>
                  <a:schemeClr val="bg1"/>
                </a:solidFill>
              </a:rPr>
              <a:t>overlap_count</a:t>
            </a:r>
            <a:r>
              <a:rPr lang="en-US" sz="2000" dirty="0">
                <a:solidFill>
                  <a:schemeClr val="bg1"/>
                </a:solidFill>
              </a:rPr>
              <a:t> &gt; 0 THEN</a:t>
            </a:r>
          </a:p>
          <a:p>
            <a:pPr lvl="2"/>
            <a:r>
              <a:rPr lang="en-US" sz="2000" dirty="0">
                <a:solidFill>
                  <a:schemeClr val="bg1"/>
                </a:solidFill>
              </a:rPr>
              <a:t>	SIGNAL SQLSTATE '45000' SET MESSAGE_TEXT = 'The 	availability time overlaps with an existing availability.’;</a:t>
            </a:r>
          </a:p>
          <a:p>
            <a:r>
              <a:rPr lang="en-US" sz="2000" dirty="0">
                <a:solidFill>
                  <a:schemeClr val="bg1"/>
                </a:solidFill>
              </a:rPr>
              <a:t>	END IF;</a:t>
            </a:r>
          </a:p>
          <a:p>
            <a:r>
              <a:rPr lang="en-US" sz="2000" dirty="0">
                <a:solidFill>
                  <a:schemeClr val="bg1"/>
                </a:solidFill>
              </a:rPr>
              <a:t>END</a:t>
            </a:r>
          </a:p>
        </p:txBody>
      </p:sp>
      <p:sp>
        <p:nvSpPr>
          <p:cNvPr id="2" name="Title 13">
            <a:extLst>
              <a:ext uri="{FF2B5EF4-FFF2-40B4-BE49-F238E27FC236}">
                <a16:creationId xmlns:a16="http://schemas.microsoft.com/office/drawing/2014/main" id="{CE86C6D8-7EF9-EF16-3368-9489E28097B6}"/>
              </a:ext>
            </a:extLst>
          </p:cNvPr>
          <p:cNvSpPr>
            <a:spLocks noGrp="1"/>
          </p:cNvSpPr>
          <p:nvPr>
            <p:ph type="title"/>
          </p:nvPr>
        </p:nvSpPr>
        <p:spPr>
          <a:xfrm>
            <a:off x="3154542" y="224969"/>
            <a:ext cx="5882916" cy="734558"/>
          </a:xfrm>
        </p:spPr>
        <p:txBody>
          <a:bodyPr>
            <a:noAutofit/>
          </a:bodyPr>
          <a:lstStyle/>
          <a:p>
            <a:r>
              <a:rPr lang="en-US" sz="3600" b="1" dirty="0">
                <a:solidFill>
                  <a:schemeClr val="bg1"/>
                </a:solidFill>
                <a:latin typeface="Calibri"/>
                <a:ea typeface="Calibri Light"/>
                <a:cs typeface="Calibri Light"/>
              </a:rPr>
              <a:t>Prevent Availability Overlap</a:t>
            </a:r>
          </a:p>
        </p:txBody>
      </p:sp>
    </p:spTree>
    <p:extLst>
      <p:ext uri="{BB962C8B-B14F-4D97-AF65-F5344CB8AC3E}">
        <p14:creationId xmlns:p14="http://schemas.microsoft.com/office/powerpoint/2010/main" val="3150989524"/>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B9A19B-622F-D418-1158-6D9D8F6B21A4}"/>
              </a:ext>
            </a:extLst>
          </p:cNvPr>
          <p:cNvSpPr txBox="1"/>
          <p:nvPr/>
        </p:nvSpPr>
        <p:spPr>
          <a:xfrm>
            <a:off x="3048000" y="933587"/>
            <a:ext cx="6096000" cy="5632311"/>
          </a:xfrm>
          <a:prstGeom prst="rect">
            <a:avLst/>
          </a:prstGeom>
          <a:noFill/>
        </p:spPr>
        <p:txBody>
          <a:bodyPr wrap="square" anchor="ctr">
            <a:spAutoFit/>
          </a:bodyPr>
          <a:lstStyle/>
          <a:p>
            <a:r>
              <a:rPr lang="en-US" sz="2000">
                <a:solidFill>
                  <a:schemeClr val="bg1"/>
                </a:solidFill>
              </a:rPr>
              <a:t>CREATE TRIGGER </a:t>
            </a:r>
            <a:r>
              <a:rPr lang="en-US" sz="2000" dirty="0" err="1">
                <a:solidFill>
                  <a:schemeClr val="bg1"/>
                </a:solidFill>
              </a:rPr>
              <a:t>prevent_double_booking</a:t>
            </a:r>
            <a:r>
              <a:rPr lang="en-US" sz="2000" dirty="0">
                <a:solidFill>
                  <a:schemeClr val="bg1"/>
                </a:solidFill>
              </a:rPr>
              <a:t> </a:t>
            </a:r>
            <a:endParaRPr lang="en-US" sz="2000">
              <a:solidFill>
                <a:schemeClr val="bg1"/>
              </a:solidFill>
            </a:endParaRPr>
          </a:p>
          <a:p>
            <a:r>
              <a:rPr lang="en-US" sz="2000" dirty="0">
                <a:solidFill>
                  <a:schemeClr val="bg1"/>
                </a:solidFill>
              </a:rPr>
              <a:t>BEFORE INSERT OR UPDATE</a:t>
            </a:r>
          </a:p>
          <a:p>
            <a:r>
              <a:rPr lang="en-US" sz="2000">
                <a:solidFill>
                  <a:schemeClr val="bg1"/>
                </a:solidFill>
              </a:rPr>
              <a:t>ON appointment</a:t>
            </a:r>
          </a:p>
          <a:p>
            <a:r>
              <a:rPr lang="en-US" sz="2000" dirty="0">
                <a:solidFill>
                  <a:schemeClr val="bg1"/>
                </a:solidFill>
              </a:rPr>
              <a:t>BEGIN</a:t>
            </a:r>
          </a:p>
          <a:p>
            <a:r>
              <a:rPr lang="en-US" sz="2000" dirty="0">
                <a:solidFill>
                  <a:schemeClr val="bg1"/>
                </a:solidFill>
              </a:rPr>
              <a:t>	DECLARE </a:t>
            </a:r>
            <a:r>
              <a:rPr lang="en-US" sz="2000" dirty="0" err="1">
                <a:solidFill>
                  <a:schemeClr val="bg1"/>
                </a:solidFill>
              </a:rPr>
              <a:t>num_appointments</a:t>
            </a:r>
            <a:r>
              <a:rPr lang="en-US" sz="2000" dirty="0">
                <a:solidFill>
                  <a:schemeClr val="bg1"/>
                </a:solidFill>
              </a:rPr>
              <a:t> INTEGER;</a:t>
            </a:r>
          </a:p>
          <a:p>
            <a:r>
              <a:rPr lang="en-US" sz="2000" dirty="0">
                <a:solidFill>
                  <a:schemeClr val="bg1"/>
                </a:solidFill>
              </a:rPr>
              <a:t>	SELECT COUNT(*) INTO </a:t>
            </a:r>
            <a:r>
              <a:rPr lang="en-US" sz="2000" dirty="0" err="1">
                <a:solidFill>
                  <a:schemeClr val="bg1"/>
                </a:solidFill>
              </a:rPr>
              <a:t>num_appointments</a:t>
            </a:r>
            <a:r>
              <a:rPr lang="en-US" sz="2000" dirty="0">
                <a:solidFill>
                  <a:schemeClr val="bg1"/>
                </a:solidFill>
              </a:rPr>
              <a:t> 	FROM appointment</a:t>
            </a:r>
          </a:p>
          <a:p>
            <a:r>
              <a:rPr lang="en-US" sz="2000" dirty="0">
                <a:solidFill>
                  <a:schemeClr val="bg1"/>
                </a:solidFill>
              </a:rPr>
              <a:t>	WHERE </a:t>
            </a:r>
            <a:r>
              <a:rPr lang="en-US" sz="2000" dirty="0" err="1">
                <a:solidFill>
                  <a:schemeClr val="bg1"/>
                </a:solidFill>
              </a:rPr>
              <a:t>patient_id</a:t>
            </a:r>
            <a:r>
              <a:rPr lang="en-US" sz="2000" dirty="0">
                <a:solidFill>
                  <a:schemeClr val="bg1"/>
                </a:solidFill>
              </a:rPr>
              <a:t> = </a:t>
            </a:r>
            <a:r>
              <a:rPr lang="en-US" sz="2000" dirty="0" err="1">
                <a:solidFill>
                  <a:schemeClr val="bg1"/>
                </a:solidFill>
              </a:rPr>
              <a:t>NEW.patient_id</a:t>
            </a:r>
            <a:r>
              <a:rPr lang="en-US" sz="2000" dirty="0">
                <a:solidFill>
                  <a:schemeClr val="bg1"/>
                </a:solidFill>
              </a:rPr>
              <a:t> AND 	</a:t>
            </a:r>
            <a:r>
              <a:rPr lang="en-US" sz="2000" dirty="0" err="1">
                <a:solidFill>
                  <a:schemeClr val="bg1"/>
                </a:solidFill>
              </a:rPr>
              <a:t>appointment_date</a:t>
            </a:r>
            <a:r>
              <a:rPr lang="en-US" sz="2000" dirty="0">
                <a:solidFill>
                  <a:schemeClr val="bg1"/>
                </a:solidFill>
              </a:rPr>
              <a:t> = </a:t>
            </a:r>
            <a:r>
              <a:rPr lang="en-US" sz="2000" dirty="0" err="1">
                <a:solidFill>
                  <a:schemeClr val="bg1"/>
                </a:solidFill>
              </a:rPr>
              <a:t>NEW.appointment_date</a:t>
            </a:r>
            <a:endParaRPr lang="en-US" sz="2000" dirty="0">
              <a:solidFill>
                <a:schemeClr val="bg1"/>
              </a:solidFill>
            </a:endParaRPr>
          </a:p>
          <a:p>
            <a:r>
              <a:rPr lang="en-US" sz="2000" dirty="0">
                <a:solidFill>
                  <a:schemeClr val="bg1"/>
                </a:solidFill>
              </a:rPr>
              <a:t>	AND </a:t>
            </a:r>
            <a:r>
              <a:rPr lang="en-US" sz="2000" dirty="0" err="1">
                <a:solidFill>
                  <a:schemeClr val="bg1"/>
                </a:solidFill>
              </a:rPr>
              <a:t>start_time</a:t>
            </a:r>
            <a:r>
              <a:rPr lang="en-US" sz="2000" dirty="0">
                <a:solidFill>
                  <a:schemeClr val="bg1"/>
                </a:solidFill>
              </a:rPr>
              <a:t> &lt;= </a:t>
            </a:r>
            <a:r>
              <a:rPr lang="en-US" sz="2000" dirty="0" err="1">
                <a:solidFill>
                  <a:schemeClr val="bg1"/>
                </a:solidFill>
              </a:rPr>
              <a:t>NEW.end_time</a:t>
            </a:r>
            <a:r>
              <a:rPr lang="en-US" sz="2000" dirty="0">
                <a:solidFill>
                  <a:schemeClr val="bg1"/>
                </a:solidFill>
              </a:rPr>
              <a:t> AND 	</a:t>
            </a:r>
            <a:r>
              <a:rPr lang="en-US" sz="2000" dirty="0" err="1">
                <a:solidFill>
                  <a:schemeClr val="bg1"/>
                </a:solidFill>
              </a:rPr>
              <a:t>end_time</a:t>
            </a:r>
            <a:r>
              <a:rPr lang="en-US" sz="2000" dirty="0">
                <a:solidFill>
                  <a:schemeClr val="bg1"/>
                </a:solidFill>
              </a:rPr>
              <a:t> &gt;= </a:t>
            </a:r>
            <a:r>
              <a:rPr lang="en-US" sz="2000" dirty="0" err="1">
                <a:solidFill>
                  <a:schemeClr val="bg1"/>
                </a:solidFill>
              </a:rPr>
              <a:t>NEW.start_time</a:t>
            </a:r>
            <a:r>
              <a:rPr lang="en-US" sz="2000" dirty="0">
                <a:solidFill>
                  <a:schemeClr val="bg1"/>
                </a:solidFill>
              </a:rPr>
              <a:t>;</a:t>
            </a:r>
          </a:p>
          <a:p>
            <a:r>
              <a:rPr lang="en-US" sz="2000" dirty="0">
                <a:solidFill>
                  <a:schemeClr val="bg1"/>
                </a:solidFill>
              </a:rPr>
              <a:t>	IF </a:t>
            </a:r>
            <a:r>
              <a:rPr lang="en-US" sz="2000" dirty="0" err="1">
                <a:solidFill>
                  <a:schemeClr val="bg1"/>
                </a:solidFill>
              </a:rPr>
              <a:t>num_appointments</a:t>
            </a:r>
            <a:r>
              <a:rPr lang="en-US" sz="2000" dirty="0">
                <a:solidFill>
                  <a:schemeClr val="bg1"/>
                </a:solidFill>
              </a:rPr>
              <a:t> &gt; 0 THEN</a:t>
            </a:r>
          </a:p>
          <a:p>
            <a:r>
              <a:rPr lang="en-US" sz="2000" dirty="0">
                <a:solidFill>
                  <a:schemeClr val="bg1"/>
                </a:solidFill>
              </a:rPr>
              <a:t>		SIGNAL SQLSTATE '45000' SET 			MESSAGE_TEXT = 'Cannot make two 		appointments during the same time 		frame and date.’;</a:t>
            </a:r>
          </a:p>
          <a:p>
            <a:r>
              <a:rPr lang="en-US" sz="2000" dirty="0">
                <a:solidFill>
                  <a:schemeClr val="bg1"/>
                </a:solidFill>
              </a:rPr>
              <a:t>	END IF;</a:t>
            </a:r>
          </a:p>
          <a:p>
            <a:r>
              <a:rPr lang="en-US" sz="2000" dirty="0">
                <a:solidFill>
                  <a:schemeClr val="bg1"/>
                </a:solidFill>
              </a:rPr>
              <a:t>END</a:t>
            </a:r>
          </a:p>
        </p:txBody>
      </p:sp>
      <p:sp>
        <p:nvSpPr>
          <p:cNvPr id="2" name="Title 13">
            <a:extLst>
              <a:ext uri="{FF2B5EF4-FFF2-40B4-BE49-F238E27FC236}">
                <a16:creationId xmlns:a16="http://schemas.microsoft.com/office/drawing/2014/main" id="{F60D595F-B2F3-E260-7100-C347F431E3F7}"/>
              </a:ext>
            </a:extLst>
          </p:cNvPr>
          <p:cNvSpPr>
            <a:spLocks noGrp="1"/>
          </p:cNvSpPr>
          <p:nvPr>
            <p:ph type="title"/>
          </p:nvPr>
        </p:nvSpPr>
        <p:spPr>
          <a:xfrm>
            <a:off x="3154542" y="199029"/>
            <a:ext cx="5882916" cy="734558"/>
          </a:xfrm>
        </p:spPr>
        <p:txBody>
          <a:bodyPr/>
          <a:lstStyle/>
          <a:p>
            <a:r>
              <a:rPr lang="en-US" b="1" dirty="0">
                <a:solidFill>
                  <a:schemeClr val="bg1"/>
                </a:solidFill>
                <a:latin typeface="Calibri"/>
                <a:ea typeface="Calibri Light"/>
                <a:cs typeface="Calibri Light"/>
              </a:rPr>
              <a:t>Prevent Double Booking</a:t>
            </a:r>
          </a:p>
        </p:txBody>
      </p:sp>
    </p:spTree>
    <p:extLst>
      <p:ext uri="{BB962C8B-B14F-4D97-AF65-F5344CB8AC3E}">
        <p14:creationId xmlns:p14="http://schemas.microsoft.com/office/powerpoint/2010/main" val="69122674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B9A19B-622F-D418-1158-6D9D8F6B21A4}"/>
              </a:ext>
            </a:extLst>
          </p:cNvPr>
          <p:cNvSpPr txBox="1"/>
          <p:nvPr/>
        </p:nvSpPr>
        <p:spPr>
          <a:xfrm>
            <a:off x="4073235" y="461664"/>
            <a:ext cx="8220365" cy="5940088"/>
          </a:xfrm>
          <a:prstGeom prst="rect">
            <a:avLst/>
          </a:prstGeom>
          <a:noFill/>
        </p:spPr>
        <p:txBody>
          <a:bodyPr wrap="square" anchor="ctr">
            <a:spAutoFit/>
          </a:bodyPr>
          <a:lstStyle/>
          <a:p>
            <a:endParaRPr lang="en-US" sz="2000" dirty="0">
              <a:solidFill>
                <a:schemeClr val="bg1"/>
              </a:solidFill>
            </a:endParaRPr>
          </a:p>
          <a:p>
            <a:r>
              <a:rPr lang="en-US" sz="2000" dirty="0">
                <a:solidFill>
                  <a:schemeClr val="bg1"/>
                </a:solidFill>
              </a:rPr>
              <a:t>CREATE </a:t>
            </a:r>
            <a:r>
              <a:rPr lang="en-US" sz="2000">
                <a:solidFill>
                  <a:schemeClr val="bg1"/>
                </a:solidFill>
              </a:rPr>
              <a:t>TRIGGER</a:t>
            </a:r>
            <a:r>
              <a:rPr lang="en-US" sz="2000" dirty="0">
                <a:solidFill>
                  <a:schemeClr val="bg1"/>
                </a:solidFill>
              </a:rPr>
              <a:t> </a:t>
            </a:r>
            <a:r>
              <a:rPr lang="en-US" sz="2000" dirty="0" err="1">
                <a:solidFill>
                  <a:schemeClr val="bg1"/>
                </a:solidFill>
              </a:rPr>
              <a:t>check_doctor_availability</a:t>
            </a:r>
            <a:r>
              <a:rPr lang="en-US" sz="2000" dirty="0">
                <a:solidFill>
                  <a:schemeClr val="bg1"/>
                </a:solidFill>
              </a:rPr>
              <a:t> </a:t>
            </a:r>
            <a:endParaRPr lang="en-US" sz="2000">
              <a:solidFill>
                <a:schemeClr val="bg1"/>
              </a:solidFill>
            </a:endParaRPr>
          </a:p>
          <a:p>
            <a:r>
              <a:rPr lang="en-US" sz="2000" dirty="0">
                <a:solidFill>
                  <a:schemeClr val="bg1"/>
                </a:solidFill>
              </a:rPr>
              <a:t>BEFORE INSERT OR UPDATE</a:t>
            </a:r>
          </a:p>
          <a:p>
            <a:r>
              <a:rPr lang="en-US" sz="2000" dirty="0">
                <a:solidFill>
                  <a:schemeClr val="bg1"/>
                </a:solidFill>
              </a:rPr>
              <a:t>ON appointment</a:t>
            </a:r>
          </a:p>
          <a:p>
            <a:r>
              <a:rPr lang="en-US" sz="2000" dirty="0">
                <a:solidFill>
                  <a:schemeClr val="bg1"/>
                </a:solidFill>
              </a:rPr>
              <a:t>BEGIN</a:t>
            </a:r>
          </a:p>
          <a:p>
            <a:r>
              <a:rPr lang="en-US" sz="2000" dirty="0">
                <a:solidFill>
                  <a:schemeClr val="bg1"/>
                </a:solidFill>
              </a:rPr>
              <a:t>    IF NOT EXISTS (</a:t>
            </a:r>
          </a:p>
          <a:p>
            <a:r>
              <a:rPr lang="en-US" sz="2000">
                <a:solidFill>
                  <a:schemeClr val="bg1"/>
                </a:solidFill>
              </a:rPr>
              <a:t>	</a:t>
            </a:r>
            <a:r>
              <a:rPr lang="en-US" sz="2000" dirty="0">
                <a:solidFill>
                  <a:schemeClr val="bg1"/>
                </a:solidFill>
              </a:rPr>
              <a:t>SELECT *</a:t>
            </a:r>
          </a:p>
          <a:p>
            <a:r>
              <a:rPr lang="en-US" sz="2000" dirty="0">
                <a:solidFill>
                  <a:schemeClr val="bg1"/>
                </a:solidFill>
              </a:rPr>
              <a:t>        </a:t>
            </a:r>
            <a:r>
              <a:rPr lang="en-US" sz="2000">
                <a:solidFill>
                  <a:schemeClr val="bg1"/>
                </a:solidFill>
              </a:rPr>
              <a:t>	</a:t>
            </a:r>
            <a:r>
              <a:rPr lang="en-US" sz="2000" dirty="0">
                <a:solidFill>
                  <a:schemeClr val="bg1"/>
                </a:solidFill>
              </a:rPr>
              <a:t>FROM </a:t>
            </a:r>
            <a:r>
              <a:rPr lang="en-US" sz="2000" dirty="0" err="1">
                <a:solidFill>
                  <a:schemeClr val="bg1"/>
                </a:solidFill>
              </a:rPr>
              <a:t>doctor_availability</a:t>
            </a:r>
            <a:endParaRPr lang="en-US" sz="2000" dirty="0">
              <a:solidFill>
                <a:schemeClr val="bg1"/>
              </a:solidFill>
            </a:endParaRPr>
          </a:p>
          <a:p>
            <a:r>
              <a:rPr lang="en-US" sz="2000" dirty="0">
                <a:solidFill>
                  <a:schemeClr val="bg1"/>
                </a:solidFill>
              </a:rPr>
              <a:t>        </a:t>
            </a:r>
            <a:r>
              <a:rPr lang="en-US" sz="2000">
                <a:solidFill>
                  <a:schemeClr val="bg1"/>
                </a:solidFill>
              </a:rPr>
              <a:t>	</a:t>
            </a:r>
            <a:r>
              <a:rPr lang="en-US" sz="2000" dirty="0">
                <a:solidFill>
                  <a:schemeClr val="bg1"/>
                </a:solidFill>
              </a:rPr>
              <a:t>WHERE </a:t>
            </a:r>
            <a:r>
              <a:rPr lang="en-US" sz="2000" dirty="0" err="1">
                <a:solidFill>
                  <a:schemeClr val="bg1"/>
                </a:solidFill>
              </a:rPr>
              <a:t>doctor_id</a:t>
            </a:r>
            <a:r>
              <a:rPr lang="en-US" sz="2000" dirty="0">
                <a:solidFill>
                  <a:schemeClr val="bg1"/>
                </a:solidFill>
              </a:rPr>
              <a:t> = </a:t>
            </a:r>
            <a:r>
              <a:rPr lang="en-US" sz="2000" dirty="0" err="1">
                <a:solidFill>
                  <a:schemeClr val="bg1"/>
                </a:solidFill>
              </a:rPr>
              <a:t>NEW.doctor_id</a:t>
            </a:r>
            <a:endParaRPr lang="en-US" sz="2000" dirty="0">
              <a:solidFill>
                <a:schemeClr val="bg1"/>
              </a:solidFill>
            </a:endParaRPr>
          </a:p>
          <a:p>
            <a:r>
              <a:rPr lang="en-US" sz="2000" dirty="0">
                <a:solidFill>
                  <a:schemeClr val="bg1"/>
                </a:solidFill>
              </a:rPr>
              <a:t>        </a:t>
            </a:r>
            <a:r>
              <a:rPr lang="en-US" sz="2000">
                <a:solidFill>
                  <a:schemeClr val="bg1"/>
                </a:solidFill>
              </a:rPr>
              <a:t>	</a:t>
            </a:r>
            <a:r>
              <a:rPr lang="en-US" sz="2000" dirty="0">
                <a:solidFill>
                  <a:schemeClr val="bg1"/>
                </a:solidFill>
              </a:rPr>
              <a:t>AND `</a:t>
            </a:r>
            <a:r>
              <a:rPr lang="en-US" sz="2000" dirty="0" err="1">
                <a:solidFill>
                  <a:schemeClr val="bg1"/>
                </a:solidFill>
              </a:rPr>
              <a:t>availability_date</a:t>
            </a:r>
            <a:r>
              <a:rPr lang="en-US" sz="2000" dirty="0">
                <a:solidFill>
                  <a:schemeClr val="bg1"/>
                </a:solidFill>
              </a:rPr>
              <a:t>` = </a:t>
            </a:r>
            <a:r>
              <a:rPr lang="en-US" sz="2000" dirty="0" err="1">
                <a:solidFill>
                  <a:schemeClr val="bg1"/>
                </a:solidFill>
              </a:rPr>
              <a:t>NEW.appointment_date</a:t>
            </a:r>
            <a:endParaRPr lang="en-US" sz="2000" dirty="0">
              <a:solidFill>
                <a:schemeClr val="bg1"/>
              </a:solidFill>
            </a:endParaRPr>
          </a:p>
          <a:p>
            <a:r>
              <a:rPr lang="en-US" sz="2000" dirty="0">
                <a:solidFill>
                  <a:schemeClr val="bg1"/>
                </a:solidFill>
              </a:rPr>
              <a:t>        </a:t>
            </a:r>
            <a:r>
              <a:rPr lang="en-US" sz="2000">
                <a:solidFill>
                  <a:schemeClr val="bg1"/>
                </a:solidFill>
              </a:rPr>
              <a:t>	</a:t>
            </a:r>
            <a:r>
              <a:rPr lang="en-US" sz="2000" dirty="0">
                <a:solidFill>
                  <a:schemeClr val="bg1"/>
                </a:solidFill>
              </a:rPr>
              <a:t>AND (</a:t>
            </a:r>
          </a:p>
          <a:p>
            <a:r>
              <a:rPr lang="en-US" sz="2000" dirty="0">
                <a:solidFill>
                  <a:schemeClr val="bg1"/>
                </a:solidFill>
              </a:rPr>
              <a:t>            </a:t>
            </a:r>
            <a:r>
              <a:rPr lang="en-US" sz="2000">
                <a:solidFill>
                  <a:schemeClr val="bg1"/>
                </a:solidFill>
              </a:rPr>
              <a:t>		</a:t>
            </a:r>
            <a:r>
              <a:rPr lang="en-US" sz="2000" dirty="0">
                <a:solidFill>
                  <a:schemeClr val="bg1"/>
                </a:solidFill>
              </a:rPr>
              <a:t>(</a:t>
            </a:r>
            <a:r>
              <a:rPr lang="en-US" sz="2000" dirty="0" err="1">
                <a:solidFill>
                  <a:schemeClr val="bg1"/>
                </a:solidFill>
              </a:rPr>
              <a:t>NEW.start_time</a:t>
            </a:r>
            <a:r>
              <a:rPr lang="en-US" sz="2000" dirty="0">
                <a:solidFill>
                  <a:schemeClr val="bg1"/>
                </a:solidFill>
              </a:rPr>
              <a:t> BETWEEN </a:t>
            </a:r>
            <a:r>
              <a:rPr lang="en-US" sz="2000" dirty="0" err="1">
                <a:solidFill>
                  <a:schemeClr val="bg1"/>
                </a:solidFill>
              </a:rPr>
              <a:t>start_time</a:t>
            </a:r>
            <a:r>
              <a:rPr lang="en-US" sz="2000" dirty="0">
                <a:solidFill>
                  <a:schemeClr val="bg1"/>
                </a:solidFill>
              </a:rPr>
              <a:t> AND </a:t>
            </a:r>
            <a:r>
              <a:rPr lang="en-US" sz="2000" dirty="0" err="1">
                <a:solidFill>
                  <a:schemeClr val="bg1"/>
                </a:solidFill>
              </a:rPr>
              <a:t>end_time</a:t>
            </a:r>
            <a:r>
              <a:rPr lang="en-US" sz="2000" dirty="0">
                <a:solidFill>
                  <a:schemeClr val="bg1"/>
                </a:solidFill>
              </a:rPr>
              <a:t>)</a:t>
            </a:r>
          </a:p>
          <a:p>
            <a:r>
              <a:rPr lang="en-US" sz="2000" dirty="0">
                <a:solidFill>
                  <a:schemeClr val="bg1"/>
                </a:solidFill>
              </a:rPr>
              <a:t>           </a:t>
            </a:r>
            <a:r>
              <a:rPr lang="en-US" sz="2000">
                <a:solidFill>
                  <a:schemeClr val="bg1"/>
                </a:solidFill>
              </a:rPr>
              <a:t>	 	</a:t>
            </a:r>
            <a:r>
              <a:rPr lang="en-US" sz="2000" dirty="0">
                <a:solidFill>
                  <a:schemeClr val="bg1"/>
                </a:solidFill>
              </a:rPr>
              <a:t>AND (</a:t>
            </a:r>
            <a:r>
              <a:rPr lang="en-US" sz="2000" dirty="0" err="1">
                <a:solidFill>
                  <a:schemeClr val="bg1"/>
                </a:solidFill>
              </a:rPr>
              <a:t>NEW.end_time</a:t>
            </a:r>
            <a:r>
              <a:rPr lang="en-US" sz="2000" dirty="0">
                <a:solidFill>
                  <a:schemeClr val="bg1"/>
                </a:solidFill>
              </a:rPr>
              <a:t> BETWEEN </a:t>
            </a:r>
            <a:r>
              <a:rPr lang="en-US" sz="2000" dirty="0" err="1">
                <a:solidFill>
                  <a:schemeClr val="bg1"/>
                </a:solidFill>
              </a:rPr>
              <a:t>start_time</a:t>
            </a:r>
            <a:r>
              <a:rPr lang="en-US" sz="2000" dirty="0">
                <a:solidFill>
                  <a:schemeClr val="bg1"/>
                </a:solidFill>
              </a:rPr>
              <a:t> AND </a:t>
            </a:r>
            <a:r>
              <a:rPr lang="en-US" sz="2000" err="1">
                <a:solidFill>
                  <a:schemeClr val="bg1"/>
                </a:solidFill>
              </a:rPr>
              <a:t>end</a:t>
            </a:r>
            <a:r>
              <a:rPr lang="en-US" sz="2000" dirty="0" err="1">
                <a:solidFill>
                  <a:schemeClr val="bg1"/>
                </a:solidFill>
              </a:rPr>
              <a:t>_time</a:t>
            </a:r>
            <a:r>
              <a:rPr lang="en-US" sz="2000">
                <a:solidFill>
                  <a:schemeClr val="bg1"/>
                </a:solidFill>
              </a:rPr>
              <a:t>))</a:t>
            </a:r>
            <a:endParaRPr lang="en-US" sz="2000" dirty="0">
              <a:solidFill>
                <a:schemeClr val="bg1"/>
              </a:solidFill>
            </a:endParaRPr>
          </a:p>
          <a:p>
            <a:r>
              <a:rPr lang="en-US" sz="2000" dirty="0">
                <a:solidFill>
                  <a:schemeClr val="bg1"/>
                </a:solidFill>
              </a:rPr>
              <a:t>    ) THEN</a:t>
            </a:r>
          </a:p>
          <a:p>
            <a:r>
              <a:rPr lang="en-US" sz="2000" dirty="0">
                <a:solidFill>
                  <a:schemeClr val="bg1"/>
                </a:solidFill>
              </a:rPr>
              <a:t>       </a:t>
            </a:r>
            <a:r>
              <a:rPr lang="en-US" sz="2000">
                <a:solidFill>
                  <a:schemeClr val="bg1"/>
                </a:solidFill>
              </a:rPr>
              <a:t>	</a:t>
            </a:r>
            <a:r>
              <a:rPr lang="en-US" sz="2000" dirty="0">
                <a:solidFill>
                  <a:schemeClr val="bg1"/>
                </a:solidFill>
              </a:rPr>
              <a:t>SIGNAL SQLSTATE '45000' </a:t>
            </a:r>
          </a:p>
          <a:p>
            <a:r>
              <a:rPr lang="en-US" sz="2000" dirty="0">
                <a:solidFill>
                  <a:schemeClr val="bg1"/>
                </a:solidFill>
              </a:rPr>
              <a:t>        </a:t>
            </a:r>
            <a:r>
              <a:rPr lang="en-US" sz="2000">
                <a:solidFill>
                  <a:schemeClr val="bg1"/>
                </a:solidFill>
              </a:rPr>
              <a:t>	</a:t>
            </a:r>
            <a:r>
              <a:rPr lang="en-US" sz="2000" dirty="0">
                <a:solidFill>
                  <a:schemeClr val="bg1"/>
                </a:solidFill>
              </a:rPr>
              <a:t>SET MESSAGE_TEXT = 'Doctor is not available at the </a:t>
            </a:r>
            <a:r>
              <a:rPr lang="en-US" sz="2000">
                <a:solidFill>
                  <a:schemeClr val="bg1"/>
                </a:solidFill>
              </a:rPr>
              <a:t>	</a:t>
            </a:r>
            <a:r>
              <a:rPr lang="en-US" sz="2000" dirty="0">
                <a:solidFill>
                  <a:schemeClr val="bg1"/>
                </a:solidFill>
              </a:rPr>
              <a:t>given date and time.';</a:t>
            </a:r>
          </a:p>
          <a:p>
            <a:r>
              <a:rPr lang="en-US" sz="2000" dirty="0">
                <a:solidFill>
                  <a:schemeClr val="bg1"/>
                </a:solidFill>
              </a:rPr>
              <a:t>    END IF;</a:t>
            </a:r>
          </a:p>
          <a:p>
            <a:r>
              <a:rPr lang="en-US" sz="2000" dirty="0">
                <a:solidFill>
                  <a:schemeClr val="bg1"/>
                </a:solidFill>
              </a:rPr>
              <a:t>END</a:t>
            </a:r>
          </a:p>
        </p:txBody>
      </p:sp>
      <p:sp>
        <p:nvSpPr>
          <p:cNvPr id="2" name="Title 13">
            <a:extLst>
              <a:ext uri="{FF2B5EF4-FFF2-40B4-BE49-F238E27FC236}">
                <a16:creationId xmlns:a16="http://schemas.microsoft.com/office/drawing/2014/main" id="{F60D595F-B2F3-E260-7100-C347F431E3F7}"/>
              </a:ext>
            </a:extLst>
          </p:cNvPr>
          <p:cNvSpPr>
            <a:spLocks noGrp="1"/>
          </p:cNvSpPr>
          <p:nvPr>
            <p:ph type="title"/>
          </p:nvPr>
        </p:nvSpPr>
        <p:spPr>
          <a:xfrm>
            <a:off x="213084" y="2694442"/>
            <a:ext cx="5882916" cy="734558"/>
          </a:xfrm>
        </p:spPr>
        <p:txBody>
          <a:bodyPr>
            <a:normAutofit fontScale="90000"/>
          </a:bodyPr>
          <a:lstStyle/>
          <a:p>
            <a:r>
              <a:rPr lang="en-US" b="1" dirty="0">
                <a:solidFill>
                  <a:schemeClr val="bg1"/>
                </a:solidFill>
                <a:latin typeface="Calibri"/>
                <a:ea typeface="Calibri Light"/>
                <a:cs typeface="Calibri Light"/>
              </a:rPr>
              <a:t>Check If Doctor Is</a:t>
            </a:r>
            <a:r>
              <a:rPr lang="en-US" b="1">
                <a:solidFill>
                  <a:schemeClr val="bg1"/>
                </a:solidFill>
                <a:latin typeface="Calibri"/>
                <a:ea typeface="Calibri Light"/>
                <a:cs typeface="Calibri Light"/>
              </a:rPr>
              <a:t>	</a:t>
            </a:r>
            <a:r>
              <a:rPr lang="en-US" b="1" dirty="0">
                <a:solidFill>
                  <a:schemeClr val="bg1"/>
                </a:solidFill>
                <a:latin typeface="Calibri"/>
                <a:ea typeface="Calibri Light"/>
                <a:cs typeface="Calibri Light"/>
              </a:rPr>
              <a:t> Available</a:t>
            </a:r>
          </a:p>
        </p:txBody>
      </p:sp>
    </p:spTree>
    <p:extLst>
      <p:ext uri="{BB962C8B-B14F-4D97-AF65-F5344CB8AC3E}">
        <p14:creationId xmlns:p14="http://schemas.microsoft.com/office/powerpoint/2010/main" val="422987597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1655883"/>
            <a:ext cx="7153469" cy="3170099"/>
          </a:xfrm>
          <a:prstGeom prst="rect">
            <a:avLst/>
          </a:prstGeom>
          <a:noFill/>
        </p:spPr>
        <p:txBody>
          <a:bodyPr wrap="square" anchor="ctr">
            <a:spAutoFit/>
          </a:bodyPr>
          <a:lstStyle/>
          <a:p>
            <a:r>
              <a:rPr lang="en-US" sz="2000">
                <a:solidFill>
                  <a:schemeClr val="bg1"/>
                </a:solidFill>
              </a:rPr>
              <a:t>CREATE TRIGGER </a:t>
            </a:r>
            <a:r>
              <a:rPr lang="en-US" sz="2000" err="1">
                <a:solidFill>
                  <a:schemeClr val="bg1"/>
                </a:solidFill>
              </a:rPr>
              <a:t>employee</a:t>
            </a:r>
            <a:r>
              <a:rPr lang="en-US" sz="2000" dirty="0" err="1">
                <a:solidFill>
                  <a:schemeClr val="bg1"/>
                </a:solidFill>
              </a:rPr>
              <a:t>_date_trigger</a:t>
            </a:r>
            <a:r>
              <a:rPr lang="en-US" sz="2000" dirty="0">
                <a:solidFill>
                  <a:schemeClr val="bg1"/>
                </a:solidFill>
              </a:rPr>
              <a:t> </a:t>
            </a:r>
            <a:endParaRPr lang="en-US" sz="2000">
              <a:solidFill>
                <a:schemeClr val="bg1"/>
              </a:solidFill>
            </a:endParaRPr>
          </a:p>
          <a:p>
            <a:r>
              <a:rPr lang="en-US" sz="2000" dirty="0">
                <a:solidFill>
                  <a:schemeClr val="bg1"/>
                </a:solidFill>
              </a:rPr>
              <a:t>BEFORE INSERT OR UPDATE</a:t>
            </a:r>
            <a:endParaRPr lang="en-US" sz="2000">
              <a:solidFill>
                <a:schemeClr val="bg1"/>
              </a:solidFill>
            </a:endParaRPr>
          </a:p>
          <a:p>
            <a:r>
              <a:rPr lang="en-US" sz="2000">
                <a:solidFill>
                  <a:schemeClr val="bg1"/>
                </a:solidFill>
              </a:rPr>
              <a:t>ON employee</a:t>
            </a:r>
            <a:endParaRPr lang="en-US" sz="2000" dirty="0">
              <a:solidFill>
                <a:schemeClr val="bg1"/>
              </a:solidFill>
            </a:endParaRPr>
          </a:p>
          <a:p>
            <a:r>
              <a:rPr lang="en-US" sz="2000" dirty="0">
                <a:solidFill>
                  <a:schemeClr val="bg1"/>
                </a:solidFill>
              </a:rPr>
              <a:t>BEGIN</a:t>
            </a:r>
          </a:p>
          <a:p>
            <a:r>
              <a:rPr lang="en-US" sz="2000">
                <a:solidFill>
                  <a:schemeClr val="bg1"/>
                </a:solidFill>
              </a:rPr>
              <a:t>	</a:t>
            </a:r>
            <a:r>
              <a:rPr lang="en-US" sz="2000" dirty="0">
                <a:solidFill>
                  <a:schemeClr val="bg1"/>
                </a:solidFill>
              </a:rPr>
              <a:t>IF (</a:t>
            </a:r>
            <a:r>
              <a:rPr lang="en-US" sz="2000" dirty="0" err="1">
                <a:solidFill>
                  <a:schemeClr val="bg1"/>
                </a:solidFill>
              </a:rPr>
              <a:t>NEW.start_date</a:t>
            </a:r>
            <a:r>
              <a:rPr lang="en-US" sz="2000" dirty="0">
                <a:solidFill>
                  <a:schemeClr val="bg1"/>
                </a:solidFill>
              </a:rPr>
              <a:t> NOT BETWEEN '1950-01-01' AND </a:t>
            </a:r>
            <a:r>
              <a:rPr lang="en-US" sz="2000">
                <a:solidFill>
                  <a:schemeClr val="bg1"/>
                </a:solidFill>
              </a:rPr>
              <a:t>	</a:t>
            </a:r>
            <a:r>
              <a:rPr lang="en-US" sz="2000" dirty="0">
                <a:solidFill>
                  <a:schemeClr val="bg1"/>
                </a:solidFill>
              </a:rPr>
              <a:t>CURDATE()) THEN</a:t>
            </a:r>
          </a:p>
          <a:p>
            <a:r>
              <a:rPr lang="en-US" sz="2000">
                <a:solidFill>
                  <a:schemeClr val="bg1"/>
                </a:solidFill>
              </a:rPr>
              <a:t>		</a:t>
            </a:r>
            <a:r>
              <a:rPr lang="en-US" sz="2000" dirty="0">
                <a:solidFill>
                  <a:schemeClr val="bg1"/>
                </a:solidFill>
              </a:rPr>
              <a:t>SIGNAL SQLSTATE '45000' SET MESSAGE_TEXT = </a:t>
            </a:r>
            <a:r>
              <a:rPr lang="en-US" sz="2000">
                <a:solidFill>
                  <a:schemeClr val="bg1"/>
                </a:solidFill>
              </a:rPr>
              <a:t>		</a:t>
            </a:r>
            <a:r>
              <a:rPr lang="en-US" sz="2000" dirty="0">
                <a:solidFill>
                  <a:schemeClr val="bg1"/>
                </a:solidFill>
              </a:rPr>
              <a:t>'Invalid start or end date</a:t>
            </a:r>
            <a:r>
              <a:rPr lang="en-US" sz="2000">
                <a:solidFill>
                  <a:schemeClr val="bg1"/>
                </a:solidFill>
              </a:rPr>
              <a:t>.’;</a:t>
            </a:r>
          </a:p>
          <a:p>
            <a:r>
              <a:rPr lang="en-US" sz="2000">
                <a:solidFill>
                  <a:schemeClr val="bg1"/>
                </a:solidFill>
              </a:rPr>
              <a:t>	</a:t>
            </a:r>
            <a:r>
              <a:rPr lang="en-US" sz="2000" dirty="0">
                <a:solidFill>
                  <a:schemeClr val="bg1"/>
                </a:solidFill>
              </a:rPr>
              <a:t>END IF;</a:t>
            </a:r>
          </a:p>
          <a:p>
            <a:r>
              <a:rPr lang="en-US" sz="2000" dirty="0">
                <a:solidFill>
                  <a:schemeClr val="bg1"/>
                </a:solidFill>
              </a:rPr>
              <a:t>END</a:t>
            </a:r>
          </a:p>
        </p:txBody>
      </p:sp>
      <p:sp>
        <p:nvSpPr>
          <p:cNvPr id="2" name="Title 13">
            <a:extLst>
              <a:ext uri="{FF2B5EF4-FFF2-40B4-BE49-F238E27FC236}">
                <a16:creationId xmlns:a16="http://schemas.microsoft.com/office/drawing/2014/main" id="{2C1D035D-B65E-630E-6DF3-53F77C59E663}"/>
              </a:ext>
            </a:extLst>
          </p:cNvPr>
          <p:cNvSpPr>
            <a:spLocks noGrp="1"/>
          </p:cNvSpPr>
          <p:nvPr>
            <p:ph type="title"/>
          </p:nvPr>
        </p:nvSpPr>
        <p:spPr>
          <a:xfrm>
            <a:off x="3154541" y="549223"/>
            <a:ext cx="5882916" cy="734558"/>
          </a:xfrm>
        </p:spPr>
        <p:txBody>
          <a:bodyPr/>
          <a:lstStyle/>
          <a:p>
            <a:r>
              <a:rPr lang="en-US" b="1" dirty="0">
                <a:solidFill>
                  <a:schemeClr val="bg1"/>
                </a:solidFill>
                <a:latin typeface="Calibri"/>
                <a:ea typeface="Calibri Light"/>
                <a:cs typeface="Calibri Light"/>
              </a:rPr>
              <a:t>Employee Date Trigger</a:t>
            </a:r>
          </a:p>
        </p:txBody>
      </p:sp>
    </p:spTree>
    <p:extLst>
      <p:ext uri="{BB962C8B-B14F-4D97-AF65-F5344CB8AC3E}">
        <p14:creationId xmlns:p14="http://schemas.microsoft.com/office/powerpoint/2010/main" val="318199376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1348107"/>
            <a:ext cx="7153469" cy="3785652"/>
          </a:xfrm>
          <a:prstGeom prst="rect">
            <a:avLst/>
          </a:prstGeom>
          <a:noFill/>
        </p:spPr>
        <p:txBody>
          <a:bodyPr wrap="square" anchor="ctr">
            <a:spAutoFit/>
          </a:bodyPr>
          <a:lstStyle/>
          <a:p>
            <a:r>
              <a:rPr lang="en-US" sz="2400" dirty="0">
                <a:solidFill>
                  <a:schemeClr val="bg1"/>
                </a:solidFill>
              </a:rPr>
              <a:t>CREATE TRIGGER </a:t>
            </a:r>
            <a:r>
              <a:rPr lang="en-US" sz="2400" dirty="0" err="1">
                <a:solidFill>
                  <a:schemeClr val="bg1"/>
                </a:solidFill>
              </a:rPr>
              <a:t>employee_date_trigger</a:t>
            </a:r>
            <a:r>
              <a:rPr lang="en-US" sz="2400" dirty="0">
                <a:solidFill>
                  <a:schemeClr val="bg1"/>
                </a:solidFill>
              </a:rPr>
              <a:t> </a:t>
            </a:r>
          </a:p>
          <a:p>
            <a:r>
              <a:rPr lang="en-US" sz="2400" dirty="0">
                <a:solidFill>
                  <a:schemeClr val="bg1"/>
                </a:solidFill>
              </a:rPr>
              <a:t>BEFORE INSERT OR UPDATE</a:t>
            </a:r>
          </a:p>
          <a:p>
            <a:r>
              <a:rPr lang="en-US" sz="2400" dirty="0">
                <a:solidFill>
                  <a:schemeClr val="bg1"/>
                </a:solidFill>
              </a:rPr>
              <a:t>ON employee</a:t>
            </a:r>
          </a:p>
          <a:p>
            <a:r>
              <a:rPr lang="en-US" sz="2400" dirty="0">
                <a:solidFill>
                  <a:schemeClr val="bg1"/>
                </a:solidFill>
              </a:rPr>
              <a:t>BEGIN</a:t>
            </a:r>
          </a:p>
          <a:p>
            <a:r>
              <a:rPr lang="en-US" sz="2400" dirty="0">
                <a:solidFill>
                  <a:schemeClr val="bg1"/>
                </a:solidFill>
              </a:rPr>
              <a:t>	IF (</a:t>
            </a:r>
            <a:r>
              <a:rPr lang="en-US" sz="2400" dirty="0" err="1">
                <a:solidFill>
                  <a:schemeClr val="bg1"/>
                </a:solidFill>
              </a:rPr>
              <a:t>NEW.start_date</a:t>
            </a:r>
            <a:r>
              <a:rPr lang="en-US" sz="2400" dirty="0">
                <a:solidFill>
                  <a:schemeClr val="bg1"/>
                </a:solidFill>
              </a:rPr>
              <a:t> NOT BETWEEN '1950-01-01' AND 	CURDATE()) THEN</a:t>
            </a:r>
          </a:p>
          <a:p>
            <a:r>
              <a:rPr lang="en-US" sz="2400" dirty="0">
                <a:solidFill>
                  <a:schemeClr val="bg1"/>
                </a:solidFill>
              </a:rPr>
              <a:t>		SIGNAL SQLSTATE '45000' SET MESSAGE_TEXT = 		'Invalid start or end date.’;</a:t>
            </a:r>
          </a:p>
          <a:p>
            <a:r>
              <a:rPr lang="en-US" sz="2400" dirty="0">
                <a:solidFill>
                  <a:schemeClr val="bg1"/>
                </a:solidFill>
              </a:rPr>
              <a:t>	END IF;</a:t>
            </a:r>
          </a:p>
          <a:p>
            <a:r>
              <a:rPr lang="en-US" sz="2400" dirty="0">
                <a:solidFill>
                  <a:schemeClr val="bg1"/>
                </a:solidFill>
              </a:rPr>
              <a:t>END</a:t>
            </a:r>
          </a:p>
        </p:txBody>
      </p:sp>
      <p:sp>
        <p:nvSpPr>
          <p:cNvPr id="2" name="Title 13">
            <a:extLst>
              <a:ext uri="{FF2B5EF4-FFF2-40B4-BE49-F238E27FC236}">
                <a16:creationId xmlns:a16="http://schemas.microsoft.com/office/drawing/2014/main" id="{2C1D035D-B65E-630E-6DF3-53F77C59E663}"/>
              </a:ext>
            </a:extLst>
          </p:cNvPr>
          <p:cNvSpPr>
            <a:spLocks noGrp="1"/>
          </p:cNvSpPr>
          <p:nvPr>
            <p:ph type="title"/>
          </p:nvPr>
        </p:nvSpPr>
        <p:spPr>
          <a:xfrm>
            <a:off x="3154541" y="549223"/>
            <a:ext cx="5882916" cy="734558"/>
          </a:xfrm>
        </p:spPr>
        <p:txBody>
          <a:bodyPr/>
          <a:lstStyle/>
          <a:p>
            <a:r>
              <a:rPr lang="en-US" b="1">
                <a:solidFill>
                  <a:schemeClr val="bg1"/>
                </a:solidFill>
                <a:latin typeface="Calibri"/>
                <a:ea typeface="Calibri Light"/>
                <a:cs typeface="Calibri Light"/>
              </a:rPr>
              <a:t>Employee Date Trigger</a:t>
            </a:r>
          </a:p>
        </p:txBody>
      </p:sp>
    </p:spTree>
    <p:extLst>
      <p:ext uri="{BB962C8B-B14F-4D97-AF65-F5344CB8AC3E}">
        <p14:creationId xmlns:p14="http://schemas.microsoft.com/office/powerpoint/2010/main" val="1900103701"/>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2C1D035D-B65E-630E-6DF3-53F77C59E663}"/>
              </a:ext>
            </a:extLst>
          </p:cNvPr>
          <p:cNvSpPr>
            <a:spLocks noGrp="1"/>
          </p:cNvSpPr>
          <p:nvPr>
            <p:ph type="title"/>
          </p:nvPr>
        </p:nvSpPr>
        <p:spPr>
          <a:xfrm>
            <a:off x="5875970" y="2686782"/>
            <a:ext cx="5882916" cy="734558"/>
          </a:xfrm>
        </p:spPr>
        <p:txBody>
          <a:bodyPr/>
          <a:lstStyle/>
          <a:p>
            <a:r>
              <a:rPr lang="en-US" b="1">
                <a:solidFill>
                  <a:schemeClr val="bg1"/>
                </a:solidFill>
                <a:latin typeface="Calibri"/>
                <a:cs typeface="Calibri Light"/>
              </a:rPr>
              <a:t>TESTS</a:t>
            </a:r>
            <a:endParaRPr lang="en-US"/>
          </a:p>
        </p:txBody>
      </p:sp>
    </p:spTree>
    <p:extLst>
      <p:ext uri="{BB962C8B-B14F-4D97-AF65-F5344CB8AC3E}">
        <p14:creationId xmlns:p14="http://schemas.microsoft.com/office/powerpoint/2010/main" val="25680954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bg1"/>
                </a:solidFill>
                <a:cs typeface="Calibri"/>
              </a:rPr>
              <a:t>REQUIREMENTS</a:t>
            </a:r>
            <a:endParaRPr lang="en-US" b="1" dirty="0">
              <a:solidFill>
                <a:schemeClr val="bg1"/>
              </a:solidFill>
              <a:cs typeface="Calibri"/>
            </a:endParaRPr>
          </a:p>
        </p:txBody>
      </p:sp>
    </p:spTree>
    <p:extLst>
      <p:ext uri="{BB962C8B-B14F-4D97-AF65-F5344CB8AC3E}">
        <p14:creationId xmlns:p14="http://schemas.microsoft.com/office/powerpoint/2010/main" val="65419097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sp>
        <p:nvSpPr>
          <p:cNvPr id="2" name="Title 13">
            <a:extLst>
              <a:ext uri="{FF2B5EF4-FFF2-40B4-BE49-F238E27FC236}">
                <a16:creationId xmlns:a16="http://schemas.microsoft.com/office/drawing/2014/main" id="{2C1D035D-B65E-630E-6DF3-53F77C59E663}"/>
              </a:ext>
            </a:extLst>
          </p:cNvPr>
          <p:cNvSpPr>
            <a:spLocks noGrp="1"/>
          </p:cNvSpPr>
          <p:nvPr>
            <p:ph type="title"/>
          </p:nvPr>
        </p:nvSpPr>
        <p:spPr>
          <a:xfrm>
            <a:off x="3580242" y="2252771"/>
            <a:ext cx="5031515" cy="1576211"/>
          </a:xfrm>
        </p:spPr>
        <p:txBody>
          <a:bodyPr/>
          <a:lstStyle/>
          <a:p>
            <a:r>
              <a:rPr lang="en-US" b="1" dirty="0">
                <a:solidFill>
                  <a:schemeClr val="bg1"/>
                </a:solidFill>
                <a:latin typeface="Calibri"/>
                <a:ea typeface="Calibri Light"/>
                <a:cs typeface="Calibri Light"/>
              </a:rPr>
              <a:t>TEST DATA TRIGGERS</a:t>
            </a:r>
            <a:endParaRPr lang="en-US" dirty="0"/>
          </a:p>
        </p:txBody>
      </p:sp>
    </p:spTree>
    <p:extLst>
      <p:ext uri="{BB962C8B-B14F-4D97-AF65-F5344CB8AC3E}">
        <p14:creationId xmlns:p14="http://schemas.microsoft.com/office/powerpoint/2010/main" val="286585284"/>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graphicFrame>
        <p:nvGraphicFramePr>
          <p:cNvPr id="6" name="Table 5">
            <a:extLst>
              <a:ext uri="{FF2B5EF4-FFF2-40B4-BE49-F238E27FC236}">
                <a16:creationId xmlns:a16="http://schemas.microsoft.com/office/drawing/2014/main" id="{370B8BE8-57FF-D985-2E6F-B47B217D50CF}"/>
              </a:ext>
            </a:extLst>
          </p:cNvPr>
          <p:cNvGraphicFramePr>
            <a:graphicFrameLocks noGrp="1"/>
          </p:cNvGraphicFramePr>
          <p:nvPr>
            <p:extLst>
              <p:ext uri="{D42A27DB-BD31-4B8C-83A1-F6EECF244321}">
                <p14:modId xmlns:p14="http://schemas.microsoft.com/office/powerpoint/2010/main" val="4053474995"/>
              </p:ext>
            </p:extLst>
          </p:nvPr>
        </p:nvGraphicFramePr>
        <p:xfrm>
          <a:off x="1" y="0"/>
          <a:ext cx="12192000" cy="6858000"/>
        </p:xfrm>
        <a:graphic>
          <a:graphicData uri="http://schemas.openxmlformats.org/drawingml/2006/table">
            <a:tbl>
              <a:tblPr firstRow="1" bandRow="1">
                <a:tableStyleId>{5C22544A-7EE6-4342-B048-85BDC9FD1C3A}</a:tableStyleId>
              </a:tblPr>
              <a:tblGrid>
                <a:gridCol w="1945450">
                  <a:extLst>
                    <a:ext uri="{9D8B030D-6E8A-4147-A177-3AD203B41FA5}">
                      <a16:colId xmlns:a16="http://schemas.microsoft.com/office/drawing/2014/main" val="1809631896"/>
                    </a:ext>
                  </a:extLst>
                </a:gridCol>
                <a:gridCol w="1235623">
                  <a:extLst>
                    <a:ext uri="{9D8B030D-6E8A-4147-A177-3AD203B41FA5}">
                      <a16:colId xmlns:a16="http://schemas.microsoft.com/office/drawing/2014/main" val="1308343879"/>
                    </a:ext>
                  </a:extLst>
                </a:gridCol>
                <a:gridCol w="1183044">
                  <a:extLst>
                    <a:ext uri="{9D8B030D-6E8A-4147-A177-3AD203B41FA5}">
                      <a16:colId xmlns:a16="http://schemas.microsoft.com/office/drawing/2014/main" val="441762578"/>
                    </a:ext>
                  </a:extLst>
                </a:gridCol>
                <a:gridCol w="2260930">
                  <a:extLst>
                    <a:ext uri="{9D8B030D-6E8A-4147-A177-3AD203B41FA5}">
                      <a16:colId xmlns:a16="http://schemas.microsoft.com/office/drawing/2014/main" val="1957993781"/>
                    </a:ext>
                  </a:extLst>
                </a:gridCol>
                <a:gridCol w="1261916">
                  <a:extLst>
                    <a:ext uri="{9D8B030D-6E8A-4147-A177-3AD203B41FA5}">
                      <a16:colId xmlns:a16="http://schemas.microsoft.com/office/drawing/2014/main" val="234999792"/>
                    </a:ext>
                  </a:extLst>
                </a:gridCol>
                <a:gridCol w="1156754">
                  <a:extLst>
                    <a:ext uri="{9D8B030D-6E8A-4147-A177-3AD203B41FA5}">
                      <a16:colId xmlns:a16="http://schemas.microsoft.com/office/drawing/2014/main" val="3749327779"/>
                    </a:ext>
                  </a:extLst>
                </a:gridCol>
                <a:gridCol w="3148283">
                  <a:extLst>
                    <a:ext uri="{9D8B030D-6E8A-4147-A177-3AD203B41FA5}">
                      <a16:colId xmlns:a16="http://schemas.microsoft.com/office/drawing/2014/main" val="4191825734"/>
                    </a:ext>
                  </a:extLst>
                </a:gridCol>
              </a:tblGrid>
              <a:tr h="1143000">
                <a:tc>
                  <a:txBody>
                    <a:bodyPr/>
                    <a:lstStyle/>
                    <a:p>
                      <a:r>
                        <a:rPr lang="en-US">
                          <a:effectLst/>
                        </a:rPr>
                        <a:t>appointment_id</a:t>
                      </a:r>
                      <a:endParaRPr lang="en-US" err="1">
                        <a:effectLst/>
                      </a:endParaRPr>
                    </a:p>
                  </a:txBody>
                  <a:tcPr marL="38100" marR="38100" marT="38100" marB="38100"/>
                </a:tc>
                <a:tc>
                  <a:txBody>
                    <a:bodyPr/>
                    <a:lstStyle/>
                    <a:p>
                      <a:r>
                        <a:rPr lang="en-US">
                          <a:effectLst/>
                        </a:rPr>
                        <a:t>patient_id</a:t>
                      </a:r>
                      <a:endParaRPr lang="en-US" err="1">
                        <a:effectLst/>
                      </a:endParaRPr>
                    </a:p>
                  </a:txBody>
                  <a:tcPr marL="38100" marR="38100" marT="38100" marB="38100"/>
                </a:tc>
                <a:tc>
                  <a:txBody>
                    <a:bodyPr/>
                    <a:lstStyle/>
                    <a:p>
                      <a:r>
                        <a:rPr lang="en-US">
                          <a:effectLst/>
                        </a:rPr>
                        <a:t>doctor_id</a:t>
                      </a:r>
                      <a:endParaRPr lang="en-US" err="1">
                        <a:effectLst/>
                      </a:endParaRPr>
                    </a:p>
                  </a:txBody>
                  <a:tcPr marL="38100" marR="38100" marT="38100" marB="38100"/>
                </a:tc>
                <a:tc>
                  <a:txBody>
                    <a:bodyPr/>
                    <a:lstStyle/>
                    <a:p>
                      <a:r>
                        <a:rPr lang="en-US">
                          <a:effectLst/>
                        </a:rPr>
                        <a:t>appointment_date</a:t>
                      </a:r>
                      <a:endParaRPr lang="en-US" err="1">
                        <a:effectLst/>
                      </a:endParaRPr>
                    </a:p>
                  </a:txBody>
                  <a:tcPr marL="38100" marR="38100" marT="38100" marB="38100"/>
                </a:tc>
                <a:tc>
                  <a:txBody>
                    <a:bodyPr/>
                    <a:lstStyle/>
                    <a:p>
                      <a:r>
                        <a:rPr lang="en-US">
                          <a:effectLst/>
                        </a:rPr>
                        <a:t>start_time</a:t>
                      </a:r>
                    </a:p>
                  </a:txBody>
                  <a:tcPr marL="38100" marR="38100" marT="38100" marB="38100"/>
                </a:tc>
                <a:tc>
                  <a:txBody>
                    <a:bodyPr/>
                    <a:lstStyle/>
                    <a:p>
                      <a:r>
                        <a:rPr lang="en-US">
                          <a:effectLst/>
                        </a:rPr>
                        <a:t>end_time</a:t>
                      </a:r>
                    </a:p>
                  </a:txBody>
                  <a:tcPr marL="38100" marR="38100" marT="38100" marB="38100"/>
                </a:tc>
                <a:tc>
                  <a:txBody>
                    <a:bodyPr/>
                    <a:lstStyle/>
                    <a:p>
                      <a:r>
                        <a:rPr lang="en-US">
                          <a:effectLst/>
                        </a:rPr>
                        <a:t>location</a:t>
                      </a:r>
                    </a:p>
                  </a:txBody>
                  <a:tcPr marL="38100" marR="38100" marT="38100" marB="38100"/>
                </a:tc>
                <a:extLst>
                  <a:ext uri="{0D108BD9-81ED-4DB2-BD59-A6C34878D82A}">
                    <a16:rowId xmlns:a16="http://schemas.microsoft.com/office/drawing/2014/main" val="2974693827"/>
                  </a:ext>
                </a:extLst>
              </a:tr>
              <a:tr h="1143000">
                <a:tc>
                  <a:txBody>
                    <a:bodyPr/>
                    <a:lstStyle/>
                    <a:p>
                      <a:r>
                        <a:rPr lang="en-US">
                          <a:effectLst/>
                        </a:rPr>
                        <a:t>1</a:t>
                      </a:r>
                    </a:p>
                  </a:txBody>
                  <a:tcPr marL="38100" marR="38100" marT="38100" marB="38100"/>
                </a:tc>
                <a:tc>
                  <a:txBody>
                    <a:bodyPr/>
                    <a:lstStyle/>
                    <a:p>
                      <a:r>
                        <a:rPr lang="en-US">
                          <a:effectLst/>
                        </a:rPr>
                        <a:t>32</a:t>
                      </a:r>
                    </a:p>
                  </a:txBody>
                  <a:tcPr marL="38100" marR="38100" marT="38100" marB="38100"/>
                </a:tc>
                <a:tc>
                  <a:txBody>
                    <a:bodyPr/>
                    <a:lstStyle/>
                    <a:p>
                      <a:r>
                        <a:rPr lang="en-US">
                          <a:effectLst/>
                        </a:rPr>
                        <a:t>1</a:t>
                      </a:r>
                    </a:p>
                  </a:txBody>
                  <a:tcPr marL="38100" marR="38100" marT="38100" marB="38100"/>
                </a:tc>
                <a:tc>
                  <a:txBody>
                    <a:bodyPr/>
                    <a:lstStyle/>
                    <a:p>
                      <a:r>
                        <a:rPr lang="en-US">
                          <a:effectLst/>
                        </a:rPr>
                        <a:t>2023-10-08</a:t>
                      </a:r>
                    </a:p>
                  </a:txBody>
                  <a:tcPr marL="38100" marR="38100" marT="38100" marB="38100"/>
                </a:tc>
                <a:tc>
                  <a:txBody>
                    <a:bodyPr/>
                    <a:lstStyle/>
                    <a:p>
                      <a:r>
                        <a:rPr lang="en-US">
                          <a:effectLst/>
                        </a:rPr>
                        <a:t>6:00:00</a:t>
                      </a:r>
                    </a:p>
                  </a:txBody>
                  <a:tcPr marL="38100" marR="38100" marT="38100" marB="38100"/>
                </a:tc>
                <a:tc>
                  <a:txBody>
                    <a:bodyPr/>
                    <a:lstStyle/>
                    <a:p>
                      <a:r>
                        <a:rPr lang="en-US">
                          <a:effectLst/>
                        </a:rPr>
                        <a:t>10:00:00</a:t>
                      </a:r>
                    </a:p>
                  </a:txBody>
                  <a:tcPr marL="38100" marR="38100" marT="38100" marB="38100"/>
                </a:tc>
                <a:tc>
                  <a:txBody>
                    <a:bodyPr/>
                    <a:lstStyle/>
                    <a:p>
                      <a:r>
                        <a:rPr lang="en-US">
                          <a:effectLst/>
                        </a:rPr>
                        <a:t>in-person</a:t>
                      </a:r>
                    </a:p>
                  </a:txBody>
                  <a:tcPr marL="38100" marR="38100" marT="38100" marB="38100"/>
                </a:tc>
                <a:extLst>
                  <a:ext uri="{0D108BD9-81ED-4DB2-BD59-A6C34878D82A}">
                    <a16:rowId xmlns:a16="http://schemas.microsoft.com/office/drawing/2014/main" val="1336969245"/>
                  </a:ext>
                </a:extLst>
              </a:tr>
              <a:tr h="1143000">
                <a:tc>
                  <a:txBody>
                    <a:bodyPr/>
                    <a:lstStyle/>
                    <a:p>
                      <a:r>
                        <a:rPr lang="en-US">
                          <a:effectLst/>
                        </a:rPr>
                        <a:t>2</a:t>
                      </a:r>
                    </a:p>
                  </a:txBody>
                  <a:tcPr marL="38100" marR="38100" marT="38100" marB="38100"/>
                </a:tc>
                <a:tc>
                  <a:txBody>
                    <a:bodyPr/>
                    <a:lstStyle/>
                    <a:p>
                      <a:r>
                        <a:rPr lang="en-US">
                          <a:effectLst/>
                        </a:rPr>
                        <a:t>54</a:t>
                      </a:r>
                    </a:p>
                  </a:txBody>
                  <a:tcPr marL="38100" marR="38100" marT="38100" marB="38100"/>
                </a:tc>
                <a:tc>
                  <a:txBody>
                    <a:bodyPr/>
                    <a:lstStyle/>
                    <a:p>
                      <a:r>
                        <a:rPr lang="en-US">
                          <a:effectLst/>
                        </a:rPr>
                        <a:t>4</a:t>
                      </a:r>
                    </a:p>
                  </a:txBody>
                  <a:tcPr marL="38100" marR="38100" marT="38100" marB="38100"/>
                </a:tc>
                <a:tc>
                  <a:txBody>
                    <a:bodyPr/>
                    <a:lstStyle/>
                    <a:p>
                      <a:r>
                        <a:rPr lang="en-US">
                          <a:effectLst/>
                        </a:rPr>
                        <a:t>2023-10-07</a:t>
                      </a:r>
                    </a:p>
                  </a:txBody>
                  <a:tcPr marL="38100" marR="38100" marT="38100" marB="38100"/>
                </a:tc>
                <a:tc>
                  <a:txBody>
                    <a:bodyPr/>
                    <a:lstStyle/>
                    <a:p>
                      <a:r>
                        <a:rPr lang="en-US">
                          <a:effectLst/>
                        </a:rPr>
                        <a:t>6:00:00</a:t>
                      </a:r>
                    </a:p>
                  </a:txBody>
                  <a:tcPr marL="38100" marR="38100" marT="38100" marB="38100"/>
                </a:tc>
                <a:tc>
                  <a:txBody>
                    <a:bodyPr/>
                    <a:lstStyle/>
                    <a:p>
                      <a:r>
                        <a:rPr lang="en-US">
                          <a:effectLst/>
                        </a:rPr>
                        <a:t>10:00:00</a:t>
                      </a:r>
                    </a:p>
                  </a:txBody>
                  <a:tcPr marL="38100" marR="38100" marT="38100" marB="38100"/>
                </a:tc>
                <a:tc>
                  <a:txBody>
                    <a:bodyPr/>
                    <a:lstStyle/>
                    <a:p>
                      <a:r>
                        <a:rPr lang="en-US">
                          <a:effectLst/>
                        </a:rPr>
                        <a:t>online</a:t>
                      </a:r>
                    </a:p>
                  </a:txBody>
                  <a:tcPr marL="38100" marR="38100" marT="38100" marB="38100"/>
                </a:tc>
                <a:extLst>
                  <a:ext uri="{0D108BD9-81ED-4DB2-BD59-A6C34878D82A}">
                    <a16:rowId xmlns:a16="http://schemas.microsoft.com/office/drawing/2014/main" val="2266794442"/>
                  </a:ext>
                </a:extLst>
              </a:tr>
              <a:tr h="1143000">
                <a:tc>
                  <a:txBody>
                    <a:bodyPr/>
                    <a:lstStyle/>
                    <a:p>
                      <a:r>
                        <a:rPr lang="en-US">
                          <a:effectLst/>
                        </a:rPr>
                        <a:t>3</a:t>
                      </a:r>
                    </a:p>
                  </a:txBody>
                  <a:tcPr marL="38100" marR="38100" marT="38100" marB="38100"/>
                </a:tc>
                <a:tc>
                  <a:txBody>
                    <a:bodyPr/>
                    <a:lstStyle/>
                    <a:p>
                      <a:r>
                        <a:rPr lang="en-US">
                          <a:effectLst/>
                        </a:rPr>
                        <a:t>11</a:t>
                      </a:r>
                    </a:p>
                  </a:txBody>
                  <a:tcPr marL="38100" marR="38100" marT="38100" marB="38100"/>
                </a:tc>
                <a:tc>
                  <a:txBody>
                    <a:bodyPr/>
                    <a:lstStyle/>
                    <a:p>
                      <a:r>
                        <a:rPr lang="en-US">
                          <a:effectLst/>
                        </a:rPr>
                        <a:t>6</a:t>
                      </a:r>
                    </a:p>
                  </a:txBody>
                  <a:tcPr marL="38100" marR="38100" marT="38100" marB="38100"/>
                </a:tc>
                <a:tc>
                  <a:txBody>
                    <a:bodyPr/>
                    <a:lstStyle/>
                    <a:p>
                      <a:r>
                        <a:rPr lang="en-US">
                          <a:effectLst/>
                        </a:rPr>
                        <a:t>2023-10-09</a:t>
                      </a:r>
                    </a:p>
                  </a:txBody>
                  <a:tcPr marL="38100" marR="38100" marT="38100" marB="38100"/>
                </a:tc>
                <a:tc>
                  <a:txBody>
                    <a:bodyPr/>
                    <a:lstStyle/>
                    <a:p>
                      <a:r>
                        <a:rPr lang="en-US">
                          <a:effectLst/>
                        </a:rPr>
                        <a:t>10:00:00</a:t>
                      </a:r>
                    </a:p>
                  </a:txBody>
                  <a:tcPr marL="38100" marR="38100" marT="38100" marB="38100"/>
                </a:tc>
                <a:tc>
                  <a:txBody>
                    <a:bodyPr/>
                    <a:lstStyle/>
                    <a:p>
                      <a:r>
                        <a:rPr lang="en-US">
                          <a:effectLst/>
                        </a:rPr>
                        <a:t>19:00:00</a:t>
                      </a:r>
                    </a:p>
                  </a:txBody>
                  <a:tcPr marL="38100" marR="38100" marT="38100" marB="38100"/>
                </a:tc>
                <a:tc>
                  <a:txBody>
                    <a:bodyPr/>
                    <a:lstStyle/>
                    <a:p>
                      <a:r>
                        <a:rPr lang="en-US">
                          <a:effectLst/>
                        </a:rPr>
                        <a:t>in-person</a:t>
                      </a:r>
                    </a:p>
                  </a:txBody>
                  <a:tcPr marL="38100" marR="38100" marT="38100" marB="38100"/>
                </a:tc>
                <a:extLst>
                  <a:ext uri="{0D108BD9-81ED-4DB2-BD59-A6C34878D82A}">
                    <a16:rowId xmlns:a16="http://schemas.microsoft.com/office/drawing/2014/main" val="127774645"/>
                  </a:ext>
                </a:extLst>
              </a:tr>
              <a:tr h="1143000">
                <a:tc>
                  <a:txBody>
                    <a:bodyPr/>
                    <a:lstStyle/>
                    <a:p>
                      <a:r>
                        <a:rPr lang="en-US">
                          <a:effectLst/>
                        </a:rPr>
                        <a:t>4</a:t>
                      </a:r>
                    </a:p>
                  </a:txBody>
                  <a:tcPr marL="38100" marR="38100" marT="38100" marB="38100"/>
                </a:tc>
                <a:tc>
                  <a:txBody>
                    <a:bodyPr/>
                    <a:lstStyle/>
                    <a:p>
                      <a:r>
                        <a:rPr lang="en-US">
                          <a:effectLst/>
                        </a:rPr>
                        <a:t>42</a:t>
                      </a:r>
                    </a:p>
                  </a:txBody>
                  <a:tcPr marL="38100" marR="38100" marT="38100" marB="38100"/>
                </a:tc>
                <a:tc>
                  <a:txBody>
                    <a:bodyPr/>
                    <a:lstStyle/>
                    <a:p>
                      <a:r>
                        <a:rPr lang="en-US">
                          <a:effectLst/>
                        </a:rPr>
                        <a:t>8</a:t>
                      </a:r>
                    </a:p>
                  </a:txBody>
                  <a:tcPr marL="38100" marR="38100" marT="38100" marB="38100"/>
                </a:tc>
                <a:tc>
                  <a:txBody>
                    <a:bodyPr/>
                    <a:lstStyle/>
                    <a:p>
                      <a:r>
                        <a:rPr lang="en-US">
                          <a:effectLst/>
                        </a:rPr>
                        <a:t>2023-10-06</a:t>
                      </a:r>
                    </a:p>
                  </a:txBody>
                  <a:tcPr marL="38100" marR="38100" marT="38100" marB="38100"/>
                </a:tc>
                <a:tc>
                  <a:txBody>
                    <a:bodyPr/>
                    <a:lstStyle/>
                    <a:p>
                      <a:r>
                        <a:rPr lang="en-US">
                          <a:effectLst/>
                        </a:rPr>
                        <a:t>14:00:00</a:t>
                      </a:r>
                    </a:p>
                  </a:txBody>
                  <a:tcPr marL="38100" marR="38100" marT="38100" marB="38100"/>
                </a:tc>
                <a:tc>
                  <a:txBody>
                    <a:bodyPr/>
                    <a:lstStyle/>
                    <a:p>
                      <a:r>
                        <a:rPr lang="en-US">
                          <a:effectLst/>
                        </a:rPr>
                        <a:t>20:00:00</a:t>
                      </a:r>
                    </a:p>
                  </a:txBody>
                  <a:tcPr marL="38100" marR="38100" marT="38100" marB="38100"/>
                </a:tc>
                <a:tc>
                  <a:txBody>
                    <a:bodyPr/>
                    <a:lstStyle/>
                    <a:p>
                      <a:r>
                        <a:rPr lang="en-US">
                          <a:effectLst/>
                        </a:rPr>
                        <a:t>online</a:t>
                      </a:r>
                    </a:p>
                  </a:txBody>
                  <a:tcPr marL="38100" marR="38100" marT="38100" marB="38100"/>
                </a:tc>
                <a:extLst>
                  <a:ext uri="{0D108BD9-81ED-4DB2-BD59-A6C34878D82A}">
                    <a16:rowId xmlns:a16="http://schemas.microsoft.com/office/drawing/2014/main" val="3914245042"/>
                  </a:ext>
                </a:extLst>
              </a:tr>
              <a:tr h="1143000">
                <a:tc>
                  <a:txBody>
                    <a:bodyPr/>
                    <a:lstStyle/>
                    <a:p>
                      <a:r>
                        <a:rPr lang="en-US">
                          <a:effectLst/>
                        </a:rPr>
                        <a:t>5</a:t>
                      </a:r>
                    </a:p>
                  </a:txBody>
                  <a:tcPr marL="38100" marR="38100" marT="38100" marB="38100"/>
                </a:tc>
                <a:tc>
                  <a:txBody>
                    <a:bodyPr/>
                    <a:lstStyle/>
                    <a:p>
                      <a:r>
                        <a:rPr lang="en-US">
                          <a:effectLst/>
                        </a:rPr>
                        <a:t>77</a:t>
                      </a:r>
                    </a:p>
                  </a:txBody>
                  <a:tcPr marL="38100" marR="38100" marT="38100" marB="38100"/>
                </a:tc>
                <a:tc>
                  <a:txBody>
                    <a:bodyPr/>
                    <a:lstStyle/>
                    <a:p>
                      <a:r>
                        <a:rPr lang="en-US">
                          <a:effectLst/>
                        </a:rPr>
                        <a:t>10</a:t>
                      </a:r>
                    </a:p>
                  </a:txBody>
                  <a:tcPr marL="38100" marR="38100" marT="38100" marB="38100"/>
                </a:tc>
                <a:tc>
                  <a:txBody>
                    <a:bodyPr/>
                    <a:lstStyle/>
                    <a:p>
                      <a:r>
                        <a:rPr lang="en-US">
                          <a:effectLst/>
                        </a:rPr>
                        <a:t>2023-10-04</a:t>
                      </a:r>
                    </a:p>
                  </a:txBody>
                  <a:tcPr marL="38100" marR="38100" marT="38100" marB="38100"/>
                </a:tc>
                <a:tc>
                  <a:txBody>
                    <a:bodyPr/>
                    <a:lstStyle/>
                    <a:p>
                      <a:r>
                        <a:rPr lang="en-US">
                          <a:effectLst/>
                        </a:rPr>
                        <a:t>5:00:00</a:t>
                      </a:r>
                    </a:p>
                  </a:txBody>
                  <a:tcPr marL="38100" marR="38100" marT="38100" marB="38100"/>
                </a:tc>
                <a:tc>
                  <a:txBody>
                    <a:bodyPr/>
                    <a:lstStyle/>
                    <a:p>
                      <a:r>
                        <a:rPr lang="en-US">
                          <a:effectLst/>
                        </a:rPr>
                        <a:t>10:00:00</a:t>
                      </a:r>
                    </a:p>
                  </a:txBody>
                  <a:tcPr marL="38100" marR="38100" marT="38100" marB="38100"/>
                </a:tc>
                <a:tc>
                  <a:txBody>
                    <a:bodyPr/>
                    <a:lstStyle/>
                    <a:p>
                      <a:r>
                        <a:rPr lang="en-US" dirty="0">
                          <a:effectLst/>
                        </a:rPr>
                        <a:t>in-person</a:t>
                      </a:r>
                    </a:p>
                  </a:txBody>
                  <a:tcPr marL="38100" marR="38100" marT="38100" marB="38100"/>
                </a:tc>
                <a:extLst>
                  <a:ext uri="{0D108BD9-81ED-4DB2-BD59-A6C34878D82A}">
                    <a16:rowId xmlns:a16="http://schemas.microsoft.com/office/drawing/2014/main" val="3013099549"/>
                  </a:ext>
                </a:extLst>
              </a:tr>
            </a:tbl>
          </a:graphicData>
        </a:graphic>
      </p:graphicFrame>
    </p:spTree>
    <p:extLst>
      <p:ext uri="{BB962C8B-B14F-4D97-AF65-F5344CB8AC3E}">
        <p14:creationId xmlns:p14="http://schemas.microsoft.com/office/powerpoint/2010/main" val="413184152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graphicFrame>
        <p:nvGraphicFramePr>
          <p:cNvPr id="6" name="Table 5">
            <a:extLst>
              <a:ext uri="{FF2B5EF4-FFF2-40B4-BE49-F238E27FC236}">
                <a16:creationId xmlns:a16="http://schemas.microsoft.com/office/drawing/2014/main" id="{AB0AAD2A-9F6A-2FD9-F4E3-9A57C606642E}"/>
              </a:ext>
            </a:extLst>
          </p:cNvPr>
          <p:cNvGraphicFramePr>
            <a:graphicFrameLocks noGrp="1"/>
          </p:cNvGraphicFramePr>
          <p:nvPr>
            <p:extLst>
              <p:ext uri="{D42A27DB-BD31-4B8C-83A1-F6EECF244321}">
                <p14:modId xmlns:p14="http://schemas.microsoft.com/office/powerpoint/2010/main" val="2630439940"/>
              </p:ext>
            </p:extLst>
          </p:nvPr>
        </p:nvGraphicFramePr>
        <p:xfrm>
          <a:off x="0" y="0"/>
          <a:ext cx="12192000" cy="6858001"/>
        </p:xfrm>
        <a:graphic>
          <a:graphicData uri="http://schemas.openxmlformats.org/drawingml/2006/table">
            <a:tbl>
              <a:tblPr firstRow="1" bandRow="1">
                <a:tableStyleId>{5C22544A-7EE6-4342-B048-85BDC9FD1C3A}</a:tableStyleId>
              </a:tblPr>
              <a:tblGrid>
                <a:gridCol w="2337326">
                  <a:extLst>
                    <a:ext uri="{9D8B030D-6E8A-4147-A177-3AD203B41FA5}">
                      <a16:colId xmlns:a16="http://schemas.microsoft.com/office/drawing/2014/main" val="1993460330"/>
                    </a:ext>
                  </a:extLst>
                </a:gridCol>
                <a:gridCol w="1484519">
                  <a:extLst>
                    <a:ext uri="{9D8B030D-6E8A-4147-A177-3AD203B41FA5}">
                      <a16:colId xmlns:a16="http://schemas.microsoft.com/office/drawing/2014/main" val="4220600890"/>
                    </a:ext>
                  </a:extLst>
                </a:gridCol>
                <a:gridCol w="1421348">
                  <a:extLst>
                    <a:ext uri="{9D8B030D-6E8A-4147-A177-3AD203B41FA5}">
                      <a16:colId xmlns:a16="http://schemas.microsoft.com/office/drawing/2014/main" val="358355993"/>
                    </a:ext>
                  </a:extLst>
                </a:gridCol>
                <a:gridCol w="2716353">
                  <a:extLst>
                    <a:ext uri="{9D8B030D-6E8A-4147-A177-3AD203B41FA5}">
                      <a16:colId xmlns:a16="http://schemas.microsoft.com/office/drawing/2014/main" val="1863451823"/>
                    </a:ext>
                  </a:extLst>
                </a:gridCol>
                <a:gridCol w="1516103">
                  <a:extLst>
                    <a:ext uri="{9D8B030D-6E8A-4147-A177-3AD203B41FA5}">
                      <a16:colId xmlns:a16="http://schemas.microsoft.com/office/drawing/2014/main" val="2191830398"/>
                    </a:ext>
                  </a:extLst>
                </a:gridCol>
                <a:gridCol w="1389761">
                  <a:extLst>
                    <a:ext uri="{9D8B030D-6E8A-4147-A177-3AD203B41FA5}">
                      <a16:colId xmlns:a16="http://schemas.microsoft.com/office/drawing/2014/main" val="2977080387"/>
                    </a:ext>
                  </a:extLst>
                </a:gridCol>
                <a:gridCol w="1326590">
                  <a:extLst>
                    <a:ext uri="{9D8B030D-6E8A-4147-A177-3AD203B41FA5}">
                      <a16:colId xmlns:a16="http://schemas.microsoft.com/office/drawing/2014/main" val="1374391502"/>
                    </a:ext>
                  </a:extLst>
                </a:gridCol>
              </a:tblGrid>
              <a:tr h="964639">
                <a:tc>
                  <a:txBody>
                    <a:bodyPr/>
                    <a:lstStyle/>
                    <a:p>
                      <a:r>
                        <a:rPr lang="en-US">
                          <a:effectLst/>
                        </a:rPr>
                        <a:t>appointment_id</a:t>
                      </a:r>
                    </a:p>
                  </a:txBody>
                  <a:tcPr marL="38100" marR="38100" marT="38100" marB="38100"/>
                </a:tc>
                <a:tc>
                  <a:txBody>
                    <a:bodyPr/>
                    <a:lstStyle/>
                    <a:p>
                      <a:r>
                        <a:rPr lang="en-US">
                          <a:effectLst/>
                        </a:rPr>
                        <a:t>patient_id</a:t>
                      </a:r>
                    </a:p>
                  </a:txBody>
                  <a:tcPr marL="38100" marR="38100" marT="38100" marB="38100"/>
                </a:tc>
                <a:tc>
                  <a:txBody>
                    <a:bodyPr/>
                    <a:lstStyle/>
                    <a:p>
                      <a:r>
                        <a:rPr lang="en-US">
                          <a:effectLst/>
                        </a:rPr>
                        <a:t>doctor_id</a:t>
                      </a:r>
                    </a:p>
                  </a:txBody>
                  <a:tcPr marL="38100" marR="38100" marT="38100" marB="38100"/>
                </a:tc>
                <a:tc>
                  <a:txBody>
                    <a:bodyPr/>
                    <a:lstStyle/>
                    <a:p>
                      <a:r>
                        <a:rPr lang="en-US">
                          <a:effectLst/>
                        </a:rPr>
                        <a:t>appointment_date</a:t>
                      </a:r>
                    </a:p>
                  </a:txBody>
                  <a:tcPr marL="38100" marR="38100" marT="38100" marB="38100"/>
                </a:tc>
                <a:tc>
                  <a:txBody>
                    <a:bodyPr/>
                    <a:lstStyle/>
                    <a:p>
                      <a:r>
                        <a:rPr lang="en-US">
                          <a:effectLst/>
                        </a:rPr>
                        <a:t>start_time</a:t>
                      </a:r>
                    </a:p>
                  </a:txBody>
                  <a:tcPr marL="38100" marR="38100" marT="38100" marB="38100"/>
                </a:tc>
                <a:tc>
                  <a:txBody>
                    <a:bodyPr/>
                    <a:lstStyle/>
                    <a:p>
                      <a:r>
                        <a:rPr lang="en-US">
                          <a:effectLst/>
                        </a:rPr>
                        <a:t>end_time</a:t>
                      </a:r>
                    </a:p>
                  </a:txBody>
                  <a:tcPr marL="38100" marR="38100" marT="38100" marB="38100"/>
                </a:tc>
                <a:tc>
                  <a:txBody>
                    <a:bodyPr/>
                    <a:lstStyle/>
                    <a:p>
                      <a:r>
                        <a:rPr lang="en-US">
                          <a:effectLst/>
                        </a:rPr>
                        <a:t>location</a:t>
                      </a:r>
                    </a:p>
                  </a:txBody>
                  <a:tcPr marL="38100" marR="38100" marT="38100" marB="38100"/>
                </a:tc>
                <a:extLst>
                  <a:ext uri="{0D108BD9-81ED-4DB2-BD59-A6C34878D82A}">
                    <a16:rowId xmlns:a16="http://schemas.microsoft.com/office/drawing/2014/main" val="3947239798"/>
                  </a:ext>
                </a:extLst>
              </a:tr>
              <a:tr h="964639">
                <a:tc>
                  <a:txBody>
                    <a:bodyPr/>
                    <a:lstStyle/>
                    <a:p>
                      <a:r>
                        <a:rPr lang="en-US">
                          <a:effectLst/>
                        </a:rPr>
                        <a:t>1</a:t>
                      </a:r>
                    </a:p>
                  </a:txBody>
                  <a:tcPr marL="38100" marR="38100" marT="38100" marB="38100"/>
                </a:tc>
                <a:tc>
                  <a:txBody>
                    <a:bodyPr/>
                    <a:lstStyle/>
                    <a:p>
                      <a:r>
                        <a:rPr lang="en-US">
                          <a:effectLst/>
                        </a:rPr>
                        <a:t>10</a:t>
                      </a:r>
                    </a:p>
                  </a:txBody>
                  <a:tcPr marL="38100" marR="38100" marT="38100" marB="38100"/>
                </a:tc>
                <a:tc>
                  <a:txBody>
                    <a:bodyPr/>
                    <a:lstStyle/>
                    <a:p>
                      <a:r>
                        <a:rPr lang="en-US">
                          <a:effectLst/>
                        </a:rPr>
                        <a:t>2</a:t>
                      </a:r>
                    </a:p>
                  </a:txBody>
                  <a:tcPr marL="38100" marR="38100" marT="38100" marB="38100"/>
                </a:tc>
                <a:tc>
                  <a:txBody>
                    <a:bodyPr/>
                    <a:lstStyle/>
                    <a:p>
                      <a:r>
                        <a:rPr lang="en-US">
                          <a:effectLst/>
                        </a:rPr>
                        <a:t>2023-10-05</a:t>
                      </a:r>
                    </a:p>
                  </a:txBody>
                  <a:tcPr marL="38100" marR="38100" marT="38100" marB="38100"/>
                </a:tc>
                <a:tc>
                  <a:txBody>
                    <a:bodyPr/>
                    <a:lstStyle/>
                    <a:p>
                      <a:r>
                        <a:rPr lang="en-US">
                          <a:effectLst/>
                        </a:rPr>
                        <a:t>9:00:00</a:t>
                      </a:r>
                    </a:p>
                  </a:txBody>
                  <a:tcPr marL="38100" marR="38100" marT="38100" marB="38100"/>
                </a:tc>
                <a:tc>
                  <a:txBody>
                    <a:bodyPr/>
                    <a:lstStyle/>
                    <a:p>
                      <a:r>
                        <a:rPr lang="en-US">
                          <a:effectLst/>
                        </a:rPr>
                        <a:t>10:00:00</a:t>
                      </a:r>
                    </a:p>
                  </a:txBody>
                  <a:tcPr marL="38100" marR="38100" marT="38100" marB="38100"/>
                </a:tc>
                <a:tc>
                  <a:txBody>
                    <a:bodyPr/>
                    <a:lstStyle/>
                    <a:p>
                      <a:r>
                        <a:rPr lang="en-US">
                          <a:effectLst/>
                        </a:rPr>
                        <a:t>in-person</a:t>
                      </a:r>
                    </a:p>
                  </a:txBody>
                  <a:tcPr marL="38100" marR="38100" marT="38100" marB="38100"/>
                </a:tc>
                <a:extLst>
                  <a:ext uri="{0D108BD9-81ED-4DB2-BD59-A6C34878D82A}">
                    <a16:rowId xmlns:a16="http://schemas.microsoft.com/office/drawing/2014/main" val="1942359696"/>
                  </a:ext>
                </a:extLst>
              </a:tr>
              <a:tr h="964639">
                <a:tc>
                  <a:txBody>
                    <a:bodyPr/>
                    <a:lstStyle/>
                    <a:p>
                      <a:r>
                        <a:rPr lang="en-US">
                          <a:effectLst/>
                        </a:rPr>
                        <a:t>2</a:t>
                      </a:r>
                    </a:p>
                  </a:txBody>
                  <a:tcPr marL="38100" marR="38100" marT="38100" marB="38100"/>
                </a:tc>
                <a:tc>
                  <a:txBody>
                    <a:bodyPr/>
                    <a:lstStyle/>
                    <a:p>
                      <a:r>
                        <a:rPr lang="en-US">
                          <a:effectLst/>
                        </a:rPr>
                        <a:t>3</a:t>
                      </a:r>
                    </a:p>
                  </a:txBody>
                  <a:tcPr marL="38100" marR="38100" marT="38100" marB="38100"/>
                </a:tc>
                <a:tc>
                  <a:txBody>
                    <a:bodyPr/>
                    <a:lstStyle/>
                    <a:p>
                      <a:r>
                        <a:rPr lang="en-US">
                          <a:effectLst/>
                        </a:rPr>
                        <a:t>5</a:t>
                      </a:r>
                    </a:p>
                  </a:txBody>
                  <a:tcPr marL="38100" marR="38100" marT="38100" marB="38100"/>
                </a:tc>
                <a:tc>
                  <a:txBody>
                    <a:bodyPr/>
                    <a:lstStyle/>
                    <a:p>
                      <a:r>
                        <a:rPr lang="en-US">
                          <a:effectLst/>
                        </a:rPr>
                        <a:t>2023-10-05</a:t>
                      </a:r>
                    </a:p>
                  </a:txBody>
                  <a:tcPr marL="38100" marR="38100" marT="38100" marB="38100"/>
                </a:tc>
                <a:tc>
                  <a:txBody>
                    <a:bodyPr/>
                    <a:lstStyle/>
                    <a:p>
                      <a:r>
                        <a:rPr lang="en-US">
                          <a:effectLst/>
                        </a:rPr>
                        <a:t>9:00:00</a:t>
                      </a:r>
                    </a:p>
                  </a:txBody>
                  <a:tcPr marL="38100" marR="38100" marT="38100" marB="38100"/>
                </a:tc>
                <a:tc>
                  <a:txBody>
                    <a:bodyPr/>
                    <a:lstStyle/>
                    <a:p>
                      <a:r>
                        <a:rPr lang="en-US">
                          <a:effectLst/>
                        </a:rPr>
                        <a:t>10:00:00</a:t>
                      </a:r>
                    </a:p>
                  </a:txBody>
                  <a:tcPr marL="38100" marR="38100" marT="38100" marB="38100"/>
                </a:tc>
                <a:tc>
                  <a:txBody>
                    <a:bodyPr/>
                    <a:lstStyle/>
                    <a:p>
                      <a:r>
                        <a:rPr lang="en-US">
                          <a:effectLst/>
                        </a:rPr>
                        <a:t>in-person</a:t>
                      </a:r>
                    </a:p>
                  </a:txBody>
                  <a:tcPr marL="38100" marR="38100" marT="38100" marB="38100"/>
                </a:tc>
                <a:extLst>
                  <a:ext uri="{0D108BD9-81ED-4DB2-BD59-A6C34878D82A}">
                    <a16:rowId xmlns:a16="http://schemas.microsoft.com/office/drawing/2014/main" val="2360078415"/>
                  </a:ext>
                </a:extLst>
              </a:tr>
              <a:tr h="964639">
                <a:tc>
                  <a:txBody>
                    <a:bodyPr/>
                    <a:lstStyle/>
                    <a:p>
                      <a:r>
                        <a:rPr lang="en-US">
                          <a:effectLst/>
                        </a:rPr>
                        <a:t>3</a:t>
                      </a:r>
                    </a:p>
                  </a:txBody>
                  <a:tcPr marL="38100" marR="38100" marT="38100" marB="38100"/>
                </a:tc>
                <a:tc>
                  <a:txBody>
                    <a:bodyPr/>
                    <a:lstStyle/>
                    <a:p>
                      <a:r>
                        <a:rPr lang="en-US">
                          <a:effectLst/>
                        </a:rPr>
                        <a:t>23</a:t>
                      </a:r>
                    </a:p>
                  </a:txBody>
                  <a:tcPr marL="38100" marR="38100" marT="38100" marB="38100"/>
                </a:tc>
                <a:tc>
                  <a:txBody>
                    <a:bodyPr/>
                    <a:lstStyle/>
                    <a:p>
                      <a:r>
                        <a:rPr lang="en-US">
                          <a:effectLst/>
                        </a:rPr>
                        <a:t>9</a:t>
                      </a:r>
                    </a:p>
                  </a:txBody>
                  <a:tcPr marL="38100" marR="38100" marT="38100" marB="38100"/>
                </a:tc>
                <a:tc>
                  <a:txBody>
                    <a:bodyPr/>
                    <a:lstStyle/>
                    <a:p>
                      <a:r>
                        <a:rPr lang="en-US">
                          <a:effectLst/>
                        </a:rPr>
                        <a:t>2023-10-16</a:t>
                      </a:r>
                    </a:p>
                  </a:txBody>
                  <a:tcPr marL="38100" marR="38100" marT="38100" marB="38100"/>
                </a:tc>
                <a:tc>
                  <a:txBody>
                    <a:bodyPr/>
                    <a:lstStyle/>
                    <a:p>
                      <a:r>
                        <a:rPr lang="en-US">
                          <a:effectLst/>
                        </a:rPr>
                        <a:t>12:00:00</a:t>
                      </a:r>
                    </a:p>
                  </a:txBody>
                  <a:tcPr marL="38100" marR="38100" marT="38100" marB="38100"/>
                </a:tc>
                <a:tc>
                  <a:txBody>
                    <a:bodyPr/>
                    <a:lstStyle/>
                    <a:p>
                      <a:r>
                        <a:rPr lang="en-US">
                          <a:effectLst/>
                        </a:rPr>
                        <a:t>13:00:00</a:t>
                      </a:r>
                    </a:p>
                  </a:txBody>
                  <a:tcPr marL="38100" marR="38100" marT="38100" marB="38100"/>
                </a:tc>
                <a:tc>
                  <a:txBody>
                    <a:bodyPr/>
                    <a:lstStyle/>
                    <a:p>
                      <a:r>
                        <a:rPr lang="en-US">
                          <a:effectLst/>
                        </a:rPr>
                        <a:t>in-person</a:t>
                      </a:r>
                    </a:p>
                  </a:txBody>
                  <a:tcPr marL="38100" marR="38100" marT="38100" marB="38100"/>
                </a:tc>
                <a:extLst>
                  <a:ext uri="{0D108BD9-81ED-4DB2-BD59-A6C34878D82A}">
                    <a16:rowId xmlns:a16="http://schemas.microsoft.com/office/drawing/2014/main" val="1841945043"/>
                  </a:ext>
                </a:extLst>
              </a:tr>
              <a:tr h="964639">
                <a:tc>
                  <a:txBody>
                    <a:bodyPr/>
                    <a:lstStyle/>
                    <a:p>
                      <a:r>
                        <a:rPr lang="en-US">
                          <a:effectLst/>
                        </a:rPr>
                        <a:t>4</a:t>
                      </a:r>
                    </a:p>
                  </a:txBody>
                  <a:tcPr marL="38100" marR="38100" marT="38100" marB="38100"/>
                </a:tc>
                <a:tc>
                  <a:txBody>
                    <a:bodyPr/>
                    <a:lstStyle/>
                    <a:p>
                      <a:r>
                        <a:rPr lang="en-US">
                          <a:effectLst/>
                        </a:rPr>
                        <a:t>66</a:t>
                      </a:r>
                    </a:p>
                  </a:txBody>
                  <a:tcPr marL="38100" marR="38100" marT="38100" marB="38100"/>
                </a:tc>
                <a:tc>
                  <a:txBody>
                    <a:bodyPr/>
                    <a:lstStyle/>
                    <a:p>
                      <a:r>
                        <a:rPr lang="en-US">
                          <a:effectLst/>
                        </a:rPr>
                        <a:t>3</a:t>
                      </a:r>
                    </a:p>
                  </a:txBody>
                  <a:tcPr marL="38100" marR="38100" marT="38100" marB="38100"/>
                </a:tc>
                <a:tc>
                  <a:txBody>
                    <a:bodyPr/>
                    <a:lstStyle/>
                    <a:p>
                      <a:r>
                        <a:rPr lang="en-US">
                          <a:effectLst/>
                        </a:rPr>
                        <a:t>2023-10-16</a:t>
                      </a:r>
                    </a:p>
                  </a:txBody>
                  <a:tcPr marL="38100" marR="38100" marT="38100" marB="38100"/>
                </a:tc>
                <a:tc>
                  <a:txBody>
                    <a:bodyPr/>
                    <a:lstStyle/>
                    <a:p>
                      <a:r>
                        <a:rPr lang="en-US">
                          <a:effectLst/>
                        </a:rPr>
                        <a:t>12:00:00</a:t>
                      </a:r>
                    </a:p>
                  </a:txBody>
                  <a:tcPr marL="38100" marR="38100" marT="38100" marB="38100"/>
                </a:tc>
                <a:tc>
                  <a:txBody>
                    <a:bodyPr/>
                    <a:lstStyle/>
                    <a:p>
                      <a:r>
                        <a:rPr lang="en-US">
                          <a:effectLst/>
                        </a:rPr>
                        <a:t>13:00:00</a:t>
                      </a:r>
                    </a:p>
                  </a:txBody>
                  <a:tcPr marL="38100" marR="38100" marT="38100" marB="38100"/>
                </a:tc>
                <a:tc>
                  <a:txBody>
                    <a:bodyPr/>
                    <a:lstStyle/>
                    <a:p>
                      <a:r>
                        <a:rPr lang="en-US">
                          <a:effectLst/>
                        </a:rPr>
                        <a:t>in-person</a:t>
                      </a:r>
                    </a:p>
                  </a:txBody>
                  <a:tcPr marL="38100" marR="38100" marT="38100" marB="38100"/>
                </a:tc>
                <a:extLst>
                  <a:ext uri="{0D108BD9-81ED-4DB2-BD59-A6C34878D82A}">
                    <a16:rowId xmlns:a16="http://schemas.microsoft.com/office/drawing/2014/main" val="2432953908"/>
                  </a:ext>
                </a:extLst>
              </a:tr>
              <a:tr h="2034806">
                <a:tc>
                  <a:txBody>
                    <a:bodyPr/>
                    <a:lstStyle/>
                    <a:p>
                      <a:r>
                        <a:rPr lang="en-US">
                          <a:effectLst/>
                        </a:rPr>
                        <a:t>5</a:t>
                      </a:r>
                    </a:p>
                  </a:txBody>
                  <a:tcPr marL="38100" marR="38100" marT="38100" marB="38100"/>
                </a:tc>
                <a:tc>
                  <a:txBody>
                    <a:bodyPr/>
                    <a:lstStyle/>
                    <a:p>
                      <a:r>
                        <a:rPr lang="en-US">
                          <a:effectLst/>
                        </a:rPr>
                        <a:t>19</a:t>
                      </a:r>
                    </a:p>
                  </a:txBody>
                  <a:tcPr marL="38100" marR="38100" marT="38100" marB="38100"/>
                </a:tc>
                <a:tc>
                  <a:txBody>
                    <a:bodyPr/>
                    <a:lstStyle/>
                    <a:p>
                      <a:r>
                        <a:rPr lang="en-US">
                          <a:effectLst/>
                        </a:rPr>
                        <a:t>11</a:t>
                      </a:r>
                    </a:p>
                  </a:txBody>
                  <a:tcPr marL="38100" marR="38100" marT="38100" marB="38100"/>
                </a:tc>
                <a:tc>
                  <a:txBody>
                    <a:bodyPr/>
                    <a:lstStyle/>
                    <a:p>
                      <a:r>
                        <a:rPr lang="en-US">
                          <a:effectLst/>
                        </a:rPr>
                        <a:t>2023-10-16</a:t>
                      </a:r>
                    </a:p>
                  </a:txBody>
                  <a:tcPr marL="38100" marR="38100" marT="38100" marB="38100"/>
                </a:tc>
                <a:tc>
                  <a:txBody>
                    <a:bodyPr/>
                    <a:lstStyle/>
                    <a:p>
                      <a:r>
                        <a:rPr lang="en-US">
                          <a:effectLst/>
                        </a:rPr>
                        <a:t>12:00:00</a:t>
                      </a:r>
                    </a:p>
                  </a:txBody>
                  <a:tcPr marL="38100" marR="38100" marT="38100" marB="38100"/>
                </a:tc>
                <a:tc>
                  <a:txBody>
                    <a:bodyPr/>
                    <a:lstStyle/>
                    <a:p>
                      <a:r>
                        <a:rPr lang="en-US">
                          <a:effectLst/>
                        </a:rPr>
                        <a:t>13:00:00</a:t>
                      </a:r>
                    </a:p>
                  </a:txBody>
                  <a:tcPr marL="38100" marR="38100" marT="38100" marB="38100"/>
                </a:tc>
                <a:tc>
                  <a:txBody>
                    <a:bodyPr/>
                    <a:lstStyle/>
                    <a:p>
                      <a:r>
                        <a:rPr lang="en-US" dirty="0">
                          <a:effectLst/>
                        </a:rPr>
                        <a:t>in-person</a:t>
                      </a:r>
                    </a:p>
                  </a:txBody>
                  <a:tcPr marL="38100" marR="38100" marT="38100" marB="38100"/>
                </a:tc>
                <a:extLst>
                  <a:ext uri="{0D108BD9-81ED-4DB2-BD59-A6C34878D82A}">
                    <a16:rowId xmlns:a16="http://schemas.microsoft.com/office/drawing/2014/main" val="3295245082"/>
                  </a:ext>
                </a:extLst>
              </a:tr>
            </a:tbl>
          </a:graphicData>
        </a:graphic>
      </p:graphicFrame>
    </p:spTree>
    <p:extLst>
      <p:ext uri="{BB962C8B-B14F-4D97-AF65-F5344CB8AC3E}">
        <p14:creationId xmlns:p14="http://schemas.microsoft.com/office/powerpoint/2010/main" val="35458275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graphicFrame>
        <p:nvGraphicFramePr>
          <p:cNvPr id="6" name="Table 5">
            <a:extLst>
              <a:ext uri="{FF2B5EF4-FFF2-40B4-BE49-F238E27FC236}">
                <a16:creationId xmlns:a16="http://schemas.microsoft.com/office/drawing/2014/main" id="{1A83D861-4053-C471-F3CB-D1A1F2C842D7}"/>
              </a:ext>
            </a:extLst>
          </p:cNvPr>
          <p:cNvGraphicFramePr>
            <a:graphicFrameLocks noGrp="1"/>
          </p:cNvGraphicFramePr>
          <p:nvPr>
            <p:extLst>
              <p:ext uri="{D42A27DB-BD31-4B8C-83A1-F6EECF244321}">
                <p14:modId xmlns:p14="http://schemas.microsoft.com/office/powerpoint/2010/main" val="29721231"/>
              </p:ext>
            </p:extLst>
          </p:nvPr>
        </p:nvGraphicFramePr>
        <p:xfrm>
          <a:off x="0" y="-116114"/>
          <a:ext cx="12191999" cy="6974121"/>
        </p:xfrm>
        <a:graphic>
          <a:graphicData uri="http://schemas.openxmlformats.org/drawingml/2006/table">
            <a:tbl>
              <a:tblPr firstRow="1" bandRow="1">
                <a:tableStyleId>{5C22544A-7EE6-4342-B048-85BDC9FD1C3A}</a:tableStyleId>
              </a:tblPr>
              <a:tblGrid>
                <a:gridCol w="1235675">
                  <a:extLst>
                    <a:ext uri="{9D8B030D-6E8A-4147-A177-3AD203B41FA5}">
                      <a16:colId xmlns:a16="http://schemas.microsoft.com/office/drawing/2014/main" val="3940831337"/>
                    </a:ext>
                  </a:extLst>
                </a:gridCol>
                <a:gridCol w="1070919">
                  <a:extLst>
                    <a:ext uri="{9D8B030D-6E8A-4147-A177-3AD203B41FA5}">
                      <a16:colId xmlns:a16="http://schemas.microsoft.com/office/drawing/2014/main" val="549703623"/>
                    </a:ext>
                  </a:extLst>
                </a:gridCol>
                <a:gridCol w="1070919">
                  <a:extLst>
                    <a:ext uri="{9D8B030D-6E8A-4147-A177-3AD203B41FA5}">
                      <a16:colId xmlns:a16="http://schemas.microsoft.com/office/drawing/2014/main" val="1555824500"/>
                    </a:ext>
                  </a:extLst>
                </a:gridCol>
                <a:gridCol w="2286000">
                  <a:extLst>
                    <a:ext uri="{9D8B030D-6E8A-4147-A177-3AD203B41FA5}">
                      <a16:colId xmlns:a16="http://schemas.microsoft.com/office/drawing/2014/main" val="2905705207"/>
                    </a:ext>
                  </a:extLst>
                </a:gridCol>
                <a:gridCol w="3006811">
                  <a:extLst>
                    <a:ext uri="{9D8B030D-6E8A-4147-A177-3AD203B41FA5}">
                      <a16:colId xmlns:a16="http://schemas.microsoft.com/office/drawing/2014/main" val="31388437"/>
                    </a:ext>
                  </a:extLst>
                </a:gridCol>
                <a:gridCol w="3521675">
                  <a:extLst>
                    <a:ext uri="{9D8B030D-6E8A-4147-A177-3AD203B41FA5}">
                      <a16:colId xmlns:a16="http://schemas.microsoft.com/office/drawing/2014/main" val="1546380037"/>
                    </a:ext>
                  </a:extLst>
                </a:gridCol>
              </a:tblGrid>
              <a:tr h="634011">
                <a:tc>
                  <a:txBody>
                    <a:bodyPr/>
                    <a:lstStyle/>
                    <a:p>
                      <a:r>
                        <a:rPr lang="en-US" dirty="0" err="1">
                          <a:effectLst/>
                        </a:rPr>
                        <a:t>employee_id</a:t>
                      </a:r>
                      <a:endParaRPr lang="en-US" dirty="0">
                        <a:effectLst/>
                      </a:endParaRPr>
                    </a:p>
                  </a:txBody>
                  <a:tcPr marL="38100" marR="38100" marT="38100" marB="38100"/>
                </a:tc>
                <a:tc>
                  <a:txBody>
                    <a:bodyPr/>
                    <a:lstStyle/>
                    <a:p>
                      <a:r>
                        <a:rPr lang="en-US">
                          <a:effectLst/>
                        </a:rPr>
                        <a:t>start_date</a:t>
                      </a:r>
                    </a:p>
                  </a:txBody>
                  <a:tcPr marL="38100" marR="38100" marT="38100" marB="38100"/>
                </a:tc>
                <a:tc>
                  <a:txBody>
                    <a:bodyPr/>
                    <a:lstStyle/>
                    <a:p>
                      <a:r>
                        <a:rPr lang="en-US">
                          <a:effectLst/>
                        </a:rPr>
                        <a:t>end_date</a:t>
                      </a:r>
                    </a:p>
                  </a:txBody>
                  <a:tcPr marL="38100" marR="38100" marT="38100" marB="38100"/>
                </a:tc>
                <a:tc>
                  <a:txBody>
                    <a:bodyPr/>
                    <a:lstStyle/>
                    <a:p>
                      <a:r>
                        <a:rPr lang="en-US">
                          <a:effectLst/>
                        </a:rPr>
                        <a:t>job_title</a:t>
                      </a:r>
                    </a:p>
                  </a:txBody>
                  <a:tcPr marL="38100" marR="38100" marT="38100" marB="38100"/>
                </a:tc>
                <a:tc>
                  <a:txBody>
                    <a:bodyPr/>
                    <a:lstStyle/>
                    <a:p>
                      <a:r>
                        <a:rPr lang="en-US">
                          <a:effectLst/>
                        </a:rPr>
                        <a:t>primary_email</a:t>
                      </a:r>
                    </a:p>
                  </a:txBody>
                  <a:tcPr marL="38100" marR="38100" marT="38100" marB="38100"/>
                </a:tc>
                <a:tc>
                  <a:txBody>
                    <a:bodyPr/>
                    <a:lstStyle/>
                    <a:p>
                      <a:r>
                        <a:rPr lang="en-US">
                          <a:effectLst/>
                        </a:rPr>
                        <a:t>secondary_email</a:t>
                      </a:r>
                    </a:p>
                  </a:txBody>
                  <a:tcPr marL="38100" marR="38100" marT="38100" marB="38100"/>
                </a:tc>
                <a:extLst>
                  <a:ext uri="{0D108BD9-81ED-4DB2-BD59-A6C34878D82A}">
                    <a16:rowId xmlns:a16="http://schemas.microsoft.com/office/drawing/2014/main" val="2263631526"/>
                  </a:ext>
                </a:extLst>
              </a:tr>
              <a:tr h="634011">
                <a:tc>
                  <a:txBody>
                    <a:bodyPr/>
                    <a:lstStyle/>
                    <a:p>
                      <a:r>
                        <a:rPr lang="en-US">
                          <a:effectLst/>
                        </a:rPr>
                        <a:t>28</a:t>
                      </a:r>
                    </a:p>
                  </a:txBody>
                  <a:tcPr marL="38100" marR="38100" marT="38100" marB="38100"/>
                </a:tc>
                <a:tc>
                  <a:txBody>
                    <a:bodyPr/>
                    <a:lstStyle/>
                    <a:p>
                      <a:r>
                        <a:rPr lang="en-US">
                          <a:effectLst/>
                        </a:rPr>
                        <a:t>1935-11-22</a:t>
                      </a:r>
                    </a:p>
                  </a:txBody>
                  <a:tcPr marL="38100" marR="38100" marT="38100" marB="38100"/>
                </a:tc>
                <a:tc>
                  <a:txBody>
                    <a:bodyPr/>
                    <a:lstStyle/>
                    <a:p>
                      <a:r>
                        <a:rPr lang="en-US">
                          <a:effectLst/>
                        </a:rPr>
                        <a:t>1936-04-28</a:t>
                      </a:r>
                    </a:p>
                  </a:txBody>
                  <a:tcPr marL="38100" marR="38100" marT="38100" marB="38100"/>
                </a:tc>
                <a:tc>
                  <a:txBody>
                    <a:bodyPr/>
                    <a:lstStyle/>
                    <a:p>
                      <a:r>
                        <a:rPr lang="en-US">
                          <a:effectLst/>
                        </a:rPr>
                        <a:t>Medical Records Clerk</a:t>
                      </a:r>
                    </a:p>
                  </a:txBody>
                  <a:tcPr marL="38100" marR="38100" marT="38100" marB="38100"/>
                </a:tc>
                <a:tc>
                  <a:txBody>
                    <a:bodyPr/>
                    <a:lstStyle/>
                    <a:p>
                      <a:r>
                        <a:rPr lang="en-US">
                          <a:effectLst/>
                        </a:rPr>
                        <a:t>xavierturner20@email.com</a:t>
                      </a:r>
                    </a:p>
                  </a:txBody>
                  <a:tcPr marL="38100" marR="38100" marT="38100" marB="38100"/>
                </a:tc>
                <a:tc>
                  <a:txBody>
                    <a:bodyPr/>
                    <a:lstStyle/>
                    <a:p>
                      <a:r>
                        <a:rPr lang="en-US" u="sng">
                          <a:effectLst/>
                          <a:hlinkClick r:id="rId2"/>
                        </a:rPr>
                        <a:t>xavierturner202@email.com</a:t>
                      </a:r>
                      <a:endParaRPr lang="en-US">
                        <a:effectLst/>
                      </a:endParaRPr>
                    </a:p>
                  </a:txBody>
                  <a:tcPr marL="38100" marR="38100" marT="38100" marB="38100"/>
                </a:tc>
                <a:extLst>
                  <a:ext uri="{0D108BD9-81ED-4DB2-BD59-A6C34878D82A}">
                    <a16:rowId xmlns:a16="http://schemas.microsoft.com/office/drawing/2014/main" val="1293562690"/>
                  </a:ext>
                </a:extLst>
              </a:tr>
              <a:tr h="634011">
                <a:tc>
                  <a:txBody>
                    <a:bodyPr/>
                    <a:lstStyle/>
                    <a:p>
                      <a:r>
                        <a:rPr lang="en-US">
                          <a:effectLst/>
                        </a:rPr>
                        <a:t>24</a:t>
                      </a:r>
                    </a:p>
                  </a:txBody>
                  <a:tcPr marL="38100" marR="38100" marT="38100" marB="38100"/>
                </a:tc>
                <a:tc>
                  <a:txBody>
                    <a:bodyPr/>
                    <a:lstStyle/>
                    <a:p>
                      <a:r>
                        <a:rPr lang="en-US">
                          <a:effectLst/>
                        </a:rPr>
                        <a:t>1927-07-03</a:t>
                      </a:r>
                    </a:p>
                  </a:txBody>
                  <a:tcPr marL="38100" marR="38100" marT="38100" marB="38100"/>
                </a:tc>
                <a:tc>
                  <a:txBody>
                    <a:bodyPr/>
                    <a:lstStyle/>
                    <a:p>
                      <a:r>
                        <a:rPr lang="en-US">
                          <a:effectLst/>
                        </a:rPr>
                        <a:t>1941-10-16</a:t>
                      </a:r>
                    </a:p>
                  </a:txBody>
                  <a:tcPr marL="38100" marR="38100" marT="38100" marB="38100"/>
                </a:tc>
                <a:tc>
                  <a:txBody>
                    <a:bodyPr/>
                    <a:lstStyle/>
                    <a:p>
                      <a:r>
                        <a:rPr lang="en-US">
                          <a:effectLst/>
                        </a:rPr>
                        <a:t>Medical Billing Specialist</a:t>
                      </a:r>
                    </a:p>
                  </a:txBody>
                  <a:tcPr marL="38100" marR="38100" marT="38100" marB="38100"/>
                </a:tc>
                <a:tc>
                  <a:txBody>
                    <a:bodyPr/>
                    <a:lstStyle/>
                    <a:p>
                      <a:r>
                        <a:rPr lang="en-US">
                          <a:effectLst/>
                        </a:rPr>
                        <a:t>annabellesanchez19@email.com</a:t>
                      </a:r>
                    </a:p>
                  </a:txBody>
                  <a:tcPr marL="38100" marR="38100" marT="38100" marB="38100"/>
                </a:tc>
                <a:tc>
                  <a:txBody>
                    <a:bodyPr/>
                    <a:lstStyle/>
                    <a:p>
                      <a:r>
                        <a:rPr lang="en-US">
                          <a:effectLst/>
                        </a:rPr>
                        <a:t>annabellesanchez192@email.com</a:t>
                      </a:r>
                    </a:p>
                  </a:txBody>
                  <a:tcPr marL="38100" marR="38100" marT="38100" marB="38100"/>
                </a:tc>
                <a:extLst>
                  <a:ext uri="{0D108BD9-81ED-4DB2-BD59-A6C34878D82A}">
                    <a16:rowId xmlns:a16="http://schemas.microsoft.com/office/drawing/2014/main" val="1262318891"/>
                  </a:ext>
                </a:extLst>
              </a:tr>
              <a:tr h="634011">
                <a:tc>
                  <a:txBody>
                    <a:bodyPr/>
                    <a:lstStyle/>
                    <a:p>
                      <a:r>
                        <a:rPr lang="en-US">
                          <a:effectLst/>
                        </a:rPr>
                        <a:t>18</a:t>
                      </a:r>
                    </a:p>
                  </a:txBody>
                  <a:tcPr marL="38100" marR="38100" marT="38100" marB="38100"/>
                </a:tc>
                <a:tc>
                  <a:txBody>
                    <a:bodyPr/>
                    <a:lstStyle/>
                    <a:p>
                      <a:r>
                        <a:rPr lang="en-US">
                          <a:effectLst/>
                        </a:rPr>
                        <a:t>1943-05-11</a:t>
                      </a:r>
                    </a:p>
                  </a:txBody>
                  <a:tcPr marL="38100" marR="38100" marT="38100" marB="38100"/>
                </a:tc>
                <a:tc>
                  <a:txBody>
                    <a:bodyPr/>
                    <a:lstStyle/>
                    <a:p>
                      <a:r>
                        <a:rPr lang="en-US">
                          <a:effectLst/>
                        </a:rPr>
                        <a:t>1946-01-07</a:t>
                      </a:r>
                    </a:p>
                  </a:txBody>
                  <a:tcPr marL="38100" marR="38100" marT="38100" marB="38100"/>
                </a:tc>
                <a:tc>
                  <a:txBody>
                    <a:bodyPr/>
                    <a:lstStyle/>
                    <a:p>
                      <a:r>
                        <a:rPr lang="en-US">
                          <a:effectLst/>
                        </a:rPr>
                        <a:t>Medical Assistant</a:t>
                      </a:r>
                    </a:p>
                  </a:txBody>
                  <a:tcPr marL="38100" marR="38100" marT="38100" marB="38100"/>
                </a:tc>
                <a:tc>
                  <a:txBody>
                    <a:bodyPr/>
                    <a:lstStyle/>
                    <a:p>
                      <a:r>
                        <a:rPr lang="en-US">
                          <a:effectLst/>
                        </a:rPr>
                        <a:t>jonathanperez42@email.com</a:t>
                      </a:r>
                    </a:p>
                  </a:txBody>
                  <a:tcPr marL="38100" marR="38100" marT="38100" marB="38100"/>
                </a:tc>
                <a:tc>
                  <a:txBody>
                    <a:bodyPr/>
                    <a:lstStyle/>
                    <a:p>
                      <a:r>
                        <a:rPr lang="en-US">
                          <a:effectLst/>
                        </a:rPr>
                        <a:t>jonathanperez422@email.com</a:t>
                      </a:r>
                    </a:p>
                  </a:txBody>
                  <a:tcPr marL="38100" marR="38100" marT="38100" marB="38100"/>
                </a:tc>
                <a:extLst>
                  <a:ext uri="{0D108BD9-81ED-4DB2-BD59-A6C34878D82A}">
                    <a16:rowId xmlns:a16="http://schemas.microsoft.com/office/drawing/2014/main" val="3814249284"/>
                  </a:ext>
                </a:extLst>
              </a:tr>
              <a:tr h="634011">
                <a:tc>
                  <a:txBody>
                    <a:bodyPr/>
                    <a:lstStyle/>
                    <a:p>
                      <a:r>
                        <a:rPr lang="en-US">
                          <a:effectLst/>
                        </a:rPr>
                        <a:t>20</a:t>
                      </a:r>
                    </a:p>
                  </a:txBody>
                  <a:tcPr marL="38100" marR="38100" marT="38100" marB="38100"/>
                </a:tc>
                <a:tc>
                  <a:txBody>
                    <a:bodyPr/>
                    <a:lstStyle/>
                    <a:p>
                      <a:r>
                        <a:rPr lang="en-US">
                          <a:effectLst/>
                        </a:rPr>
                        <a:t>1948-09-12</a:t>
                      </a:r>
                    </a:p>
                  </a:txBody>
                  <a:tcPr marL="38100" marR="38100" marT="38100" marB="38100"/>
                </a:tc>
                <a:tc>
                  <a:txBody>
                    <a:bodyPr/>
                    <a:lstStyle/>
                    <a:p>
                      <a:r>
                        <a:rPr lang="en-US">
                          <a:effectLst/>
                        </a:rPr>
                        <a:t>1949-12-05</a:t>
                      </a:r>
                    </a:p>
                  </a:txBody>
                  <a:tcPr marL="38100" marR="38100" marT="38100" marB="38100"/>
                </a:tc>
                <a:tc>
                  <a:txBody>
                    <a:bodyPr/>
                    <a:lstStyle/>
                    <a:p>
                      <a:r>
                        <a:rPr lang="en-US">
                          <a:effectLst/>
                        </a:rPr>
                        <a:t>Receptionist</a:t>
                      </a:r>
                    </a:p>
                  </a:txBody>
                  <a:tcPr marL="38100" marR="38100" marT="38100" marB="38100"/>
                </a:tc>
                <a:tc>
                  <a:txBody>
                    <a:bodyPr/>
                    <a:lstStyle/>
                    <a:p>
                      <a:r>
                        <a:rPr lang="en-US">
                          <a:effectLst/>
                        </a:rPr>
                        <a:t>mackenziebarnes67@email.com</a:t>
                      </a:r>
                    </a:p>
                  </a:txBody>
                  <a:tcPr marL="38100" marR="38100" marT="38100" marB="38100"/>
                </a:tc>
                <a:tc>
                  <a:txBody>
                    <a:bodyPr/>
                    <a:lstStyle/>
                    <a:p>
                      <a:r>
                        <a:rPr lang="en-US">
                          <a:effectLst/>
                        </a:rPr>
                        <a:t>mackenziebarnes672@email.com</a:t>
                      </a:r>
                    </a:p>
                  </a:txBody>
                  <a:tcPr marL="38100" marR="38100" marT="38100" marB="38100"/>
                </a:tc>
                <a:extLst>
                  <a:ext uri="{0D108BD9-81ED-4DB2-BD59-A6C34878D82A}">
                    <a16:rowId xmlns:a16="http://schemas.microsoft.com/office/drawing/2014/main" val="3997537131"/>
                  </a:ext>
                </a:extLst>
              </a:tr>
              <a:tr h="634011">
                <a:tc>
                  <a:txBody>
                    <a:bodyPr/>
                    <a:lstStyle/>
                    <a:p>
                      <a:r>
                        <a:rPr lang="en-US">
                          <a:effectLst/>
                        </a:rPr>
                        <a:t>25</a:t>
                      </a:r>
                    </a:p>
                  </a:txBody>
                  <a:tcPr marL="38100" marR="38100" marT="38100" marB="38100"/>
                </a:tc>
                <a:tc>
                  <a:txBody>
                    <a:bodyPr/>
                    <a:lstStyle/>
                    <a:p>
                      <a:r>
                        <a:rPr lang="en-US">
                          <a:effectLst/>
                        </a:rPr>
                        <a:t>1932-02-19</a:t>
                      </a:r>
                    </a:p>
                  </a:txBody>
                  <a:tcPr marL="38100" marR="38100" marT="38100" marB="38100"/>
                </a:tc>
                <a:tc>
                  <a:txBody>
                    <a:bodyPr/>
                    <a:lstStyle/>
                    <a:p>
                      <a:r>
                        <a:rPr lang="en-US">
                          <a:effectLst/>
                        </a:rPr>
                        <a:t>1942-11-14</a:t>
                      </a:r>
                    </a:p>
                  </a:txBody>
                  <a:tcPr marL="38100" marR="38100" marT="38100" marB="38100"/>
                </a:tc>
                <a:tc>
                  <a:txBody>
                    <a:bodyPr/>
                    <a:lstStyle/>
                    <a:p>
                      <a:r>
                        <a:rPr lang="en-US">
                          <a:effectLst/>
                        </a:rPr>
                        <a:t>Medical Coder</a:t>
                      </a:r>
                    </a:p>
                  </a:txBody>
                  <a:tcPr marL="38100" marR="38100" marT="38100" marB="38100"/>
                </a:tc>
                <a:tc>
                  <a:txBody>
                    <a:bodyPr/>
                    <a:lstStyle/>
                    <a:p>
                      <a:r>
                        <a:rPr lang="en-US">
                          <a:effectLst/>
                        </a:rPr>
                        <a:t>johncampbell54@email.com</a:t>
                      </a:r>
                    </a:p>
                  </a:txBody>
                  <a:tcPr marL="38100" marR="38100" marT="38100" marB="38100"/>
                </a:tc>
                <a:tc>
                  <a:txBody>
                    <a:bodyPr/>
                    <a:lstStyle/>
                    <a:p>
                      <a:r>
                        <a:rPr lang="en-US">
                          <a:effectLst/>
                        </a:rPr>
                        <a:t>johncampbell542@email.com</a:t>
                      </a:r>
                    </a:p>
                  </a:txBody>
                  <a:tcPr marL="38100" marR="38100" marT="38100" marB="38100"/>
                </a:tc>
                <a:extLst>
                  <a:ext uri="{0D108BD9-81ED-4DB2-BD59-A6C34878D82A}">
                    <a16:rowId xmlns:a16="http://schemas.microsoft.com/office/drawing/2014/main" val="3344195340"/>
                  </a:ext>
                </a:extLst>
              </a:tr>
              <a:tr h="634011">
                <a:tc>
                  <a:txBody>
                    <a:bodyPr/>
                    <a:lstStyle/>
                    <a:p>
                      <a:r>
                        <a:rPr lang="en-US">
                          <a:effectLst/>
                        </a:rPr>
                        <a:t>12</a:t>
                      </a:r>
                    </a:p>
                  </a:txBody>
                  <a:tcPr marL="38100" marR="38100" marT="38100" marB="38100"/>
                </a:tc>
                <a:tc>
                  <a:txBody>
                    <a:bodyPr/>
                    <a:lstStyle/>
                    <a:p>
                      <a:r>
                        <a:rPr lang="en-US">
                          <a:effectLst/>
                        </a:rPr>
                        <a:t>1945-06-24</a:t>
                      </a:r>
                    </a:p>
                  </a:txBody>
                  <a:tcPr marL="38100" marR="38100" marT="38100" marB="38100"/>
                </a:tc>
                <a:tc>
                  <a:txBody>
                    <a:bodyPr/>
                    <a:lstStyle/>
                    <a:p>
                      <a:r>
                        <a:rPr lang="en-US">
                          <a:effectLst/>
                        </a:rPr>
                        <a:t>1949-03-25</a:t>
                      </a:r>
                    </a:p>
                  </a:txBody>
                  <a:tcPr marL="38100" marR="38100" marT="38100" marB="38100"/>
                </a:tc>
                <a:tc>
                  <a:txBody>
                    <a:bodyPr/>
                    <a:lstStyle/>
                    <a:p>
                      <a:r>
                        <a:rPr lang="en-US">
                          <a:effectLst/>
                        </a:rPr>
                        <a:t>Medical Transcriptionist</a:t>
                      </a:r>
                    </a:p>
                  </a:txBody>
                  <a:tcPr marL="38100" marR="38100" marT="38100" marB="38100"/>
                </a:tc>
                <a:tc>
                  <a:txBody>
                    <a:bodyPr/>
                    <a:lstStyle/>
                    <a:p>
                      <a:r>
                        <a:rPr lang="en-US">
                          <a:effectLst/>
                        </a:rPr>
                        <a:t>veronicabrooks23@email.com</a:t>
                      </a:r>
                    </a:p>
                  </a:txBody>
                  <a:tcPr marL="38100" marR="38100" marT="38100" marB="38100"/>
                </a:tc>
                <a:tc>
                  <a:txBody>
                    <a:bodyPr/>
                    <a:lstStyle/>
                    <a:p>
                      <a:r>
                        <a:rPr lang="en-US">
                          <a:effectLst/>
                        </a:rPr>
                        <a:t>veronicabrooks232@email.com</a:t>
                      </a:r>
                    </a:p>
                  </a:txBody>
                  <a:tcPr marL="38100" marR="38100" marT="38100" marB="38100"/>
                </a:tc>
                <a:extLst>
                  <a:ext uri="{0D108BD9-81ED-4DB2-BD59-A6C34878D82A}">
                    <a16:rowId xmlns:a16="http://schemas.microsoft.com/office/drawing/2014/main" val="554267619"/>
                  </a:ext>
                </a:extLst>
              </a:tr>
              <a:tr h="634011">
                <a:tc>
                  <a:txBody>
                    <a:bodyPr/>
                    <a:lstStyle/>
                    <a:p>
                      <a:r>
                        <a:rPr lang="en-US">
                          <a:effectLst/>
                        </a:rPr>
                        <a:t>17</a:t>
                      </a:r>
                    </a:p>
                  </a:txBody>
                  <a:tcPr marL="38100" marR="38100" marT="38100" marB="38100"/>
                </a:tc>
                <a:tc>
                  <a:txBody>
                    <a:bodyPr/>
                    <a:lstStyle/>
                    <a:p>
                      <a:r>
                        <a:rPr lang="en-US">
                          <a:effectLst/>
                        </a:rPr>
                        <a:t>1949-01-08</a:t>
                      </a:r>
                    </a:p>
                  </a:txBody>
                  <a:tcPr marL="38100" marR="38100" marT="38100" marB="38100"/>
                </a:tc>
                <a:tc>
                  <a:txBody>
                    <a:bodyPr/>
                    <a:lstStyle/>
                    <a:p>
                      <a:r>
                        <a:rPr lang="en-US">
                          <a:effectLst/>
                        </a:rPr>
                        <a:t>1949-02-18</a:t>
                      </a:r>
                    </a:p>
                  </a:txBody>
                  <a:tcPr marL="38100" marR="38100" marT="38100" marB="38100"/>
                </a:tc>
                <a:tc>
                  <a:txBody>
                    <a:bodyPr/>
                    <a:lstStyle/>
                    <a:p>
                      <a:r>
                        <a:rPr lang="en-US">
                          <a:effectLst/>
                        </a:rPr>
                        <a:t>Medical Assistant</a:t>
                      </a:r>
                    </a:p>
                  </a:txBody>
                  <a:tcPr marL="38100" marR="38100" marT="38100" marB="38100"/>
                </a:tc>
                <a:tc>
                  <a:txBody>
                    <a:bodyPr/>
                    <a:lstStyle/>
                    <a:p>
                      <a:r>
                        <a:rPr lang="en-US">
                          <a:effectLst/>
                        </a:rPr>
                        <a:t>kevinscott89@email.com</a:t>
                      </a:r>
                    </a:p>
                  </a:txBody>
                  <a:tcPr marL="38100" marR="38100" marT="38100" marB="38100"/>
                </a:tc>
                <a:tc>
                  <a:txBody>
                    <a:bodyPr/>
                    <a:lstStyle/>
                    <a:p>
                      <a:r>
                        <a:rPr lang="en-US">
                          <a:effectLst/>
                        </a:rPr>
                        <a:t>kevinscott892@email.com</a:t>
                      </a:r>
                    </a:p>
                  </a:txBody>
                  <a:tcPr marL="38100" marR="38100" marT="38100" marB="38100"/>
                </a:tc>
                <a:extLst>
                  <a:ext uri="{0D108BD9-81ED-4DB2-BD59-A6C34878D82A}">
                    <a16:rowId xmlns:a16="http://schemas.microsoft.com/office/drawing/2014/main" val="114569775"/>
                  </a:ext>
                </a:extLst>
              </a:tr>
              <a:tr h="634011">
                <a:tc>
                  <a:txBody>
                    <a:bodyPr/>
                    <a:lstStyle/>
                    <a:p>
                      <a:r>
                        <a:rPr lang="en-US">
                          <a:effectLst/>
                        </a:rPr>
                        <a:t>15</a:t>
                      </a:r>
                    </a:p>
                  </a:txBody>
                  <a:tcPr marL="38100" marR="38100" marT="38100" marB="38100"/>
                </a:tc>
                <a:tc>
                  <a:txBody>
                    <a:bodyPr/>
                    <a:lstStyle/>
                    <a:p>
                      <a:r>
                        <a:rPr lang="en-US">
                          <a:effectLst/>
                        </a:rPr>
                        <a:t>1939-12-31</a:t>
                      </a:r>
                    </a:p>
                  </a:txBody>
                  <a:tcPr marL="38100" marR="38100" marT="38100" marB="38100"/>
                </a:tc>
                <a:tc>
                  <a:txBody>
                    <a:bodyPr/>
                    <a:lstStyle/>
                    <a:p>
                      <a:r>
                        <a:rPr lang="en-US">
                          <a:effectLst/>
                        </a:rPr>
                        <a:t>1940-09-02</a:t>
                      </a:r>
                    </a:p>
                  </a:txBody>
                  <a:tcPr marL="38100" marR="38100" marT="38100" marB="38100"/>
                </a:tc>
                <a:tc>
                  <a:txBody>
                    <a:bodyPr/>
                    <a:lstStyle/>
                    <a:p>
                      <a:r>
                        <a:rPr lang="en-US">
                          <a:effectLst/>
                        </a:rPr>
                        <a:t>Receptionist</a:t>
                      </a:r>
                    </a:p>
                  </a:txBody>
                  <a:tcPr marL="38100" marR="38100" marT="38100" marB="38100"/>
                </a:tc>
                <a:tc>
                  <a:txBody>
                    <a:bodyPr/>
                    <a:lstStyle/>
                    <a:p>
                      <a:r>
                        <a:rPr lang="en-US">
                          <a:effectLst/>
                        </a:rPr>
                        <a:t>victoriaroberts76@email.com</a:t>
                      </a:r>
                    </a:p>
                  </a:txBody>
                  <a:tcPr marL="38100" marR="38100" marT="38100" marB="38100"/>
                </a:tc>
                <a:tc>
                  <a:txBody>
                    <a:bodyPr/>
                    <a:lstStyle/>
                    <a:p>
                      <a:r>
                        <a:rPr lang="en-US">
                          <a:effectLst/>
                        </a:rPr>
                        <a:t>victoriaroberts762@email.com</a:t>
                      </a:r>
                    </a:p>
                  </a:txBody>
                  <a:tcPr marL="38100" marR="38100" marT="38100" marB="38100"/>
                </a:tc>
                <a:extLst>
                  <a:ext uri="{0D108BD9-81ED-4DB2-BD59-A6C34878D82A}">
                    <a16:rowId xmlns:a16="http://schemas.microsoft.com/office/drawing/2014/main" val="2226323794"/>
                  </a:ext>
                </a:extLst>
              </a:tr>
              <a:tr h="634011">
                <a:tc>
                  <a:txBody>
                    <a:bodyPr/>
                    <a:lstStyle/>
                    <a:p>
                      <a:r>
                        <a:rPr lang="en-US">
                          <a:effectLst/>
                        </a:rPr>
                        <a:t>22</a:t>
                      </a:r>
                    </a:p>
                  </a:txBody>
                  <a:tcPr marL="38100" marR="38100" marT="38100" marB="38100"/>
                </a:tc>
                <a:tc>
                  <a:txBody>
                    <a:bodyPr/>
                    <a:lstStyle/>
                    <a:p>
                      <a:r>
                        <a:rPr lang="en-US">
                          <a:effectLst/>
                        </a:rPr>
                        <a:t>1947-03-17</a:t>
                      </a:r>
                    </a:p>
                  </a:txBody>
                  <a:tcPr marL="38100" marR="38100" marT="38100" marB="38100"/>
                </a:tc>
                <a:tc>
                  <a:txBody>
                    <a:bodyPr/>
                    <a:lstStyle/>
                    <a:p>
                      <a:r>
                        <a:rPr lang="en-US">
                          <a:effectLst/>
                        </a:rPr>
                        <a:t>1948-08-01</a:t>
                      </a:r>
                    </a:p>
                  </a:txBody>
                  <a:tcPr marL="38100" marR="38100" marT="38100" marB="38100"/>
                </a:tc>
                <a:tc>
                  <a:txBody>
                    <a:bodyPr/>
                    <a:lstStyle/>
                    <a:p>
                      <a:r>
                        <a:rPr lang="en-US">
                          <a:effectLst/>
                        </a:rPr>
                        <a:t>Medical Coder</a:t>
                      </a:r>
                    </a:p>
                  </a:txBody>
                  <a:tcPr marL="38100" marR="38100" marT="38100" marB="38100"/>
                </a:tc>
                <a:tc>
                  <a:txBody>
                    <a:bodyPr/>
                    <a:lstStyle/>
                    <a:p>
                      <a:r>
                        <a:rPr lang="en-US">
                          <a:effectLst/>
                        </a:rPr>
                        <a:t>christopherrodriguez28@email.com</a:t>
                      </a:r>
                    </a:p>
                  </a:txBody>
                  <a:tcPr marL="38100" marR="38100" marT="38100" marB="38100"/>
                </a:tc>
                <a:tc>
                  <a:txBody>
                    <a:bodyPr/>
                    <a:lstStyle/>
                    <a:p>
                      <a:r>
                        <a:rPr lang="en-US">
                          <a:effectLst/>
                        </a:rPr>
                        <a:t>christopherrodriguez282@email.com</a:t>
                      </a:r>
                    </a:p>
                  </a:txBody>
                  <a:tcPr marL="38100" marR="38100" marT="38100" marB="38100"/>
                </a:tc>
                <a:extLst>
                  <a:ext uri="{0D108BD9-81ED-4DB2-BD59-A6C34878D82A}">
                    <a16:rowId xmlns:a16="http://schemas.microsoft.com/office/drawing/2014/main" val="3546348655"/>
                  </a:ext>
                </a:extLst>
              </a:tr>
              <a:tr h="634011">
                <a:tc>
                  <a:txBody>
                    <a:bodyPr/>
                    <a:lstStyle/>
                    <a:p>
                      <a:r>
                        <a:rPr lang="en-US">
                          <a:effectLst/>
                        </a:rPr>
                        <a:t>14</a:t>
                      </a:r>
                    </a:p>
                  </a:txBody>
                  <a:tcPr marL="38100" marR="38100" marT="38100" marB="38100"/>
                </a:tc>
                <a:tc>
                  <a:txBody>
                    <a:bodyPr/>
                    <a:lstStyle/>
                    <a:p>
                      <a:r>
                        <a:rPr lang="en-US">
                          <a:effectLst/>
                        </a:rPr>
                        <a:t>1930-08-09</a:t>
                      </a:r>
                    </a:p>
                  </a:txBody>
                  <a:tcPr marL="38100" marR="38100" marT="38100" marB="38100"/>
                </a:tc>
                <a:tc>
                  <a:txBody>
                    <a:bodyPr/>
                    <a:lstStyle/>
                    <a:p>
                      <a:r>
                        <a:rPr lang="en-US">
                          <a:effectLst/>
                        </a:rPr>
                        <a:t>1938-12-19</a:t>
                      </a:r>
                    </a:p>
                  </a:txBody>
                  <a:tcPr marL="38100" marR="38100" marT="38100" marB="38100"/>
                </a:tc>
                <a:tc>
                  <a:txBody>
                    <a:bodyPr/>
                    <a:lstStyle/>
                    <a:p>
                      <a:r>
                        <a:rPr lang="en-US">
                          <a:effectLst/>
                        </a:rPr>
                        <a:t>Medical Transcriptionist</a:t>
                      </a:r>
                    </a:p>
                  </a:txBody>
                  <a:tcPr marL="38100" marR="38100" marT="38100" marB="38100"/>
                </a:tc>
                <a:tc>
                  <a:txBody>
                    <a:bodyPr/>
                    <a:lstStyle/>
                    <a:p>
                      <a:r>
                        <a:rPr lang="en-US">
                          <a:effectLst/>
                        </a:rPr>
                        <a:t>madisonmiller94@email.com</a:t>
                      </a:r>
                    </a:p>
                  </a:txBody>
                  <a:tcPr marL="38100" marR="38100" marT="38100" marB="38100"/>
                </a:tc>
                <a:tc>
                  <a:txBody>
                    <a:bodyPr/>
                    <a:lstStyle/>
                    <a:p>
                      <a:r>
                        <a:rPr lang="en-US" dirty="0">
                          <a:effectLst/>
                        </a:rPr>
                        <a:t>madisonmiller942@email.com</a:t>
                      </a:r>
                    </a:p>
                  </a:txBody>
                  <a:tcPr marL="38100" marR="38100" marT="38100" marB="38100"/>
                </a:tc>
                <a:extLst>
                  <a:ext uri="{0D108BD9-81ED-4DB2-BD59-A6C34878D82A}">
                    <a16:rowId xmlns:a16="http://schemas.microsoft.com/office/drawing/2014/main" val="1713610332"/>
                  </a:ext>
                </a:extLst>
              </a:tr>
            </a:tbl>
          </a:graphicData>
        </a:graphic>
      </p:graphicFrame>
    </p:spTree>
    <p:extLst>
      <p:ext uri="{BB962C8B-B14F-4D97-AF65-F5344CB8AC3E}">
        <p14:creationId xmlns:p14="http://schemas.microsoft.com/office/powerpoint/2010/main" val="2242770998"/>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graphicFrame>
        <p:nvGraphicFramePr>
          <p:cNvPr id="6" name="Table 5">
            <a:extLst>
              <a:ext uri="{FF2B5EF4-FFF2-40B4-BE49-F238E27FC236}">
                <a16:creationId xmlns:a16="http://schemas.microsoft.com/office/drawing/2014/main" id="{5FF0C112-43B0-2412-FA61-549138E05D5F}"/>
              </a:ext>
            </a:extLst>
          </p:cNvPr>
          <p:cNvGraphicFramePr>
            <a:graphicFrameLocks noGrp="1"/>
          </p:cNvGraphicFramePr>
          <p:nvPr>
            <p:extLst>
              <p:ext uri="{D42A27DB-BD31-4B8C-83A1-F6EECF244321}">
                <p14:modId xmlns:p14="http://schemas.microsoft.com/office/powerpoint/2010/main" val="2588293557"/>
              </p:ext>
            </p:extLst>
          </p:nvPr>
        </p:nvGraphicFramePr>
        <p:xfrm>
          <a:off x="0" y="0"/>
          <a:ext cx="12192000" cy="6858005"/>
        </p:xfrm>
        <a:graphic>
          <a:graphicData uri="http://schemas.openxmlformats.org/drawingml/2006/table">
            <a:tbl>
              <a:tblPr firstRow="1" bandRow="1">
                <a:tableStyleId>{5C22544A-7EE6-4342-B048-85BDC9FD1C3A}</a:tableStyleId>
              </a:tblPr>
              <a:tblGrid>
                <a:gridCol w="3360339">
                  <a:extLst>
                    <a:ext uri="{9D8B030D-6E8A-4147-A177-3AD203B41FA5}">
                      <a16:colId xmlns:a16="http://schemas.microsoft.com/office/drawing/2014/main" val="3346885690"/>
                    </a:ext>
                  </a:extLst>
                </a:gridCol>
                <a:gridCol w="2024821">
                  <a:extLst>
                    <a:ext uri="{9D8B030D-6E8A-4147-A177-3AD203B41FA5}">
                      <a16:colId xmlns:a16="http://schemas.microsoft.com/office/drawing/2014/main" val="2951772598"/>
                    </a:ext>
                  </a:extLst>
                </a:gridCol>
                <a:gridCol w="2929526">
                  <a:extLst>
                    <a:ext uri="{9D8B030D-6E8A-4147-A177-3AD203B41FA5}">
                      <a16:colId xmlns:a16="http://schemas.microsoft.com/office/drawing/2014/main" val="1001201433"/>
                    </a:ext>
                  </a:extLst>
                </a:gridCol>
                <a:gridCol w="3877314">
                  <a:extLst>
                    <a:ext uri="{9D8B030D-6E8A-4147-A177-3AD203B41FA5}">
                      <a16:colId xmlns:a16="http://schemas.microsoft.com/office/drawing/2014/main" val="617053011"/>
                    </a:ext>
                  </a:extLst>
                </a:gridCol>
              </a:tblGrid>
              <a:tr h="623455">
                <a:tc>
                  <a:txBody>
                    <a:bodyPr/>
                    <a:lstStyle/>
                    <a:p>
                      <a:r>
                        <a:rPr lang="en-US">
                          <a:effectLst/>
                        </a:rPr>
                        <a:t>immunization_id</a:t>
                      </a:r>
                    </a:p>
                  </a:txBody>
                  <a:tcPr marL="38100" marR="38100" marT="38100" marB="38100"/>
                </a:tc>
                <a:tc>
                  <a:txBody>
                    <a:bodyPr/>
                    <a:lstStyle/>
                    <a:p>
                      <a:r>
                        <a:rPr lang="en-US">
                          <a:effectLst/>
                        </a:rPr>
                        <a:t>patient_id</a:t>
                      </a:r>
                    </a:p>
                  </a:txBody>
                  <a:tcPr marL="38100" marR="38100" marT="38100" marB="38100"/>
                </a:tc>
                <a:tc>
                  <a:txBody>
                    <a:bodyPr/>
                    <a:lstStyle/>
                    <a:p>
                      <a:r>
                        <a:rPr lang="en-US">
                          <a:effectLst/>
                        </a:rPr>
                        <a:t>vaccine_name</a:t>
                      </a:r>
                    </a:p>
                  </a:txBody>
                  <a:tcPr marL="38100" marR="38100" marT="38100" marB="38100"/>
                </a:tc>
                <a:tc>
                  <a:txBody>
                    <a:bodyPr/>
                    <a:lstStyle/>
                    <a:p>
                      <a:r>
                        <a:rPr lang="en-US" dirty="0" err="1">
                          <a:effectLst/>
                        </a:rPr>
                        <a:t>immunization_date</a:t>
                      </a:r>
                      <a:endParaRPr lang="en-US" dirty="0">
                        <a:effectLst/>
                      </a:endParaRPr>
                    </a:p>
                  </a:txBody>
                  <a:tcPr marL="38100" marR="38100" marT="38100" marB="38100"/>
                </a:tc>
                <a:extLst>
                  <a:ext uri="{0D108BD9-81ED-4DB2-BD59-A6C34878D82A}">
                    <a16:rowId xmlns:a16="http://schemas.microsoft.com/office/drawing/2014/main" val="2308506604"/>
                  </a:ext>
                </a:extLst>
              </a:tr>
              <a:tr h="623455">
                <a:tc>
                  <a:txBody>
                    <a:bodyPr/>
                    <a:lstStyle/>
                    <a:p>
                      <a:r>
                        <a:rPr lang="en-US">
                          <a:effectLst/>
                        </a:rPr>
                        <a:t>1</a:t>
                      </a:r>
                    </a:p>
                  </a:txBody>
                  <a:tcPr marL="38100" marR="38100" marT="38100" marB="38100"/>
                </a:tc>
                <a:tc>
                  <a:txBody>
                    <a:bodyPr/>
                    <a:lstStyle/>
                    <a:p>
                      <a:r>
                        <a:rPr lang="en-US">
                          <a:effectLst/>
                        </a:rPr>
                        <a:t>34</a:t>
                      </a:r>
                    </a:p>
                  </a:txBody>
                  <a:tcPr marL="38100" marR="38100" marT="38100" marB="38100"/>
                </a:tc>
                <a:tc>
                  <a:txBody>
                    <a:bodyPr/>
                    <a:lstStyle/>
                    <a:p>
                      <a:r>
                        <a:rPr lang="en-US">
                          <a:effectLst/>
                        </a:rPr>
                        <a:t>Tdap</a:t>
                      </a:r>
                    </a:p>
                  </a:txBody>
                  <a:tcPr marL="38100" marR="38100" marT="38100" marB="38100"/>
                </a:tc>
                <a:tc>
                  <a:txBody>
                    <a:bodyPr/>
                    <a:lstStyle/>
                    <a:p>
                      <a:r>
                        <a:rPr lang="en-US">
                          <a:effectLst/>
                        </a:rPr>
                        <a:t>1949-11-14</a:t>
                      </a:r>
                    </a:p>
                  </a:txBody>
                  <a:tcPr marL="38100" marR="38100" marT="38100" marB="38100"/>
                </a:tc>
                <a:extLst>
                  <a:ext uri="{0D108BD9-81ED-4DB2-BD59-A6C34878D82A}">
                    <a16:rowId xmlns:a16="http://schemas.microsoft.com/office/drawing/2014/main" val="350166431"/>
                  </a:ext>
                </a:extLst>
              </a:tr>
              <a:tr h="623455">
                <a:tc>
                  <a:txBody>
                    <a:bodyPr/>
                    <a:lstStyle/>
                    <a:p>
                      <a:r>
                        <a:rPr lang="en-US">
                          <a:effectLst/>
                        </a:rPr>
                        <a:t>2</a:t>
                      </a:r>
                    </a:p>
                  </a:txBody>
                  <a:tcPr marL="38100" marR="38100" marT="38100" marB="38100"/>
                </a:tc>
                <a:tc>
                  <a:txBody>
                    <a:bodyPr/>
                    <a:lstStyle/>
                    <a:p>
                      <a:r>
                        <a:rPr lang="en-US">
                          <a:effectLst/>
                        </a:rPr>
                        <a:t>43</a:t>
                      </a:r>
                    </a:p>
                  </a:txBody>
                  <a:tcPr marL="38100" marR="38100" marT="38100" marB="38100"/>
                </a:tc>
                <a:tc>
                  <a:txBody>
                    <a:bodyPr/>
                    <a:lstStyle/>
                    <a:p>
                      <a:r>
                        <a:rPr lang="en-US">
                          <a:effectLst/>
                        </a:rPr>
                        <a:t>HPV</a:t>
                      </a:r>
                    </a:p>
                  </a:txBody>
                  <a:tcPr marL="38100" marR="38100" marT="38100" marB="38100"/>
                </a:tc>
                <a:tc>
                  <a:txBody>
                    <a:bodyPr/>
                    <a:lstStyle/>
                    <a:p>
                      <a:r>
                        <a:rPr lang="en-US">
                          <a:effectLst/>
                        </a:rPr>
                        <a:t>1941-10-16</a:t>
                      </a:r>
                    </a:p>
                  </a:txBody>
                  <a:tcPr marL="38100" marR="38100" marT="38100" marB="38100"/>
                </a:tc>
                <a:extLst>
                  <a:ext uri="{0D108BD9-81ED-4DB2-BD59-A6C34878D82A}">
                    <a16:rowId xmlns:a16="http://schemas.microsoft.com/office/drawing/2014/main" val="2608312319"/>
                  </a:ext>
                </a:extLst>
              </a:tr>
              <a:tr h="623455">
                <a:tc>
                  <a:txBody>
                    <a:bodyPr/>
                    <a:lstStyle/>
                    <a:p>
                      <a:r>
                        <a:rPr lang="en-US">
                          <a:effectLst/>
                        </a:rPr>
                        <a:t>3</a:t>
                      </a:r>
                    </a:p>
                  </a:txBody>
                  <a:tcPr marL="38100" marR="38100" marT="38100" marB="38100"/>
                </a:tc>
                <a:tc>
                  <a:txBody>
                    <a:bodyPr/>
                    <a:lstStyle/>
                    <a:p>
                      <a:r>
                        <a:rPr lang="en-US">
                          <a:effectLst/>
                        </a:rPr>
                        <a:t>45</a:t>
                      </a:r>
                    </a:p>
                  </a:txBody>
                  <a:tcPr marL="38100" marR="38100" marT="38100" marB="38100"/>
                </a:tc>
                <a:tc>
                  <a:txBody>
                    <a:bodyPr/>
                    <a:lstStyle/>
                    <a:p>
                      <a:r>
                        <a:rPr lang="en-US">
                          <a:effectLst/>
                        </a:rPr>
                        <a:t>MMR</a:t>
                      </a:r>
                    </a:p>
                  </a:txBody>
                  <a:tcPr marL="38100" marR="38100" marT="38100" marB="38100"/>
                </a:tc>
                <a:tc>
                  <a:txBody>
                    <a:bodyPr/>
                    <a:lstStyle/>
                    <a:p>
                      <a:r>
                        <a:rPr lang="en-US">
                          <a:effectLst/>
                        </a:rPr>
                        <a:t>1946-01-07</a:t>
                      </a:r>
                    </a:p>
                  </a:txBody>
                  <a:tcPr marL="38100" marR="38100" marT="38100" marB="38100"/>
                </a:tc>
                <a:extLst>
                  <a:ext uri="{0D108BD9-81ED-4DB2-BD59-A6C34878D82A}">
                    <a16:rowId xmlns:a16="http://schemas.microsoft.com/office/drawing/2014/main" val="545599070"/>
                  </a:ext>
                </a:extLst>
              </a:tr>
              <a:tr h="623455">
                <a:tc>
                  <a:txBody>
                    <a:bodyPr/>
                    <a:lstStyle/>
                    <a:p>
                      <a:r>
                        <a:rPr lang="en-US">
                          <a:effectLst/>
                        </a:rPr>
                        <a:t>4</a:t>
                      </a:r>
                    </a:p>
                  </a:txBody>
                  <a:tcPr marL="38100" marR="38100" marT="38100" marB="38100"/>
                </a:tc>
                <a:tc>
                  <a:txBody>
                    <a:bodyPr/>
                    <a:lstStyle/>
                    <a:p>
                      <a:r>
                        <a:rPr lang="en-US">
                          <a:effectLst/>
                        </a:rPr>
                        <a:t>22</a:t>
                      </a:r>
                    </a:p>
                  </a:txBody>
                  <a:tcPr marL="38100" marR="38100" marT="38100" marB="38100"/>
                </a:tc>
                <a:tc>
                  <a:txBody>
                    <a:bodyPr/>
                    <a:lstStyle/>
                    <a:p>
                      <a:r>
                        <a:rPr lang="en-US">
                          <a:effectLst/>
                        </a:rPr>
                        <a:t>Hepatitis A</a:t>
                      </a:r>
                    </a:p>
                  </a:txBody>
                  <a:tcPr marL="38100" marR="38100" marT="38100" marB="38100"/>
                </a:tc>
                <a:tc>
                  <a:txBody>
                    <a:bodyPr/>
                    <a:lstStyle/>
                    <a:p>
                      <a:r>
                        <a:rPr lang="en-US">
                          <a:effectLst/>
                        </a:rPr>
                        <a:t>1949-11-05</a:t>
                      </a:r>
                    </a:p>
                  </a:txBody>
                  <a:tcPr marL="38100" marR="38100" marT="38100" marB="38100"/>
                </a:tc>
                <a:extLst>
                  <a:ext uri="{0D108BD9-81ED-4DB2-BD59-A6C34878D82A}">
                    <a16:rowId xmlns:a16="http://schemas.microsoft.com/office/drawing/2014/main" val="427832978"/>
                  </a:ext>
                </a:extLst>
              </a:tr>
              <a:tr h="623455">
                <a:tc>
                  <a:txBody>
                    <a:bodyPr/>
                    <a:lstStyle/>
                    <a:p>
                      <a:r>
                        <a:rPr lang="en-US">
                          <a:effectLst/>
                        </a:rPr>
                        <a:t>5</a:t>
                      </a:r>
                    </a:p>
                  </a:txBody>
                  <a:tcPr marL="38100" marR="38100" marT="38100" marB="38100"/>
                </a:tc>
                <a:tc>
                  <a:txBody>
                    <a:bodyPr/>
                    <a:lstStyle/>
                    <a:p>
                      <a:r>
                        <a:rPr lang="en-US">
                          <a:effectLst/>
                        </a:rPr>
                        <a:t>41</a:t>
                      </a:r>
                    </a:p>
                  </a:txBody>
                  <a:tcPr marL="38100" marR="38100" marT="38100" marB="38100"/>
                </a:tc>
                <a:tc>
                  <a:txBody>
                    <a:bodyPr/>
                    <a:lstStyle/>
                    <a:p>
                      <a:r>
                        <a:rPr lang="en-US">
                          <a:effectLst/>
                        </a:rPr>
                        <a:t>Hepatitis B</a:t>
                      </a:r>
                    </a:p>
                  </a:txBody>
                  <a:tcPr marL="38100" marR="38100" marT="38100" marB="38100"/>
                </a:tc>
                <a:tc>
                  <a:txBody>
                    <a:bodyPr/>
                    <a:lstStyle/>
                    <a:p>
                      <a:r>
                        <a:rPr lang="en-US">
                          <a:effectLst/>
                        </a:rPr>
                        <a:t>1942-11-14</a:t>
                      </a:r>
                    </a:p>
                  </a:txBody>
                  <a:tcPr marL="38100" marR="38100" marT="38100" marB="38100"/>
                </a:tc>
                <a:extLst>
                  <a:ext uri="{0D108BD9-81ED-4DB2-BD59-A6C34878D82A}">
                    <a16:rowId xmlns:a16="http://schemas.microsoft.com/office/drawing/2014/main" val="784858538"/>
                  </a:ext>
                </a:extLst>
              </a:tr>
              <a:tr h="623455">
                <a:tc>
                  <a:txBody>
                    <a:bodyPr/>
                    <a:lstStyle/>
                    <a:p>
                      <a:r>
                        <a:rPr lang="en-US">
                          <a:effectLst/>
                        </a:rPr>
                        <a:t>6</a:t>
                      </a:r>
                    </a:p>
                  </a:txBody>
                  <a:tcPr marL="38100" marR="38100" marT="38100" marB="38100"/>
                </a:tc>
                <a:tc>
                  <a:txBody>
                    <a:bodyPr/>
                    <a:lstStyle/>
                    <a:p>
                      <a:r>
                        <a:rPr lang="en-US">
                          <a:effectLst/>
                        </a:rPr>
                        <a:t>28</a:t>
                      </a:r>
                    </a:p>
                  </a:txBody>
                  <a:tcPr marL="38100" marR="38100" marT="38100" marB="38100"/>
                </a:tc>
                <a:tc>
                  <a:txBody>
                    <a:bodyPr/>
                    <a:lstStyle/>
                    <a:p>
                      <a:r>
                        <a:rPr lang="en-US">
                          <a:effectLst/>
                        </a:rPr>
                        <a:t>Varicella</a:t>
                      </a:r>
                    </a:p>
                  </a:txBody>
                  <a:tcPr marL="38100" marR="38100" marT="38100" marB="38100"/>
                </a:tc>
                <a:tc>
                  <a:txBody>
                    <a:bodyPr/>
                    <a:lstStyle/>
                    <a:p>
                      <a:r>
                        <a:rPr lang="en-US">
                          <a:effectLst/>
                        </a:rPr>
                        <a:t>1931-03-25</a:t>
                      </a:r>
                    </a:p>
                  </a:txBody>
                  <a:tcPr marL="38100" marR="38100" marT="38100" marB="38100"/>
                </a:tc>
                <a:extLst>
                  <a:ext uri="{0D108BD9-81ED-4DB2-BD59-A6C34878D82A}">
                    <a16:rowId xmlns:a16="http://schemas.microsoft.com/office/drawing/2014/main" val="3995522504"/>
                  </a:ext>
                </a:extLst>
              </a:tr>
              <a:tr h="623455">
                <a:tc>
                  <a:txBody>
                    <a:bodyPr/>
                    <a:lstStyle/>
                    <a:p>
                      <a:r>
                        <a:rPr lang="en-US">
                          <a:effectLst/>
                        </a:rPr>
                        <a:t>7</a:t>
                      </a:r>
                    </a:p>
                  </a:txBody>
                  <a:tcPr marL="38100" marR="38100" marT="38100" marB="38100"/>
                </a:tc>
                <a:tc>
                  <a:txBody>
                    <a:bodyPr/>
                    <a:lstStyle/>
                    <a:p>
                      <a:r>
                        <a:rPr lang="en-US">
                          <a:effectLst/>
                        </a:rPr>
                        <a:t>31</a:t>
                      </a:r>
                    </a:p>
                  </a:txBody>
                  <a:tcPr marL="38100" marR="38100" marT="38100" marB="38100"/>
                </a:tc>
                <a:tc>
                  <a:txBody>
                    <a:bodyPr/>
                    <a:lstStyle/>
                    <a:p>
                      <a:r>
                        <a:rPr lang="en-US">
                          <a:effectLst/>
                        </a:rPr>
                        <a:t>Influenza</a:t>
                      </a:r>
                    </a:p>
                  </a:txBody>
                  <a:tcPr marL="38100" marR="38100" marT="38100" marB="38100"/>
                </a:tc>
                <a:tc>
                  <a:txBody>
                    <a:bodyPr/>
                    <a:lstStyle/>
                    <a:p>
                      <a:r>
                        <a:rPr lang="en-US">
                          <a:effectLst/>
                        </a:rPr>
                        <a:t>1940-02-18</a:t>
                      </a:r>
                    </a:p>
                  </a:txBody>
                  <a:tcPr marL="38100" marR="38100" marT="38100" marB="38100"/>
                </a:tc>
                <a:extLst>
                  <a:ext uri="{0D108BD9-81ED-4DB2-BD59-A6C34878D82A}">
                    <a16:rowId xmlns:a16="http://schemas.microsoft.com/office/drawing/2014/main" val="1772231208"/>
                  </a:ext>
                </a:extLst>
              </a:tr>
              <a:tr h="623455">
                <a:tc>
                  <a:txBody>
                    <a:bodyPr/>
                    <a:lstStyle/>
                    <a:p>
                      <a:r>
                        <a:rPr lang="en-US">
                          <a:effectLst/>
                        </a:rPr>
                        <a:t>8</a:t>
                      </a:r>
                    </a:p>
                  </a:txBody>
                  <a:tcPr marL="38100" marR="38100" marT="38100" marB="38100"/>
                </a:tc>
                <a:tc>
                  <a:txBody>
                    <a:bodyPr/>
                    <a:lstStyle/>
                    <a:p>
                      <a:r>
                        <a:rPr lang="en-US">
                          <a:effectLst/>
                        </a:rPr>
                        <a:t>47</a:t>
                      </a:r>
                    </a:p>
                  </a:txBody>
                  <a:tcPr marL="38100" marR="38100" marT="38100" marB="38100"/>
                </a:tc>
                <a:tc>
                  <a:txBody>
                    <a:bodyPr/>
                    <a:lstStyle/>
                    <a:p>
                      <a:r>
                        <a:rPr lang="en-US">
                          <a:effectLst/>
                        </a:rPr>
                        <a:t>Pneumococcal</a:t>
                      </a:r>
                    </a:p>
                  </a:txBody>
                  <a:tcPr marL="38100" marR="38100" marT="38100" marB="38100"/>
                </a:tc>
                <a:tc>
                  <a:txBody>
                    <a:bodyPr/>
                    <a:lstStyle/>
                    <a:p>
                      <a:r>
                        <a:rPr lang="en-US">
                          <a:effectLst/>
                        </a:rPr>
                        <a:t>1937-09-02</a:t>
                      </a:r>
                    </a:p>
                  </a:txBody>
                  <a:tcPr marL="38100" marR="38100" marT="38100" marB="38100"/>
                </a:tc>
                <a:extLst>
                  <a:ext uri="{0D108BD9-81ED-4DB2-BD59-A6C34878D82A}">
                    <a16:rowId xmlns:a16="http://schemas.microsoft.com/office/drawing/2014/main" val="2881577168"/>
                  </a:ext>
                </a:extLst>
              </a:tr>
              <a:tr h="623455">
                <a:tc>
                  <a:txBody>
                    <a:bodyPr/>
                    <a:lstStyle/>
                    <a:p>
                      <a:r>
                        <a:rPr lang="en-US">
                          <a:effectLst/>
                        </a:rPr>
                        <a:t>9</a:t>
                      </a:r>
                    </a:p>
                  </a:txBody>
                  <a:tcPr marL="38100" marR="38100" marT="38100" marB="38100"/>
                </a:tc>
                <a:tc>
                  <a:txBody>
                    <a:bodyPr/>
                    <a:lstStyle/>
                    <a:p>
                      <a:r>
                        <a:rPr lang="en-US">
                          <a:effectLst/>
                        </a:rPr>
                        <a:t>21</a:t>
                      </a:r>
                    </a:p>
                  </a:txBody>
                  <a:tcPr marL="38100" marR="38100" marT="38100" marB="38100"/>
                </a:tc>
                <a:tc>
                  <a:txBody>
                    <a:bodyPr/>
                    <a:lstStyle/>
                    <a:p>
                      <a:r>
                        <a:rPr lang="en-US">
                          <a:effectLst/>
                        </a:rPr>
                        <a:t>Meningococcal</a:t>
                      </a:r>
                    </a:p>
                  </a:txBody>
                  <a:tcPr marL="38100" marR="38100" marT="38100" marB="38100"/>
                </a:tc>
                <a:tc>
                  <a:txBody>
                    <a:bodyPr/>
                    <a:lstStyle/>
                    <a:p>
                      <a:r>
                        <a:rPr lang="en-US">
                          <a:effectLst/>
                        </a:rPr>
                        <a:t>1948-08-01</a:t>
                      </a:r>
                    </a:p>
                  </a:txBody>
                  <a:tcPr marL="38100" marR="38100" marT="38100" marB="38100"/>
                </a:tc>
                <a:extLst>
                  <a:ext uri="{0D108BD9-81ED-4DB2-BD59-A6C34878D82A}">
                    <a16:rowId xmlns:a16="http://schemas.microsoft.com/office/drawing/2014/main" val="1285437560"/>
                  </a:ext>
                </a:extLst>
              </a:tr>
              <a:tr h="623455">
                <a:tc>
                  <a:txBody>
                    <a:bodyPr/>
                    <a:lstStyle/>
                    <a:p>
                      <a:r>
                        <a:rPr lang="en-US">
                          <a:effectLst/>
                        </a:rPr>
                        <a:t>10</a:t>
                      </a:r>
                    </a:p>
                  </a:txBody>
                  <a:tcPr marL="38100" marR="38100" marT="38100" marB="38100"/>
                </a:tc>
                <a:tc>
                  <a:txBody>
                    <a:bodyPr/>
                    <a:lstStyle/>
                    <a:p>
                      <a:r>
                        <a:rPr lang="en-US">
                          <a:effectLst/>
                        </a:rPr>
                        <a:t>37</a:t>
                      </a:r>
                    </a:p>
                  </a:txBody>
                  <a:tcPr marL="38100" marR="38100" marT="38100" marB="38100"/>
                </a:tc>
                <a:tc>
                  <a:txBody>
                    <a:bodyPr/>
                    <a:lstStyle/>
                    <a:p>
                      <a:r>
                        <a:rPr lang="en-US">
                          <a:effectLst/>
                        </a:rPr>
                        <a:t>Shingles</a:t>
                      </a:r>
                    </a:p>
                  </a:txBody>
                  <a:tcPr marL="38100" marR="38100" marT="38100" marB="38100"/>
                </a:tc>
                <a:tc>
                  <a:txBody>
                    <a:bodyPr/>
                    <a:lstStyle/>
                    <a:p>
                      <a:r>
                        <a:rPr lang="en-US" dirty="0">
                          <a:effectLst/>
                        </a:rPr>
                        <a:t>1938-12-19</a:t>
                      </a:r>
                    </a:p>
                  </a:txBody>
                  <a:tcPr marL="38100" marR="38100" marT="38100" marB="38100"/>
                </a:tc>
                <a:extLst>
                  <a:ext uri="{0D108BD9-81ED-4DB2-BD59-A6C34878D82A}">
                    <a16:rowId xmlns:a16="http://schemas.microsoft.com/office/drawing/2014/main" val="3284265251"/>
                  </a:ext>
                </a:extLst>
              </a:tr>
            </a:tbl>
          </a:graphicData>
        </a:graphic>
      </p:graphicFrame>
    </p:spTree>
    <p:extLst>
      <p:ext uri="{BB962C8B-B14F-4D97-AF65-F5344CB8AC3E}">
        <p14:creationId xmlns:p14="http://schemas.microsoft.com/office/powerpoint/2010/main" val="144252343"/>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graphicFrame>
        <p:nvGraphicFramePr>
          <p:cNvPr id="6" name="Table 5">
            <a:extLst>
              <a:ext uri="{FF2B5EF4-FFF2-40B4-BE49-F238E27FC236}">
                <a16:creationId xmlns:a16="http://schemas.microsoft.com/office/drawing/2014/main" id="{383597BD-43FD-E58A-8647-520439A64BED}"/>
              </a:ext>
            </a:extLst>
          </p:cNvPr>
          <p:cNvGraphicFramePr>
            <a:graphicFrameLocks noGrp="1"/>
          </p:cNvGraphicFramePr>
          <p:nvPr>
            <p:extLst>
              <p:ext uri="{D42A27DB-BD31-4B8C-83A1-F6EECF244321}">
                <p14:modId xmlns:p14="http://schemas.microsoft.com/office/powerpoint/2010/main" val="2212642382"/>
              </p:ext>
            </p:extLst>
          </p:nvPr>
        </p:nvGraphicFramePr>
        <p:xfrm>
          <a:off x="0" y="-14514"/>
          <a:ext cx="12191999" cy="6858005"/>
        </p:xfrm>
        <a:graphic>
          <a:graphicData uri="http://schemas.openxmlformats.org/drawingml/2006/table">
            <a:tbl>
              <a:tblPr firstRow="1" bandRow="1">
                <a:tableStyleId>{5C22544A-7EE6-4342-B048-85BDC9FD1C3A}</a:tableStyleId>
              </a:tblPr>
              <a:tblGrid>
                <a:gridCol w="2816924">
                  <a:extLst>
                    <a:ext uri="{9D8B030D-6E8A-4147-A177-3AD203B41FA5}">
                      <a16:colId xmlns:a16="http://schemas.microsoft.com/office/drawing/2014/main" val="3117216041"/>
                    </a:ext>
                  </a:extLst>
                </a:gridCol>
                <a:gridCol w="1980650">
                  <a:extLst>
                    <a:ext uri="{9D8B030D-6E8A-4147-A177-3AD203B41FA5}">
                      <a16:colId xmlns:a16="http://schemas.microsoft.com/office/drawing/2014/main" val="84044536"/>
                    </a:ext>
                  </a:extLst>
                </a:gridCol>
                <a:gridCol w="3345097">
                  <a:extLst>
                    <a:ext uri="{9D8B030D-6E8A-4147-A177-3AD203B41FA5}">
                      <a16:colId xmlns:a16="http://schemas.microsoft.com/office/drawing/2014/main" val="1600241076"/>
                    </a:ext>
                  </a:extLst>
                </a:gridCol>
                <a:gridCol w="2112694">
                  <a:extLst>
                    <a:ext uri="{9D8B030D-6E8A-4147-A177-3AD203B41FA5}">
                      <a16:colId xmlns:a16="http://schemas.microsoft.com/office/drawing/2014/main" val="3798803077"/>
                    </a:ext>
                  </a:extLst>
                </a:gridCol>
                <a:gridCol w="1936634">
                  <a:extLst>
                    <a:ext uri="{9D8B030D-6E8A-4147-A177-3AD203B41FA5}">
                      <a16:colId xmlns:a16="http://schemas.microsoft.com/office/drawing/2014/main" val="3912389499"/>
                    </a:ext>
                  </a:extLst>
                </a:gridCol>
              </a:tblGrid>
              <a:tr h="623455">
                <a:tc>
                  <a:txBody>
                    <a:bodyPr/>
                    <a:lstStyle/>
                    <a:p>
                      <a:r>
                        <a:rPr lang="en-US" dirty="0" err="1">
                          <a:effectLst/>
                        </a:rPr>
                        <a:t>availability_id</a:t>
                      </a:r>
                      <a:endParaRPr lang="en-US" dirty="0">
                        <a:effectLst/>
                      </a:endParaRPr>
                    </a:p>
                  </a:txBody>
                  <a:tcPr marL="38100" marR="38100" marT="38100" marB="38100"/>
                </a:tc>
                <a:tc>
                  <a:txBody>
                    <a:bodyPr/>
                    <a:lstStyle/>
                    <a:p>
                      <a:r>
                        <a:rPr lang="en-US">
                          <a:effectLst/>
                        </a:rPr>
                        <a:t>doctor_id</a:t>
                      </a:r>
                    </a:p>
                  </a:txBody>
                  <a:tcPr marL="38100" marR="38100" marT="38100" marB="38100"/>
                </a:tc>
                <a:tc>
                  <a:txBody>
                    <a:bodyPr/>
                    <a:lstStyle/>
                    <a:p>
                      <a:r>
                        <a:rPr lang="en-US">
                          <a:effectLst/>
                        </a:rPr>
                        <a:t>availability_date</a:t>
                      </a:r>
                    </a:p>
                  </a:txBody>
                  <a:tcPr marL="38100" marR="38100" marT="38100" marB="38100"/>
                </a:tc>
                <a:tc>
                  <a:txBody>
                    <a:bodyPr/>
                    <a:lstStyle/>
                    <a:p>
                      <a:r>
                        <a:rPr lang="en-US">
                          <a:effectLst/>
                        </a:rPr>
                        <a:t>start_time</a:t>
                      </a:r>
                    </a:p>
                  </a:txBody>
                  <a:tcPr marL="38100" marR="38100" marT="38100" marB="38100"/>
                </a:tc>
                <a:tc>
                  <a:txBody>
                    <a:bodyPr/>
                    <a:lstStyle/>
                    <a:p>
                      <a:r>
                        <a:rPr lang="en-US" dirty="0" err="1">
                          <a:effectLst/>
                        </a:rPr>
                        <a:t>end_time</a:t>
                      </a:r>
                      <a:endParaRPr lang="en-US" dirty="0">
                        <a:effectLst/>
                      </a:endParaRPr>
                    </a:p>
                  </a:txBody>
                  <a:tcPr marL="38100" marR="38100" marT="38100" marB="38100"/>
                </a:tc>
                <a:extLst>
                  <a:ext uri="{0D108BD9-81ED-4DB2-BD59-A6C34878D82A}">
                    <a16:rowId xmlns:a16="http://schemas.microsoft.com/office/drawing/2014/main" val="4098362974"/>
                  </a:ext>
                </a:extLst>
              </a:tr>
              <a:tr h="623455">
                <a:tc>
                  <a:txBody>
                    <a:bodyPr/>
                    <a:lstStyle/>
                    <a:p>
                      <a:r>
                        <a:rPr lang="en-US">
                          <a:effectLst/>
                        </a:rPr>
                        <a:t>1</a:t>
                      </a:r>
                    </a:p>
                  </a:txBody>
                  <a:tcPr marL="38100" marR="38100" marT="38100" marB="38100"/>
                </a:tc>
                <a:tc>
                  <a:txBody>
                    <a:bodyPr/>
                    <a:lstStyle/>
                    <a:p>
                      <a:r>
                        <a:rPr lang="en-US">
                          <a:effectLst/>
                        </a:rPr>
                        <a:t>1</a:t>
                      </a:r>
                    </a:p>
                  </a:txBody>
                  <a:tcPr marL="38100" marR="38100" marT="38100" marB="38100"/>
                </a:tc>
                <a:tc>
                  <a:txBody>
                    <a:bodyPr/>
                    <a:lstStyle/>
                    <a:p>
                      <a:r>
                        <a:rPr lang="en-US">
                          <a:effectLst/>
                        </a:rPr>
                        <a:t>2022-10-03</a:t>
                      </a:r>
                    </a:p>
                  </a:txBody>
                  <a:tcPr marL="38100" marR="38100" marT="38100" marB="38100"/>
                </a:tc>
                <a:tc>
                  <a:txBody>
                    <a:bodyPr/>
                    <a:lstStyle/>
                    <a:p>
                      <a:r>
                        <a:rPr lang="en-US">
                          <a:effectLst/>
                        </a:rPr>
                        <a:t>09:00:00</a:t>
                      </a:r>
                    </a:p>
                  </a:txBody>
                  <a:tcPr marL="38100" marR="38100" marT="38100" marB="38100"/>
                </a:tc>
                <a:tc>
                  <a:txBody>
                    <a:bodyPr/>
                    <a:lstStyle/>
                    <a:p>
                      <a:r>
                        <a:rPr lang="en-US" dirty="0">
                          <a:effectLst/>
                        </a:rPr>
                        <a:t>13:00:00</a:t>
                      </a:r>
                    </a:p>
                  </a:txBody>
                  <a:tcPr marL="38100" marR="38100" marT="38100" marB="38100"/>
                </a:tc>
                <a:extLst>
                  <a:ext uri="{0D108BD9-81ED-4DB2-BD59-A6C34878D82A}">
                    <a16:rowId xmlns:a16="http://schemas.microsoft.com/office/drawing/2014/main" val="3754706266"/>
                  </a:ext>
                </a:extLst>
              </a:tr>
              <a:tr h="623455">
                <a:tc>
                  <a:txBody>
                    <a:bodyPr/>
                    <a:lstStyle/>
                    <a:p>
                      <a:r>
                        <a:rPr lang="en-US">
                          <a:effectLst/>
                        </a:rPr>
                        <a:t>2</a:t>
                      </a:r>
                    </a:p>
                  </a:txBody>
                  <a:tcPr marL="38100" marR="38100" marT="38100" marB="38100"/>
                </a:tc>
                <a:tc>
                  <a:txBody>
                    <a:bodyPr/>
                    <a:lstStyle/>
                    <a:p>
                      <a:r>
                        <a:rPr lang="en-US">
                          <a:effectLst/>
                        </a:rPr>
                        <a:t>1</a:t>
                      </a:r>
                    </a:p>
                  </a:txBody>
                  <a:tcPr marL="38100" marR="38100" marT="38100" marB="38100"/>
                </a:tc>
                <a:tc>
                  <a:txBody>
                    <a:bodyPr/>
                    <a:lstStyle/>
                    <a:p>
                      <a:r>
                        <a:rPr lang="en-US">
                          <a:effectLst/>
                        </a:rPr>
                        <a:t>2022-10-03</a:t>
                      </a:r>
                    </a:p>
                  </a:txBody>
                  <a:tcPr marL="38100" marR="38100" marT="38100" marB="38100"/>
                </a:tc>
                <a:tc>
                  <a:txBody>
                    <a:bodyPr/>
                    <a:lstStyle/>
                    <a:p>
                      <a:r>
                        <a:rPr lang="en-US">
                          <a:effectLst/>
                        </a:rPr>
                        <a:t>09:00:00</a:t>
                      </a:r>
                    </a:p>
                  </a:txBody>
                  <a:tcPr marL="38100" marR="38100" marT="38100" marB="38100"/>
                </a:tc>
                <a:tc>
                  <a:txBody>
                    <a:bodyPr/>
                    <a:lstStyle/>
                    <a:p>
                      <a:r>
                        <a:rPr lang="en-US">
                          <a:effectLst/>
                        </a:rPr>
                        <a:t>13:00:00</a:t>
                      </a:r>
                    </a:p>
                  </a:txBody>
                  <a:tcPr marL="38100" marR="38100" marT="38100" marB="38100"/>
                </a:tc>
                <a:extLst>
                  <a:ext uri="{0D108BD9-81ED-4DB2-BD59-A6C34878D82A}">
                    <a16:rowId xmlns:a16="http://schemas.microsoft.com/office/drawing/2014/main" val="772477613"/>
                  </a:ext>
                </a:extLst>
              </a:tr>
              <a:tr h="623455">
                <a:tc>
                  <a:txBody>
                    <a:bodyPr/>
                    <a:lstStyle/>
                    <a:p>
                      <a:r>
                        <a:rPr lang="en-US">
                          <a:effectLst/>
                        </a:rPr>
                        <a:t>3</a:t>
                      </a:r>
                    </a:p>
                  </a:txBody>
                  <a:tcPr marL="38100" marR="38100" marT="38100" marB="38100"/>
                </a:tc>
                <a:tc>
                  <a:txBody>
                    <a:bodyPr/>
                    <a:lstStyle/>
                    <a:p>
                      <a:r>
                        <a:rPr lang="en-US">
                          <a:effectLst/>
                        </a:rPr>
                        <a:t>1</a:t>
                      </a:r>
                    </a:p>
                  </a:txBody>
                  <a:tcPr marL="38100" marR="38100" marT="38100" marB="38100"/>
                </a:tc>
                <a:tc>
                  <a:txBody>
                    <a:bodyPr/>
                    <a:lstStyle/>
                    <a:p>
                      <a:r>
                        <a:rPr lang="en-US">
                          <a:effectLst/>
                        </a:rPr>
                        <a:t>2022-10-07</a:t>
                      </a:r>
                    </a:p>
                  </a:txBody>
                  <a:tcPr marL="38100" marR="38100" marT="38100" marB="38100"/>
                </a:tc>
                <a:tc>
                  <a:txBody>
                    <a:bodyPr/>
                    <a:lstStyle/>
                    <a:p>
                      <a:r>
                        <a:rPr lang="en-US">
                          <a:effectLst/>
                        </a:rPr>
                        <a:t>08:00:00</a:t>
                      </a:r>
                    </a:p>
                  </a:txBody>
                  <a:tcPr marL="38100" marR="38100" marT="38100" marB="38100"/>
                </a:tc>
                <a:tc>
                  <a:txBody>
                    <a:bodyPr/>
                    <a:lstStyle/>
                    <a:p>
                      <a:r>
                        <a:rPr lang="en-US">
                          <a:effectLst/>
                        </a:rPr>
                        <a:t>12:00:00</a:t>
                      </a:r>
                    </a:p>
                  </a:txBody>
                  <a:tcPr marL="38100" marR="38100" marT="38100" marB="38100"/>
                </a:tc>
                <a:extLst>
                  <a:ext uri="{0D108BD9-81ED-4DB2-BD59-A6C34878D82A}">
                    <a16:rowId xmlns:a16="http://schemas.microsoft.com/office/drawing/2014/main" val="3082372609"/>
                  </a:ext>
                </a:extLst>
              </a:tr>
              <a:tr h="623455">
                <a:tc>
                  <a:txBody>
                    <a:bodyPr/>
                    <a:lstStyle/>
                    <a:p>
                      <a:r>
                        <a:rPr lang="en-US">
                          <a:effectLst/>
                        </a:rPr>
                        <a:t>4</a:t>
                      </a:r>
                    </a:p>
                  </a:txBody>
                  <a:tcPr marL="38100" marR="38100" marT="38100" marB="38100"/>
                </a:tc>
                <a:tc>
                  <a:txBody>
                    <a:bodyPr/>
                    <a:lstStyle/>
                    <a:p>
                      <a:r>
                        <a:rPr lang="en-US">
                          <a:effectLst/>
                        </a:rPr>
                        <a:t>1</a:t>
                      </a:r>
                    </a:p>
                  </a:txBody>
                  <a:tcPr marL="38100" marR="38100" marT="38100" marB="38100"/>
                </a:tc>
                <a:tc>
                  <a:txBody>
                    <a:bodyPr/>
                    <a:lstStyle/>
                    <a:p>
                      <a:r>
                        <a:rPr lang="en-US">
                          <a:effectLst/>
                        </a:rPr>
                        <a:t>2022-10-07</a:t>
                      </a:r>
                    </a:p>
                  </a:txBody>
                  <a:tcPr marL="38100" marR="38100" marT="38100" marB="38100"/>
                </a:tc>
                <a:tc>
                  <a:txBody>
                    <a:bodyPr/>
                    <a:lstStyle/>
                    <a:p>
                      <a:r>
                        <a:rPr lang="en-US">
                          <a:effectLst/>
                        </a:rPr>
                        <a:t>08:00:00</a:t>
                      </a:r>
                    </a:p>
                  </a:txBody>
                  <a:tcPr marL="38100" marR="38100" marT="38100" marB="38100"/>
                </a:tc>
                <a:tc>
                  <a:txBody>
                    <a:bodyPr/>
                    <a:lstStyle/>
                    <a:p>
                      <a:r>
                        <a:rPr lang="en-US">
                          <a:effectLst/>
                        </a:rPr>
                        <a:t>12:00:00</a:t>
                      </a:r>
                    </a:p>
                  </a:txBody>
                  <a:tcPr marL="38100" marR="38100" marT="38100" marB="38100"/>
                </a:tc>
                <a:extLst>
                  <a:ext uri="{0D108BD9-81ED-4DB2-BD59-A6C34878D82A}">
                    <a16:rowId xmlns:a16="http://schemas.microsoft.com/office/drawing/2014/main" val="3574608371"/>
                  </a:ext>
                </a:extLst>
              </a:tr>
              <a:tr h="623455">
                <a:tc>
                  <a:txBody>
                    <a:bodyPr/>
                    <a:lstStyle/>
                    <a:p>
                      <a:r>
                        <a:rPr lang="en-US">
                          <a:effectLst/>
                        </a:rPr>
                        <a:t>5</a:t>
                      </a:r>
                    </a:p>
                  </a:txBody>
                  <a:tcPr marL="38100" marR="38100" marT="38100" marB="38100"/>
                </a:tc>
                <a:tc>
                  <a:txBody>
                    <a:bodyPr/>
                    <a:lstStyle/>
                    <a:p>
                      <a:r>
                        <a:rPr lang="en-US">
                          <a:effectLst/>
                        </a:rPr>
                        <a:t>3</a:t>
                      </a:r>
                    </a:p>
                  </a:txBody>
                  <a:tcPr marL="38100" marR="38100" marT="38100" marB="38100"/>
                </a:tc>
                <a:tc>
                  <a:txBody>
                    <a:bodyPr/>
                    <a:lstStyle/>
                    <a:p>
                      <a:r>
                        <a:rPr lang="en-US">
                          <a:effectLst/>
                        </a:rPr>
                        <a:t>2022-10-05</a:t>
                      </a:r>
                    </a:p>
                  </a:txBody>
                  <a:tcPr marL="38100" marR="38100" marT="38100" marB="38100"/>
                </a:tc>
                <a:tc>
                  <a:txBody>
                    <a:bodyPr/>
                    <a:lstStyle/>
                    <a:p>
                      <a:r>
                        <a:rPr lang="en-US">
                          <a:effectLst/>
                        </a:rPr>
                        <a:t>14:00:00</a:t>
                      </a:r>
                    </a:p>
                  </a:txBody>
                  <a:tcPr marL="38100" marR="38100" marT="38100" marB="38100"/>
                </a:tc>
                <a:tc>
                  <a:txBody>
                    <a:bodyPr/>
                    <a:lstStyle/>
                    <a:p>
                      <a:r>
                        <a:rPr lang="en-US">
                          <a:effectLst/>
                        </a:rPr>
                        <a:t>18:00:00</a:t>
                      </a:r>
                    </a:p>
                  </a:txBody>
                  <a:tcPr marL="38100" marR="38100" marT="38100" marB="38100"/>
                </a:tc>
                <a:extLst>
                  <a:ext uri="{0D108BD9-81ED-4DB2-BD59-A6C34878D82A}">
                    <a16:rowId xmlns:a16="http://schemas.microsoft.com/office/drawing/2014/main" val="2631660471"/>
                  </a:ext>
                </a:extLst>
              </a:tr>
              <a:tr h="623455">
                <a:tc>
                  <a:txBody>
                    <a:bodyPr/>
                    <a:lstStyle/>
                    <a:p>
                      <a:r>
                        <a:rPr lang="en-US">
                          <a:effectLst/>
                        </a:rPr>
                        <a:t>6</a:t>
                      </a:r>
                    </a:p>
                  </a:txBody>
                  <a:tcPr marL="38100" marR="38100" marT="38100" marB="38100"/>
                </a:tc>
                <a:tc>
                  <a:txBody>
                    <a:bodyPr/>
                    <a:lstStyle/>
                    <a:p>
                      <a:r>
                        <a:rPr lang="en-US">
                          <a:effectLst/>
                        </a:rPr>
                        <a:t>2</a:t>
                      </a:r>
                    </a:p>
                  </a:txBody>
                  <a:tcPr marL="38100" marR="38100" marT="38100" marB="38100"/>
                </a:tc>
                <a:tc>
                  <a:txBody>
                    <a:bodyPr/>
                    <a:lstStyle/>
                    <a:p>
                      <a:r>
                        <a:rPr lang="en-US">
                          <a:effectLst/>
                        </a:rPr>
                        <a:t>2022-10-07</a:t>
                      </a:r>
                    </a:p>
                  </a:txBody>
                  <a:tcPr marL="38100" marR="38100" marT="38100" marB="38100"/>
                </a:tc>
                <a:tc>
                  <a:txBody>
                    <a:bodyPr/>
                    <a:lstStyle/>
                    <a:p>
                      <a:r>
                        <a:rPr lang="en-US">
                          <a:effectLst/>
                        </a:rPr>
                        <a:t>11:00:00</a:t>
                      </a:r>
                    </a:p>
                  </a:txBody>
                  <a:tcPr marL="38100" marR="38100" marT="38100" marB="38100"/>
                </a:tc>
                <a:tc>
                  <a:txBody>
                    <a:bodyPr/>
                    <a:lstStyle/>
                    <a:p>
                      <a:r>
                        <a:rPr lang="en-US">
                          <a:effectLst/>
                        </a:rPr>
                        <a:t>15:00:00</a:t>
                      </a:r>
                    </a:p>
                  </a:txBody>
                  <a:tcPr marL="38100" marR="38100" marT="38100" marB="38100"/>
                </a:tc>
                <a:extLst>
                  <a:ext uri="{0D108BD9-81ED-4DB2-BD59-A6C34878D82A}">
                    <a16:rowId xmlns:a16="http://schemas.microsoft.com/office/drawing/2014/main" val="3108090962"/>
                  </a:ext>
                </a:extLst>
              </a:tr>
              <a:tr h="623455">
                <a:tc>
                  <a:txBody>
                    <a:bodyPr/>
                    <a:lstStyle/>
                    <a:p>
                      <a:r>
                        <a:rPr lang="en-US">
                          <a:effectLst/>
                        </a:rPr>
                        <a:t>7</a:t>
                      </a:r>
                    </a:p>
                  </a:txBody>
                  <a:tcPr marL="38100" marR="38100" marT="38100" marB="38100"/>
                </a:tc>
                <a:tc>
                  <a:txBody>
                    <a:bodyPr/>
                    <a:lstStyle/>
                    <a:p>
                      <a:r>
                        <a:rPr lang="en-US">
                          <a:effectLst/>
                        </a:rPr>
                        <a:t>3</a:t>
                      </a:r>
                    </a:p>
                  </a:txBody>
                  <a:tcPr marL="38100" marR="38100" marT="38100" marB="38100"/>
                </a:tc>
                <a:tc>
                  <a:txBody>
                    <a:bodyPr/>
                    <a:lstStyle/>
                    <a:p>
                      <a:r>
                        <a:rPr lang="en-US">
                          <a:effectLst/>
                        </a:rPr>
                        <a:t>2022-10-03</a:t>
                      </a:r>
                    </a:p>
                  </a:txBody>
                  <a:tcPr marL="38100" marR="38100" marT="38100" marB="38100"/>
                </a:tc>
                <a:tc>
                  <a:txBody>
                    <a:bodyPr/>
                    <a:lstStyle/>
                    <a:p>
                      <a:r>
                        <a:rPr lang="en-US">
                          <a:effectLst/>
                        </a:rPr>
                        <a:t>11:00:00</a:t>
                      </a:r>
                    </a:p>
                  </a:txBody>
                  <a:tcPr marL="38100" marR="38100" marT="38100" marB="38100"/>
                </a:tc>
                <a:tc>
                  <a:txBody>
                    <a:bodyPr/>
                    <a:lstStyle/>
                    <a:p>
                      <a:r>
                        <a:rPr lang="en-US">
                          <a:effectLst/>
                        </a:rPr>
                        <a:t>15:00:00</a:t>
                      </a:r>
                    </a:p>
                  </a:txBody>
                  <a:tcPr marL="38100" marR="38100" marT="38100" marB="38100"/>
                </a:tc>
                <a:extLst>
                  <a:ext uri="{0D108BD9-81ED-4DB2-BD59-A6C34878D82A}">
                    <a16:rowId xmlns:a16="http://schemas.microsoft.com/office/drawing/2014/main" val="1433775735"/>
                  </a:ext>
                </a:extLst>
              </a:tr>
              <a:tr h="623455">
                <a:tc>
                  <a:txBody>
                    <a:bodyPr/>
                    <a:lstStyle/>
                    <a:p>
                      <a:r>
                        <a:rPr lang="en-US">
                          <a:effectLst/>
                        </a:rPr>
                        <a:t>8</a:t>
                      </a:r>
                    </a:p>
                  </a:txBody>
                  <a:tcPr marL="38100" marR="38100" marT="38100" marB="38100"/>
                </a:tc>
                <a:tc>
                  <a:txBody>
                    <a:bodyPr/>
                    <a:lstStyle/>
                    <a:p>
                      <a:r>
                        <a:rPr lang="en-US">
                          <a:effectLst/>
                        </a:rPr>
                        <a:t>3</a:t>
                      </a:r>
                    </a:p>
                  </a:txBody>
                  <a:tcPr marL="38100" marR="38100" marT="38100" marB="38100"/>
                </a:tc>
                <a:tc>
                  <a:txBody>
                    <a:bodyPr/>
                    <a:lstStyle/>
                    <a:p>
                      <a:r>
                        <a:rPr lang="en-US">
                          <a:effectLst/>
                        </a:rPr>
                        <a:t>2022-10-05</a:t>
                      </a:r>
                    </a:p>
                  </a:txBody>
                  <a:tcPr marL="38100" marR="38100" marT="38100" marB="38100"/>
                </a:tc>
                <a:tc>
                  <a:txBody>
                    <a:bodyPr/>
                    <a:lstStyle/>
                    <a:p>
                      <a:r>
                        <a:rPr lang="en-US">
                          <a:effectLst/>
                        </a:rPr>
                        <a:t>14:00:00</a:t>
                      </a:r>
                    </a:p>
                  </a:txBody>
                  <a:tcPr marL="38100" marR="38100" marT="38100" marB="38100"/>
                </a:tc>
                <a:tc>
                  <a:txBody>
                    <a:bodyPr/>
                    <a:lstStyle/>
                    <a:p>
                      <a:r>
                        <a:rPr lang="en-US">
                          <a:effectLst/>
                        </a:rPr>
                        <a:t>18:00:00</a:t>
                      </a:r>
                    </a:p>
                  </a:txBody>
                  <a:tcPr marL="38100" marR="38100" marT="38100" marB="38100"/>
                </a:tc>
                <a:extLst>
                  <a:ext uri="{0D108BD9-81ED-4DB2-BD59-A6C34878D82A}">
                    <a16:rowId xmlns:a16="http://schemas.microsoft.com/office/drawing/2014/main" val="402950681"/>
                  </a:ext>
                </a:extLst>
              </a:tr>
              <a:tr h="623455">
                <a:tc>
                  <a:txBody>
                    <a:bodyPr/>
                    <a:lstStyle/>
                    <a:p>
                      <a:r>
                        <a:rPr lang="en-US">
                          <a:effectLst/>
                        </a:rPr>
                        <a:t>9</a:t>
                      </a:r>
                    </a:p>
                  </a:txBody>
                  <a:tcPr marL="38100" marR="38100" marT="38100" marB="38100"/>
                </a:tc>
                <a:tc>
                  <a:txBody>
                    <a:bodyPr/>
                    <a:lstStyle/>
                    <a:p>
                      <a:r>
                        <a:rPr lang="en-US">
                          <a:effectLst/>
                        </a:rPr>
                        <a:t>4</a:t>
                      </a:r>
                    </a:p>
                  </a:txBody>
                  <a:tcPr marL="38100" marR="38100" marT="38100" marB="38100"/>
                </a:tc>
                <a:tc>
                  <a:txBody>
                    <a:bodyPr/>
                    <a:lstStyle/>
                    <a:p>
                      <a:r>
                        <a:rPr lang="en-US">
                          <a:effectLst/>
                        </a:rPr>
                        <a:t>2022-10-03</a:t>
                      </a:r>
                    </a:p>
                  </a:txBody>
                  <a:tcPr marL="38100" marR="38100" marT="38100" marB="38100"/>
                </a:tc>
                <a:tc>
                  <a:txBody>
                    <a:bodyPr/>
                    <a:lstStyle/>
                    <a:p>
                      <a:r>
                        <a:rPr lang="en-US">
                          <a:effectLst/>
                        </a:rPr>
                        <a:t>09:00:00</a:t>
                      </a:r>
                    </a:p>
                  </a:txBody>
                  <a:tcPr marL="38100" marR="38100" marT="38100" marB="38100"/>
                </a:tc>
                <a:tc>
                  <a:txBody>
                    <a:bodyPr/>
                    <a:lstStyle/>
                    <a:p>
                      <a:r>
                        <a:rPr lang="en-US">
                          <a:effectLst/>
                        </a:rPr>
                        <a:t>13:00:00</a:t>
                      </a:r>
                    </a:p>
                  </a:txBody>
                  <a:tcPr marL="38100" marR="38100" marT="38100" marB="38100"/>
                </a:tc>
                <a:extLst>
                  <a:ext uri="{0D108BD9-81ED-4DB2-BD59-A6C34878D82A}">
                    <a16:rowId xmlns:a16="http://schemas.microsoft.com/office/drawing/2014/main" val="509102163"/>
                  </a:ext>
                </a:extLst>
              </a:tr>
              <a:tr h="623455">
                <a:tc>
                  <a:txBody>
                    <a:bodyPr/>
                    <a:lstStyle/>
                    <a:p>
                      <a:r>
                        <a:rPr lang="en-US">
                          <a:effectLst/>
                        </a:rPr>
                        <a:t>10</a:t>
                      </a:r>
                    </a:p>
                  </a:txBody>
                  <a:tcPr marL="38100" marR="38100" marT="38100" marB="38100"/>
                </a:tc>
                <a:tc>
                  <a:txBody>
                    <a:bodyPr/>
                    <a:lstStyle/>
                    <a:p>
                      <a:r>
                        <a:rPr lang="en-US">
                          <a:effectLst/>
                        </a:rPr>
                        <a:t>4</a:t>
                      </a:r>
                    </a:p>
                  </a:txBody>
                  <a:tcPr marL="38100" marR="38100" marT="38100" marB="38100"/>
                </a:tc>
                <a:tc>
                  <a:txBody>
                    <a:bodyPr/>
                    <a:lstStyle/>
                    <a:p>
                      <a:r>
                        <a:rPr lang="en-US">
                          <a:effectLst/>
                        </a:rPr>
                        <a:t>2022-10-03</a:t>
                      </a:r>
                    </a:p>
                  </a:txBody>
                  <a:tcPr marL="38100" marR="38100" marT="38100" marB="38100"/>
                </a:tc>
                <a:tc>
                  <a:txBody>
                    <a:bodyPr/>
                    <a:lstStyle/>
                    <a:p>
                      <a:r>
                        <a:rPr lang="en-US">
                          <a:effectLst/>
                        </a:rPr>
                        <a:t>09:00:00</a:t>
                      </a:r>
                    </a:p>
                  </a:txBody>
                  <a:tcPr marL="38100" marR="38100" marT="38100" marB="38100"/>
                </a:tc>
                <a:tc>
                  <a:txBody>
                    <a:bodyPr/>
                    <a:lstStyle/>
                    <a:p>
                      <a:r>
                        <a:rPr lang="en-US" dirty="0">
                          <a:effectLst/>
                        </a:rPr>
                        <a:t>13:00:00</a:t>
                      </a:r>
                    </a:p>
                  </a:txBody>
                  <a:tcPr marL="38100" marR="38100" marT="38100" marB="38100"/>
                </a:tc>
                <a:extLst>
                  <a:ext uri="{0D108BD9-81ED-4DB2-BD59-A6C34878D82A}">
                    <a16:rowId xmlns:a16="http://schemas.microsoft.com/office/drawing/2014/main" val="1218908159"/>
                  </a:ext>
                </a:extLst>
              </a:tr>
            </a:tbl>
          </a:graphicData>
        </a:graphic>
      </p:graphicFrame>
    </p:spTree>
    <p:extLst>
      <p:ext uri="{BB962C8B-B14F-4D97-AF65-F5344CB8AC3E}">
        <p14:creationId xmlns:p14="http://schemas.microsoft.com/office/powerpoint/2010/main" val="632770532"/>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7A77FB-8A69-19D8-EA65-6B03A527B1C2}"/>
              </a:ext>
            </a:extLst>
          </p:cNvPr>
          <p:cNvSpPr txBox="1"/>
          <p:nvPr/>
        </p:nvSpPr>
        <p:spPr>
          <a:xfrm>
            <a:off x="2505409" y="3040877"/>
            <a:ext cx="7153469" cy="400110"/>
          </a:xfrm>
          <a:prstGeom prst="rect">
            <a:avLst/>
          </a:prstGeom>
          <a:noFill/>
        </p:spPr>
        <p:txBody>
          <a:bodyPr wrap="square" lIns="91440" tIns="45720" rIns="91440" bIns="45720" anchor="ctr">
            <a:spAutoFit/>
          </a:bodyPr>
          <a:lstStyle/>
          <a:p>
            <a:endParaRPr lang="en-US" sz="2000">
              <a:solidFill>
                <a:schemeClr val="bg1"/>
              </a:solidFill>
              <a:ea typeface="Calibri"/>
              <a:cs typeface="Calibri"/>
            </a:endParaRPr>
          </a:p>
        </p:txBody>
      </p:sp>
      <p:graphicFrame>
        <p:nvGraphicFramePr>
          <p:cNvPr id="6" name="Table 5">
            <a:extLst>
              <a:ext uri="{FF2B5EF4-FFF2-40B4-BE49-F238E27FC236}">
                <a16:creationId xmlns:a16="http://schemas.microsoft.com/office/drawing/2014/main" id="{1ABDA543-A93A-59A9-0B3A-D22A58CD2A3B}"/>
              </a:ext>
            </a:extLst>
          </p:cNvPr>
          <p:cNvGraphicFramePr>
            <a:graphicFrameLocks noGrp="1"/>
          </p:cNvGraphicFramePr>
          <p:nvPr>
            <p:extLst>
              <p:ext uri="{D42A27DB-BD31-4B8C-83A1-F6EECF244321}">
                <p14:modId xmlns:p14="http://schemas.microsoft.com/office/powerpoint/2010/main" val="3050653984"/>
              </p:ext>
            </p:extLst>
          </p:nvPr>
        </p:nvGraphicFramePr>
        <p:xfrm>
          <a:off x="1" y="0"/>
          <a:ext cx="12674968" cy="7424560"/>
        </p:xfrm>
        <a:graphic>
          <a:graphicData uri="http://schemas.openxmlformats.org/drawingml/2006/table">
            <a:tbl>
              <a:tblPr firstRow="1" bandRow="1">
                <a:tableStyleId>{5C22544A-7EE6-4342-B048-85BDC9FD1C3A}</a:tableStyleId>
              </a:tblPr>
              <a:tblGrid>
                <a:gridCol w="2811996">
                  <a:extLst>
                    <a:ext uri="{9D8B030D-6E8A-4147-A177-3AD203B41FA5}">
                      <a16:colId xmlns:a16="http://schemas.microsoft.com/office/drawing/2014/main" val="1258167834"/>
                    </a:ext>
                  </a:extLst>
                </a:gridCol>
                <a:gridCol w="1972594">
                  <a:extLst>
                    <a:ext uri="{9D8B030D-6E8A-4147-A177-3AD203B41FA5}">
                      <a16:colId xmlns:a16="http://schemas.microsoft.com/office/drawing/2014/main" val="3728420311"/>
                    </a:ext>
                  </a:extLst>
                </a:gridCol>
                <a:gridCol w="3525488">
                  <a:extLst>
                    <a:ext uri="{9D8B030D-6E8A-4147-A177-3AD203B41FA5}">
                      <a16:colId xmlns:a16="http://schemas.microsoft.com/office/drawing/2014/main" val="2554480850"/>
                    </a:ext>
                  </a:extLst>
                </a:gridCol>
                <a:gridCol w="2182445">
                  <a:extLst>
                    <a:ext uri="{9D8B030D-6E8A-4147-A177-3AD203B41FA5}">
                      <a16:colId xmlns:a16="http://schemas.microsoft.com/office/drawing/2014/main" val="2537295773"/>
                    </a:ext>
                  </a:extLst>
                </a:gridCol>
                <a:gridCol w="2182445">
                  <a:extLst>
                    <a:ext uri="{9D8B030D-6E8A-4147-A177-3AD203B41FA5}">
                      <a16:colId xmlns:a16="http://schemas.microsoft.com/office/drawing/2014/main" val="4213439069"/>
                    </a:ext>
                  </a:extLst>
                </a:gridCol>
              </a:tblGrid>
              <a:tr h="674960">
                <a:tc>
                  <a:txBody>
                    <a:bodyPr/>
                    <a:lstStyle/>
                    <a:p>
                      <a:r>
                        <a:rPr lang="en-US" dirty="0" err="1">
                          <a:effectLst/>
                        </a:rPr>
                        <a:t>medication_id</a:t>
                      </a:r>
                      <a:endParaRPr lang="en-US" dirty="0">
                        <a:effectLst/>
                      </a:endParaRPr>
                    </a:p>
                  </a:txBody>
                  <a:tcPr marL="38100" marR="38100" marT="38100" marB="38100"/>
                </a:tc>
                <a:tc>
                  <a:txBody>
                    <a:bodyPr/>
                    <a:lstStyle/>
                    <a:p>
                      <a:r>
                        <a:rPr lang="en-US">
                          <a:effectLst/>
                        </a:rPr>
                        <a:t>patient_id</a:t>
                      </a:r>
                    </a:p>
                  </a:txBody>
                  <a:tcPr marL="38100" marR="38100" marT="38100" marB="38100"/>
                </a:tc>
                <a:tc>
                  <a:txBody>
                    <a:bodyPr/>
                    <a:lstStyle/>
                    <a:p>
                      <a:r>
                        <a:rPr lang="en-US">
                          <a:effectLst/>
                        </a:rPr>
                        <a:t>medication_name</a:t>
                      </a:r>
                    </a:p>
                  </a:txBody>
                  <a:tcPr marL="38100" marR="38100" marT="38100" marB="38100"/>
                </a:tc>
                <a:tc>
                  <a:txBody>
                    <a:bodyPr/>
                    <a:lstStyle/>
                    <a:p>
                      <a:r>
                        <a:rPr lang="en-US">
                          <a:effectLst/>
                        </a:rPr>
                        <a:t>start_date</a:t>
                      </a:r>
                    </a:p>
                  </a:txBody>
                  <a:tcPr marL="38100" marR="38100" marT="38100" marB="38100"/>
                </a:tc>
                <a:tc>
                  <a:txBody>
                    <a:bodyPr/>
                    <a:lstStyle/>
                    <a:p>
                      <a:r>
                        <a:rPr lang="en-US">
                          <a:effectLst/>
                        </a:rPr>
                        <a:t>end_date</a:t>
                      </a:r>
                    </a:p>
                  </a:txBody>
                  <a:tcPr marL="38100" marR="38100" marT="38100" marB="38100"/>
                </a:tc>
                <a:extLst>
                  <a:ext uri="{0D108BD9-81ED-4DB2-BD59-A6C34878D82A}">
                    <a16:rowId xmlns:a16="http://schemas.microsoft.com/office/drawing/2014/main" val="2473838481"/>
                  </a:ext>
                </a:extLst>
              </a:tr>
              <a:tr h="674960">
                <a:tc>
                  <a:txBody>
                    <a:bodyPr/>
                    <a:lstStyle/>
                    <a:p>
                      <a:r>
                        <a:rPr lang="en-US">
                          <a:effectLst/>
                        </a:rPr>
                        <a:t>1</a:t>
                      </a:r>
                    </a:p>
                  </a:txBody>
                  <a:tcPr marL="38100" marR="38100" marT="38100" marB="38100"/>
                </a:tc>
                <a:tc>
                  <a:txBody>
                    <a:bodyPr/>
                    <a:lstStyle/>
                    <a:p>
                      <a:r>
                        <a:rPr lang="en-US">
                          <a:effectLst/>
                        </a:rPr>
                        <a:t>23</a:t>
                      </a:r>
                    </a:p>
                  </a:txBody>
                  <a:tcPr marL="38100" marR="38100" marT="38100" marB="38100"/>
                </a:tc>
                <a:tc>
                  <a:txBody>
                    <a:bodyPr/>
                    <a:lstStyle/>
                    <a:p>
                      <a:r>
                        <a:rPr lang="en-US">
                          <a:effectLst/>
                        </a:rPr>
                        <a:t>Aspirin</a:t>
                      </a:r>
                    </a:p>
                  </a:txBody>
                  <a:tcPr marL="38100" marR="38100" marT="38100" marB="38100"/>
                </a:tc>
                <a:tc>
                  <a:txBody>
                    <a:bodyPr/>
                    <a:lstStyle/>
                    <a:p>
                      <a:r>
                        <a:rPr lang="en-US">
                          <a:effectLst/>
                        </a:rPr>
                        <a:t>1935-11-22</a:t>
                      </a:r>
                    </a:p>
                  </a:txBody>
                  <a:tcPr marL="38100" marR="38100" marT="38100" marB="38100"/>
                </a:tc>
                <a:tc>
                  <a:txBody>
                    <a:bodyPr/>
                    <a:lstStyle/>
                    <a:p>
                      <a:r>
                        <a:rPr lang="en-US">
                          <a:effectLst/>
                        </a:rPr>
                        <a:t>NULL</a:t>
                      </a:r>
                    </a:p>
                  </a:txBody>
                  <a:tcPr marL="38100" marR="38100" marT="38100" marB="38100"/>
                </a:tc>
                <a:extLst>
                  <a:ext uri="{0D108BD9-81ED-4DB2-BD59-A6C34878D82A}">
                    <a16:rowId xmlns:a16="http://schemas.microsoft.com/office/drawing/2014/main" val="335797939"/>
                  </a:ext>
                </a:extLst>
              </a:tr>
              <a:tr h="674960">
                <a:tc>
                  <a:txBody>
                    <a:bodyPr/>
                    <a:lstStyle/>
                    <a:p>
                      <a:r>
                        <a:rPr lang="en-US">
                          <a:effectLst/>
                        </a:rPr>
                        <a:t>2</a:t>
                      </a:r>
                    </a:p>
                  </a:txBody>
                  <a:tcPr marL="38100" marR="38100" marT="38100" marB="38100"/>
                </a:tc>
                <a:tc>
                  <a:txBody>
                    <a:bodyPr/>
                    <a:lstStyle/>
                    <a:p>
                      <a:r>
                        <a:rPr lang="en-US">
                          <a:effectLst/>
                        </a:rPr>
                        <a:t>27</a:t>
                      </a:r>
                    </a:p>
                  </a:txBody>
                  <a:tcPr marL="38100" marR="38100" marT="38100" marB="38100"/>
                </a:tc>
                <a:tc>
                  <a:txBody>
                    <a:bodyPr/>
                    <a:lstStyle/>
                    <a:p>
                      <a:r>
                        <a:rPr lang="en-US">
                          <a:effectLst/>
                        </a:rPr>
                        <a:t>Tylenol</a:t>
                      </a:r>
                    </a:p>
                  </a:txBody>
                  <a:tcPr marL="38100" marR="38100" marT="38100" marB="38100"/>
                </a:tc>
                <a:tc>
                  <a:txBody>
                    <a:bodyPr/>
                    <a:lstStyle/>
                    <a:p>
                      <a:r>
                        <a:rPr lang="en-US">
                          <a:effectLst/>
                        </a:rPr>
                        <a:t>1927-07-03</a:t>
                      </a:r>
                    </a:p>
                  </a:txBody>
                  <a:tcPr marL="38100" marR="38100" marT="38100" marB="38100"/>
                </a:tc>
                <a:tc>
                  <a:txBody>
                    <a:bodyPr/>
                    <a:lstStyle/>
                    <a:p>
                      <a:r>
                        <a:rPr lang="en-US">
                          <a:effectLst/>
                        </a:rPr>
                        <a:t>NULL</a:t>
                      </a:r>
                    </a:p>
                  </a:txBody>
                  <a:tcPr marL="38100" marR="38100" marT="38100" marB="38100"/>
                </a:tc>
                <a:extLst>
                  <a:ext uri="{0D108BD9-81ED-4DB2-BD59-A6C34878D82A}">
                    <a16:rowId xmlns:a16="http://schemas.microsoft.com/office/drawing/2014/main" val="2161425953"/>
                  </a:ext>
                </a:extLst>
              </a:tr>
              <a:tr h="674960">
                <a:tc>
                  <a:txBody>
                    <a:bodyPr/>
                    <a:lstStyle/>
                    <a:p>
                      <a:r>
                        <a:rPr lang="en-US">
                          <a:effectLst/>
                        </a:rPr>
                        <a:t>3</a:t>
                      </a:r>
                    </a:p>
                  </a:txBody>
                  <a:tcPr marL="38100" marR="38100" marT="38100" marB="38100"/>
                </a:tc>
                <a:tc>
                  <a:txBody>
                    <a:bodyPr/>
                    <a:lstStyle/>
                    <a:p>
                      <a:r>
                        <a:rPr lang="en-US">
                          <a:effectLst/>
                        </a:rPr>
                        <a:t>18</a:t>
                      </a:r>
                    </a:p>
                  </a:txBody>
                  <a:tcPr marL="38100" marR="38100" marT="38100" marB="38100"/>
                </a:tc>
                <a:tc>
                  <a:txBody>
                    <a:bodyPr/>
                    <a:lstStyle/>
                    <a:p>
                      <a:r>
                        <a:rPr lang="en-US">
                          <a:effectLst/>
                        </a:rPr>
                        <a:t>Advil</a:t>
                      </a:r>
                    </a:p>
                  </a:txBody>
                  <a:tcPr marL="38100" marR="38100" marT="38100" marB="38100"/>
                </a:tc>
                <a:tc>
                  <a:txBody>
                    <a:bodyPr/>
                    <a:lstStyle/>
                    <a:p>
                      <a:r>
                        <a:rPr lang="en-US">
                          <a:effectLst/>
                        </a:rPr>
                        <a:t>1943-05-11</a:t>
                      </a:r>
                    </a:p>
                  </a:txBody>
                  <a:tcPr marL="38100" marR="38100" marT="38100" marB="38100"/>
                </a:tc>
                <a:tc>
                  <a:txBody>
                    <a:bodyPr/>
                    <a:lstStyle/>
                    <a:p>
                      <a:r>
                        <a:rPr lang="en-US">
                          <a:effectLst/>
                        </a:rPr>
                        <a:t>2023-07-13</a:t>
                      </a:r>
                    </a:p>
                  </a:txBody>
                  <a:tcPr marL="38100" marR="38100" marT="38100" marB="38100"/>
                </a:tc>
                <a:extLst>
                  <a:ext uri="{0D108BD9-81ED-4DB2-BD59-A6C34878D82A}">
                    <a16:rowId xmlns:a16="http://schemas.microsoft.com/office/drawing/2014/main" val="864447750"/>
                  </a:ext>
                </a:extLst>
              </a:tr>
              <a:tr h="674960">
                <a:tc>
                  <a:txBody>
                    <a:bodyPr/>
                    <a:lstStyle/>
                    <a:p>
                      <a:r>
                        <a:rPr lang="en-US">
                          <a:effectLst/>
                        </a:rPr>
                        <a:t>4</a:t>
                      </a:r>
                    </a:p>
                  </a:txBody>
                  <a:tcPr marL="38100" marR="38100" marT="38100" marB="38100"/>
                </a:tc>
                <a:tc>
                  <a:txBody>
                    <a:bodyPr/>
                    <a:lstStyle/>
                    <a:p>
                      <a:r>
                        <a:rPr lang="en-US">
                          <a:effectLst/>
                        </a:rPr>
                        <a:t>25</a:t>
                      </a:r>
                    </a:p>
                  </a:txBody>
                  <a:tcPr marL="38100" marR="38100" marT="38100" marB="38100"/>
                </a:tc>
                <a:tc>
                  <a:txBody>
                    <a:bodyPr/>
                    <a:lstStyle/>
                    <a:p>
                      <a:r>
                        <a:rPr lang="en-US">
                          <a:effectLst/>
                        </a:rPr>
                        <a:t>Lipitor</a:t>
                      </a:r>
                    </a:p>
                  </a:txBody>
                  <a:tcPr marL="38100" marR="38100" marT="38100" marB="38100"/>
                </a:tc>
                <a:tc>
                  <a:txBody>
                    <a:bodyPr/>
                    <a:lstStyle/>
                    <a:p>
                      <a:r>
                        <a:rPr lang="en-US">
                          <a:effectLst/>
                        </a:rPr>
                        <a:t>1948-09-12</a:t>
                      </a:r>
                    </a:p>
                  </a:txBody>
                  <a:tcPr marL="38100" marR="38100" marT="38100" marB="38100"/>
                </a:tc>
                <a:tc>
                  <a:txBody>
                    <a:bodyPr/>
                    <a:lstStyle/>
                    <a:p>
                      <a:r>
                        <a:rPr lang="en-US">
                          <a:effectLst/>
                        </a:rPr>
                        <a:t>2023-04-10</a:t>
                      </a:r>
                    </a:p>
                  </a:txBody>
                  <a:tcPr marL="38100" marR="38100" marT="38100" marB="38100"/>
                </a:tc>
                <a:extLst>
                  <a:ext uri="{0D108BD9-81ED-4DB2-BD59-A6C34878D82A}">
                    <a16:rowId xmlns:a16="http://schemas.microsoft.com/office/drawing/2014/main" val="3823207654"/>
                  </a:ext>
                </a:extLst>
              </a:tr>
              <a:tr h="674960">
                <a:tc>
                  <a:txBody>
                    <a:bodyPr/>
                    <a:lstStyle/>
                    <a:p>
                      <a:r>
                        <a:rPr lang="en-US">
                          <a:effectLst/>
                        </a:rPr>
                        <a:t>5</a:t>
                      </a:r>
                    </a:p>
                  </a:txBody>
                  <a:tcPr marL="38100" marR="38100" marT="38100" marB="38100"/>
                </a:tc>
                <a:tc>
                  <a:txBody>
                    <a:bodyPr/>
                    <a:lstStyle/>
                    <a:p>
                      <a:r>
                        <a:rPr lang="en-US">
                          <a:effectLst/>
                        </a:rPr>
                        <a:t>16</a:t>
                      </a:r>
                    </a:p>
                  </a:txBody>
                  <a:tcPr marL="38100" marR="38100" marT="38100" marB="38100"/>
                </a:tc>
                <a:tc>
                  <a:txBody>
                    <a:bodyPr/>
                    <a:lstStyle/>
                    <a:p>
                      <a:r>
                        <a:rPr lang="en-US">
                          <a:effectLst/>
                        </a:rPr>
                        <a:t>Zoloft</a:t>
                      </a:r>
                    </a:p>
                  </a:txBody>
                  <a:tcPr marL="38100" marR="38100" marT="38100" marB="38100"/>
                </a:tc>
                <a:tc>
                  <a:txBody>
                    <a:bodyPr/>
                    <a:lstStyle/>
                    <a:p>
                      <a:r>
                        <a:rPr lang="en-US">
                          <a:effectLst/>
                        </a:rPr>
                        <a:t>1932-02-19</a:t>
                      </a:r>
                    </a:p>
                  </a:txBody>
                  <a:tcPr marL="38100" marR="38100" marT="38100" marB="38100"/>
                </a:tc>
                <a:tc>
                  <a:txBody>
                    <a:bodyPr/>
                    <a:lstStyle/>
                    <a:p>
                      <a:r>
                        <a:rPr lang="en-US">
                          <a:effectLst/>
                        </a:rPr>
                        <a:t>NULL</a:t>
                      </a:r>
                    </a:p>
                  </a:txBody>
                  <a:tcPr marL="38100" marR="38100" marT="38100" marB="38100"/>
                </a:tc>
                <a:extLst>
                  <a:ext uri="{0D108BD9-81ED-4DB2-BD59-A6C34878D82A}">
                    <a16:rowId xmlns:a16="http://schemas.microsoft.com/office/drawing/2014/main" val="2250250336"/>
                  </a:ext>
                </a:extLst>
              </a:tr>
              <a:tr h="674960">
                <a:tc>
                  <a:txBody>
                    <a:bodyPr/>
                    <a:lstStyle/>
                    <a:p>
                      <a:r>
                        <a:rPr lang="en-US">
                          <a:effectLst/>
                        </a:rPr>
                        <a:t>6</a:t>
                      </a:r>
                    </a:p>
                  </a:txBody>
                  <a:tcPr marL="38100" marR="38100" marT="38100" marB="38100"/>
                </a:tc>
                <a:tc>
                  <a:txBody>
                    <a:bodyPr/>
                    <a:lstStyle/>
                    <a:p>
                      <a:r>
                        <a:rPr lang="en-US">
                          <a:effectLst/>
                        </a:rPr>
                        <a:t>12</a:t>
                      </a:r>
                    </a:p>
                  </a:txBody>
                  <a:tcPr marL="38100" marR="38100" marT="38100" marB="38100"/>
                </a:tc>
                <a:tc>
                  <a:txBody>
                    <a:bodyPr/>
                    <a:lstStyle/>
                    <a:p>
                      <a:r>
                        <a:rPr lang="en-US">
                          <a:effectLst/>
                        </a:rPr>
                        <a:t>Prozac</a:t>
                      </a:r>
                    </a:p>
                  </a:txBody>
                  <a:tcPr marL="38100" marR="38100" marT="38100" marB="38100"/>
                </a:tc>
                <a:tc>
                  <a:txBody>
                    <a:bodyPr/>
                    <a:lstStyle/>
                    <a:p>
                      <a:r>
                        <a:rPr lang="en-US">
                          <a:effectLst/>
                        </a:rPr>
                        <a:t>1945-06-24</a:t>
                      </a:r>
                    </a:p>
                  </a:txBody>
                  <a:tcPr marL="38100" marR="38100" marT="38100" marB="38100"/>
                </a:tc>
                <a:tc>
                  <a:txBody>
                    <a:bodyPr/>
                    <a:lstStyle/>
                    <a:p>
                      <a:r>
                        <a:rPr lang="en-US">
                          <a:effectLst/>
                        </a:rPr>
                        <a:t>2023-05-12</a:t>
                      </a:r>
                    </a:p>
                  </a:txBody>
                  <a:tcPr marL="38100" marR="38100" marT="38100" marB="38100"/>
                </a:tc>
                <a:extLst>
                  <a:ext uri="{0D108BD9-81ED-4DB2-BD59-A6C34878D82A}">
                    <a16:rowId xmlns:a16="http://schemas.microsoft.com/office/drawing/2014/main" val="2118495250"/>
                  </a:ext>
                </a:extLst>
              </a:tr>
              <a:tr h="674960">
                <a:tc>
                  <a:txBody>
                    <a:bodyPr/>
                    <a:lstStyle/>
                    <a:p>
                      <a:r>
                        <a:rPr lang="en-US">
                          <a:effectLst/>
                        </a:rPr>
                        <a:t>7</a:t>
                      </a:r>
                    </a:p>
                  </a:txBody>
                  <a:tcPr marL="38100" marR="38100" marT="38100" marB="38100"/>
                </a:tc>
                <a:tc>
                  <a:txBody>
                    <a:bodyPr/>
                    <a:lstStyle/>
                    <a:p>
                      <a:r>
                        <a:rPr lang="en-US">
                          <a:effectLst/>
                        </a:rPr>
                        <a:t>29</a:t>
                      </a:r>
                    </a:p>
                  </a:txBody>
                  <a:tcPr marL="38100" marR="38100" marT="38100" marB="38100"/>
                </a:tc>
                <a:tc>
                  <a:txBody>
                    <a:bodyPr/>
                    <a:lstStyle/>
                    <a:p>
                      <a:r>
                        <a:rPr lang="en-US">
                          <a:effectLst/>
                        </a:rPr>
                        <a:t>Celebrex</a:t>
                      </a:r>
                    </a:p>
                  </a:txBody>
                  <a:tcPr marL="38100" marR="38100" marT="38100" marB="38100"/>
                </a:tc>
                <a:tc>
                  <a:txBody>
                    <a:bodyPr/>
                    <a:lstStyle/>
                    <a:p>
                      <a:r>
                        <a:rPr lang="en-US">
                          <a:effectLst/>
                        </a:rPr>
                        <a:t>1949-01-08</a:t>
                      </a:r>
                    </a:p>
                  </a:txBody>
                  <a:tcPr marL="38100" marR="38100" marT="38100" marB="38100"/>
                </a:tc>
                <a:tc>
                  <a:txBody>
                    <a:bodyPr/>
                    <a:lstStyle/>
                    <a:p>
                      <a:r>
                        <a:rPr lang="en-US">
                          <a:effectLst/>
                        </a:rPr>
                        <a:t>2023-01-11</a:t>
                      </a:r>
                    </a:p>
                  </a:txBody>
                  <a:tcPr marL="38100" marR="38100" marT="38100" marB="38100"/>
                </a:tc>
                <a:extLst>
                  <a:ext uri="{0D108BD9-81ED-4DB2-BD59-A6C34878D82A}">
                    <a16:rowId xmlns:a16="http://schemas.microsoft.com/office/drawing/2014/main" val="4003819854"/>
                  </a:ext>
                </a:extLst>
              </a:tr>
              <a:tr h="674960">
                <a:tc>
                  <a:txBody>
                    <a:bodyPr/>
                    <a:lstStyle/>
                    <a:p>
                      <a:r>
                        <a:rPr lang="en-US">
                          <a:effectLst/>
                        </a:rPr>
                        <a:t>8</a:t>
                      </a:r>
                    </a:p>
                  </a:txBody>
                  <a:tcPr marL="38100" marR="38100" marT="38100" marB="38100"/>
                </a:tc>
                <a:tc>
                  <a:txBody>
                    <a:bodyPr/>
                    <a:lstStyle/>
                    <a:p>
                      <a:r>
                        <a:rPr lang="en-US">
                          <a:effectLst/>
                        </a:rPr>
                        <a:t>19</a:t>
                      </a:r>
                    </a:p>
                  </a:txBody>
                  <a:tcPr marL="38100" marR="38100" marT="38100" marB="38100"/>
                </a:tc>
                <a:tc>
                  <a:txBody>
                    <a:bodyPr/>
                    <a:lstStyle/>
                    <a:p>
                      <a:r>
                        <a:rPr lang="en-US">
                          <a:effectLst/>
                        </a:rPr>
                        <a:t>Nexium</a:t>
                      </a:r>
                    </a:p>
                  </a:txBody>
                  <a:tcPr marL="38100" marR="38100" marT="38100" marB="38100"/>
                </a:tc>
                <a:tc>
                  <a:txBody>
                    <a:bodyPr/>
                    <a:lstStyle/>
                    <a:p>
                      <a:r>
                        <a:rPr lang="en-US">
                          <a:effectLst/>
                        </a:rPr>
                        <a:t>1939-12-31</a:t>
                      </a:r>
                    </a:p>
                  </a:txBody>
                  <a:tcPr marL="38100" marR="38100" marT="38100" marB="38100"/>
                </a:tc>
                <a:tc>
                  <a:txBody>
                    <a:bodyPr/>
                    <a:lstStyle/>
                    <a:p>
                      <a:r>
                        <a:rPr lang="en-US">
                          <a:effectLst/>
                        </a:rPr>
                        <a:t>2023-05-17</a:t>
                      </a:r>
                    </a:p>
                  </a:txBody>
                  <a:tcPr marL="38100" marR="38100" marT="38100" marB="38100"/>
                </a:tc>
                <a:extLst>
                  <a:ext uri="{0D108BD9-81ED-4DB2-BD59-A6C34878D82A}">
                    <a16:rowId xmlns:a16="http://schemas.microsoft.com/office/drawing/2014/main" val="446008998"/>
                  </a:ext>
                </a:extLst>
              </a:tr>
              <a:tr h="674960">
                <a:tc>
                  <a:txBody>
                    <a:bodyPr/>
                    <a:lstStyle/>
                    <a:p>
                      <a:r>
                        <a:rPr lang="en-US">
                          <a:effectLst/>
                        </a:rPr>
                        <a:t>9</a:t>
                      </a:r>
                    </a:p>
                  </a:txBody>
                  <a:tcPr marL="38100" marR="38100" marT="38100" marB="38100"/>
                </a:tc>
                <a:tc>
                  <a:txBody>
                    <a:bodyPr/>
                    <a:lstStyle/>
                    <a:p>
                      <a:r>
                        <a:rPr lang="en-US">
                          <a:effectLst/>
                        </a:rPr>
                        <a:t>11</a:t>
                      </a:r>
                    </a:p>
                  </a:txBody>
                  <a:tcPr marL="38100" marR="38100" marT="38100" marB="38100"/>
                </a:tc>
                <a:tc>
                  <a:txBody>
                    <a:bodyPr/>
                    <a:lstStyle/>
                    <a:p>
                      <a:r>
                        <a:rPr lang="en-US">
                          <a:effectLst/>
                        </a:rPr>
                        <a:t>Zyrtec</a:t>
                      </a:r>
                    </a:p>
                  </a:txBody>
                  <a:tcPr marL="38100" marR="38100" marT="38100" marB="38100"/>
                </a:tc>
                <a:tc>
                  <a:txBody>
                    <a:bodyPr/>
                    <a:lstStyle/>
                    <a:p>
                      <a:r>
                        <a:rPr lang="en-US">
                          <a:effectLst/>
                        </a:rPr>
                        <a:t>1947-03-17</a:t>
                      </a:r>
                    </a:p>
                  </a:txBody>
                  <a:tcPr marL="38100" marR="38100" marT="38100" marB="38100"/>
                </a:tc>
                <a:tc>
                  <a:txBody>
                    <a:bodyPr/>
                    <a:lstStyle/>
                    <a:p>
                      <a:r>
                        <a:rPr lang="en-US" dirty="0">
                          <a:effectLst/>
                        </a:rPr>
                        <a:t>2023-04-09</a:t>
                      </a:r>
                    </a:p>
                  </a:txBody>
                  <a:tcPr marL="38100" marR="38100" marT="38100" marB="38100"/>
                </a:tc>
                <a:extLst>
                  <a:ext uri="{0D108BD9-81ED-4DB2-BD59-A6C34878D82A}">
                    <a16:rowId xmlns:a16="http://schemas.microsoft.com/office/drawing/2014/main" val="3268488524"/>
                  </a:ext>
                </a:extLst>
              </a:tr>
              <a:tr h="674960">
                <a:tc>
                  <a:txBody>
                    <a:bodyPr/>
                    <a:lstStyle/>
                    <a:p>
                      <a:r>
                        <a:rPr lang="en-US">
                          <a:effectLst/>
                        </a:rPr>
                        <a:t>10</a:t>
                      </a:r>
                    </a:p>
                  </a:txBody>
                  <a:tcPr marL="38100" marR="38100" marT="38100" marB="38100"/>
                </a:tc>
                <a:tc>
                  <a:txBody>
                    <a:bodyPr/>
                    <a:lstStyle/>
                    <a:p>
                      <a:r>
                        <a:rPr lang="en-US">
                          <a:effectLst/>
                        </a:rPr>
                        <a:t>21</a:t>
                      </a:r>
                    </a:p>
                  </a:txBody>
                  <a:tcPr marL="38100" marR="38100" marT="38100" marB="38100"/>
                </a:tc>
                <a:tc>
                  <a:txBody>
                    <a:bodyPr/>
                    <a:lstStyle/>
                    <a:p>
                      <a:r>
                        <a:rPr lang="en-US">
                          <a:effectLst/>
                        </a:rPr>
                        <a:t>Claritin</a:t>
                      </a:r>
                    </a:p>
                  </a:txBody>
                  <a:tcPr marL="38100" marR="38100" marT="38100" marB="38100"/>
                </a:tc>
                <a:tc>
                  <a:txBody>
                    <a:bodyPr/>
                    <a:lstStyle/>
                    <a:p>
                      <a:r>
                        <a:rPr lang="en-US">
                          <a:effectLst/>
                        </a:rPr>
                        <a:t>1930-08-09</a:t>
                      </a:r>
                    </a:p>
                  </a:txBody>
                  <a:tcPr marL="38100" marR="38100" marT="38100" marB="38100"/>
                </a:tc>
                <a:tc>
                  <a:txBody>
                    <a:bodyPr/>
                    <a:lstStyle/>
                    <a:p>
                      <a:r>
                        <a:rPr lang="en-US" dirty="0">
                          <a:effectLst/>
                        </a:rPr>
                        <a:t>2023-04-21</a:t>
                      </a:r>
                    </a:p>
                  </a:txBody>
                  <a:tcPr marL="38100" marR="38100" marT="38100" marB="38100"/>
                </a:tc>
                <a:extLst>
                  <a:ext uri="{0D108BD9-81ED-4DB2-BD59-A6C34878D82A}">
                    <a16:rowId xmlns:a16="http://schemas.microsoft.com/office/drawing/2014/main" val="1018783158"/>
                  </a:ext>
                </a:extLst>
              </a:tr>
            </a:tbl>
          </a:graphicData>
        </a:graphic>
      </p:graphicFrame>
    </p:spTree>
    <p:extLst>
      <p:ext uri="{BB962C8B-B14F-4D97-AF65-F5344CB8AC3E}">
        <p14:creationId xmlns:p14="http://schemas.microsoft.com/office/powerpoint/2010/main" val="2537681789"/>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DD47989-D0FC-3497-96CA-AFED8272CA8E}"/>
              </a:ext>
            </a:extLst>
          </p:cNvPr>
          <p:cNvSpPr>
            <a:spLocks noGrp="1"/>
          </p:cNvSpPr>
          <p:nvPr>
            <p:ph type="title"/>
          </p:nvPr>
        </p:nvSpPr>
        <p:spPr>
          <a:xfrm>
            <a:off x="2097314" y="2640894"/>
            <a:ext cx="7997372" cy="1576211"/>
          </a:xfrm>
        </p:spPr>
        <p:txBody>
          <a:bodyPr/>
          <a:lstStyle/>
          <a:p>
            <a:pPr algn="ctr"/>
            <a:r>
              <a:rPr lang="en-US" b="1" dirty="0">
                <a:solidFill>
                  <a:schemeClr val="bg1"/>
                </a:solidFill>
                <a:latin typeface="Calibri"/>
                <a:ea typeface="Calibri Light"/>
                <a:cs typeface="Calibri Light"/>
              </a:rPr>
              <a:t>TESTING PROCEDURE TRIGGERS</a:t>
            </a:r>
            <a:endParaRPr lang="en-US" dirty="0"/>
          </a:p>
        </p:txBody>
      </p:sp>
    </p:spTree>
    <p:extLst>
      <p:ext uri="{BB962C8B-B14F-4D97-AF65-F5344CB8AC3E}">
        <p14:creationId xmlns:p14="http://schemas.microsoft.com/office/powerpoint/2010/main" val="62951321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F4AFD7-FF05-0D74-8DA6-FCCD50A5A56A}"/>
              </a:ext>
            </a:extLst>
          </p:cNvPr>
          <p:cNvGraphicFramePr>
            <a:graphicFrameLocks noGrp="1"/>
          </p:cNvGraphicFramePr>
          <p:nvPr>
            <p:extLst>
              <p:ext uri="{D42A27DB-BD31-4B8C-83A1-F6EECF244321}">
                <p14:modId xmlns:p14="http://schemas.microsoft.com/office/powerpoint/2010/main" val="3327599371"/>
              </p:ext>
            </p:extLst>
          </p:nvPr>
        </p:nvGraphicFramePr>
        <p:xfrm>
          <a:off x="0" y="0"/>
          <a:ext cx="12192000" cy="6858002"/>
        </p:xfrm>
        <a:graphic>
          <a:graphicData uri="http://schemas.openxmlformats.org/drawingml/2006/table">
            <a:tbl>
              <a:tblPr firstRow="1" bandRow="1">
                <a:tableStyleId>{5C22544A-7EE6-4342-B048-85BDC9FD1C3A}</a:tableStyleId>
              </a:tblPr>
              <a:tblGrid>
                <a:gridCol w="4651300">
                  <a:extLst>
                    <a:ext uri="{9D8B030D-6E8A-4147-A177-3AD203B41FA5}">
                      <a16:colId xmlns:a16="http://schemas.microsoft.com/office/drawing/2014/main" val="2485522063"/>
                    </a:ext>
                  </a:extLst>
                </a:gridCol>
                <a:gridCol w="2247558">
                  <a:extLst>
                    <a:ext uri="{9D8B030D-6E8A-4147-A177-3AD203B41FA5}">
                      <a16:colId xmlns:a16="http://schemas.microsoft.com/office/drawing/2014/main" val="3005350356"/>
                    </a:ext>
                  </a:extLst>
                </a:gridCol>
                <a:gridCol w="2646571">
                  <a:extLst>
                    <a:ext uri="{9D8B030D-6E8A-4147-A177-3AD203B41FA5}">
                      <a16:colId xmlns:a16="http://schemas.microsoft.com/office/drawing/2014/main" val="1921242903"/>
                    </a:ext>
                  </a:extLst>
                </a:gridCol>
                <a:gridCol w="2646571">
                  <a:extLst>
                    <a:ext uri="{9D8B030D-6E8A-4147-A177-3AD203B41FA5}">
                      <a16:colId xmlns:a16="http://schemas.microsoft.com/office/drawing/2014/main" val="256993997"/>
                    </a:ext>
                  </a:extLst>
                </a:gridCol>
              </a:tblGrid>
              <a:tr h="561785">
                <a:tc>
                  <a:txBody>
                    <a:bodyPr/>
                    <a:lstStyle/>
                    <a:p>
                      <a:pPr marL="0" marR="0" algn="l">
                        <a:spcBef>
                          <a:spcPts val="0"/>
                        </a:spcBef>
                        <a:spcAft>
                          <a:spcPts val="0"/>
                        </a:spcAft>
                      </a:pPr>
                      <a:r>
                        <a:rPr lang="en-US" sz="1800">
                          <a:effectLst/>
                        </a:rPr>
                        <a:t>Individual Steps Performed</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Expected Result</a:t>
                      </a:r>
                      <a:endParaRPr lang="en-US" sz="1800" dirty="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a:effectLst/>
                        </a:rPr>
                        <a:t>Actual Results</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Requirements</a:t>
                      </a:r>
                      <a:endParaRPr lang="en-US" sz="18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56698408"/>
                  </a:ext>
                </a:extLst>
              </a:tr>
              <a:tr h="3230255">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Inserting into the immunization table with incorrect start date</a:t>
                      </a:r>
                    </a:p>
                    <a:p>
                      <a:pPr marL="0" marR="0" algn="l">
                        <a:lnSpc>
                          <a:spcPct val="115000"/>
                        </a:lnSpc>
                        <a:spcBef>
                          <a:spcPts val="0"/>
                        </a:spcBef>
                        <a:spcAft>
                          <a:spcPts val="0"/>
                        </a:spcAft>
                      </a:pPr>
                      <a:endParaRPr lang="en-US" sz="2000">
                        <a:effectLst/>
                        <a:latin typeface="Times New Roman"/>
                        <a:ea typeface="Times New Roman" panose="02020603050405020304" pitchFamily="18" charset="0"/>
                      </a:endParaRPr>
                    </a:p>
                    <a:p>
                      <a:pPr marL="0" marR="0" algn="l">
                        <a:lnSpc>
                          <a:spcPct val="115000"/>
                        </a:lnSpc>
                        <a:spcBef>
                          <a:spcPts val="0"/>
                        </a:spcBef>
                        <a:spcAft>
                          <a:spcPts val="0"/>
                        </a:spcAft>
                      </a:pPr>
                      <a:r>
                        <a:rPr lang="en-US" sz="2000">
                          <a:effectLst/>
                          <a:latin typeface="Times New Roman"/>
                          <a:ea typeface="Times New Roman" panose="02020603050405020304" pitchFamily="18" charset="0"/>
                        </a:rPr>
                        <a:t>INSERT INTO `immunization` (`immunization_id`, `patient_id`, `vaccine_name`, `immunization_date `) VALUES (‘1’, '34', '9876', ‘Tdap’, '1949-11-14')</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Will cause an error as the date taken for the immunization is before 1950 which should be detected in the insert trigger</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Courier New" panose="02070309020205020404" pitchFamily="49" charset="0"/>
                        </a:rPr>
                        <a:t>#1644 – Invalid immunization date. Only dates between January 1950 and the current data are allowed </a:t>
                      </a:r>
                      <a:endParaRPr lang="en-US" sz="20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lnSpc>
                          <a:spcPct val="115000"/>
                        </a:lnSpc>
                        <a:spcBef>
                          <a:spcPts val="0"/>
                        </a:spcBef>
                        <a:spcAft>
                          <a:spcPts val="0"/>
                        </a:spcAft>
                      </a:pPr>
                      <a:r>
                        <a:rPr lang="en-US" sz="2000">
                          <a:effectLst/>
                          <a:latin typeface="Courier New"/>
                          <a:ea typeface="Times New Roman" panose="02020603050405020304" pitchFamily="18" charset="0"/>
                        </a:rPr>
                        <a:t>5</a:t>
                      </a:r>
                      <a:endParaRPr lang="en-US" sz="2000">
                        <a:effectLst/>
                        <a:latin typeface="Times New Roman"/>
                        <a:ea typeface="Times New Roman" panose="02020603050405020304" pitchFamily="18" charset="0"/>
                      </a:endParaRPr>
                    </a:p>
                  </a:txBody>
                  <a:tcPr marL="68580" marR="68580" marT="0" marB="0"/>
                </a:tc>
                <a:extLst>
                  <a:ext uri="{0D108BD9-81ED-4DB2-BD59-A6C34878D82A}">
                    <a16:rowId xmlns:a16="http://schemas.microsoft.com/office/drawing/2014/main" val="1459173562"/>
                  </a:ext>
                </a:extLst>
              </a:tr>
              <a:tr h="3065962">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Updating one of the records in the immunizations table with incorrect start date</a:t>
                      </a:r>
                    </a:p>
                    <a:p>
                      <a:pPr marL="0" marR="0" algn="l">
                        <a:lnSpc>
                          <a:spcPct val="115000"/>
                        </a:lnSpc>
                        <a:spcBef>
                          <a:spcPts val="0"/>
                        </a:spcBef>
                        <a:spcAft>
                          <a:spcPts val="0"/>
                        </a:spcAft>
                      </a:pPr>
                      <a:endParaRPr lang="en-US" sz="2000">
                        <a:effectLst/>
                        <a:latin typeface="Times New Roman"/>
                        <a:ea typeface="Times New Roman" panose="02020603050405020304" pitchFamily="18" charset="0"/>
                      </a:endParaRPr>
                    </a:p>
                    <a:p>
                      <a:pPr marL="0" marR="0" algn="l">
                        <a:lnSpc>
                          <a:spcPct val="115000"/>
                        </a:lnSpc>
                        <a:spcBef>
                          <a:spcPts val="0"/>
                        </a:spcBef>
                        <a:spcAft>
                          <a:spcPts val="0"/>
                        </a:spcAft>
                      </a:pPr>
                      <a:r>
                        <a:rPr lang="en-US" sz="2000">
                          <a:effectLst/>
                          <a:latin typeface="Times New Roman"/>
                          <a:ea typeface="Times New Roman" panose="02020603050405020304" pitchFamily="18" charset="0"/>
                        </a:rPr>
                        <a:t>UPDATE immunization</a:t>
                      </a:r>
                    </a:p>
                    <a:p>
                      <a:pPr marL="0" marR="0" algn="l">
                        <a:lnSpc>
                          <a:spcPct val="115000"/>
                        </a:lnSpc>
                        <a:spcBef>
                          <a:spcPts val="0"/>
                        </a:spcBef>
                        <a:spcAft>
                          <a:spcPts val="0"/>
                        </a:spcAft>
                      </a:pPr>
                      <a:r>
                        <a:rPr lang="en-US" sz="2000">
                          <a:effectLst/>
                          <a:latin typeface="Times New Roman"/>
                          <a:ea typeface="Times New Roman" panose="02020603050405020304" pitchFamily="18" charset="0"/>
                        </a:rPr>
                        <a:t>SET immunization_date = `1949-11-14`</a:t>
                      </a:r>
                      <a:br>
                        <a:rPr lang="en-US" sz="2000">
                          <a:effectLst/>
                          <a:latin typeface="Times New Roman"/>
                          <a:ea typeface="Times New Roman" panose="02020603050405020304" pitchFamily="18" charset="0"/>
                        </a:rPr>
                      </a:br>
                      <a:r>
                        <a:rPr lang="en-US" sz="2000">
                          <a:effectLst/>
                          <a:latin typeface="Times New Roman"/>
                          <a:ea typeface="Times New Roman" panose="02020603050405020304" pitchFamily="18" charset="0"/>
                        </a:rPr>
                        <a:t>WHERE immunization_id = `1`;</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Will cause an error as the date taken for the immunization is before 1950 which should be detected in the update trigger</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Courier New" panose="02070309020205020404" pitchFamily="49" charset="0"/>
                        </a:rPr>
                        <a:t>#1644 – Invalid immunization date. Only dates between January 1950 and the current data are allowed</a:t>
                      </a:r>
                      <a:endParaRPr lang="en-US" sz="2000">
                        <a:effectLst/>
                        <a:latin typeface="Times New Roman"/>
                        <a:ea typeface="Times New Roman" panose="02020603050405020304" pitchFamily="18" charset="0"/>
                      </a:endParaRPr>
                    </a:p>
                  </a:txBody>
                  <a:tcPr marL="63500" marR="63500" marT="63500" marB="63500"/>
                </a:tc>
                <a:tc>
                  <a:txBody>
                    <a:bodyPr/>
                    <a:lstStyle/>
                    <a:p>
                      <a:pPr marL="0" marR="0" algn="l">
                        <a:lnSpc>
                          <a:spcPct val="115000"/>
                        </a:lnSpc>
                        <a:spcBef>
                          <a:spcPts val="0"/>
                        </a:spcBef>
                        <a:spcAft>
                          <a:spcPts val="0"/>
                        </a:spcAft>
                      </a:pPr>
                      <a:r>
                        <a:rPr lang="en-US" sz="2000">
                          <a:effectLst/>
                          <a:latin typeface="Courier New"/>
                          <a:ea typeface="Times New Roman" panose="02020603050405020304" pitchFamily="18" charset="0"/>
                        </a:rPr>
                        <a:t>5</a:t>
                      </a:r>
                      <a:endParaRPr lang="en-US" sz="2000">
                        <a:effectLst/>
                        <a:latin typeface="Times New Roman"/>
                        <a:ea typeface="Times New Roman" panose="02020603050405020304" pitchFamily="18" charset="0"/>
                      </a:endParaRPr>
                    </a:p>
                  </a:txBody>
                  <a:tcPr marL="68580" marR="68580" marT="0" marB="0"/>
                </a:tc>
                <a:extLst>
                  <a:ext uri="{0D108BD9-81ED-4DB2-BD59-A6C34878D82A}">
                    <a16:rowId xmlns:a16="http://schemas.microsoft.com/office/drawing/2014/main" val="2018050554"/>
                  </a:ext>
                </a:extLst>
              </a:tr>
            </a:tbl>
          </a:graphicData>
        </a:graphic>
      </p:graphicFrame>
    </p:spTree>
    <p:extLst>
      <p:ext uri="{BB962C8B-B14F-4D97-AF65-F5344CB8AC3E}">
        <p14:creationId xmlns:p14="http://schemas.microsoft.com/office/powerpoint/2010/main" val="40405016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F4AFD7-FF05-0D74-8DA6-FCCD50A5A56A}"/>
              </a:ext>
            </a:extLst>
          </p:cNvPr>
          <p:cNvGraphicFramePr>
            <a:graphicFrameLocks noGrp="1"/>
          </p:cNvGraphicFramePr>
          <p:nvPr>
            <p:extLst>
              <p:ext uri="{D42A27DB-BD31-4B8C-83A1-F6EECF244321}">
                <p14:modId xmlns:p14="http://schemas.microsoft.com/office/powerpoint/2010/main" val="2526301041"/>
              </p:ext>
            </p:extLst>
          </p:nvPr>
        </p:nvGraphicFramePr>
        <p:xfrm>
          <a:off x="0" y="0"/>
          <a:ext cx="12192000" cy="6858002"/>
        </p:xfrm>
        <a:graphic>
          <a:graphicData uri="http://schemas.openxmlformats.org/drawingml/2006/table">
            <a:tbl>
              <a:tblPr firstRow="1" bandRow="1">
                <a:tableStyleId>{5C22544A-7EE6-4342-B048-85BDC9FD1C3A}</a:tableStyleId>
              </a:tblPr>
              <a:tblGrid>
                <a:gridCol w="4651300">
                  <a:extLst>
                    <a:ext uri="{9D8B030D-6E8A-4147-A177-3AD203B41FA5}">
                      <a16:colId xmlns:a16="http://schemas.microsoft.com/office/drawing/2014/main" val="2485522063"/>
                    </a:ext>
                  </a:extLst>
                </a:gridCol>
                <a:gridCol w="2247558">
                  <a:extLst>
                    <a:ext uri="{9D8B030D-6E8A-4147-A177-3AD203B41FA5}">
                      <a16:colId xmlns:a16="http://schemas.microsoft.com/office/drawing/2014/main" val="3005350356"/>
                    </a:ext>
                  </a:extLst>
                </a:gridCol>
                <a:gridCol w="2646571">
                  <a:extLst>
                    <a:ext uri="{9D8B030D-6E8A-4147-A177-3AD203B41FA5}">
                      <a16:colId xmlns:a16="http://schemas.microsoft.com/office/drawing/2014/main" val="1921242903"/>
                    </a:ext>
                  </a:extLst>
                </a:gridCol>
                <a:gridCol w="2646571">
                  <a:extLst>
                    <a:ext uri="{9D8B030D-6E8A-4147-A177-3AD203B41FA5}">
                      <a16:colId xmlns:a16="http://schemas.microsoft.com/office/drawing/2014/main" val="256993997"/>
                    </a:ext>
                  </a:extLst>
                </a:gridCol>
              </a:tblGrid>
              <a:tr h="561785">
                <a:tc>
                  <a:txBody>
                    <a:bodyPr/>
                    <a:lstStyle/>
                    <a:p>
                      <a:pPr marL="0" marR="0" algn="l">
                        <a:spcBef>
                          <a:spcPts val="0"/>
                        </a:spcBef>
                        <a:spcAft>
                          <a:spcPts val="0"/>
                        </a:spcAft>
                      </a:pPr>
                      <a:r>
                        <a:rPr lang="en-US" sz="1800">
                          <a:effectLst/>
                        </a:rPr>
                        <a:t>Individual Steps Performed</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Expected Result</a:t>
                      </a:r>
                      <a:endParaRPr lang="en-US" sz="1800" dirty="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a:effectLst/>
                        </a:rPr>
                        <a:t>Actual Results</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Requirements</a:t>
                      </a:r>
                      <a:endParaRPr lang="en-US" sz="18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56698408"/>
                  </a:ext>
                </a:extLst>
              </a:tr>
              <a:tr h="3230255">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Inserting into the medication table with incorrect dates for the medication</a:t>
                      </a:r>
                    </a:p>
                    <a:p>
                      <a:pPr marL="0" marR="0" algn="l">
                        <a:lnSpc>
                          <a:spcPct val="115000"/>
                        </a:lnSpc>
                        <a:spcBef>
                          <a:spcPts val="0"/>
                        </a:spcBef>
                        <a:spcAft>
                          <a:spcPts val="0"/>
                        </a:spcAft>
                      </a:pPr>
                      <a:endParaRPr lang="en-US" sz="2000">
                        <a:effectLst/>
                        <a:latin typeface="Times New Roman"/>
                        <a:ea typeface="Times New Roman" panose="02020603050405020304" pitchFamily="18" charset="0"/>
                      </a:endParaRPr>
                    </a:p>
                    <a:p>
                      <a:pPr marL="0" marR="0" algn="l">
                        <a:lnSpc>
                          <a:spcPct val="115000"/>
                        </a:lnSpc>
                        <a:spcBef>
                          <a:spcPts val="0"/>
                        </a:spcBef>
                        <a:spcAft>
                          <a:spcPts val="0"/>
                        </a:spcAft>
                      </a:pPr>
                      <a:r>
                        <a:rPr lang="en-US" sz="2000">
                          <a:effectLst/>
                          <a:latin typeface="Times New Roman"/>
                          <a:ea typeface="Times New Roman" panose="02020603050405020304" pitchFamily="18" charset="0"/>
                        </a:rPr>
                        <a:t>INSERT INTO `medication` (`medication_id`, `patient_id`, `medication_name`, `start_date`, `end_date`) VALUES (`1`, '23', `Asprin`, `1935-11-22`, NULL)</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Will cause an error as the start date for the medication is before 1950 which should be detected in the insert trigger</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#1644 – Invalid start date. Only dates between January 1950 and the current date are allowed</a:t>
                      </a:r>
                    </a:p>
                    <a:p>
                      <a:pPr marL="0" marR="0" algn="l">
                        <a:lnSpc>
                          <a:spcPct val="115000"/>
                        </a:lnSpc>
                        <a:spcBef>
                          <a:spcPts val="0"/>
                        </a:spcBef>
                        <a:spcAft>
                          <a:spcPts val="0"/>
                        </a:spcAft>
                      </a:pPr>
                      <a:endParaRPr lang="en-US" sz="2000">
                        <a:effectLst/>
                        <a:latin typeface="Times New Roman"/>
                        <a:ea typeface="Times New Roman" panose="02020603050405020304" pitchFamily="18" charset="0"/>
                      </a:endParaRP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5</a:t>
                      </a:r>
                    </a:p>
                  </a:txBody>
                  <a:tcPr marL="68580" marR="68580" marT="0" marB="0"/>
                </a:tc>
                <a:extLst>
                  <a:ext uri="{0D108BD9-81ED-4DB2-BD59-A6C34878D82A}">
                    <a16:rowId xmlns:a16="http://schemas.microsoft.com/office/drawing/2014/main" val="1459173562"/>
                  </a:ext>
                </a:extLst>
              </a:tr>
              <a:tr h="3065962">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Updating a record in the medication table with incorrect start and end dates.</a:t>
                      </a:r>
                    </a:p>
                    <a:p>
                      <a:pPr marL="0" marR="0" algn="l">
                        <a:lnSpc>
                          <a:spcPct val="115000"/>
                        </a:lnSpc>
                        <a:spcBef>
                          <a:spcPts val="0"/>
                        </a:spcBef>
                        <a:spcAft>
                          <a:spcPts val="0"/>
                        </a:spcAft>
                      </a:pPr>
                      <a:endParaRPr lang="en-US" sz="2000">
                        <a:effectLst/>
                        <a:latin typeface="Times New Roman"/>
                        <a:ea typeface="Times New Roman" panose="02020603050405020304" pitchFamily="18" charset="0"/>
                      </a:endParaRPr>
                    </a:p>
                    <a:p>
                      <a:pPr marL="0" marR="0" algn="l">
                        <a:lnSpc>
                          <a:spcPct val="115000"/>
                        </a:lnSpc>
                        <a:spcBef>
                          <a:spcPts val="0"/>
                        </a:spcBef>
                        <a:spcAft>
                          <a:spcPts val="0"/>
                        </a:spcAft>
                      </a:pPr>
                      <a:r>
                        <a:rPr lang="en-US" sz="2000">
                          <a:effectLst/>
                          <a:latin typeface="Times New Roman"/>
                          <a:ea typeface="Times New Roman" panose="02020603050405020304" pitchFamily="18" charset="0"/>
                        </a:rPr>
                        <a:t>UPDATE medication</a:t>
                      </a:r>
                      <a:br>
                        <a:rPr lang="en-US" sz="2000">
                          <a:effectLst/>
                          <a:latin typeface="Times New Roman"/>
                          <a:ea typeface="Times New Roman" panose="02020603050405020304" pitchFamily="18" charset="0"/>
                        </a:rPr>
                      </a:br>
                      <a:r>
                        <a:rPr lang="en-US" sz="2000">
                          <a:effectLst/>
                          <a:latin typeface="Times New Roman"/>
                          <a:ea typeface="Times New Roman" panose="02020603050405020304" pitchFamily="18" charset="0"/>
                        </a:rPr>
                        <a:t>SET start_date = `1935-11-22`</a:t>
                      </a:r>
                    </a:p>
                    <a:p>
                      <a:pPr marL="0" marR="0" algn="l">
                        <a:lnSpc>
                          <a:spcPct val="115000"/>
                        </a:lnSpc>
                        <a:spcBef>
                          <a:spcPts val="0"/>
                        </a:spcBef>
                        <a:spcAft>
                          <a:spcPts val="0"/>
                        </a:spcAft>
                      </a:pPr>
                      <a:r>
                        <a:rPr lang="en-US" sz="2000">
                          <a:effectLst/>
                          <a:latin typeface="Times New Roman"/>
                          <a:ea typeface="Times New Roman" panose="02020603050405020304" pitchFamily="18" charset="0"/>
                        </a:rPr>
                        <a:t>WHERE medication_id = `1`;</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Will cause an error as the start date for the medication is before 1950 which should be detected in the update trigger</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#1644 – Invalid start date. Only dates between January 1950 and the current date are allowed</a:t>
                      </a:r>
                    </a:p>
                    <a:p>
                      <a:pPr marL="0" marR="0" algn="l">
                        <a:lnSpc>
                          <a:spcPct val="115000"/>
                        </a:lnSpc>
                        <a:spcBef>
                          <a:spcPts val="0"/>
                        </a:spcBef>
                        <a:spcAft>
                          <a:spcPts val="0"/>
                        </a:spcAft>
                      </a:pPr>
                      <a:endParaRPr lang="en-US" sz="2000">
                        <a:effectLst/>
                        <a:latin typeface="Times New Roman"/>
                        <a:ea typeface="Times New Roman" panose="02020603050405020304" pitchFamily="18" charset="0"/>
                      </a:endParaRP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a:ea typeface="Times New Roman" panose="02020603050405020304" pitchFamily="18" charset="0"/>
                        </a:rPr>
                        <a:t>5</a:t>
                      </a:r>
                    </a:p>
                  </a:txBody>
                  <a:tcPr marL="68580" marR="68580" marT="0" marB="0"/>
                </a:tc>
                <a:extLst>
                  <a:ext uri="{0D108BD9-81ED-4DB2-BD59-A6C34878D82A}">
                    <a16:rowId xmlns:a16="http://schemas.microsoft.com/office/drawing/2014/main" val="2018050554"/>
                  </a:ext>
                </a:extLst>
              </a:tr>
            </a:tbl>
          </a:graphicData>
        </a:graphic>
      </p:graphicFrame>
    </p:spTree>
    <p:extLst>
      <p:ext uri="{BB962C8B-B14F-4D97-AF65-F5344CB8AC3E}">
        <p14:creationId xmlns:p14="http://schemas.microsoft.com/office/powerpoint/2010/main" val="1643288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262857" y="702215"/>
            <a:ext cx="11082252" cy="4922715"/>
          </a:xfrm>
        </p:spPr>
        <p:txBody>
          <a:bodyPr vert="horz" lIns="91440" tIns="45720" rIns="91440" bIns="45720" rtlCol="0" anchor="t">
            <a:normAutofit fontScale="92500"/>
          </a:bodyPr>
          <a:lstStyle/>
          <a:p>
            <a:pPr marL="0" indent="0">
              <a:buNone/>
            </a:pPr>
            <a:endParaRPr lang="en" b="1">
              <a:solidFill>
                <a:schemeClr val="bg1"/>
              </a:solidFill>
              <a:ea typeface="+mn-lt"/>
              <a:cs typeface="+mn-lt"/>
            </a:endParaRPr>
          </a:p>
          <a:p>
            <a:pPr lvl="1"/>
            <a:r>
              <a:rPr lang="en">
                <a:solidFill>
                  <a:schemeClr val="bg1"/>
                </a:solidFill>
                <a:ea typeface="+mn-lt"/>
                <a:cs typeface="+mn-lt"/>
              </a:rPr>
              <a:t>The database must have functionalities that enable a patient to schedule appointments with no overlaps at the same time between different patients and the same patient. Moreover, all times should be within bounds.</a:t>
            </a:r>
          </a:p>
          <a:p>
            <a:pPr lvl="1"/>
            <a:endParaRPr lang="en">
              <a:solidFill>
                <a:schemeClr val="bg1"/>
              </a:solidFill>
              <a:cs typeface="Calibri" panose="020F0502020204030204"/>
            </a:endParaRPr>
          </a:p>
          <a:p>
            <a:pPr lvl="1"/>
            <a:r>
              <a:rPr lang="en">
                <a:solidFill>
                  <a:schemeClr val="bg1"/>
                </a:solidFill>
                <a:ea typeface="+mn-lt"/>
                <a:cs typeface="+mn-lt"/>
              </a:rPr>
              <a:t>The database must allow patients to cancel and reschedule appointments based on the situation.</a:t>
            </a:r>
          </a:p>
          <a:p>
            <a:pPr lvl="1"/>
            <a:endParaRPr lang="en-US">
              <a:solidFill>
                <a:schemeClr val="bg1"/>
              </a:solidFill>
              <a:cs typeface="Calibri"/>
            </a:endParaRPr>
          </a:p>
          <a:p>
            <a:pPr lvl="1"/>
            <a:r>
              <a:rPr lang="en">
                <a:solidFill>
                  <a:schemeClr val="bg1"/>
                </a:solidFill>
                <a:ea typeface="+mn-lt"/>
                <a:cs typeface="+mn-lt"/>
              </a:rPr>
              <a:t>The database must provide functionalities that enable the staff at the Hazen Health Center to retrieve and inspect information regarding the patients, appointments, when required and according to their respective roles.</a:t>
            </a:r>
          </a:p>
          <a:p>
            <a:pPr lvl="1"/>
            <a:endParaRPr lang="en">
              <a:solidFill>
                <a:schemeClr val="bg1"/>
              </a:solidFill>
              <a:ea typeface="+mn-lt"/>
              <a:cs typeface="+mn-lt"/>
            </a:endParaRPr>
          </a:p>
          <a:p>
            <a:pPr lvl="1"/>
            <a:r>
              <a:rPr lang="en">
                <a:solidFill>
                  <a:schemeClr val="bg1"/>
                </a:solidFill>
                <a:ea typeface="+mn-lt"/>
                <a:cs typeface="+mn-lt"/>
              </a:rPr>
              <a:t>The database must contain the information related to doctors currently working at the Hazen Health center along with their specialization and availability throughout the day.</a:t>
            </a:r>
            <a:endParaRPr lang="en-US">
              <a:solidFill>
                <a:schemeClr val="bg1"/>
              </a:solidFill>
              <a:cs typeface="Calibri"/>
            </a:endParaRPr>
          </a:p>
          <a:p>
            <a:endParaRPr lang="en-US">
              <a:solidFill>
                <a:schemeClr val="bg1"/>
              </a:solidFill>
              <a:cs typeface="Calibri"/>
            </a:endParaRPr>
          </a:p>
        </p:txBody>
      </p:sp>
    </p:spTree>
    <p:extLst>
      <p:ext uri="{BB962C8B-B14F-4D97-AF65-F5344CB8AC3E}">
        <p14:creationId xmlns:p14="http://schemas.microsoft.com/office/powerpoint/2010/main" val="3119898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F4AFD7-FF05-0D74-8DA6-FCCD50A5A56A}"/>
              </a:ext>
            </a:extLst>
          </p:cNvPr>
          <p:cNvGraphicFramePr>
            <a:graphicFrameLocks noGrp="1"/>
          </p:cNvGraphicFramePr>
          <p:nvPr>
            <p:extLst>
              <p:ext uri="{D42A27DB-BD31-4B8C-83A1-F6EECF244321}">
                <p14:modId xmlns:p14="http://schemas.microsoft.com/office/powerpoint/2010/main" val="3075656467"/>
              </p:ext>
            </p:extLst>
          </p:nvPr>
        </p:nvGraphicFramePr>
        <p:xfrm>
          <a:off x="0" y="0"/>
          <a:ext cx="12192000" cy="6881297"/>
        </p:xfrm>
        <a:graphic>
          <a:graphicData uri="http://schemas.openxmlformats.org/drawingml/2006/table">
            <a:tbl>
              <a:tblPr firstRow="1" bandRow="1">
                <a:tableStyleId>{5C22544A-7EE6-4342-B048-85BDC9FD1C3A}</a:tableStyleId>
              </a:tblPr>
              <a:tblGrid>
                <a:gridCol w="4651300">
                  <a:extLst>
                    <a:ext uri="{9D8B030D-6E8A-4147-A177-3AD203B41FA5}">
                      <a16:colId xmlns:a16="http://schemas.microsoft.com/office/drawing/2014/main" val="2485522063"/>
                    </a:ext>
                  </a:extLst>
                </a:gridCol>
                <a:gridCol w="2247558">
                  <a:extLst>
                    <a:ext uri="{9D8B030D-6E8A-4147-A177-3AD203B41FA5}">
                      <a16:colId xmlns:a16="http://schemas.microsoft.com/office/drawing/2014/main" val="3005350356"/>
                    </a:ext>
                  </a:extLst>
                </a:gridCol>
                <a:gridCol w="2646571">
                  <a:extLst>
                    <a:ext uri="{9D8B030D-6E8A-4147-A177-3AD203B41FA5}">
                      <a16:colId xmlns:a16="http://schemas.microsoft.com/office/drawing/2014/main" val="1921242903"/>
                    </a:ext>
                  </a:extLst>
                </a:gridCol>
                <a:gridCol w="2646571">
                  <a:extLst>
                    <a:ext uri="{9D8B030D-6E8A-4147-A177-3AD203B41FA5}">
                      <a16:colId xmlns:a16="http://schemas.microsoft.com/office/drawing/2014/main" val="256993997"/>
                    </a:ext>
                  </a:extLst>
                </a:gridCol>
              </a:tblGrid>
              <a:tr h="561785">
                <a:tc>
                  <a:txBody>
                    <a:bodyPr/>
                    <a:lstStyle/>
                    <a:p>
                      <a:pPr marL="0" marR="0" algn="l">
                        <a:spcBef>
                          <a:spcPts val="0"/>
                        </a:spcBef>
                        <a:spcAft>
                          <a:spcPts val="0"/>
                        </a:spcAft>
                      </a:pPr>
                      <a:r>
                        <a:rPr lang="en-US" sz="1800">
                          <a:effectLst/>
                        </a:rPr>
                        <a:t>Individual Steps Performed</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Expected Result</a:t>
                      </a:r>
                      <a:endParaRPr lang="en-US" sz="1800" dirty="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a:effectLst/>
                        </a:rPr>
                        <a:t>Actual Results</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Requirements</a:t>
                      </a:r>
                      <a:endParaRPr lang="en-US" sz="18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56698408"/>
                  </a:ext>
                </a:extLst>
              </a:tr>
              <a:tr h="3230255">
                <a:tc>
                  <a:txBody>
                    <a:bodyPr/>
                    <a:lstStyle/>
                    <a:p>
                      <a:pPr marL="0" marR="0" algn="l">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Inserting into the appointment table with date that is out of bounds</a:t>
                      </a:r>
                    </a:p>
                    <a:p>
                      <a:pPr marL="0" marR="0" algn="l">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INSERT INTO `appointment` (`</a:t>
                      </a:r>
                      <a:r>
                        <a:rPr lang="en-US" sz="2000" dirty="0" err="1">
                          <a:effectLst/>
                          <a:latin typeface="Times New Roman" panose="02020603050405020304" pitchFamily="18" charset="0"/>
                          <a:ea typeface="Times New Roman" panose="02020603050405020304" pitchFamily="18" charset="0"/>
                        </a:rPr>
                        <a:t>appointment_id</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patient_id</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doctor_id</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appointment_date</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start_time</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end_time</a:t>
                      </a:r>
                      <a:r>
                        <a:rPr lang="en-US" sz="2000" dirty="0">
                          <a:effectLst/>
                          <a:latin typeface="Times New Roman" panose="02020603050405020304" pitchFamily="18" charset="0"/>
                          <a:ea typeface="Times New Roman" panose="02020603050405020304" pitchFamily="18" charset="0"/>
                        </a:rPr>
                        <a:t>`, `location`) VALUES (`1`, '32', '1', '2023-10-08', '6:00:00', '10:00:00', 'in-person');</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Will cause an error as the start time of the appointment is before 09:00:00 AM which should be detected in the insert trigger</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#1644 – Doctor is not available at the given date and time</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tc>
                <a:extLst>
                  <a:ext uri="{0D108BD9-81ED-4DB2-BD59-A6C34878D82A}">
                    <a16:rowId xmlns:a16="http://schemas.microsoft.com/office/drawing/2014/main" val="1459173562"/>
                  </a:ext>
                </a:extLst>
              </a:tr>
              <a:tr h="3065962">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Updating a record in the appointment table with date that is out of bounds</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UPDATE appointment</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SET start_time = `6:00:00`</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WHERE appointment_id = `1`;</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Will cause an error as the start time of the appointment is before 09:00:00 AM which should be detected in the update trigger</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#1644 – Doctor is not available at the given date and time</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txBody>
                  <a:tcPr marL="63500" marR="63500" marT="63500" marB="63500"/>
                </a:tc>
                <a:tc>
                  <a:txBody>
                    <a:bodyPr/>
                    <a:lstStyle/>
                    <a:p>
                      <a:pPr marL="0" marR="0" algn="l">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tc>
                <a:extLst>
                  <a:ext uri="{0D108BD9-81ED-4DB2-BD59-A6C34878D82A}">
                    <a16:rowId xmlns:a16="http://schemas.microsoft.com/office/drawing/2014/main" val="2018050554"/>
                  </a:ext>
                </a:extLst>
              </a:tr>
            </a:tbl>
          </a:graphicData>
        </a:graphic>
      </p:graphicFrame>
    </p:spTree>
    <p:extLst>
      <p:ext uri="{BB962C8B-B14F-4D97-AF65-F5344CB8AC3E}">
        <p14:creationId xmlns:p14="http://schemas.microsoft.com/office/powerpoint/2010/main" val="832394879"/>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F4AFD7-FF05-0D74-8DA6-FCCD50A5A56A}"/>
              </a:ext>
            </a:extLst>
          </p:cNvPr>
          <p:cNvGraphicFramePr>
            <a:graphicFrameLocks noGrp="1"/>
          </p:cNvGraphicFramePr>
          <p:nvPr>
            <p:extLst>
              <p:ext uri="{D42A27DB-BD31-4B8C-83A1-F6EECF244321}">
                <p14:modId xmlns:p14="http://schemas.microsoft.com/office/powerpoint/2010/main" val="2678163155"/>
              </p:ext>
            </p:extLst>
          </p:nvPr>
        </p:nvGraphicFramePr>
        <p:xfrm>
          <a:off x="0" y="0"/>
          <a:ext cx="12192000" cy="7769925"/>
        </p:xfrm>
        <a:graphic>
          <a:graphicData uri="http://schemas.openxmlformats.org/drawingml/2006/table">
            <a:tbl>
              <a:tblPr firstRow="1" bandRow="1">
                <a:tableStyleId>{5C22544A-7EE6-4342-B048-85BDC9FD1C3A}</a:tableStyleId>
              </a:tblPr>
              <a:tblGrid>
                <a:gridCol w="4651300">
                  <a:extLst>
                    <a:ext uri="{9D8B030D-6E8A-4147-A177-3AD203B41FA5}">
                      <a16:colId xmlns:a16="http://schemas.microsoft.com/office/drawing/2014/main" val="2485522063"/>
                    </a:ext>
                  </a:extLst>
                </a:gridCol>
                <a:gridCol w="2247558">
                  <a:extLst>
                    <a:ext uri="{9D8B030D-6E8A-4147-A177-3AD203B41FA5}">
                      <a16:colId xmlns:a16="http://schemas.microsoft.com/office/drawing/2014/main" val="3005350356"/>
                    </a:ext>
                  </a:extLst>
                </a:gridCol>
                <a:gridCol w="2646571">
                  <a:extLst>
                    <a:ext uri="{9D8B030D-6E8A-4147-A177-3AD203B41FA5}">
                      <a16:colId xmlns:a16="http://schemas.microsoft.com/office/drawing/2014/main" val="1921242903"/>
                    </a:ext>
                  </a:extLst>
                </a:gridCol>
                <a:gridCol w="2646571">
                  <a:extLst>
                    <a:ext uri="{9D8B030D-6E8A-4147-A177-3AD203B41FA5}">
                      <a16:colId xmlns:a16="http://schemas.microsoft.com/office/drawing/2014/main" val="256993997"/>
                    </a:ext>
                  </a:extLst>
                </a:gridCol>
              </a:tblGrid>
              <a:tr h="561785">
                <a:tc>
                  <a:txBody>
                    <a:bodyPr/>
                    <a:lstStyle/>
                    <a:p>
                      <a:pPr marL="0" marR="0" algn="l">
                        <a:spcBef>
                          <a:spcPts val="0"/>
                        </a:spcBef>
                        <a:spcAft>
                          <a:spcPts val="0"/>
                        </a:spcAft>
                      </a:pPr>
                      <a:r>
                        <a:rPr lang="en-US" sz="1800">
                          <a:effectLst/>
                        </a:rPr>
                        <a:t>Individual Steps Performed</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Expected Result</a:t>
                      </a:r>
                      <a:endParaRPr lang="en-US" sz="1800" dirty="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a:effectLst/>
                        </a:rPr>
                        <a:t>Actual Results</a:t>
                      </a:r>
                      <a:endParaRPr lang="en-US" sz="1800">
                        <a:effectLst/>
                        <a:latin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800" dirty="0">
                          <a:effectLst/>
                        </a:rPr>
                        <a:t>Requirements</a:t>
                      </a:r>
                      <a:endParaRPr lang="en-US" sz="18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656698408"/>
                  </a:ext>
                </a:extLst>
              </a:tr>
              <a:tr h="3230255">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Inserting into the appointment table with date, start, and end times similar to one of the records already present in the table</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INSERT INTO `appointment` (`appointment_id`, `patient_id`, `doctor_id`, `appointment_date`, `start_time`, `end_time`, `location`) VALUES (`4`, '66', '3', '2023-10-16', '12:00:00', '13:00:00', 'in-person');</a:t>
                      </a:r>
                    </a:p>
                  </a:txBody>
                  <a:tcPr marL="63500" marR="63500" marT="63500" marB="63500"/>
                </a:tc>
                <a:tc>
                  <a:txBody>
                    <a:bodyPr/>
                    <a:lstStyle/>
                    <a:p>
                      <a:pPr marL="0" marR="0" algn="l">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Should cause an error as this insert trigger would detect double bookings i.e., more than one booking about to take place on the same date, start, and end times</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Does not cause an error and the query gets accepted which is unusual behavior. This was caused by a missing string in the trigger which was fixed</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1</a:t>
                      </a:r>
                    </a:p>
                  </a:txBody>
                  <a:tcPr marL="68580" marR="68580" marT="0" marB="0"/>
                </a:tc>
                <a:extLst>
                  <a:ext uri="{0D108BD9-81ED-4DB2-BD59-A6C34878D82A}">
                    <a16:rowId xmlns:a16="http://schemas.microsoft.com/office/drawing/2014/main" val="1459173562"/>
                  </a:ext>
                </a:extLst>
              </a:tr>
              <a:tr h="3065962">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Updating a record in the appointments table with date, start, and end times similar to one of the records already present in the table</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UPDATE appointment</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SET appointment_date = `2023-10-16`, start_time = `12:00:00`, end_time = `13:00:00`</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WHERE appointment_id = `1`;</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Should cause an error as this update trigger would detect double bookings i.e., more than one booking about to take place on the same date, start, and end times</a:t>
                      </a:r>
                    </a:p>
                  </a:txBody>
                  <a:tcPr marL="63500" marR="63500" marT="63500" marB="63500"/>
                </a:tc>
                <a:tc>
                  <a:txBody>
                    <a:bodyPr/>
                    <a:lstStyle/>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Does not cause an error and the query gets accepted which is unusual behavior. This was caused by a missing string in the trigger which was fixed.</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p>
                      <a:pPr marL="0" marR="0" algn="l">
                        <a:lnSpc>
                          <a:spcPct val="115000"/>
                        </a:lnSpc>
                        <a:spcBef>
                          <a:spcPts val="0"/>
                        </a:spcBef>
                        <a:spcAft>
                          <a:spcPts val="0"/>
                        </a:spcAft>
                      </a:pPr>
                      <a:r>
                        <a:rPr lang="en-US" sz="2000">
                          <a:effectLst/>
                          <a:latin typeface="Times New Roman" panose="02020603050405020304" pitchFamily="18" charset="0"/>
                          <a:ea typeface="Times New Roman" panose="02020603050405020304" pitchFamily="18" charset="0"/>
                        </a:rPr>
                        <a:t> </a:t>
                      </a:r>
                    </a:p>
                  </a:txBody>
                  <a:tcPr marL="63500" marR="63500" marT="63500" marB="63500"/>
                </a:tc>
                <a:tc>
                  <a:txBody>
                    <a:bodyPr/>
                    <a:lstStyle/>
                    <a:p>
                      <a:pPr marL="0" marR="0" algn="l">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68580" marR="68580" marT="0" marB="0"/>
                </a:tc>
                <a:extLst>
                  <a:ext uri="{0D108BD9-81ED-4DB2-BD59-A6C34878D82A}">
                    <a16:rowId xmlns:a16="http://schemas.microsoft.com/office/drawing/2014/main" val="2018050554"/>
                  </a:ext>
                </a:extLst>
              </a:tr>
            </a:tbl>
          </a:graphicData>
        </a:graphic>
      </p:graphicFrame>
    </p:spTree>
    <p:extLst>
      <p:ext uri="{BB962C8B-B14F-4D97-AF65-F5344CB8AC3E}">
        <p14:creationId xmlns:p14="http://schemas.microsoft.com/office/powerpoint/2010/main" val="524383215"/>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F2D88A17-AE54-4419-02DD-E920C9B504DD}"/>
              </a:ext>
            </a:extLst>
          </p:cNvPr>
          <p:cNvPicPr>
            <a:picLocks noChangeAspect="1"/>
          </p:cNvPicPr>
          <p:nvPr/>
        </p:nvPicPr>
        <p:blipFill rotWithShape="1">
          <a:blip r:embed="rId2"/>
          <a:srcRect l="9091" t="14773"/>
          <a:stretch/>
        </p:blipFill>
        <p:spPr>
          <a:xfrm>
            <a:off x="139168" y="1"/>
            <a:ext cx="12191980" cy="6857999"/>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032FB-D38A-6AB8-CBAD-DA6E8BC4D5FE}"/>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				 QUESTIONS? </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14017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C937-C8A9-F2FE-430C-1386B01BD1FD}"/>
              </a:ext>
            </a:extLst>
          </p:cNvPr>
          <p:cNvSpPr>
            <a:spLocks noGrp="1"/>
          </p:cNvSpPr>
          <p:nvPr>
            <p:ph idx="1"/>
          </p:nvPr>
        </p:nvSpPr>
        <p:spPr>
          <a:xfrm>
            <a:off x="224759" y="1469897"/>
            <a:ext cx="11082252" cy="3933453"/>
          </a:xfrm>
        </p:spPr>
        <p:txBody>
          <a:bodyPr vert="horz" lIns="91440" tIns="45720" rIns="91440" bIns="45720" rtlCol="0" anchor="t">
            <a:normAutofit/>
          </a:bodyPr>
          <a:lstStyle/>
          <a:p>
            <a:pPr lvl="1"/>
            <a:r>
              <a:rPr lang="en">
                <a:solidFill>
                  <a:schemeClr val="bg1"/>
                </a:solidFill>
                <a:ea typeface="+mn-lt"/>
                <a:cs typeface="+mn-lt"/>
              </a:rPr>
              <a:t>The database must contain immunization, insurance, and medication information for the patients and all these should be within bounds provided.</a:t>
            </a:r>
          </a:p>
          <a:p>
            <a:pPr lvl="1"/>
            <a:endParaRPr lang="en-US">
              <a:solidFill>
                <a:schemeClr val="bg1"/>
              </a:solidFill>
              <a:cs typeface="Calibri"/>
            </a:endParaRPr>
          </a:p>
          <a:p>
            <a:pPr lvl="1"/>
            <a:r>
              <a:rPr lang="en">
                <a:solidFill>
                  <a:schemeClr val="bg1"/>
                </a:solidFill>
                <a:ea typeface="+mn-lt"/>
                <a:cs typeface="+mn-lt"/>
              </a:rPr>
              <a:t>The database must allow multiple medications, immunizations, and insurances for a patient as there is a possibility that these fields have multiple entries.</a:t>
            </a:r>
          </a:p>
          <a:p>
            <a:pPr lvl="1"/>
            <a:endParaRPr lang="en-US">
              <a:solidFill>
                <a:schemeClr val="bg1"/>
              </a:solidFill>
              <a:cs typeface="Calibri"/>
            </a:endParaRPr>
          </a:p>
          <a:p>
            <a:pPr lvl="1"/>
            <a:r>
              <a:rPr lang="en">
                <a:solidFill>
                  <a:schemeClr val="bg1"/>
                </a:solidFill>
                <a:ea typeface="+mn-lt"/>
                <a:cs typeface="+mn-lt"/>
              </a:rPr>
              <a:t>The database must allow two-way communication between the patients and the employees of the Hazen Health Center via messaging.</a:t>
            </a:r>
            <a:endParaRPr lang="en-US">
              <a:solidFill>
                <a:schemeClr val="bg1"/>
              </a:solidFill>
              <a:cs typeface="Calibri"/>
            </a:endParaRPr>
          </a:p>
          <a:p>
            <a:pPr lvl="1"/>
            <a:endParaRPr lang="en">
              <a:solidFill>
                <a:schemeClr val="bg1"/>
              </a:solidFill>
              <a:cs typeface="Calibri"/>
            </a:endParaRPr>
          </a:p>
          <a:p>
            <a:pPr lvl="1"/>
            <a:endParaRPr lang="en">
              <a:solidFill>
                <a:schemeClr val="bg1"/>
              </a:solidFill>
              <a:cs typeface="Calibri"/>
            </a:endParaRPr>
          </a:p>
          <a:p>
            <a:endParaRPr lang="en-US">
              <a:solidFill>
                <a:schemeClr val="bg1"/>
              </a:solidFill>
              <a:cs typeface="Calibri"/>
            </a:endParaRPr>
          </a:p>
        </p:txBody>
      </p:sp>
    </p:spTree>
    <p:extLst>
      <p:ext uri="{BB962C8B-B14F-4D97-AF65-F5344CB8AC3E}">
        <p14:creationId xmlns:p14="http://schemas.microsoft.com/office/powerpoint/2010/main" val="13053003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72C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9268B-7FDD-77EE-A185-9D096E04B634}"/>
              </a:ext>
            </a:extLst>
          </p:cNvPr>
          <p:cNvSpPr txBox="1"/>
          <p:nvPr/>
        </p:nvSpPr>
        <p:spPr>
          <a:xfrm>
            <a:off x="2666287" y="2706168"/>
            <a:ext cx="69876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chemeClr val="bg1"/>
                </a:solidFill>
                <a:cs typeface="Calibri"/>
              </a:rPr>
              <a:t>Schema</a:t>
            </a:r>
            <a:endParaRPr lang="en-US" b="1">
              <a:solidFill>
                <a:schemeClr val="bg1"/>
              </a:solidFill>
              <a:cs typeface="Calibri"/>
            </a:endParaRPr>
          </a:p>
        </p:txBody>
      </p:sp>
    </p:spTree>
    <p:extLst>
      <p:ext uri="{BB962C8B-B14F-4D97-AF65-F5344CB8AC3E}">
        <p14:creationId xmlns:p14="http://schemas.microsoft.com/office/powerpoint/2010/main" val="292517290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{A78E70ED-BBC7-2B4F-998C-57071EED8125}tf10001119</Template>
  <TotalTime>0</TotalTime>
  <Words>6069</Words>
  <Application>Microsoft Office PowerPoint</Application>
  <PresentationFormat>Widescreen</PresentationFormat>
  <Paragraphs>1300</Paragraphs>
  <Slides>72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Calibri Light</vt:lpstr>
      <vt:lpstr>Courier New</vt:lpstr>
      <vt:lpstr>Söhne</vt:lpstr>
      <vt:lpstr>Söhne Mono</vt:lpstr>
      <vt:lpstr>Times New Roman</vt:lpstr>
      <vt:lpstr>office theme</vt:lpstr>
      <vt:lpstr> mHealth Database</vt:lpstr>
      <vt:lpstr>PowerPoint Presentation</vt:lpstr>
      <vt:lpstr>PowerPoint Presentation</vt:lpstr>
      <vt:lpstr>PowerPoint Presentation</vt:lpstr>
      <vt:lpstr>Statement of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Entity-Relationship Diagram</vt:lpstr>
      <vt:lpstr>PowerPoint Presentation</vt:lpstr>
      <vt:lpstr>Data Dictionary</vt:lpstr>
      <vt:lpstr>Data Dictionary Cont.</vt:lpstr>
      <vt:lpstr>Data Dictionary Cont.</vt:lpstr>
      <vt:lpstr>Data Dictionary Cont.</vt:lpstr>
      <vt:lpstr>Data Dictionary Cont.</vt:lpstr>
      <vt:lpstr>Data Dictionary Cont.</vt:lpstr>
      <vt:lpstr>Data Dictionary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Views</vt:lpstr>
      <vt:lpstr>Full Name View</vt:lpstr>
      <vt:lpstr>PowerPoint Presentation</vt:lpstr>
      <vt:lpstr>Patient Information View SQL</vt:lpstr>
      <vt:lpstr> D O C T O R  I N F O </vt:lpstr>
      <vt:lpstr>Current Employees Information SQL</vt:lpstr>
      <vt:lpstr>PowerPoint Presentation</vt:lpstr>
      <vt:lpstr> TRIGGERS</vt:lpstr>
      <vt:lpstr>Prevent Availability Overlap</vt:lpstr>
      <vt:lpstr>Prevent Double Booking</vt:lpstr>
      <vt:lpstr>Check If Doctor Is  Available</vt:lpstr>
      <vt:lpstr>Employee Date Trigger</vt:lpstr>
      <vt:lpstr>Employee Date Trigger</vt:lpstr>
      <vt:lpstr>TESTS</vt:lpstr>
      <vt:lpstr>TEST DATA TRIGGERS</vt:lpstr>
      <vt:lpstr>PowerPoint Presentation</vt:lpstr>
      <vt:lpstr>PowerPoint Presentation</vt:lpstr>
      <vt:lpstr>PowerPoint Presentation</vt:lpstr>
      <vt:lpstr>PowerPoint Presentation</vt:lpstr>
      <vt:lpstr>PowerPoint Presentation</vt:lpstr>
      <vt:lpstr>PowerPoint Presentation</vt:lpstr>
      <vt:lpstr>TESTING PROCEDURE TRIGGERS</vt:lpstr>
      <vt:lpstr>PowerPoint Presentation</vt:lpstr>
      <vt:lpstr>PowerPoint Presentation</vt:lpstr>
      <vt:lpstr>PowerPoint Presentation</vt:lpstr>
      <vt:lpstr>PowerPoint Presentation</vt:lpstr>
      <vt:lpst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Elijah Tay</dc:creator>
  <cp:lastModifiedBy>Tay, Elijah (etay1)</cp:lastModifiedBy>
  <cp:revision>1</cp:revision>
  <dcterms:created xsi:type="dcterms:W3CDTF">2023-03-27T21:12:09Z</dcterms:created>
  <dcterms:modified xsi:type="dcterms:W3CDTF">2023-05-02T02:54:42Z</dcterms:modified>
</cp:coreProperties>
</file>