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b5ab963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b5ab963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Clearly stating the budget.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4b5ab963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4b5ab963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slides is a means to go over:</a:t>
            </a:r>
            <a:br>
              <a:rPr lang="en"/>
            </a:br>
            <a:r>
              <a:rPr lang="en"/>
              <a:t>Expected time frames,</a:t>
            </a:r>
            <a:endParaRPr/>
          </a:p>
          <a:p>
            <a:pPr indent="0" lvl="0" marL="0" rtl="0" algn="l">
              <a:spcBef>
                <a:spcPts val="0"/>
              </a:spcBef>
              <a:spcAft>
                <a:spcPts val="0"/>
              </a:spcAft>
              <a:buNone/>
            </a:pPr>
            <a:r>
              <a:rPr lang="en"/>
              <a:t>Current issues,</a:t>
            </a:r>
            <a:endParaRPr/>
          </a:p>
          <a:p>
            <a:pPr indent="0" lvl="0" marL="0" rtl="0" algn="l">
              <a:spcBef>
                <a:spcPts val="0"/>
              </a:spcBef>
              <a:spcAft>
                <a:spcPts val="0"/>
              </a:spcAft>
              <a:buNone/>
            </a:pPr>
            <a:r>
              <a:rPr lang="en"/>
              <a:t>Current risks,</a:t>
            </a:r>
            <a:endParaRPr/>
          </a:p>
          <a:p>
            <a:pPr indent="0" lvl="0" marL="0" rtl="0" algn="l">
              <a:spcBef>
                <a:spcPts val="0"/>
              </a:spcBef>
              <a:spcAft>
                <a:spcPts val="0"/>
              </a:spcAft>
              <a:buNone/>
            </a:pPr>
            <a:r>
              <a:rPr lang="en"/>
              <a:t>Collecting required artifacts,</a:t>
            </a:r>
            <a:endParaRPr/>
          </a:p>
          <a:p>
            <a:pPr indent="0" lvl="0" marL="0" rtl="0" algn="l">
              <a:spcBef>
                <a:spcPts val="0"/>
              </a:spcBef>
              <a:spcAft>
                <a:spcPts val="0"/>
              </a:spcAft>
              <a:buNone/>
            </a:pPr>
            <a:r>
              <a:rPr lang="en"/>
              <a:t>And </a:t>
            </a:r>
            <a:r>
              <a:rPr lang="en"/>
              <a:t>visiting/revisiting any relevant</a:t>
            </a:r>
            <a:r>
              <a:rPr lang="en"/>
              <a:t> action items needed for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b5ab963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b5ab963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b5ab963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b5ab963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everyone to say hello.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b5ab963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b5ab963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Customer the chance to say hello.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b5ab963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b5ab963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Quickly go over any topics that came up when initially speaking with account manager about why the customer needs to complete the work. This allows the B2B relationship to strengthen.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b5ab963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b5ab963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the core components of the statement of work. This is typically where I let the engineer talk to allow them a chance to go over any high level technical details as well as start building a relationship with the customer.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b5ab963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b5ab963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over anything that isn’t signed off on per the statement of work. This helps the entire team identify any future risks in the project by addressing anything that needs to be re-evaluated or added.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b5ab963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b5ab963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establishes short term action items that are required in order for the project to begin.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b5ab963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b5ab963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Clearly stating what’s provided at the end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Site Survey</a:t>
            </a:r>
            <a:br>
              <a:rPr lang="en"/>
            </a:br>
            <a:r>
              <a:rPr lang="en"/>
              <a:t>Kickoff Meeting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ABC International</a:t>
            </a:r>
            <a:endParaRPr/>
          </a:p>
          <a:p>
            <a:pPr indent="0" lvl="0" marL="0" rtl="0" algn="l">
              <a:spcBef>
                <a:spcPts val="0"/>
              </a:spcBef>
              <a:spcAft>
                <a:spcPts val="0"/>
              </a:spcAft>
              <a:buNone/>
            </a:pPr>
            <a:r>
              <a:rPr lang="en"/>
              <a:t>Erik Belle | 4/16/22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Budget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T&amp;M</a:t>
            </a:r>
            <a:endParaRPr sz="1600"/>
          </a:p>
          <a:p>
            <a:pPr indent="-330200" lvl="0" marL="457200" rtl="0" algn="l">
              <a:spcBef>
                <a:spcPts val="0"/>
              </a:spcBef>
              <a:spcAft>
                <a:spcPts val="0"/>
              </a:spcAft>
              <a:buSzPts val="1600"/>
              <a:buChar char="●"/>
            </a:pPr>
            <a:r>
              <a:rPr lang="en" sz="1600"/>
              <a:t>Time</a:t>
            </a:r>
            <a:endParaRPr sz="1600"/>
          </a:p>
          <a:p>
            <a:pPr indent="-317500" lvl="1" marL="914400" rtl="0" algn="l">
              <a:spcBef>
                <a:spcPts val="0"/>
              </a:spcBef>
              <a:spcAft>
                <a:spcPts val="0"/>
              </a:spcAft>
              <a:buSzPts val="1400"/>
              <a:buChar char="○"/>
            </a:pPr>
            <a:r>
              <a:rPr lang="en" sz="1400"/>
              <a:t>Est. 40 Engineering Hours.</a:t>
            </a:r>
            <a:endParaRPr sz="1400"/>
          </a:p>
          <a:p>
            <a:pPr indent="-317500" lvl="1" marL="914400" rtl="0" algn="l">
              <a:spcBef>
                <a:spcPts val="0"/>
              </a:spcBef>
              <a:spcAft>
                <a:spcPts val="0"/>
              </a:spcAft>
              <a:buSzPts val="1400"/>
              <a:buChar char="○"/>
            </a:pPr>
            <a:r>
              <a:rPr lang="en" sz="1400"/>
              <a:t>Est. 10 Project Management Hours.</a:t>
            </a:r>
            <a:endParaRPr sz="1400"/>
          </a:p>
          <a:p>
            <a:pPr indent="-317500" lvl="1" marL="914400" rtl="0" algn="l">
              <a:spcBef>
                <a:spcPts val="0"/>
              </a:spcBef>
              <a:spcAft>
                <a:spcPts val="0"/>
              </a:spcAft>
              <a:buSzPts val="1400"/>
              <a:buChar char="○"/>
            </a:pPr>
            <a:r>
              <a:rPr lang="en" sz="1400"/>
              <a:t>Engineering Travel + Expenses.</a:t>
            </a:r>
            <a:endParaRPr sz="1400"/>
          </a:p>
          <a:p>
            <a:pPr indent="-330200" lvl="0" marL="457200" rtl="0" algn="l">
              <a:spcBef>
                <a:spcPts val="0"/>
              </a:spcBef>
              <a:spcAft>
                <a:spcPts val="0"/>
              </a:spcAft>
              <a:buSzPts val="1600"/>
              <a:buChar char="●"/>
            </a:pPr>
            <a:r>
              <a:rPr lang="en" sz="1600"/>
              <a:t>Costs</a:t>
            </a:r>
            <a:endParaRPr sz="1600"/>
          </a:p>
          <a:p>
            <a:pPr indent="-317500" lvl="1" marL="914400" rtl="0" algn="l">
              <a:spcBef>
                <a:spcPts val="0"/>
              </a:spcBef>
              <a:spcAft>
                <a:spcPts val="0"/>
              </a:spcAft>
              <a:buSzPts val="1400"/>
              <a:buChar char="○"/>
            </a:pPr>
            <a:r>
              <a:rPr lang="en" sz="1400"/>
              <a:t>$215/hr Engineering.</a:t>
            </a:r>
            <a:endParaRPr sz="1400"/>
          </a:p>
          <a:p>
            <a:pPr indent="-317500" lvl="1" marL="914400" rtl="0" algn="l">
              <a:spcBef>
                <a:spcPts val="0"/>
              </a:spcBef>
              <a:spcAft>
                <a:spcPts val="0"/>
              </a:spcAft>
              <a:buSzPts val="1400"/>
              <a:buChar char="○"/>
            </a:pPr>
            <a:r>
              <a:rPr lang="en" sz="1400"/>
              <a:t>$150/hr Project Manager.</a:t>
            </a:r>
            <a:endParaRPr sz="1400"/>
          </a:p>
          <a:p>
            <a:pPr indent="-317500" lvl="1" marL="914400" rtl="0" algn="l">
              <a:spcBef>
                <a:spcPts val="0"/>
              </a:spcBef>
              <a:spcAft>
                <a:spcPts val="0"/>
              </a:spcAft>
              <a:buSzPts val="1400"/>
              <a:buChar char="○"/>
            </a:pPr>
            <a:r>
              <a:rPr lang="en" sz="1400"/>
              <a:t>$80/hr Travel.</a:t>
            </a:r>
            <a:endParaRPr sz="1400"/>
          </a:p>
          <a:p>
            <a:pPr indent="-330200" lvl="0" marL="457200" rtl="0" algn="l">
              <a:spcBef>
                <a:spcPts val="0"/>
              </a:spcBef>
              <a:spcAft>
                <a:spcPts val="0"/>
              </a:spcAft>
              <a:buSzPts val="1600"/>
              <a:buChar char="●"/>
            </a:pPr>
            <a:r>
              <a:rPr lang="en" sz="1600"/>
              <a:t>Total</a:t>
            </a:r>
            <a:endParaRPr sz="1600"/>
          </a:p>
          <a:p>
            <a:pPr indent="-317500" lvl="1" marL="914400" rtl="0" algn="l">
              <a:spcBef>
                <a:spcPts val="0"/>
              </a:spcBef>
              <a:spcAft>
                <a:spcPts val="0"/>
              </a:spcAft>
              <a:buSzPts val="1400"/>
              <a:buChar char="○"/>
            </a:pPr>
            <a:r>
              <a:rPr lang="en" sz="1400"/>
              <a:t>Est. ~$10,100 not including travel.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Timeline:</a:t>
            </a:r>
            <a:endParaRPr sz="1600"/>
          </a:p>
          <a:p>
            <a:pPr indent="-317500" lvl="1" marL="914400" rtl="0" algn="l">
              <a:spcBef>
                <a:spcPts val="0"/>
              </a:spcBef>
              <a:spcAft>
                <a:spcPts val="0"/>
              </a:spcAft>
              <a:buSzPts val="1400"/>
              <a:buChar char="○"/>
            </a:pPr>
            <a:r>
              <a:rPr lang="en" sz="1400"/>
              <a:t>Confirm start date: May 23nd.</a:t>
            </a:r>
            <a:endParaRPr sz="1400"/>
          </a:p>
          <a:p>
            <a:pPr indent="-317500" lvl="1" marL="914400" rtl="0" algn="l">
              <a:spcBef>
                <a:spcPts val="0"/>
              </a:spcBef>
              <a:spcAft>
                <a:spcPts val="0"/>
              </a:spcAft>
              <a:buSzPts val="1400"/>
              <a:buChar char="○"/>
            </a:pPr>
            <a:r>
              <a:rPr lang="en" sz="1400"/>
              <a:t>Expected completion date: May 27th.</a:t>
            </a:r>
            <a:endParaRPr sz="1400"/>
          </a:p>
          <a:p>
            <a:pPr indent="-330200" lvl="0" marL="457200" rtl="0" algn="l">
              <a:spcBef>
                <a:spcPts val="0"/>
              </a:spcBef>
              <a:spcAft>
                <a:spcPts val="0"/>
              </a:spcAft>
              <a:buSzPts val="1600"/>
              <a:buChar char="●"/>
            </a:pPr>
            <a:r>
              <a:rPr lang="en" sz="1600"/>
              <a:t>Appointing</a:t>
            </a:r>
            <a:r>
              <a:rPr lang="en" sz="1600"/>
              <a:t> an onsite contact.</a:t>
            </a:r>
            <a:endParaRPr sz="1600"/>
          </a:p>
          <a:p>
            <a:pPr indent="-330200" lvl="0" marL="457200" rtl="0" algn="l">
              <a:spcBef>
                <a:spcPts val="0"/>
              </a:spcBef>
              <a:spcAft>
                <a:spcPts val="0"/>
              </a:spcAft>
              <a:buSzPts val="1600"/>
              <a:buChar char="●"/>
            </a:pPr>
            <a:r>
              <a:rPr lang="en" sz="1600"/>
              <a:t>Sending floor plan documentation to AC engineer.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lnSpc>
                <a:spcPct val="105000"/>
              </a:lnSpc>
              <a:spcBef>
                <a:spcPts val="0"/>
              </a:spcBef>
              <a:spcAft>
                <a:spcPts val="0"/>
              </a:spcAft>
              <a:buSzPts val="1900"/>
              <a:buChar char="●"/>
            </a:pPr>
            <a:r>
              <a:rPr lang="en" sz="1900"/>
              <a:t>Introductions</a:t>
            </a:r>
            <a:endParaRPr sz="1900"/>
          </a:p>
          <a:p>
            <a:pPr indent="-349250" lvl="0" marL="457200" rtl="0" algn="l">
              <a:lnSpc>
                <a:spcPct val="105000"/>
              </a:lnSpc>
              <a:spcBef>
                <a:spcPts val="0"/>
              </a:spcBef>
              <a:spcAft>
                <a:spcPts val="0"/>
              </a:spcAft>
              <a:buSzPts val="1900"/>
              <a:buChar char="●"/>
            </a:pPr>
            <a:r>
              <a:rPr lang="en" sz="1900"/>
              <a:t>Project Background</a:t>
            </a:r>
            <a:endParaRPr sz="1900"/>
          </a:p>
          <a:p>
            <a:pPr indent="-349250" lvl="0" marL="457200" rtl="0" algn="l">
              <a:lnSpc>
                <a:spcPct val="105000"/>
              </a:lnSpc>
              <a:spcBef>
                <a:spcPts val="0"/>
              </a:spcBef>
              <a:spcAft>
                <a:spcPts val="0"/>
              </a:spcAft>
              <a:buSzPts val="1900"/>
              <a:buChar char="●"/>
            </a:pPr>
            <a:r>
              <a:rPr lang="en" sz="1900"/>
              <a:t>Project Scope</a:t>
            </a:r>
            <a:endParaRPr sz="1900"/>
          </a:p>
          <a:p>
            <a:pPr indent="-349250" lvl="0" marL="457200" rtl="0" algn="l">
              <a:lnSpc>
                <a:spcPct val="105000"/>
              </a:lnSpc>
              <a:spcBef>
                <a:spcPts val="0"/>
              </a:spcBef>
              <a:spcAft>
                <a:spcPts val="0"/>
              </a:spcAft>
              <a:buSzPts val="1900"/>
              <a:buChar char="●"/>
            </a:pPr>
            <a:r>
              <a:rPr lang="en" sz="1900"/>
              <a:t>Out of Scope</a:t>
            </a:r>
            <a:endParaRPr sz="1900"/>
          </a:p>
          <a:p>
            <a:pPr indent="-349250" lvl="0" marL="457200" rtl="0" algn="l">
              <a:lnSpc>
                <a:spcPct val="105000"/>
              </a:lnSpc>
              <a:spcBef>
                <a:spcPts val="0"/>
              </a:spcBef>
              <a:spcAft>
                <a:spcPts val="0"/>
              </a:spcAft>
              <a:buSzPts val="1900"/>
              <a:buChar char="●"/>
            </a:pPr>
            <a:r>
              <a:rPr lang="en" sz="1900"/>
              <a:t>Customer Responsibilities</a:t>
            </a:r>
            <a:endParaRPr sz="1900"/>
          </a:p>
          <a:p>
            <a:pPr indent="-349250" lvl="0" marL="457200" rtl="0" algn="l">
              <a:lnSpc>
                <a:spcPct val="105000"/>
              </a:lnSpc>
              <a:spcBef>
                <a:spcPts val="0"/>
              </a:spcBef>
              <a:spcAft>
                <a:spcPts val="0"/>
              </a:spcAft>
              <a:buSzPts val="1900"/>
              <a:buChar char="●"/>
            </a:pPr>
            <a:r>
              <a:rPr lang="en" sz="1900"/>
              <a:t>Deliverables</a:t>
            </a:r>
            <a:endParaRPr sz="1900"/>
          </a:p>
          <a:p>
            <a:pPr indent="-349250" lvl="0" marL="457200" rtl="0" algn="l">
              <a:lnSpc>
                <a:spcPct val="105000"/>
              </a:lnSpc>
              <a:spcBef>
                <a:spcPts val="0"/>
              </a:spcBef>
              <a:spcAft>
                <a:spcPts val="0"/>
              </a:spcAft>
              <a:buSzPts val="1900"/>
              <a:buChar char="●"/>
            </a:pPr>
            <a:r>
              <a:rPr lang="en" sz="1900"/>
              <a:t>Budget</a:t>
            </a:r>
            <a:endParaRPr sz="1900"/>
          </a:p>
          <a:p>
            <a:pPr indent="-349250" lvl="0" marL="457200" rtl="0" algn="l">
              <a:lnSpc>
                <a:spcPct val="105000"/>
              </a:lnSpc>
              <a:spcBef>
                <a:spcPts val="0"/>
              </a:spcBef>
              <a:spcAft>
                <a:spcPts val="0"/>
              </a:spcAft>
              <a:buSzPts val="1900"/>
              <a:buChar char="●"/>
            </a:pPr>
            <a:r>
              <a:rPr lang="en" sz="1900"/>
              <a:t>Next Steps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Introductions - Adventure Consulting (AC)</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Erik Belle - Project Manager</a:t>
            </a:r>
            <a:endParaRPr sz="1900"/>
          </a:p>
          <a:p>
            <a:pPr indent="-349250" lvl="0" marL="457200" rtl="0" algn="l">
              <a:spcBef>
                <a:spcPts val="0"/>
              </a:spcBef>
              <a:spcAft>
                <a:spcPts val="0"/>
              </a:spcAft>
              <a:buSzPts val="1900"/>
              <a:buChar char="●"/>
            </a:pPr>
            <a:r>
              <a:rPr lang="en" sz="1900"/>
              <a:t>Alicia Blacksmith - Account Manager</a:t>
            </a:r>
            <a:endParaRPr sz="1900"/>
          </a:p>
          <a:p>
            <a:pPr indent="-349250" lvl="0" marL="457200" rtl="0" algn="l">
              <a:spcBef>
                <a:spcPts val="0"/>
              </a:spcBef>
              <a:spcAft>
                <a:spcPts val="0"/>
              </a:spcAft>
              <a:buSzPts val="1900"/>
              <a:buChar char="●"/>
            </a:pPr>
            <a:r>
              <a:rPr lang="en" sz="1900"/>
              <a:t>Maria Flowers - Solutions </a:t>
            </a:r>
            <a:r>
              <a:rPr lang="en" sz="1900"/>
              <a:t>Architect</a:t>
            </a:r>
            <a:endParaRPr sz="1900"/>
          </a:p>
          <a:p>
            <a:pPr indent="-349250" lvl="0" marL="457200" rtl="0" algn="l">
              <a:spcBef>
                <a:spcPts val="0"/>
              </a:spcBef>
              <a:spcAft>
                <a:spcPts val="0"/>
              </a:spcAft>
              <a:buSzPts val="1900"/>
              <a:buChar char="●"/>
            </a:pPr>
            <a:r>
              <a:rPr lang="en" sz="1900"/>
              <a:t>Sammy Arden - Wireless Engineer</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Introductions - ABC International</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Bill Benton - Executive, IT Infrastructure</a:t>
            </a:r>
            <a:endParaRPr sz="1900"/>
          </a:p>
          <a:p>
            <a:pPr indent="-349250" lvl="0" marL="457200" rtl="0" algn="l">
              <a:spcBef>
                <a:spcPts val="0"/>
              </a:spcBef>
              <a:spcAft>
                <a:spcPts val="0"/>
              </a:spcAft>
              <a:buSzPts val="1900"/>
              <a:buChar char="●"/>
            </a:pPr>
            <a:r>
              <a:rPr lang="en" sz="1900"/>
              <a:t>Lennet Gallow - Senior IT Engineer</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Background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Desired business outcomes:</a:t>
            </a:r>
            <a:endParaRPr sz="1500"/>
          </a:p>
          <a:p>
            <a:pPr indent="-311150" lvl="1" marL="914400" rtl="0" algn="l">
              <a:spcBef>
                <a:spcPts val="0"/>
              </a:spcBef>
              <a:spcAft>
                <a:spcPts val="0"/>
              </a:spcAft>
              <a:buSzPts val="1300"/>
              <a:buChar char="○"/>
            </a:pPr>
            <a:r>
              <a:rPr lang="en" sz="1300"/>
              <a:t>Strong wireless connection in all parts of building so that inventory tracking handheld </a:t>
            </a:r>
            <a:r>
              <a:rPr lang="en" sz="1300"/>
              <a:t>devices</a:t>
            </a:r>
            <a:r>
              <a:rPr lang="en" sz="1300"/>
              <a:t> don’t disconnect from network.</a:t>
            </a:r>
            <a:br>
              <a:rPr lang="en" sz="1300"/>
            </a:br>
            <a:endParaRPr sz="1500"/>
          </a:p>
          <a:p>
            <a:pPr indent="-323850" lvl="0" marL="457200" rtl="0" algn="l">
              <a:spcBef>
                <a:spcPts val="0"/>
              </a:spcBef>
              <a:spcAft>
                <a:spcPts val="0"/>
              </a:spcAft>
              <a:buSzPts val="1500"/>
              <a:buChar char="●"/>
            </a:pPr>
            <a:r>
              <a:rPr lang="en" sz="1500"/>
              <a:t>Measurements of Project Success:</a:t>
            </a:r>
            <a:endParaRPr sz="1500"/>
          </a:p>
          <a:p>
            <a:pPr indent="-311150" lvl="1" marL="914400" rtl="0" algn="l">
              <a:spcBef>
                <a:spcPts val="0"/>
              </a:spcBef>
              <a:spcAft>
                <a:spcPts val="0"/>
              </a:spcAft>
              <a:buSzPts val="1300"/>
              <a:buChar char="○"/>
            </a:pPr>
            <a:r>
              <a:rPr lang="en" sz="1300"/>
              <a:t>Analysis and design of the best 5g wireless setup for office building.</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r>
              <a:rPr lang="en"/>
              <a:t>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25727" lvl="0" marL="457200" rtl="0" algn="l">
              <a:spcBef>
                <a:spcPts val="0"/>
              </a:spcBef>
              <a:spcAft>
                <a:spcPts val="0"/>
              </a:spcAft>
              <a:buSzPts val="1530"/>
              <a:buChar char="●"/>
            </a:pPr>
            <a:r>
              <a:rPr lang="en" sz="1529"/>
              <a:t>Site survey of a 50,000 Square Foot building.</a:t>
            </a:r>
            <a:endParaRPr sz="1529"/>
          </a:p>
          <a:p>
            <a:pPr indent="-313027" lvl="1" marL="914400" rtl="0" algn="l">
              <a:spcBef>
                <a:spcPts val="0"/>
              </a:spcBef>
              <a:spcAft>
                <a:spcPts val="0"/>
              </a:spcAft>
              <a:buSzPts val="1330"/>
              <a:buChar char="○"/>
            </a:pPr>
            <a:r>
              <a:rPr lang="en" sz="1329"/>
              <a:t>Building located 1234 Somewhere St., Los </a:t>
            </a:r>
            <a:r>
              <a:rPr lang="en" sz="1329"/>
              <a:t>Angeles, CA.</a:t>
            </a:r>
            <a:endParaRPr sz="1329"/>
          </a:p>
          <a:p>
            <a:pPr indent="-313027" lvl="1" marL="914400" rtl="0" algn="l">
              <a:spcBef>
                <a:spcPts val="0"/>
              </a:spcBef>
              <a:spcAft>
                <a:spcPts val="0"/>
              </a:spcAft>
              <a:buSzPts val="1330"/>
              <a:buChar char="○"/>
            </a:pPr>
            <a:r>
              <a:rPr lang="en" sz="1329"/>
              <a:t>Ekahau Survey Pro and Sidekick in a passive mode to produce detailed coverage headmaps.</a:t>
            </a:r>
            <a:endParaRPr sz="1329"/>
          </a:p>
          <a:p>
            <a:pPr indent="-313027" lvl="1" marL="914400" rtl="0" algn="l">
              <a:spcBef>
                <a:spcPts val="0"/>
              </a:spcBef>
              <a:spcAft>
                <a:spcPts val="0"/>
              </a:spcAft>
              <a:buSzPts val="1330"/>
              <a:buChar char="○"/>
            </a:pPr>
            <a:r>
              <a:rPr lang="en" sz="1329"/>
              <a:t>Perform spectrum analysis to identify potential sources of noise and interference that could adversely affect WLAN.</a:t>
            </a:r>
            <a:endParaRPr sz="1329"/>
          </a:p>
          <a:p>
            <a:pPr indent="-313027" lvl="1" marL="914400" rtl="0" algn="l">
              <a:spcBef>
                <a:spcPts val="0"/>
              </a:spcBef>
              <a:spcAft>
                <a:spcPts val="0"/>
              </a:spcAft>
              <a:buSzPts val="1330"/>
              <a:buChar char="○"/>
            </a:pPr>
            <a:r>
              <a:rPr lang="en" sz="1329"/>
              <a:t>Provide 802.11n wireless coverage in 5 GHz frequency.</a:t>
            </a:r>
            <a:br>
              <a:rPr lang="en" sz="1329"/>
            </a:br>
            <a:endParaRPr sz="1329"/>
          </a:p>
          <a:p>
            <a:pPr indent="-325727" lvl="0" marL="457200" rtl="0" algn="l">
              <a:spcBef>
                <a:spcPts val="0"/>
              </a:spcBef>
              <a:spcAft>
                <a:spcPts val="0"/>
              </a:spcAft>
              <a:buSzPts val="1530"/>
              <a:buChar char="●"/>
            </a:pPr>
            <a:r>
              <a:rPr lang="en" sz="1529"/>
              <a:t>Project management to facilitate:</a:t>
            </a:r>
            <a:endParaRPr sz="1529"/>
          </a:p>
          <a:p>
            <a:pPr indent="-313027" lvl="1" marL="914400" rtl="0" algn="l">
              <a:spcBef>
                <a:spcPts val="0"/>
              </a:spcBef>
              <a:spcAft>
                <a:spcPts val="0"/>
              </a:spcAft>
              <a:buSzPts val="1330"/>
              <a:buChar char="○"/>
            </a:pPr>
            <a:r>
              <a:rPr lang="en" sz="1329"/>
              <a:t>Timelines</a:t>
            </a:r>
            <a:endParaRPr sz="1329"/>
          </a:p>
          <a:p>
            <a:pPr indent="-313027" lvl="1" marL="914400" rtl="0" algn="l">
              <a:spcBef>
                <a:spcPts val="0"/>
              </a:spcBef>
              <a:spcAft>
                <a:spcPts val="0"/>
              </a:spcAft>
              <a:buSzPts val="1330"/>
              <a:buChar char="○"/>
            </a:pPr>
            <a:r>
              <a:rPr lang="en" sz="1329"/>
              <a:t>Risks</a:t>
            </a:r>
            <a:endParaRPr sz="1329"/>
          </a:p>
          <a:p>
            <a:pPr indent="-313027" lvl="1" marL="914400" rtl="0" algn="l">
              <a:spcBef>
                <a:spcPts val="0"/>
              </a:spcBef>
              <a:spcAft>
                <a:spcPts val="0"/>
              </a:spcAft>
              <a:buSzPts val="1330"/>
              <a:buChar char="○"/>
            </a:pPr>
            <a:r>
              <a:rPr lang="en" sz="1329"/>
              <a:t>Budget reporting</a:t>
            </a:r>
            <a:endParaRPr sz="1329"/>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 of Scope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IT remediation.</a:t>
            </a:r>
            <a:endParaRPr sz="1500"/>
          </a:p>
          <a:p>
            <a:pPr indent="-323850" lvl="0" marL="457200" rtl="0" algn="l">
              <a:spcBef>
                <a:spcPts val="0"/>
              </a:spcBef>
              <a:spcAft>
                <a:spcPts val="0"/>
              </a:spcAft>
              <a:buSzPts val="1500"/>
              <a:buChar char="●"/>
            </a:pPr>
            <a:r>
              <a:rPr lang="en" sz="1500"/>
              <a:t>Analysis of </a:t>
            </a:r>
            <a:r>
              <a:rPr lang="en" sz="1500"/>
              <a:t>structures outside specified building.</a:t>
            </a:r>
            <a:endParaRPr sz="1500"/>
          </a:p>
          <a:p>
            <a:pPr indent="-323850" lvl="0" marL="457200" rtl="0" algn="l">
              <a:spcBef>
                <a:spcPts val="0"/>
              </a:spcBef>
              <a:spcAft>
                <a:spcPts val="0"/>
              </a:spcAft>
              <a:buSzPts val="1500"/>
              <a:buChar char="●"/>
            </a:pPr>
            <a:r>
              <a:rPr lang="en" sz="1500"/>
              <a:t>Analysis of 2.4GHz signals.</a:t>
            </a:r>
            <a:endParaRPr sz="1300"/>
          </a:p>
          <a:p>
            <a:pPr indent="-323850" lvl="0" marL="457200" rtl="0" algn="l">
              <a:spcBef>
                <a:spcPts val="0"/>
              </a:spcBef>
              <a:spcAft>
                <a:spcPts val="0"/>
              </a:spcAft>
              <a:buSzPts val="1500"/>
              <a:buChar char="●"/>
            </a:pPr>
            <a:r>
              <a:rPr lang="en" sz="1500"/>
              <a:t>Analysis of locations above 20 feet from the ground.</a:t>
            </a:r>
            <a:endParaRPr sz="1500"/>
          </a:p>
          <a:p>
            <a:pPr indent="-323850" lvl="0" marL="457200" rtl="0" algn="l">
              <a:spcBef>
                <a:spcPts val="0"/>
              </a:spcBef>
              <a:spcAft>
                <a:spcPts val="0"/>
              </a:spcAft>
              <a:buSzPts val="1500"/>
              <a:buChar char="●"/>
            </a:pPr>
            <a:r>
              <a:rPr lang="en" sz="1500"/>
              <a:t>Analysis of the following locations:</a:t>
            </a:r>
            <a:endParaRPr sz="1500"/>
          </a:p>
          <a:p>
            <a:pPr indent="-311150" lvl="1" marL="914400" rtl="0" algn="l">
              <a:spcBef>
                <a:spcPts val="0"/>
              </a:spcBef>
              <a:spcAft>
                <a:spcPts val="0"/>
              </a:spcAft>
              <a:buSzPts val="1300"/>
              <a:buChar char="○"/>
            </a:pPr>
            <a:r>
              <a:rPr lang="en" sz="1300"/>
              <a:t>Bathrooms</a:t>
            </a:r>
            <a:endParaRPr sz="1300"/>
          </a:p>
          <a:p>
            <a:pPr indent="-311150" lvl="1" marL="914400" rtl="0" algn="l">
              <a:spcBef>
                <a:spcPts val="0"/>
              </a:spcBef>
              <a:spcAft>
                <a:spcPts val="0"/>
              </a:spcAft>
              <a:buSzPts val="1300"/>
              <a:buChar char="○"/>
            </a:pPr>
            <a:r>
              <a:rPr lang="en" sz="1300"/>
              <a:t>Stairwells</a:t>
            </a:r>
            <a:endParaRPr sz="1300"/>
          </a:p>
          <a:p>
            <a:pPr indent="-311150" lvl="1" marL="914400" rtl="0" algn="l">
              <a:spcBef>
                <a:spcPts val="0"/>
              </a:spcBef>
              <a:spcAft>
                <a:spcPts val="0"/>
              </a:spcAft>
              <a:buSzPts val="1300"/>
              <a:buChar char="○"/>
            </a:pPr>
            <a:r>
              <a:rPr lang="en" sz="1300"/>
              <a:t>Closets</a:t>
            </a:r>
            <a:endParaRPr sz="1300"/>
          </a:p>
          <a:p>
            <a:pPr indent="-311150" lvl="1" marL="914400" rtl="0" algn="l">
              <a:spcBef>
                <a:spcPts val="0"/>
              </a:spcBef>
              <a:spcAft>
                <a:spcPts val="0"/>
              </a:spcAft>
              <a:buSzPts val="1300"/>
              <a:buChar char="○"/>
            </a:pPr>
            <a:r>
              <a:rPr lang="en" sz="1300"/>
              <a:t>West corridor testing lab</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Responsibilities</a:t>
            </a:r>
            <a:endParaRPr/>
          </a:p>
        </p:txBody>
      </p:sp>
      <p:sp>
        <p:nvSpPr>
          <p:cNvPr id="177" name="Google Shape;177;p20"/>
          <p:cNvSpPr txBox="1"/>
          <p:nvPr>
            <p:ph idx="1" type="body"/>
          </p:nvPr>
        </p:nvSpPr>
        <p:spPr>
          <a:xfrm>
            <a:off x="1297500" y="173082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Provide AC engineer </a:t>
            </a:r>
            <a:r>
              <a:rPr lang="en" sz="1600"/>
              <a:t>security</a:t>
            </a:r>
            <a:r>
              <a:rPr lang="en" sz="1600"/>
              <a:t> access to </a:t>
            </a:r>
            <a:r>
              <a:rPr lang="en" sz="1600"/>
              <a:t>relevant</a:t>
            </a:r>
            <a:r>
              <a:rPr lang="en" sz="1600"/>
              <a:t> locations in building.</a:t>
            </a:r>
            <a:endParaRPr sz="1600"/>
          </a:p>
          <a:p>
            <a:pPr indent="-330200" lvl="0" marL="457200" rtl="0" algn="l">
              <a:spcBef>
                <a:spcPts val="0"/>
              </a:spcBef>
              <a:spcAft>
                <a:spcPts val="0"/>
              </a:spcAft>
              <a:buSzPts val="1600"/>
              <a:buChar char="●"/>
            </a:pPr>
            <a:r>
              <a:rPr lang="en" sz="1600"/>
              <a:t>Provide AC engineer an onsite contact.</a:t>
            </a:r>
            <a:endParaRPr sz="1600"/>
          </a:p>
          <a:p>
            <a:pPr indent="-330200" lvl="0" marL="457200" rtl="0" algn="l">
              <a:spcBef>
                <a:spcPts val="0"/>
              </a:spcBef>
              <a:spcAft>
                <a:spcPts val="0"/>
              </a:spcAft>
              <a:buSzPts val="1600"/>
              <a:buChar char="●"/>
            </a:pPr>
            <a:r>
              <a:rPr lang="en" sz="1600"/>
              <a:t>Provide AC engineer current </a:t>
            </a:r>
            <a:r>
              <a:rPr lang="en" sz="1600"/>
              <a:t>floor plans</a:t>
            </a:r>
            <a:r>
              <a:rPr lang="en" sz="1600"/>
              <a:t> and/or blueprints for survey site.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PDF copy of the Analysis results and </a:t>
            </a:r>
            <a:r>
              <a:rPr lang="en" sz="1600"/>
              <a:t>recommendations.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